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Lst>
  <p:sldSz cx="9144000" cy="6858000" type="screen4x3"/>
  <p:notesSz cx="6858000" cy="9144000"/>
  <p:embeddedFontLst>
    <p:embeddedFont>
      <p:font typeface="Calibri" panose="020F0502020204030204" pitchFamily="34" charset="0"/>
      <p:regular r:id="rId8"/>
      <p:bold r:id="rId9"/>
      <p:italic r:id="rId10"/>
      <p:boldItalic r:id="rId1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1.fntdata"/><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font" Target="fonts/font2.fntdata"/><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5/7/2019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5/7/2019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5/7/2019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5/7/2019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5/7/2019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5/7/2019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5/7/2019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5/7/2019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5/7/2019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5/7/2019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F52367-401D-4516-9B03-EFC50EC18949}"/>
              </a:ext>
            </a:extLst>
          </p:cNvPr>
          <p:cNvSpPr>
            <a:spLocks noGrp="1"/>
          </p:cNvSpPr>
          <p:nvPr>
            <p:ph type="title"/>
          </p:nvPr>
        </p:nvSpPr>
        <p:spPr/>
        <p:txBody>
          <a:bodyPr/>
          <a:lstStyle/>
          <a:p>
            <a:r>
              <a:rPr lang="en-US"/>
              <a:t>Overall FB, TW, IG: Posts Table | Coca-Cola PH Owned - 1 of 6</a:t>
            </a:r>
          </a:p>
        </p:txBody>
      </p:sp>
      <p:graphicFrame>
        <p:nvGraphicFramePr>
          <p:cNvPr id="5" name="Table Placeholder 4">
            <a:extLst>
              <a:ext uri="{FF2B5EF4-FFF2-40B4-BE49-F238E27FC236}">
                <a16:creationId xmlns:a16="http://schemas.microsoft.com/office/drawing/2014/main" id="{98BC867D-7916-4AA3-A4A0-79ACFE83E470}"/>
              </a:ext>
            </a:extLst>
          </p:cNvPr>
          <p:cNvGraphicFramePr>
            <a:graphicFrameLocks noGrp="1"/>
          </p:cNvGraphicFramePr>
          <p:nvPr>
            <p:ph type="tbl" sz="quarter" idx="13"/>
            <p:extLst>
              <p:ext uri="{D42A27DB-BD31-4B8C-83A1-F6EECF244321}">
                <p14:modId xmlns:p14="http://schemas.microsoft.com/office/powerpoint/2010/main" val="1624773690"/>
              </p:ext>
            </p:extLst>
          </p:nvPr>
        </p:nvGraphicFramePr>
        <p:xfrm>
          <a:off x="457200" y="1731963"/>
          <a:ext cx="8229600" cy="4206240"/>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74821500"/>
                    </a:ext>
                  </a:extLst>
                </a:gridCol>
                <a:gridCol w="822960">
                  <a:extLst>
                    <a:ext uri="{9D8B030D-6E8A-4147-A177-3AD203B41FA5}">
                      <a16:colId xmlns:a16="http://schemas.microsoft.com/office/drawing/2014/main" val="352464535"/>
                    </a:ext>
                  </a:extLst>
                </a:gridCol>
                <a:gridCol w="822960">
                  <a:extLst>
                    <a:ext uri="{9D8B030D-6E8A-4147-A177-3AD203B41FA5}">
                      <a16:colId xmlns:a16="http://schemas.microsoft.com/office/drawing/2014/main" val="1959253173"/>
                    </a:ext>
                  </a:extLst>
                </a:gridCol>
                <a:gridCol w="822960">
                  <a:extLst>
                    <a:ext uri="{9D8B030D-6E8A-4147-A177-3AD203B41FA5}">
                      <a16:colId xmlns:a16="http://schemas.microsoft.com/office/drawing/2014/main" val="395947938"/>
                    </a:ext>
                  </a:extLst>
                </a:gridCol>
                <a:gridCol w="822960">
                  <a:extLst>
                    <a:ext uri="{9D8B030D-6E8A-4147-A177-3AD203B41FA5}">
                      <a16:colId xmlns:a16="http://schemas.microsoft.com/office/drawing/2014/main" val="1046948286"/>
                    </a:ext>
                  </a:extLst>
                </a:gridCol>
                <a:gridCol w="822960">
                  <a:extLst>
                    <a:ext uri="{9D8B030D-6E8A-4147-A177-3AD203B41FA5}">
                      <a16:colId xmlns:a16="http://schemas.microsoft.com/office/drawing/2014/main" val="36932670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Shares/Retweets</a:t>
                      </a:r>
                    </a:p>
                  </a:txBody>
                  <a:tcPr/>
                </a:tc>
                <a:extLst>
                  <a:ext uri="{0D108BD9-81ED-4DB2-BD59-A6C34878D82A}">
                    <a16:rowId xmlns:a16="http://schemas.microsoft.com/office/drawing/2014/main" val="13034000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COCA-COLA Philippines - 2019-04-24 01:00:00 </a:t>
                      </a:r>
                      <a:r>
                        <a:rPr kumimoji="0" lang="en-US" sz="1000" b="0" i="0" u="none" strike="noStrike" kern="1200" cap="none" spc="0" normalizeH="0" baseline="0" noProof="0">
                          <a:ln>
                            <a:noFill/>
                          </a:ln>
                          <a:solidFill>
                            <a:prstClr val="black"/>
                          </a:solidFill>
                          <a:effectLst/>
                          <a:uLnTx/>
                          <a:uFillTx/>
                          <a:latin typeface="+mn-lt"/>
                          <a:ea typeface="+mn-ea"/>
                          <a:cs typeface="+mn-cs"/>
                        </a:rPr>
                        <a:t> 
 Sa sobrang init, binabasa mo lang ‘to, nanlalagkit ka na. Lowbattrip talaga yan! Good thing, you can always #KickstartYourAfternoon with an ice-cold COCA-COLA. Php 8 SRP lang!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47603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46646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487</a:t>
                      </a:r>
                    </a:p>
                  </a:txBody>
                  <a:tcPr/>
                </a:tc>
                <a:extLst>
                  <a:ext uri="{0D108BD9-81ED-4DB2-BD59-A6C34878D82A}">
                    <a16:rowId xmlns:a16="http://schemas.microsoft.com/office/drawing/2014/main" val="16830395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COCA-COLA Philippines - 2019-04-24 01:00:01 </a:t>
                      </a:r>
                      <a:r>
                        <a:rPr kumimoji="0" lang="en-US" sz="1000" b="0" i="0" u="none" strike="noStrike" kern="1200" cap="none" spc="0" normalizeH="0" baseline="0" noProof="0">
                          <a:ln>
                            <a:noFill/>
                          </a:ln>
                          <a:solidFill>
                            <a:prstClr val="black"/>
                          </a:solidFill>
                          <a:effectLst/>
                          <a:uLnTx/>
                          <a:uFillTx/>
                          <a:latin typeface="+mn-lt"/>
                          <a:ea typeface="+mn-ea"/>
                          <a:cs typeface="+mn-cs"/>
                        </a:rPr>
                        <a:t> 
 Bad trip dahil feeling lowbatt ka na sa matinding init? Mukhang lowbattrip ka na! It’s time to #KickstartYourAfternoon with the official pamapa-cool ng summer, ice-cold COCA-COLA, Php 8 SRP lang!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37995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37265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429</a:t>
                      </a:r>
                    </a:p>
                  </a:txBody>
                  <a:tcPr/>
                </a:tc>
                <a:extLst>
                  <a:ext uri="{0D108BD9-81ED-4DB2-BD59-A6C34878D82A}">
                    <a16:rowId xmlns:a16="http://schemas.microsoft.com/office/drawing/2014/main" val="21493546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COCA-COLA Philippines - 2019-04-24 01:00:00 </a:t>
                      </a:r>
                      <a:r>
                        <a:rPr kumimoji="0" lang="en-US" sz="1000" b="0" i="0" u="none" strike="noStrike" kern="1200" cap="none" spc="0" normalizeH="0" baseline="0" noProof="0">
                          <a:ln>
                            <a:noFill/>
                          </a:ln>
                          <a:solidFill>
                            <a:prstClr val="black"/>
                          </a:solidFill>
                          <a:effectLst/>
                          <a:uLnTx/>
                          <a:uFillTx/>
                          <a:latin typeface="+mn-lt"/>
                          <a:ea typeface="+mn-ea"/>
                          <a:cs typeface="+mn-cs"/>
                        </a:rPr>
                        <a:t> 
 The struggle is real when you’re trying to work or study habang ganito ka-init. Kesa ma-lowbattrip ka, mag-refresh ka na muna with an ice-cold bottle of COCA-COLA. Php 8 SRP lang!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extLst>
                  <a:ext uri="{0D108BD9-81ED-4DB2-BD59-A6C34878D82A}">
                    <a16:rowId xmlns:a16="http://schemas.microsoft.com/office/drawing/2014/main" val="3285291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COCA-COLA Philippines - 2019-04-02 04:00:00 </a:t>
                      </a:r>
                      <a:r>
                        <a:rPr kumimoji="0" lang="en-US" sz="1000" b="0" i="0" u="none" strike="noStrike" kern="1200" cap="none" spc="0" normalizeH="0" baseline="0" noProof="0">
                          <a:ln>
                            <a:noFill/>
                          </a:ln>
                          <a:solidFill>
                            <a:prstClr val="black"/>
                          </a:solidFill>
                          <a:effectLst/>
                          <a:uLnTx/>
                          <a:uFillTx/>
                          <a:latin typeface="+mn-lt"/>
                          <a:ea typeface="+mn-ea"/>
                          <a:cs typeface="+mn-cs"/>
                        </a:rPr>
                        <a:t> 
 Ito na, guys! Another chance to get free tickets! Follow the instructions below and comment with your best answer. 358 winners will each win 2 e-vouchers from Coke Studio. #CokeStudioSummerConcert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a:t>
                      </a:r>
                    </a:p>
                  </a:txBody>
                  <a:tcPr/>
                </a:tc>
                <a:extLst>
                  <a:ext uri="{0D108BD9-81ED-4DB2-BD59-A6C34878D82A}">
                    <a16:rowId xmlns:a16="http://schemas.microsoft.com/office/drawing/2014/main" val="24567119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COCA-COLA Philippines - 2019-04-08 13:00:34 </a:t>
                      </a:r>
                      <a:r>
                        <a:rPr kumimoji="0" lang="en-US" sz="1000" b="0" i="0" u="none" strike="noStrike" kern="1200" cap="none" spc="0" normalizeH="0" baseline="0" noProof="0">
                          <a:ln>
                            <a:noFill/>
                          </a:ln>
                          <a:solidFill>
                            <a:prstClr val="black"/>
                          </a:solidFill>
                          <a:effectLst/>
                          <a:uLnTx/>
                          <a:uFillTx/>
                          <a:latin typeface="+mn-lt"/>
                          <a:ea typeface="+mn-ea"/>
                          <a:cs typeface="+mn-cs"/>
                        </a:rPr>
                        <a:t> 
 Malapit na ang #CokeStudioSummerConcert at may free tickets pa! Comment below, “I want to go to the #CokeStudioSummerConcert because…”. The first 621 fans to comment will each win 2 e-vouchers. Present the e-vouchers together with a valid ID at SM Tickets branches within the redemption period.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a:t>
                      </a:r>
                    </a:p>
                  </a:txBody>
                  <a:tcPr/>
                </a:tc>
                <a:extLst>
                  <a:ext uri="{0D108BD9-81ED-4DB2-BD59-A6C34878D82A}">
                    <a16:rowId xmlns:a16="http://schemas.microsoft.com/office/drawing/2014/main" val="2372595264"/>
                  </a:ext>
                </a:extLst>
              </a:tr>
            </a:tbl>
          </a:graphicData>
        </a:graphic>
      </p:graphicFrame>
      <p:sp>
        <p:nvSpPr>
          <p:cNvPr id="4" name="Text Placeholder 3">
            <a:extLst>
              <a:ext uri="{FF2B5EF4-FFF2-40B4-BE49-F238E27FC236}">
                <a16:creationId xmlns:a16="http://schemas.microsoft.com/office/drawing/2014/main" id="{B5404976-5180-4CA0-B24D-65804CEEB0E3}"/>
              </a:ext>
            </a:extLst>
          </p:cNvPr>
          <p:cNvSpPr>
            <a:spLocks noGrp="1"/>
          </p:cNvSpPr>
          <p:nvPr>
            <p:ph type="body" sz="quarter" idx="14"/>
          </p:nvPr>
        </p:nvSpPr>
        <p:spPr/>
        <p:txBody>
          <a:bodyPr/>
          <a:lstStyle/>
          <a:p>
            <a:r>
              <a:rPr lang="en-US"/>
              <a:t>04/01/2019 - 04/30/2019</a:t>
            </a:r>
          </a:p>
        </p:txBody>
      </p:sp>
    </p:spTree>
    <p:extLst>
      <p:ext uri="{BB962C8B-B14F-4D97-AF65-F5344CB8AC3E}">
        <p14:creationId xmlns:p14="http://schemas.microsoft.com/office/powerpoint/2010/main" val="2486817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00E707-13B4-4F0D-9DF2-F987CDF298C6}"/>
              </a:ext>
            </a:extLst>
          </p:cNvPr>
          <p:cNvSpPr>
            <a:spLocks noGrp="1"/>
          </p:cNvSpPr>
          <p:nvPr>
            <p:ph type="title"/>
          </p:nvPr>
        </p:nvSpPr>
        <p:spPr/>
        <p:txBody>
          <a:bodyPr/>
          <a:lstStyle/>
          <a:p>
            <a:r>
              <a:rPr lang="en-US"/>
              <a:t>Overall FB, TW, IG: Posts Table | Coca-Cola PH Owned - 2 of 6</a:t>
            </a:r>
          </a:p>
        </p:txBody>
      </p:sp>
      <p:graphicFrame>
        <p:nvGraphicFramePr>
          <p:cNvPr id="5" name="Table Placeholder 4">
            <a:extLst>
              <a:ext uri="{FF2B5EF4-FFF2-40B4-BE49-F238E27FC236}">
                <a16:creationId xmlns:a16="http://schemas.microsoft.com/office/drawing/2014/main" id="{D0993132-7978-401F-BC8E-AC5BD8B7BF70}"/>
              </a:ext>
            </a:extLst>
          </p:cNvPr>
          <p:cNvGraphicFramePr>
            <a:graphicFrameLocks noGrp="1"/>
          </p:cNvGraphicFramePr>
          <p:nvPr>
            <p:ph type="tbl" sz="quarter" idx="13"/>
            <p:extLst>
              <p:ext uri="{D42A27DB-BD31-4B8C-83A1-F6EECF244321}">
                <p14:modId xmlns:p14="http://schemas.microsoft.com/office/powerpoint/2010/main" val="31062452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060361961"/>
                    </a:ext>
                  </a:extLst>
                </a:gridCol>
                <a:gridCol w="822960">
                  <a:extLst>
                    <a:ext uri="{9D8B030D-6E8A-4147-A177-3AD203B41FA5}">
                      <a16:colId xmlns:a16="http://schemas.microsoft.com/office/drawing/2014/main" val="4091890848"/>
                    </a:ext>
                  </a:extLst>
                </a:gridCol>
                <a:gridCol w="822960">
                  <a:extLst>
                    <a:ext uri="{9D8B030D-6E8A-4147-A177-3AD203B41FA5}">
                      <a16:colId xmlns:a16="http://schemas.microsoft.com/office/drawing/2014/main" val="3061558607"/>
                    </a:ext>
                  </a:extLst>
                </a:gridCol>
                <a:gridCol w="822960">
                  <a:extLst>
                    <a:ext uri="{9D8B030D-6E8A-4147-A177-3AD203B41FA5}">
                      <a16:colId xmlns:a16="http://schemas.microsoft.com/office/drawing/2014/main" val="317967308"/>
                    </a:ext>
                  </a:extLst>
                </a:gridCol>
                <a:gridCol w="822960">
                  <a:extLst>
                    <a:ext uri="{9D8B030D-6E8A-4147-A177-3AD203B41FA5}">
                      <a16:colId xmlns:a16="http://schemas.microsoft.com/office/drawing/2014/main" val="3047500975"/>
                    </a:ext>
                  </a:extLst>
                </a:gridCol>
                <a:gridCol w="822960">
                  <a:extLst>
                    <a:ext uri="{9D8B030D-6E8A-4147-A177-3AD203B41FA5}">
                      <a16:colId xmlns:a16="http://schemas.microsoft.com/office/drawing/2014/main" val="24944371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Shares/Retweets</a:t>
                      </a:r>
                    </a:p>
                  </a:txBody>
                  <a:tcPr/>
                </a:tc>
                <a:extLst>
                  <a:ext uri="{0D108BD9-81ED-4DB2-BD59-A6C34878D82A}">
                    <a16:rowId xmlns:a16="http://schemas.microsoft.com/office/drawing/2014/main" val="2842131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COCA-COLA Philippines - 2019-04-15 07:00:00 </a:t>
                      </a:r>
                      <a:r>
                        <a:rPr kumimoji="0" lang="en-US" sz="1000" b="0" i="0" u="none" strike="noStrike" kern="1200" cap="none" spc="0" normalizeH="0" baseline="0" noProof="0">
                          <a:ln>
                            <a:noFill/>
                          </a:ln>
                          <a:solidFill>
                            <a:prstClr val="black"/>
                          </a:solidFill>
                          <a:effectLst/>
                          <a:uLnTx/>
                          <a:uFillTx/>
                          <a:latin typeface="+mn-lt"/>
                          <a:ea typeface="+mn-ea"/>
                          <a:cs typeface="+mn-cs"/>
                        </a:rPr>
                        <a:t> 
 The hype is real and we want you to be part of the #CokeStudioSummerConcert!
1. Comment below, “I want to go to the #CokeStudioSummerConcert because…”
2. 69 fans will each win 2 e-vouchers.
3. Bring a valid ID and present the e-vouchers at SM Tickets branches within the redemption period.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extLst>
                  <a:ext uri="{0D108BD9-81ED-4DB2-BD59-A6C34878D82A}">
                    <a16:rowId xmlns:a16="http://schemas.microsoft.com/office/drawing/2014/main" val="23652862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COCA-COLA Philippines - 2019-04-03 03:00:01 </a:t>
                      </a:r>
                      <a:r>
                        <a:rPr kumimoji="0" lang="en-US" sz="1000" b="0" i="0" u="none" strike="noStrike" kern="1200" cap="none" spc="0" normalizeH="0" baseline="0" noProof="0">
                          <a:ln>
                            <a:noFill/>
                          </a:ln>
                          <a:solidFill>
                            <a:prstClr val="black"/>
                          </a:solidFill>
                          <a:effectLst/>
                          <a:uLnTx/>
                          <a:uFillTx/>
                          <a:latin typeface="+mn-lt"/>
                          <a:ea typeface="+mn-ea"/>
                          <a:cs typeface="+mn-cs"/>
                        </a:rPr>
                        <a:t> 
 Painit nang painit ang summer! Here’s the artist line-up sa #CokeStudioSummerConcert. Sinong OPM act ang pinaka-excited kang mapanood? Comment below!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684</a:t>
                      </a:r>
                    </a:p>
                  </a:txBody>
                  <a:tcPr/>
                </a:tc>
                <a:extLst>
                  <a:ext uri="{0D108BD9-81ED-4DB2-BD59-A6C34878D82A}">
                    <a16:rowId xmlns:a16="http://schemas.microsoft.com/office/drawing/2014/main" val="27422683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COCA-COLA Philippines - 2019-04-15 00:00:00 </a:t>
                      </a:r>
                      <a:r>
                        <a:rPr kumimoji="0" lang="en-US" sz="1000" b="0" i="0" u="none" strike="noStrike" kern="1200" cap="none" spc="0" normalizeH="0" baseline="0" noProof="0">
                          <a:ln>
                            <a:noFill/>
                          </a:ln>
                          <a:solidFill>
                            <a:prstClr val="black"/>
                          </a:solidFill>
                          <a:effectLst/>
                          <a:uLnTx/>
                          <a:uFillTx/>
                          <a:latin typeface="+mn-lt"/>
                          <a:ea typeface="+mn-ea"/>
                          <a:cs typeface="+mn-cs"/>
                        </a:rPr>
                        <a:t> 
 Sa init ng panahon, ang sarap mag-ice-cold COCA-COLA para maki-winter ka na rin habang nanonood ng iyong favorite show! Yayain na ang barkada and #KickstartYourAfternoon with a Coke!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a:t>
                      </a:r>
                    </a:p>
                  </a:txBody>
                  <a:tcPr/>
                </a:tc>
                <a:extLst>
                  <a:ext uri="{0D108BD9-81ED-4DB2-BD59-A6C34878D82A}">
                    <a16:rowId xmlns:a16="http://schemas.microsoft.com/office/drawing/2014/main" val="38695974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Coca-Cola PH - 2019-04-08 13:00:15 </a:t>
                      </a:r>
                      <a:r>
                        <a:rPr kumimoji="0" lang="en-US" sz="1000" b="0" i="0" u="none" strike="noStrike" kern="1200" cap="none" spc="0" normalizeH="0" baseline="0" noProof="0">
                          <a:ln>
                            <a:noFill/>
                          </a:ln>
                          <a:solidFill>
                            <a:prstClr val="black"/>
                          </a:solidFill>
                          <a:effectLst/>
                          <a:uLnTx/>
                          <a:uFillTx/>
                          <a:latin typeface="+mn-lt"/>
                          <a:ea typeface="+mn-ea"/>
                          <a:cs typeface="+mn-cs"/>
                        </a:rPr>
                        <a:t> 
 There’s still time to get free tickets to the #CokeStudioSummerConcert! The first 622 fans to reply will each win 2 e-vouchers. Just present the e-vouchers with a valid ID at SM Tickets branches within the redemption period. https://t.co/HVfIsnbfUQ</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Twitter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a:t>
                      </a:r>
                    </a:p>
                  </a:txBody>
                  <a:tcPr/>
                </a:tc>
                <a:extLst>
                  <a:ext uri="{0D108BD9-81ED-4DB2-BD59-A6C34878D82A}">
                    <a16:rowId xmlns:a16="http://schemas.microsoft.com/office/drawing/2014/main" val="3286663737"/>
                  </a:ext>
                </a:extLst>
              </a:tr>
            </a:tbl>
          </a:graphicData>
        </a:graphic>
      </p:graphicFrame>
      <p:sp>
        <p:nvSpPr>
          <p:cNvPr id="4" name="Text Placeholder 3">
            <a:extLst>
              <a:ext uri="{FF2B5EF4-FFF2-40B4-BE49-F238E27FC236}">
                <a16:creationId xmlns:a16="http://schemas.microsoft.com/office/drawing/2014/main" id="{3CD3F32B-E1FA-44DB-AB80-0C77716C76BC}"/>
              </a:ext>
            </a:extLst>
          </p:cNvPr>
          <p:cNvSpPr>
            <a:spLocks noGrp="1"/>
          </p:cNvSpPr>
          <p:nvPr>
            <p:ph type="body" sz="quarter" idx="14"/>
          </p:nvPr>
        </p:nvSpPr>
        <p:spPr/>
        <p:txBody>
          <a:bodyPr/>
          <a:lstStyle/>
          <a:p>
            <a:r>
              <a:rPr lang="en-US"/>
              <a:t>04/01/2019 - 04/30/2019</a:t>
            </a:r>
          </a:p>
        </p:txBody>
      </p:sp>
    </p:spTree>
    <p:extLst>
      <p:ext uri="{BB962C8B-B14F-4D97-AF65-F5344CB8AC3E}">
        <p14:creationId xmlns:p14="http://schemas.microsoft.com/office/powerpoint/2010/main" val="22328731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9B342A-F146-4D2A-971C-2183C06B23DC}"/>
              </a:ext>
            </a:extLst>
          </p:cNvPr>
          <p:cNvSpPr>
            <a:spLocks noGrp="1"/>
          </p:cNvSpPr>
          <p:nvPr>
            <p:ph type="title"/>
          </p:nvPr>
        </p:nvSpPr>
        <p:spPr/>
        <p:txBody>
          <a:bodyPr/>
          <a:lstStyle/>
          <a:p>
            <a:r>
              <a:rPr lang="en-US"/>
              <a:t>Overall FB, TW, IG: Posts Table | Coca-Cola PH Owned - 3 of 6</a:t>
            </a:r>
          </a:p>
        </p:txBody>
      </p:sp>
      <p:graphicFrame>
        <p:nvGraphicFramePr>
          <p:cNvPr id="5" name="Table Placeholder 4">
            <a:extLst>
              <a:ext uri="{FF2B5EF4-FFF2-40B4-BE49-F238E27FC236}">
                <a16:creationId xmlns:a16="http://schemas.microsoft.com/office/drawing/2014/main" id="{7C123EAC-D1FC-411E-BFC5-788D74D0B132}"/>
              </a:ext>
            </a:extLst>
          </p:cNvPr>
          <p:cNvGraphicFramePr>
            <a:graphicFrameLocks noGrp="1"/>
          </p:cNvGraphicFramePr>
          <p:nvPr>
            <p:ph type="tbl" sz="quarter" idx="13"/>
            <p:extLst>
              <p:ext uri="{D42A27DB-BD31-4B8C-83A1-F6EECF244321}">
                <p14:modId xmlns:p14="http://schemas.microsoft.com/office/powerpoint/2010/main" val="41524030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560527071"/>
                    </a:ext>
                  </a:extLst>
                </a:gridCol>
                <a:gridCol w="822960">
                  <a:extLst>
                    <a:ext uri="{9D8B030D-6E8A-4147-A177-3AD203B41FA5}">
                      <a16:colId xmlns:a16="http://schemas.microsoft.com/office/drawing/2014/main" val="2881627623"/>
                    </a:ext>
                  </a:extLst>
                </a:gridCol>
                <a:gridCol w="822960">
                  <a:extLst>
                    <a:ext uri="{9D8B030D-6E8A-4147-A177-3AD203B41FA5}">
                      <a16:colId xmlns:a16="http://schemas.microsoft.com/office/drawing/2014/main" val="382890737"/>
                    </a:ext>
                  </a:extLst>
                </a:gridCol>
                <a:gridCol w="822960">
                  <a:extLst>
                    <a:ext uri="{9D8B030D-6E8A-4147-A177-3AD203B41FA5}">
                      <a16:colId xmlns:a16="http://schemas.microsoft.com/office/drawing/2014/main" val="1195721641"/>
                    </a:ext>
                  </a:extLst>
                </a:gridCol>
                <a:gridCol w="822960">
                  <a:extLst>
                    <a:ext uri="{9D8B030D-6E8A-4147-A177-3AD203B41FA5}">
                      <a16:colId xmlns:a16="http://schemas.microsoft.com/office/drawing/2014/main" val="2563674067"/>
                    </a:ext>
                  </a:extLst>
                </a:gridCol>
                <a:gridCol w="822960">
                  <a:extLst>
                    <a:ext uri="{9D8B030D-6E8A-4147-A177-3AD203B41FA5}">
                      <a16:colId xmlns:a16="http://schemas.microsoft.com/office/drawing/2014/main" val="4788789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Shares/Retweets</a:t>
                      </a:r>
                    </a:p>
                  </a:txBody>
                  <a:tcPr/>
                </a:tc>
                <a:extLst>
                  <a:ext uri="{0D108BD9-81ED-4DB2-BD59-A6C34878D82A}">
                    <a16:rowId xmlns:a16="http://schemas.microsoft.com/office/drawing/2014/main" val="31945921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COCA-COLA Philippines - 2019-04-24 11:15:06 </a:t>
                      </a:r>
                      <a:r>
                        <a:rPr kumimoji="0" lang="en-US" sz="1000" b="0" i="0" u="none" strike="noStrike" kern="1200" cap="none" spc="0" normalizeH="0" baseline="0" noProof="0">
                          <a:ln>
                            <a:noFill/>
                          </a:ln>
                          <a:solidFill>
                            <a:prstClr val="black"/>
                          </a:solidFill>
                          <a:effectLst/>
                          <a:uLnTx/>
                          <a:uFillTx/>
                          <a:latin typeface="+mn-lt"/>
                          <a:ea typeface="+mn-ea"/>
                          <a:cs typeface="+mn-cs"/>
                        </a:rPr>
                        <a:t> 
 LAST 300 TICKETS UP FOR GRABS for the #CokeStudioSummerConcert ! The first 300 fans na pipila sa MoA Arena bukas, April 25, ng 10am will get one (1) ticket each. We’ll close the release of tickets by 12nn or until supplies last. See you sa hottest gig ngayong summer!
*After 12nn, people without tickets will be asked to respectfully leave the premises of the MoA Arena by the local authorities with the support of our security team for safety and security reasons. We expect your full cooperation. Thank you.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a:t>
                      </a:r>
                    </a:p>
                  </a:txBody>
                  <a:tcPr/>
                </a:tc>
                <a:extLst>
                  <a:ext uri="{0D108BD9-81ED-4DB2-BD59-A6C34878D82A}">
                    <a16:rowId xmlns:a16="http://schemas.microsoft.com/office/drawing/2014/main" val="26563931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Coca-Cola PH - 2019-04-02 04:00:01 </a:t>
                      </a:r>
                      <a:r>
                        <a:rPr kumimoji="0" lang="en-US" sz="1000" b="0" i="0" u="none" strike="noStrike" kern="1200" cap="none" spc="0" normalizeH="0" baseline="0" noProof="0">
                          <a:ln>
                            <a:noFill/>
                          </a:ln>
                          <a:solidFill>
                            <a:prstClr val="black"/>
                          </a:solidFill>
                          <a:effectLst/>
                          <a:uLnTx/>
                          <a:uFillTx/>
                          <a:latin typeface="+mn-lt"/>
                          <a:ea typeface="+mn-ea"/>
                          <a:cs typeface="+mn-cs"/>
                        </a:rPr>
                        <a:t> 
 Ito na, guys! Another chance to get free tickets! Follow the instructions below and comment with your best answer. 358 winners will each win 2 e-vouchers from Coke Studio. #CokeStudioSummerConcert https://t.co/6Uef7UjsKM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Twitter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a:t>
                      </a:r>
                    </a:p>
                  </a:txBody>
                  <a:tcPr/>
                </a:tc>
                <a:extLst>
                  <a:ext uri="{0D108BD9-81ED-4DB2-BD59-A6C34878D82A}">
                    <a16:rowId xmlns:a16="http://schemas.microsoft.com/office/drawing/2014/main" val="23395403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COCA-COLA Philippines - 2019-04-16 10:00:01 </a:t>
                      </a:r>
                      <a:r>
                        <a:rPr kumimoji="0" lang="en-US" sz="1000" b="0" i="0" u="none" strike="noStrike" kern="1200" cap="none" spc="0" normalizeH="0" baseline="0" noProof="0">
                          <a:ln>
                            <a:noFill/>
                          </a:ln>
                          <a:solidFill>
                            <a:prstClr val="black"/>
                          </a:solidFill>
                          <a:effectLst/>
                          <a:uLnTx/>
                          <a:uFillTx/>
                          <a:latin typeface="+mn-lt"/>
                          <a:ea typeface="+mn-ea"/>
                          <a:cs typeface="+mn-cs"/>
                        </a:rPr>
                        <a:t> 
 9 DAYS TO GO! But before we get there, read these reminders para ma-enjoy natin nang todo-todo ang #CokeStudioSummerConcert and taste the sounds of Pinoy music. See you!
A side-note for our minor audience: We will be handing out release waivers on the day of the event.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a:t>
                      </a:r>
                    </a:p>
                  </a:txBody>
                  <a:tcPr/>
                </a:tc>
                <a:extLst>
                  <a:ext uri="{0D108BD9-81ED-4DB2-BD59-A6C34878D82A}">
                    <a16:rowId xmlns:a16="http://schemas.microsoft.com/office/drawing/2014/main" val="1269922312"/>
                  </a:ext>
                </a:extLst>
              </a:tr>
            </a:tbl>
          </a:graphicData>
        </a:graphic>
      </p:graphicFrame>
      <p:sp>
        <p:nvSpPr>
          <p:cNvPr id="4" name="Text Placeholder 3">
            <a:extLst>
              <a:ext uri="{FF2B5EF4-FFF2-40B4-BE49-F238E27FC236}">
                <a16:creationId xmlns:a16="http://schemas.microsoft.com/office/drawing/2014/main" id="{3548B05B-BBB2-464F-BAEE-D477D99D90DA}"/>
              </a:ext>
            </a:extLst>
          </p:cNvPr>
          <p:cNvSpPr>
            <a:spLocks noGrp="1"/>
          </p:cNvSpPr>
          <p:nvPr>
            <p:ph type="body" sz="quarter" idx="14"/>
          </p:nvPr>
        </p:nvSpPr>
        <p:spPr/>
        <p:txBody>
          <a:bodyPr/>
          <a:lstStyle/>
          <a:p>
            <a:r>
              <a:rPr lang="en-US"/>
              <a:t>04/01/2019 - 04/30/2019</a:t>
            </a:r>
          </a:p>
        </p:txBody>
      </p:sp>
    </p:spTree>
    <p:extLst>
      <p:ext uri="{BB962C8B-B14F-4D97-AF65-F5344CB8AC3E}">
        <p14:creationId xmlns:p14="http://schemas.microsoft.com/office/powerpoint/2010/main" val="4129649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0BAE27-CAE2-412D-9A7C-608E6F221B25}"/>
              </a:ext>
            </a:extLst>
          </p:cNvPr>
          <p:cNvSpPr>
            <a:spLocks noGrp="1"/>
          </p:cNvSpPr>
          <p:nvPr>
            <p:ph type="title"/>
          </p:nvPr>
        </p:nvSpPr>
        <p:spPr/>
        <p:txBody>
          <a:bodyPr/>
          <a:lstStyle/>
          <a:p>
            <a:r>
              <a:rPr lang="en-US"/>
              <a:t>Overall FB, TW, IG: Posts Table | Coca-Cola PH Owned - 4 of 6</a:t>
            </a:r>
          </a:p>
        </p:txBody>
      </p:sp>
      <p:graphicFrame>
        <p:nvGraphicFramePr>
          <p:cNvPr id="5" name="Table Placeholder 4">
            <a:extLst>
              <a:ext uri="{FF2B5EF4-FFF2-40B4-BE49-F238E27FC236}">
                <a16:creationId xmlns:a16="http://schemas.microsoft.com/office/drawing/2014/main" id="{CBA5F629-9F1A-4611-8987-A74C6D993141}"/>
              </a:ext>
            </a:extLst>
          </p:cNvPr>
          <p:cNvGraphicFramePr>
            <a:graphicFrameLocks noGrp="1"/>
          </p:cNvGraphicFramePr>
          <p:nvPr>
            <p:ph type="tbl" sz="quarter" idx="13"/>
            <p:extLst>
              <p:ext uri="{D42A27DB-BD31-4B8C-83A1-F6EECF244321}">
                <p14:modId xmlns:p14="http://schemas.microsoft.com/office/powerpoint/2010/main" val="5519532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63059002"/>
                    </a:ext>
                  </a:extLst>
                </a:gridCol>
                <a:gridCol w="822960">
                  <a:extLst>
                    <a:ext uri="{9D8B030D-6E8A-4147-A177-3AD203B41FA5}">
                      <a16:colId xmlns:a16="http://schemas.microsoft.com/office/drawing/2014/main" val="3087392930"/>
                    </a:ext>
                  </a:extLst>
                </a:gridCol>
                <a:gridCol w="822960">
                  <a:extLst>
                    <a:ext uri="{9D8B030D-6E8A-4147-A177-3AD203B41FA5}">
                      <a16:colId xmlns:a16="http://schemas.microsoft.com/office/drawing/2014/main" val="506535798"/>
                    </a:ext>
                  </a:extLst>
                </a:gridCol>
                <a:gridCol w="822960">
                  <a:extLst>
                    <a:ext uri="{9D8B030D-6E8A-4147-A177-3AD203B41FA5}">
                      <a16:colId xmlns:a16="http://schemas.microsoft.com/office/drawing/2014/main" val="3187057674"/>
                    </a:ext>
                  </a:extLst>
                </a:gridCol>
                <a:gridCol w="822960">
                  <a:extLst>
                    <a:ext uri="{9D8B030D-6E8A-4147-A177-3AD203B41FA5}">
                      <a16:colId xmlns:a16="http://schemas.microsoft.com/office/drawing/2014/main" val="1906000613"/>
                    </a:ext>
                  </a:extLst>
                </a:gridCol>
                <a:gridCol w="822960">
                  <a:extLst>
                    <a:ext uri="{9D8B030D-6E8A-4147-A177-3AD203B41FA5}">
                      <a16:colId xmlns:a16="http://schemas.microsoft.com/office/drawing/2014/main" val="14305327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Shares/Retweets</a:t>
                      </a:r>
                    </a:p>
                  </a:txBody>
                  <a:tcPr/>
                </a:tc>
                <a:extLst>
                  <a:ext uri="{0D108BD9-81ED-4DB2-BD59-A6C34878D82A}">
                    <a16:rowId xmlns:a16="http://schemas.microsoft.com/office/drawing/2014/main" val="35310539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COCA-COLA Philippines - 2019-04-25 15:11:49 </a:t>
                      </a:r>
                      <a:r>
                        <a:rPr kumimoji="0" lang="en-US" sz="1000" b="0" i="0" u="none" strike="noStrike" kern="1200" cap="none" spc="0" normalizeH="0" baseline="0" noProof="0">
                          <a:ln>
                            <a:noFill/>
                          </a:ln>
                          <a:solidFill>
                            <a:prstClr val="black"/>
                          </a:solidFill>
                          <a:effectLst/>
                          <a:uLnTx/>
                          <a:uFillTx/>
                          <a:latin typeface="+mn-lt"/>
                          <a:ea typeface="+mn-ea"/>
                          <a:cs typeface="+mn-cs"/>
                        </a:rPr>
                        <a:t> 
 We're loving the energy tonight!  Ano ang favorite n'yong performance so far? #CokeStudioSummerConcert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436</a:t>
                      </a:r>
                    </a:p>
                  </a:txBody>
                  <a:tcPr/>
                </a:tc>
                <a:extLst>
                  <a:ext uri="{0D108BD9-81ED-4DB2-BD59-A6C34878D82A}">
                    <a16:rowId xmlns:a16="http://schemas.microsoft.com/office/drawing/2014/main" val="26202796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COCA-COLA Philippines - 2019-04-25 15:26:37 </a:t>
                      </a:r>
                      <a:r>
                        <a:rPr kumimoji="0" lang="en-US" sz="1000" b="0" i="0" u="none" strike="noStrike" kern="1200" cap="none" spc="0" normalizeH="0" baseline="0" noProof="0">
                          <a:ln>
                            <a:noFill/>
                          </a:ln>
                          <a:solidFill>
                            <a:prstClr val="black"/>
                          </a:solidFill>
                          <a:effectLst/>
                          <a:uLnTx/>
                          <a:uFillTx/>
                          <a:latin typeface="+mn-lt"/>
                          <a:ea typeface="+mn-ea"/>
                          <a:cs typeface="+mn-cs"/>
                        </a:rPr>
                        <a:t> 
 Maraming salamat sa lahat ng nagpunta sa #CokeStudioSummerConcert. ♥️🎵 Kita-kita ulit tayo sa Coke Studio Season 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a:t>
                      </a:r>
                    </a:p>
                  </a:txBody>
                  <a:tcPr/>
                </a:tc>
                <a:extLst>
                  <a:ext uri="{0D108BD9-81ED-4DB2-BD59-A6C34878D82A}">
                    <a16:rowId xmlns:a16="http://schemas.microsoft.com/office/drawing/2014/main" val="20087595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COCA-COLA Philippines - 2019-04-24 08:00:00 </a:t>
                      </a:r>
                      <a:r>
                        <a:rPr kumimoji="0" lang="en-US" sz="1000" b="0" i="0" u="none" strike="noStrike" kern="1200" cap="none" spc="0" normalizeH="0" baseline="0" noProof="0">
                          <a:ln>
                            <a:noFill/>
                          </a:ln>
                          <a:solidFill>
                            <a:prstClr val="black"/>
                          </a:solidFill>
                          <a:effectLst/>
                          <a:uLnTx/>
                          <a:uFillTx/>
                          <a:latin typeface="+mn-lt"/>
                          <a:ea typeface="+mn-ea"/>
                          <a:cs typeface="+mn-cs"/>
                        </a:rPr>
                        <a:t> 
 Isang tulog na lang, #CokeStudioSummerConcert na! We're taking your concert experience to a whole new level and that starts with making sure we all enjoy responsibly! Wag papahuli, watch this video to know more!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299</a:t>
                      </a:r>
                    </a:p>
                  </a:txBody>
                  <a:tcPr/>
                </a:tc>
                <a:extLst>
                  <a:ext uri="{0D108BD9-81ED-4DB2-BD59-A6C34878D82A}">
                    <a16:rowId xmlns:a16="http://schemas.microsoft.com/office/drawing/2014/main" val="3712463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Coca-Cola PH - 2019-04-15 07:00:01 </a:t>
                      </a:r>
                      <a:r>
                        <a:rPr kumimoji="0" lang="en-US" sz="1000" b="0" i="0" u="none" strike="noStrike" kern="1200" cap="none" spc="0" normalizeH="0" baseline="0" noProof="0">
                          <a:ln>
                            <a:noFill/>
                          </a:ln>
                          <a:solidFill>
                            <a:prstClr val="black"/>
                          </a:solidFill>
                          <a:effectLst/>
                          <a:uLnTx/>
                          <a:uFillTx/>
                          <a:latin typeface="+mn-lt"/>
                          <a:ea typeface="+mn-ea"/>
                          <a:cs typeface="+mn-cs"/>
                        </a:rPr>
                        <a:t> 
 There’s still a chance you can go to the #CokeStudioSummerConcert! Comment below &amp;amp; 69 fans will each win 2 e-vouchers. Just present the e-vouchers at SM Tickets branches within the redemption period along with a valid I.D. https://t.co/CnReDo2LzB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Twitter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extLst>
                  <a:ext uri="{0D108BD9-81ED-4DB2-BD59-A6C34878D82A}">
                    <a16:rowId xmlns:a16="http://schemas.microsoft.com/office/drawing/2014/main" val="33903743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Coca-Cola PH - 2019-04-05 10:03:32 </a:t>
                      </a:r>
                      <a:r>
                        <a:rPr kumimoji="0" lang="en-US" sz="1000" b="0" i="0" u="none" strike="noStrike" kern="1200" cap="none" spc="0" normalizeH="0" baseline="0" noProof="0">
                          <a:ln>
                            <a:noFill/>
                          </a:ln>
                          <a:solidFill>
                            <a:prstClr val="black"/>
                          </a:solidFill>
                          <a:effectLst/>
                          <a:uLnTx/>
                          <a:uFillTx/>
                          <a:latin typeface="+mn-lt"/>
                          <a:ea typeface="+mn-ea"/>
                          <a:cs typeface="+mn-cs"/>
                        </a:rPr>
                        <a:t> 
 Tweet us below on which OPM superstar you want to see live! 🤘🏽#CokeStudioSummerConcert https://t.co/AV3kgYwRlF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Twitter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extLst>
                  <a:ext uri="{0D108BD9-81ED-4DB2-BD59-A6C34878D82A}">
                    <a16:rowId xmlns:a16="http://schemas.microsoft.com/office/drawing/2014/main" val="28720107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COCA-COLA Philippines - 2019-04-09 03:00:00 </a:t>
                      </a:r>
                      <a:r>
                        <a:rPr kumimoji="0" lang="en-US" sz="1000" b="0" i="0" u="none" strike="noStrike" kern="1200" cap="none" spc="0" normalizeH="0" baseline="0" noProof="0">
                          <a:ln>
                            <a:noFill/>
                          </a:ln>
                          <a:solidFill>
                            <a:prstClr val="black"/>
                          </a:solidFill>
                          <a:effectLst/>
                          <a:uLnTx/>
                          <a:uFillTx/>
                          <a:latin typeface="+mn-lt"/>
                          <a:ea typeface="+mn-ea"/>
                          <a:cs typeface="+mn-cs"/>
                        </a:rPr>
                        <a:t> 
 Sa darating na #CokeStudioSummerConcert, malamang ganito ang reaction ko—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extLst>
                  <a:ext uri="{0D108BD9-81ED-4DB2-BD59-A6C34878D82A}">
                    <a16:rowId xmlns:a16="http://schemas.microsoft.com/office/drawing/2014/main" val="3756895886"/>
                  </a:ext>
                </a:extLst>
              </a:tr>
            </a:tbl>
          </a:graphicData>
        </a:graphic>
      </p:graphicFrame>
      <p:sp>
        <p:nvSpPr>
          <p:cNvPr id="4" name="Text Placeholder 3">
            <a:extLst>
              <a:ext uri="{FF2B5EF4-FFF2-40B4-BE49-F238E27FC236}">
                <a16:creationId xmlns:a16="http://schemas.microsoft.com/office/drawing/2014/main" id="{48A274D5-E9FC-4C86-8553-562D93365503}"/>
              </a:ext>
            </a:extLst>
          </p:cNvPr>
          <p:cNvSpPr>
            <a:spLocks noGrp="1"/>
          </p:cNvSpPr>
          <p:nvPr>
            <p:ph type="body" sz="quarter" idx="14"/>
          </p:nvPr>
        </p:nvSpPr>
        <p:spPr/>
        <p:txBody>
          <a:bodyPr/>
          <a:lstStyle/>
          <a:p>
            <a:r>
              <a:rPr lang="en-US"/>
              <a:t>04/01/2019 - 04/30/2019</a:t>
            </a:r>
          </a:p>
        </p:txBody>
      </p:sp>
    </p:spTree>
    <p:extLst>
      <p:ext uri="{BB962C8B-B14F-4D97-AF65-F5344CB8AC3E}">
        <p14:creationId xmlns:p14="http://schemas.microsoft.com/office/powerpoint/2010/main" val="1555523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1DAEA4-FF2E-437D-8050-528BD29DA9CB}"/>
              </a:ext>
            </a:extLst>
          </p:cNvPr>
          <p:cNvSpPr>
            <a:spLocks noGrp="1"/>
          </p:cNvSpPr>
          <p:nvPr>
            <p:ph type="title"/>
          </p:nvPr>
        </p:nvSpPr>
        <p:spPr/>
        <p:txBody>
          <a:bodyPr/>
          <a:lstStyle/>
          <a:p>
            <a:r>
              <a:rPr lang="en-US"/>
              <a:t>Overall FB, TW, IG: Posts Table | Coca-Cola PH Owned - 5 of 6</a:t>
            </a:r>
          </a:p>
        </p:txBody>
      </p:sp>
      <p:graphicFrame>
        <p:nvGraphicFramePr>
          <p:cNvPr id="5" name="Table Placeholder 4">
            <a:extLst>
              <a:ext uri="{FF2B5EF4-FFF2-40B4-BE49-F238E27FC236}">
                <a16:creationId xmlns:a16="http://schemas.microsoft.com/office/drawing/2014/main" id="{FADA6351-B26C-4259-8BFE-CC62E8E69B5B}"/>
              </a:ext>
            </a:extLst>
          </p:cNvPr>
          <p:cNvGraphicFramePr>
            <a:graphicFrameLocks noGrp="1"/>
          </p:cNvGraphicFramePr>
          <p:nvPr>
            <p:ph type="tbl" sz="quarter" idx="13"/>
            <p:extLst>
              <p:ext uri="{D42A27DB-BD31-4B8C-83A1-F6EECF244321}">
                <p14:modId xmlns:p14="http://schemas.microsoft.com/office/powerpoint/2010/main" val="20299373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239651120"/>
                    </a:ext>
                  </a:extLst>
                </a:gridCol>
                <a:gridCol w="822960">
                  <a:extLst>
                    <a:ext uri="{9D8B030D-6E8A-4147-A177-3AD203B41FA5}">
                      <a16:colId xmlns:a16="http://schemas.microsoft.com/office/drawing/2014/main" val="861297755"/>
                    </a:ext>
                  </a:extLst>
                </a:gridCol>
                <a:gridCol w="822960">
                  <a:extLst>
                    <a:ext uri="{9D8B030D-6E8A-4147-A177-3AD203B41FA5}">
                      <a16:colId xmlns:a16="http://schemas.microsoft.com/office/drawing/2014/main" val="2028974830"/>
                    </a:ext>
                  </a:extLst>
                </a:gridCol>
                <a:gridCol w="822960">
                  <a:extLst>
                    <a:ext uri="{9D8B030D-6E8A-4147-A177-3AD203B41FA5}">
                      <a16:colId xmlns:a16="http://schemas.microsoft.com/office/drawing/2014/main" val="1117182348"/>
                    </a:ext>
                  </a:extLst>
                </a:gridCol>
                <a:gridCol w="822960">
                  <a:extLst>
                    <a:ext uri="{9D8B030D-6E8A-4147-A177-3AD203B41FA5}">
                      <a16:colId xmlns:a16="http://schemas.microsoft.com/office/drawing/2014/main" val="3679164199"/>
                    </a:ext>
                  </a:extLst>
                </a:gridCol>
                <a:gridCol w="822960">
                  <a:extLst>
                    <a:ext uri="{9D8B030D-6E8A-4147-A177-3AD203B41FA5}">
                      <a16:colId xmlns:a16="http://schemas.microsoft.com/office/drawing/2014/main" val="14349546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Shares/Retweets</a:t>
                      </a:r>
                    </a:p>
                  </a:txBody>
                  <a:tcPr/>
                </a:tc>
                <a:extLst>
                  <a:ext uri="{0D108BD9-81ED-4DB2-BD59-A6C34878D82A}">
                    <a16:rowId xmlns:a16="http://schemas.microsoft.com/office/drawing/2014/main" val="28826042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COCA-COLA Philippines - 2019-04-05 10:02:17 </a:t>
                      </a:r>
                      <a:r>
                        <a:rPr kumimoji="0" lang="en-US" sz="1000" b="0" i="0" u="none" strike="noStrike" kern="1200" cap="none" spc="0" normalizeH="0" baseline="0" noProof="0">
                          <a:ln>
                            <a:noFill/>
                          </a:ln>
                          <a:solidFill>
                            <a:prstClr val="black"/>
                          </a:solidFill>
                          <a:effectLst/>
                          <a:uLnTx/>
                          <a:uFillTx/>
                          <a:latin typeface="+mn-lt"/>
                          <a:ea typeface="+mn-ea"/>
                          <a:cs typeface="+mn-cs"/>
                        </a:rPr>
                        <a:t> 
 Things are starting to heat up with the upcoming #CokeStudioSummerConcert ! Comment below kung excited ka na sa #summerfeels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extLst>
                  <a:ext uri="{0D108BD9-81ED-4DB2-BD59-A6C34878D82A}">
                    <a16:rowId xmlns:a16="http://schemas.microsoft.com/office/drawing/2014/main" val="31481274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COCA-COLA Philippines - 2019-04-24 06:37:57 </a:t>
                      </a:r>
                      <a:r>
                        <a:rPr kumimoji="0" lang="en-US" sz="1000" b="0" i="0" u="none" strike="noStrike" kern="1200" cap="none" spc="0" normalizeH="0" baseline="0" noProof="0">
                          <a:ln>
                            <a:noFill/>
                          </a:ln>
                          <a:solidFill>
                            <a:prstClr val="black"/>
                          </a:solidFill>
                          <a:effectLst/>
                          <a:uLnTx/>
                          <a:uFillTx/>
                          <a:latin typeface="+mn-lt"/>
                          <a:ea typeface="+mn-ea"/>
                          <a:cs typeface="+mn-cs"/>
                        </a:rPr>
                        <a:t> 
 ONE DAY TO GO! Kindly take note of these reminders and share with your concert buddies to enjoy the ultimate summer concert brought to you by Coke Studio Philippines!
Download the #CokeStudioSummerConcert Waiver Form here: https://cokeurl.com/CokeWaiverForm.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a:t>
                      </a:r>
                    </a:p>
                  </a:txBody>
                  <a:tcPr/>
                </a:tc>
                <a:extLst>
                  <a:ext uri="{0D108BD9-81ED-4DB2-BD59-A6C34878D82A}">
                    <a16:rowId xmlns:a16="http://schemas.microsoft.com/office/drawing/2014/main" val="9992362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Coca-Cola PH - 2019-04-25 13:35:51 </a:t>
                      </a:r>
                      <a:r>
                        <a:rPr kumimoji="0" lang="en-US" sz="1000" b="0" i="0" u="none" strike="noStrike" kern="1200" cap="none" spc="0" normalizeH="0" baseline="0" noProof="0">
                          <a:ln>
                            <a:noFill/>
                          </a:ln>
                          <a:solidFill>
                            <a:prstClr val="black"/>
                          </a:solidFill>
                          <a:effectLst/>
                          <a:uLnTx/>
                          <a:uFillTx/>
                          <a:latin typeface="+mn-lt"/>
                          <a:ea typeface="+mn-ea"/>
                          <a:cs typeface="+mn-cs"/>
                        </a:rPr>
                        <a:t> 
 Na-miss n'yo ba ang epic collab nila? IVOShanti is here! #CokeStudioSummerConcert https://t.co/WA7lGIzhOO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Twitter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a:t>
                      </a:r>
                    </a:p>
                  </a:txBody>
                  <a:tcPr/>
                </a:tc>
                <a:extLst>
                  <a:ext uri="{0D108BD9-81ED-4DB2-BD59-A6C34878D82A}">
                    <a16:rowId xmlns:a16="http://schemas.microsoft.com/office/drawing/2014/main" val="236168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COCA-COLA Philippines - 2019-04-21 01:00:00 </a:t>
                      </a:r>
                      <a:r>
                        <a:rPr kumimoji="0" lang="en-US" sz="1000" b="0" i="0" u="none" strike="noStrike" kern="1200" cap="none" spc="0" normalizeH="0" baseline="0" noProof="0">
                          <a:ln>
                            <a:noFill/>
                          </a:ln>
                          <a:solidFill>
                            <a:prstClr val="black"/>
                          </a:solidFill>
                          <a:effectLst/>
                          <a:uLnTx/>
                          <a:uFillTx/>
                          <a:latin typeface="+mn-lt"/>
                          <a:ea typeface="+mn-ea"/>
                          <a:cs typeface="+mn-cs"/>
                        </a:rPr>
                        <a:t> 
 Malapit na malapit na malapit na ang #CokeStudioSummerConcert! Makisaya with IV OF SPADES and all your favorite Coke Studio artists!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a:t>
                      </a:r>
                    </a:p>
                  </a:txBody>
                  <a:tcPr/>
                </a:tc>
                <a:extLst>
                  <a:ext uri="{0D108BD9-81ED-4DB2-BD59-A6C34878D82A}">
                    <a16:rowId xmlns:a16="http://schemas.microsoft.com/office/drawing/2014/main" val="4263256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Coca-Cola PH - 2019-04-25 15:30:47 </a:t>
                      </a:r>
                      <a:r>
                        <a:rPr kumimoji="0" lang="en-US" sz="1000" b="0" i="0" u="none" strike="noStrike" kern="1200" cap="none" spc="0" normalizeH="0" baseline="0" noProof="0">
                          <a:ln>
                            <a:noFill/>
                          </a:ln>
                          <a:solidFill>
                            <a:prstClr val="black"/>
                          </a:solidFill>
                          <a:effectLst/>
                          <a:uLnTx/>
                          <a:uFillTx/>
                          <a:latin typeface="+mn-lt"/>
                          <a:ea typeface="+mn-ea"/>
                          <a:cs typeface="+mn-cs"/>
                        </a:rPr>
                        <a:t> 
 Mabuhay ang OPM! Salamat sa lahat ng nagpunta sa #CokeStudioSummerConcert! We'll see you again next season. #Season3Na! https://t.co/LbKMwRigGb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Twitter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a:t>
                      </a:r>
                    </a:p>
                  </a:txBody>
                  <a:tcPr/>
                </a:tc>
                <a:extLst>
                  <a:ext uri="{0D108BD9-81ED-4DB2-BD59-A6C34878D82A}">
                    <a16:rowId xmlns:a16="http://schemas.microsoft.com/office/drawing/2014/main" val="2245192974"/>
                  </a:ext>
                </a:extLst>
              </a:tr>
            </a:tbl>
          </a:graphicData>
        </a:graphic>
      </p:graphicFrame>
      <p:sp>
        <p:nvSpPr>
          <p:cNvPr id="4" name="Text Placeholder 3">
            <a:extLst>
              <a:ext uri="{FF2B5EF4-FFF2-40B4-BE49-F238E27FC236}">
                <a16:creationId xmlns:a16="http://schemas.microsoft.com/office/drawing/2014/main" id="{0B0A6F5B-51C3-49C7-BE99-17C640F34A2D}"/>
              </a:ext>
            </a:extLst>
          </p:cNvPr>
          <p:cNvSpPr>
            <a:spLocks noGrp="1"/>
          </p:cNvSpPr>
          <p:nvPr>
            <p:ph type="body" sz="quarter" idx="14"/>
          </p:nvPr>
        </p:nvSpPr>
        <p:spPr/>
        <p:txBody>
          <a:bodyPr/>
          <a:lstStyle/>
          <a:p>
            <a:r>
              <a:rPr lang="en-US"/>
              <a:t>04/01/2019 - 04/30/2019</a:t>
            </a:r>
          </a:p>
        </p:txBody>
      </p:sp>
    </p:spTree>
    <p:extLst>
      <p:ext uri="{BB962C8B-B14F-4D97-AF65-F5344CB8AC3E}">
        <p14:creationId xmlns:p14="http://schemas.microsoft.com/office/powerpoint/2010/main" val="41511500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3C5DE5-6045-45B2-B74A-23B6CFD04CCE}"/>
              </a:ext>
            </a:extLst>
          </p:cNvPr>
          <p:cNvSpPr>
            <a:spLocks noGrp="1"/>
          </p:cNvSpPr>
          <p:nvPr>
            <p:ph type="title"/>
          </p:nvPr>
        </p:nvSpPr>
        <p:spPr/>
        <p:txBody>
          <a:bodyPr/>
          <a:lstStyle/>
          <a:p>
            <a:r>
              <a:rPr lang="en-US"/>
              <a:t>Overall FB, TW, IG: Posts Table | Coca-Cola PH Owned - 6 of 6</a:t>
            </a:r>
          </a:p>
        </p:txBody>
      </p:sp>
      <p:graphicFrame>
        <p:nvGraphicFramePr>
          <p:cNvPr id="5" name="Table Placeholder 4">
            <a:extLst>
              <a:ext uri="{FF2B5EF4-FFF2-40B4-BE49-F238E27FC236}">
                <a16:creationId xmlns:a16="http://schemas.microsoft.com/office/drawing/2014/main" id="{82FAD9B2-F5D6-41B1-BBD4-8D4772457E13}"/>
              </a:ext>
            </a:extLst>
          </p:cNvPr>
          <p:cNvGraphicFramePr>
            <a:graphicFrameLocks noGrp="1"/>
          </p:cNvGraphicFramePr>
          <p:nvPr>
            <p:ph type="tbl" sz="quarter" idx="13"/>
            <p:extLst>
              <p:ext uri="{D42A27DB-BD31-4B8C-83A1-F6EECF244321}">
                <p14:modId xmlns:p14="http://schemas.microsoft.com/office/powerpoint/2010/main" val="5417978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810363156"/>
                    </a:ext>
                  </a:extLst>
                </a:gridCol>
                <a:gridCol w="822960">
                  <a:extLst>
                    <a:ext uri="{9D8B030D-6E8A-4147-A177-3AD203B41FA5}">
                      <a16:colId xmlns:a16="http://schemas.microsoft.com/office/drawing/2014/main" val="3587833016"/>
                    </a:ext>
                  </a:extLst>
                </a:gridCol>
                <a:gridCol w="822960">
                  <a:extLst>
                    <a:ext uri="{9D8B030D-6E8A-4147-A177-3AD203B41FA5}">
                      <a16:colId xmlns:a16="http://schemas.microsoft.com/office/drawing/2014/main" val="678298808"/>
                    </a:ext>
                  </a:extLst>
                </a:gridCol>
                <a:gridCol w="822960">
                  <a:extLst>
                    <a:ext uri="{9D8B030D-6E8A-4147-A177-3AD203B41FA5}">
                      <a16:colId xmlns:a16="http://schemas.microsoft.com/office/drawing/2014/main" val="3568301332"/>
                    </a:ext>
                  </a:extLst>
                </a:gridCol>
                <a:gridCol w="822960">
                  <a:extLst>
                    <a:ext uri="{9D8B030D-6E8A-4147-A177-3AD203B41FA5}">
                      <a16:colId xmlns:a16="http://schemas.microsoft.com/office/drawing/2014/main" val="1295433390"/>
                    </a:ext>
                  </a:extLst>
                </a:gridCol>
                <a:gridCol w="822960">
                  <a:extLst>
                    <a:ext uri="{9D8B030D-6E8A-4147-A177-3AD203B41FA5}">
                      <a16:colId xmlns:a16="http://schemas.microsoft.com/office/drawing/2014/main" val="1018457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Shares/Retweets</a:t>
                      </a:r>
                    </a:p>
                  </a:txBody>
                  <a:tcPr/>
                </a:tc>
                <a:extLst>
                  <a:ext uri="{0D108BD9-81ED-4DB2-BD59-A6C34878D82A}">
                    <a16:rowId xmlns:a16="http://schemas.microsoft.com/office/drawing/2014/main" val="16153224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COCA-COLA Philippines - 2019-04-25 12:52:48 </a:t>
                      </a:r>
                      <a:r>
                        <a:rPr kumimoji="0" lang="en-US" sz="1000" b="0" i="0" u="none" strike="noStrike" kern="1200" cap="none" spc="0" normalizeH="0" baseline="0" noProof="0">
                          <a:ln>
                            <a:noFill/>
                          </a:ln>
                          <a:solidFill>
                            <a:prstClr val="black"/>
                          </a:solidFill>
                          <a:effectLst/>
                          <a:uLnTx/>
                          <a:uFillTx/>
                          <a:latin typeface="+mn-lt"/>
                          <a:ea typeface="+mn-ea"/>
                          <a:cs typeface="+mn-cs"/>
                        </a:rPr>
                        <a:t> 
 Your favorite Coke Studio artists from Season 1 and Season 2 are here to give you the most unforgettable summer experience! #CokeStudioSummerConcert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extLst>
                  <a:ext uri="{0D108BD9-81ED-4DB2-BD59-A6C34878D82A}">
                    <a16:rowId xmlns:a16="http://schemas.microsoft.com/office/drawing/2014/main" val="30105994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COCA-COLA Philippines - 2019-04-25 15:25:25 </a:t>
                      </a:r>
                      <a:r>
                        <a:rPr kumimoji="0" lang="en-US" sz="1000" b="0" i="0" u="none" strike="noStrike" kern="1200" cap="none" spc="0" normalizeH="0" baseline="0" noProof="0">
                          <a:ln>
                            <a:noFill/>
                          </a:ln>
                          <a:solidFill>
                            <a:prstClr val="black"/>
                          </a:solidFill>
                          <a:effectLst/>
                          <a:uLnTx/>
                          <a:uFillTx/>
                          <a:latin typeface="+mn-lt"/>
                          <a:ea typeface="+mn-ea"/>
                          <a:cs typeface="+mn-cs"/>
                        </a:rPr>
                        <a:t> 
 We're closing the #CokeStudioSummerConcert with this epic performance from your favorite Coke Studio Season 2 artists!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extLst>
                  <a:ext uri="{0D108BD9-81ED-4DB2-BD59-A6C34878D82A}">
                    <a16:rowId xmlns:a16="http://schemas.microsoft.com/office/drawing/2014/main" val="3459231825"/>
                  </a:ext>
                </a:extLst>
              </a:tr>
            </a:tbl>
          </a:graphicData>
        </a:graphic>
      </p:graphicFrame>
      <p:sp>
        <p:nvSpPr>
          <p:cNvPr id="4" name="Text Placeholder 3">
            <a:extLst>
              <a:ext uri="{FF2B5EF4-FFF2-40B4-BE49-F238E27FC236}">
                <a16:creationId xmlns:a16="http://schemas.microsoft.com/office/drawing/2014/main" id="{71D4E25D-03BA-4FB9-9BC4-2374C6C3DEA4}"/>
              </a:ext>
            </a:extLst>
          </p:cNvPr>
          <p:cNvSpPr>
            <a:spLocks noGrp="1"/>
          </p:cNvSpPr>
          <p:nvPr>
            <p:ph type="body" sz="quarter" idx="14"/>
          </p:nvPr>
        </p:nvSpPr>
        <p:spPr/>
        <p:txBody>
          <a:bodyPr/>
          <a:lstStyle/>
          <a:p>
            <a:r>
              <a:rPr lang="en-US"/>
              <a:t>04/01/2019 - 04/30/2019</a:t>
            </a:r>
          </a:p>
        </p:txBody>
      </p:sp>
    </p:spTree>
    <p:extLst>
      <p:ext uri="{BB962C8B-B14F-4D97-AF65-F5344CB8AC3E}">
        <p14:creationId xmlns:p14="http://schemas.microsoft.com/office/powerpoint/2010/main" val="320528152"/>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473</Words>
  <Application>Microsoft Office PowerPoint</Application>
  <PresentationFormat>On-screen Show (4:3)</PresentationFormat>
  <Paragraphs>198</Paragraphs>
  <Slides>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6</vt:i4>
      </vt:variant>
    </vt:vector>
  </HeadingPairs>
  <TitlesOfParts>
    <vt:vector size="9" baseType="lpstr">
      <vt:lpstr>Arial</vt:lpstr>
      <vt:lpstr>Calibri</vt:lpstr>
      <vt:lpstr>quintly_template</vt:lpstr>
      <vt:lpstr>Overall FB, TW, IG: Posts Table | Coca-Cola PH Owned - 1 of 6</vt:lpstr>
      <vt:lpstr>Overall FB, TW, IG: Posts Table | Coca-Cola PH Owned - 2 of 6</vt:lpstr>
      <vt:lpstr>Overall FB, TW, IG: Posts Table | Coca-Cola PH Owned - 3 of 6</vt:lpstr>
      <vt:lpstr>Overall FB, TW, IG: Posts Table | Coca-Cola PH Owned - 4 of 6</vt:lpstr>
      <vt:lpstr>Overall FB, TW, IG: Posts Table | Coca-Cola PH Owned - 5 of 6</vt:lpstr>
      <vt:lpstr>Overall FB, TW, IG: Posts Table | Coca-Cola PH Owned - 6 of 6</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Overall FB, TW, IG: Posts Table | Coca-Cola PH Owned - 1 of 6</dc:title>
  <dc:creator>Frederik Peiniger</dc:creator>
  <cp:lastModifiedBy>Frederik Peiniger</cp:lastModifiedBy>
  <cp:revision>1</cp:revision>
  <dcterms:created xsi:type="dcterms:W3CDTF">2019-05-07T10:24:34Z</dcterms:created>
  <dcterms:modified xsi:type="dcterms:W3CDTF">2019-05-07T10:26:06Z</dcterms:modified>
</cp:coreProperties>
</file>