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E21F7-F849-440C-89CB-DD89ABAEAD00}"/>
              </a:ext>
            </a:extLst>
          </p:cNvPr>
          <p:cNvSpPr>
            <a:spLocks noGrp="1"/>
          </p:cNvSpPr>
          <p:nvPr>
            <p:ph type="title"/>
          </p:nvPr>
        </p:nvSpPr>
        <p:spPr/>
        <p:txBody>
          <a:bodyPr/>
          <a:lstStyle/>
          <a:p>
            <a:r>
              <a:rPr lang="en-US"/>
              <a:t>Overall FB, TW, IG: Posts Table | Thunder PH Owned</a:t>
            </a:r>
          </a:p>
        </p:txBody>
      </p:sp>
      <p:graphicFrame>
        <p:nvGraphicFramePr>
          <p:cNvPr id="5" name="Table Placeholder 4">
            <a:extLst>
              <a:ext uri="{FF2B5EF4-FFF2-40B4-BE49-F238E27FC236}">
                <a16:creationId xmlns:a16="http://schemas.microsoft.com/office/drawing/2014/main" id="{477F7B1A-F20A-46E6-A201-0841BD73C216}"/>
              </a:ext>
            </a:extLst>
          </p:cNvPr>
          <p:cNvGraphicFramePr>
            <a:graphicFrameLocks noGrp="1"/>
          </p:cNvGraphicFramePr>
          <p:nvPr>
            <p:ph type="tbl" sz="quarter" idx="13"/>
            <p:extLst>
              <p:ext uri="{D42A27DB-BD31-4B8C-83A1-F6EECF244321}">
                <p14:modId xmlns:p14="http://schemas.microsoft.com/office/powerpoint/2010/main" val="2302349942"/>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35207072"/>
                    </a:ext>
                  </a:extLst>
                </a:gridCol>
                <a:gridCol w="822960">
                  <a:extLst>
                    <a:ext uri="{9D8B030D-6E8A-4147-A177-3AD203B41FA5}">
                      <a16:colId xmlns:a16="http://schemas.microsoft.com/office/drawing/2014/main" val="2077062531"/>
                    </a:ext>
                  </a:extLst>
                </a:gridCol>
                <a:gridCol w="822960">
                  <a:extLst>
                    <a:ext uri="{9D8B030D-6E8A-4147-A177-3AD203B41FA5}">
                      <a16:colId xmlns:a16="http://schemas.microsoft.com/office/drawing/2014/main" val="1732905523"/>
                    </a:ext>
                  </a:extLst>
                </a:gridCol>
                <a:gridCol w="822960">
                  <a:extLst>
                    <a:ext uri="{9D8B030D-6E8A-4147-A177-3AD203B41FA5}">
                      <a16:colId xmlns:a16="http://schemas.microsoft.com/office/drawing/2014/main" val="3548188028"/>
                    </a:ext>
                  </a:extLst>
                </a:gridCol>
                <a:gridCol w="822960">
                  <a:extLst>
                    <a:ext uri="{9D8B030D-6E8A-4147-A177-3AD203B41FA5}">
                      <a16:colId xmlns:a16="http://schemas.microsoft.com/office/drawing/2014/main" val="1710256881"/>
                    </a:ext>
                  </a:extLst>
                </a:gridCol>
                <a:gridCol w="822960">
                  <a:extLst>
                    <a:ext uri="{9D8B030D-6E8A-4147-A177-3AD203B41FA5}">
                      <a16:colId xmlns:a16="http://schemas.microsoft.com/office/drawing/2014/main" val="3679153938"/>
                    </a:ext>
                  </a:extLst>
                </a:gridCol>
              </a:tblGrid>
              <a:tr h="370840">
                <a:tc>
                  <a:txBody>
                    <a:bodyPr/>
                    <a:lstStyle/>
                    <a:p>
                      <a:r>
                        <a:rPr lang="en-US" sz="1000"/>
                        <a:t>Post</a:t>
                      </a:r>
                    </a:p>
                  </a:txBody>
                  <a:tcPr/>
                </a:tc>
                <a:tc>
                  <a:txBody>
                    <a:bodyPr/>
                    <a:lstStyle/>
                    <a:p>
                      <a:r>
                        <a:rPr lang="en-US" sz="1000"/>
                        <a:t>Network</a:t>
                      </a:r>
                    </a:p>
                  </a:txBody>
                  <a:tcPr/>
                </a:tc>
                <a:tc>
                  <a:txBody>
                    <a:bodyPr/>
                    <a:lstStyle/>
                    <a:p>
                      <a:r>
                        <a:rPr lang="en-US" sz="1000"/>
                        <a:t>Total Interactions</a:t>
                      </a:r>
                    </a:p>
                  </a:txBody>
                  <a:tcPr/>
                </a:tc>
                <a:tc>
                  <a:txBody>
                    <a:bodyPr/>
                    <a:lstStyle/>
                    <a:p>
                      <a:r>
                        <a:rPr lang="en-US" sz="1000"/>
                        <a:t>Reactions/Likes</a:t>
                      </a:r>
                    </a:p>
                  </a:txBody>
                  <a:tcPr/>
                </a:tc>
                <a:tc>
                  <a:txBody>
                    <a:bodyPr/>
                    <a:lstStyle/>
                    <a:p>
                      <a:r>
                        <a:rPr lang="en-US" sz="1000"/>
                        <a:t>Comments/Replies</a:t>
                      </a:r>
                    </a:p>
                  </a:txBody>
                  <a:tcPr/>
                </a:tc>
                <a:tc>
                  <a:txBody>
                    <a:bodyPr/>
                    <a:lstStyle/>
                    <a:p>
                      <a:r>
                        <a:rPr lang="en-US" sz="1000"/>
                        <a:t>Shares/Retweets</a:t>
                      </a:r>
                    </a:p>
                  </a:txBody>
                  <a:tcPr/>
                </a:tc>
                <a:extLst>
                  <a:ext uri="{0D108BD9-81ED-4DB2-BD59-A6C34878D82A}">
                    <a16:rowId xmlns:a16="http://schemas.microsoft.com/office/drawing/2014/main" val="1778410414"/>
                  </a:ext>
                </a:extLst>
              </a:tr>
              <a:tr h="370840">
                <a:tc>
                  <a:txBody>
                    <a:bodyPr/>
                    <a:lstStyle/>
                    <a:p>
                      <a:r>
                        <a:rPr lang="en-US" sz="1000" b="1"/>
                        <a:t> Thunder Super Soda - 2019-04-26 07:00:00 </a:t>
                      </a:r>
                      <a:r>
                        <a:rPr lang="en-US" sz="1000"/>
                        <a:t> 
 Kapag madaming nakatambak na trabaho, mag Thunder Super Soda! Available in your suking tindahan for only 13 SRP for PET. #FeelTheThunder
ASC REF CODE: C110P042419T</a:t>
                      </a:r>
                    </a:p>
                  </a:txBody>
                  <a:tcPr/>
                </a:tc>
                <a:tc>
                  <a:txBody>
                    <a:bodyPr/>
                    <a:lstStyle/>
                    <a:p>
                      <a:r>
                        <a:rPr lang="en-US" sz="1000"/>
                        <a:t>Facebook</a:t>
                      </a:r>
                    </a:p>
                  </a:txBody>
                  <a:tcPr/>
                </a:tc>
                <a:tc>
                  <a:txBody>
                    <a:bodyPr/>
                    <a:lstStyle/>
                    <a:p>
                      <a:r>
                        <a:rPr lang="en-US" sz="1000"/>
                        <a:t>10934</a:t>
                      </a:r>
                    </a:p>
                  </a:txBody>
                  <a:tcPr/>
                </a:tc>
                <a:tc>
                  <a:txBody>
                    <a:bodyPr/>
                    <a:lstStyle/>
                    <a:p>
                      <a:r>
                        <a:rPr lang="en-US" sz="1000"/>
                        <a:t>10494</a:t>
                      </a:r>
                    </a:p>
                  </a:txBody>
                  <a:tcPr/>
                </a:tc>
                <a:tc>
                  <a:txBody>
                    <a:bodyPr/>
                    <a:lstStyle/>
                    <a:p>
                      <a:r>
                        <a:rPr lang="en-US" sz="1000"/>
                        <a:t>234</a:t>
                      </a:r>
                    </a:p>
                  </a:txBody>
                  <a:tcPr/>
                </a:tc>
                <a:tc>
                  <a:txBody>
                    <a:bodyPr/>
                    <a:lstStyle/>
                    <a:p>
                      <a:r>
                        <a:rPr lang="en-US" sz="1000"/>
                        <a:t>206</a:t>
                      </a:r>
                    </a:p>
                  </a:txBody>
                  <a:tcPr/>
                </a:tc>
                <a:extLst>
                  <a:ext uri="{0D108BD9-81ED-4DB2-BD59-A6C34878D82A}">
                    <a16:rowId xmlns:a16="http://schemas.microsoft.com/office/drawing/2014/main" val="4196269393"/>
                  </a:ext>
                </a:extLst>
              </a:tr>
              <a:tr h="370840">
                <a:tc>
                  <a:txBody>
                    <a:bodyPr/>
                    <a:lstStyle/>
                    <a:p>
                      <a:r>
                        <a:rPr lang="en-US" sz="1000" b="1"/>
                        <a:t> Thunder Super Soda - 2019-04-12 11:19:55 </a:t>
                      </a:r>
                      <a:r>
                        <a:rPr lang="en-US" sz="1000"/>
                        <a:t> 
 Ito ang sipa na super refreshing at super sa sarap! Tikman na ang Thunder Citrus Shock! Only 13 Pesos SRP for 300mL PET and 26 Pesos SRP for 330mL CAN. #FeelTheThunder
ASC REF CODE: C059P041119T</a:t>
                      </a:r>
                    </a:p>
                  </a:txBody>
                  <a:tcPr/>
                </a:tc>
                <a:tc>
                  <a:txBody>
                    <a:bodyPr/>
                    <a:lstStyle/>
                    <a:p>
                      <a:r>
                        <a:rPr lang="en-US" sz="1000"/>
                        <a:t>Facebook</a:t>
                      </a:r>
                    </a:p>
                  </a:txBody>
                  <a:tcPr/>
                </a:tc>
                <a:tc>
                  <a:txBody>
                    <a:bodyPr/>
                    <a:lstStyle/>
                    <a:p>
                      <a:r>
                        <a:rPr lang="en-US" sz="1000"/>
                        <a:t>5513</a:t>
                      </a:r>
                    </a:p>
                  </a:txBody>
                  <a:tcPr/>
                </a:tc>
                <a:tc>
                  <a:txBody>
                    <a:bodyPr/>
                    <a:lstStyle/>
                    <a:p>
                      <a:r>
                        <a:rPr lang="en-US" sz="1000"/>
                        <a:t>4852</a:t>
                      </a:r>
                    </a:p>
                  </a:txBody>
                  <a:tcPr/>
                </a:tc>
                <a:tc>
                  <a:txBody>
                    <a:bodyPr/>
                    <a:lstStyle/>
                    <a:p>
                      <a:r>
                        <a:rPr lang="en-US" sz="1000"/>
                        <a:t>366</a:t>
                      </a:r>
                    </a:p>
                  </a:txBody>
                  <a:tcPr/>
                </a:tc>
                <a:tc>
                  <a:txBody>
                    <a:bodyPr/>
                    <a:lstStyle/>
                    <a:p>
                      <a:r>
                        <a:rPr lang="en-US" sz="1000"/>
                        <a:t>295</a:t>
                      </a:r>
                    </a:p>
                  </a:txBody>
                  <a:tcPr/>
                </a:tc>
                <a:extLst>
                  <a:ext uri="{0D108BD9-81ED-4DB2-BD59-A6C34878D82A}">
                    <a16:rowId xmlns:a16="http://schemas.microsoft.com/office/drawing/2014/main" val="3785122021"/>
                  </a:ext>
                </a:extLst>
              </a:tr>
              <a:tr h="370840">
                <a:tc>
                  <a:txBody>
                    <a:bodyPr/>
                    <a:lstStyle/>
                    <a:p>
                      <a:r>
                        <a:rPr lang="en-US" sz="1000" b="1"/>
                        <a:t> Thunder Super Soda - 2019-04-18 01:00:01 </a:t>
                      </a:r>
                      <a:r>
                        <a:rPr lang="en-US" sz="1000"/>
                        <a:t> 
 Enjoy mo na ang super sa sipa, super sa sarap na Thunder Super Soda in Fruit Bomb flavor! Only 13 Pesos SRP for 300mL PET and 26 Pesos SRP for 330mL CAN.. #FeelTheThunder
ASC REF CODE: C057P041119T</a:t>
                      </a:r>
                    </a:p>
                  </a:txBody>
                  <a:tcPr/>
                </a:tc>
                <a:tc>
                  <a:txBody>
                    <a:bodyPr/>
                    <a:lstStyle/>
                    <a:p>
                      <a:r>
                        <a:rPr lang="en-US" sz="1000"/>
                        <a:t>Facebook</a:t>
                      </a:r>
                    </a:p>
                  </a:txBody>
                  <a:tcPr/>
                </a:tc>
                <a:tc>
                  <a:txBody>
                    <a:bodyPr/>
                    <a:lstStyle/>
                    <a:p>
                      <a:r>
                        <a:rPr lang="en-US" sz="1000"/>
                        <a:t>4166</a:t>
                      </a:r>
                    </a:p>
                  </a:txBody>
                  <a:tcPr/>
                </a:tc>
                <a:tc>
                  <a:txBody>
                    <a:bodyPr/>
                    <a:lstStyle/>
                    <a:p>
                      <a:r>
                        <a:rPr lang="en-US" sz="1000"/>
                        <a:t>3768</a:t>
                      </a:r>
                    </a:p>
                  </a:txBody>
                  <a:tcPr/>
                </a:tc>
                <a:tc>
                  <a:txBody>
                    <a:bodyPr/>
                    <a:lstStyle/>
                    <a:p>
                      <a:r>
                        <a:rPr lang="en-US" sz="1000"/>
                        <a:t>235</a:t>
                      </a:r>
                    </a:p>
                  </a:txBody>
                  <a:tcPr/>
                </a:tc>
                <a:tc>
                  <a:txBody>
                    <a:bodyPr/>
                    <a:lstStyle/>
                    <a:p>
                      <a:r>
                        <a:rPr lang="en-US" sz="1000"/>
                        <a:t>163</a:t>
                      </a:r>
                    </a:p>
                  </a:txBody>
                  <a:tcPr/>
                </a:tc>
                <a:extLst>
                  <a:ext uri="{0D108BD9-81ED-4DB2-BD59-A6C34878D82A}">
                    <a16:rowId xmlns:a16="http://schemas.microsoft.com/office/drawing/2014/main" val="2387680138"/>
                  </a:ext>
                </a:extLst>
              </a:tr>
              <a:tr h="370840">
                <a:tc>
                  <a:txBody>
                    <a:bodyPr/>
                    <a:lstStyle/>
                    <a:p>
                      <a:r>
                        <a:rPr lang="en-US" sz="1000" b="1"/>
                        <a:t> Thunder Super Soda - 2019-04-01 07:00:01 </a:t>
                      </a:r>
                      <a:r>
                        <a:rPr lang="en-US" sz="1000"/>
                        <a:t> 
 ‘Yung antok na antok ka na pero ang dami pang kailangang gawin? Gets namin ‘yan! Thunder Super Soda lang ang kailangan para maramdaman mo ang super sa sipa, super sa sarap! #FeelTheThunder
ASC REF CODE: C038P032819T</a:t>
                      </a:r>
                    </a:p>
                  </a:txBody>
                  <a:tcPr/>
                </a:tc>
                <a:tc>
                  <a:txBody>
                    <a:bodyPr/>
                    <a:lstStyle/>
                    <a:p>
                      <a:r>
                        <a:rPr lang="en-US" sz="1000"/>
                        <a:t>Facebook</a:t>
                      </a:r>
                    </a:p>
                  </a:txBody>
                  <a:tcPr/>
                </a:tc>
                <a:tc>
                  <a:txBody>
                    <a:bodyPr/>
                    <a:lstStyle/>
                    <a:p>
                      <a:r>
                        <a:rPr lang="en-US" sz="1000"/>
                        <a:t>3068</a:t>
                      </a:r>
                    </a:p>
                  </a:txBody>
                  <a:tcPr/>
                </a:tc>
                <a:tc>
                  <a:txBody>
                    <a:bodyPr/>
                    <a:lstStyle/>
                    <a:p>
                      <a:r>
                        <a:rPr lang="en-US" sz="1000"/>
                        <a:t>2616</a:t>
                      </a:r>
                    </a:p>
                  </a:txBody>
                  <a:tcPr/>
                </a:tc>
                <a:tc>
                  <a:txBody>
                    <a:bodyPr/>
                    <a:lstStyle/>
                    <a:p>
                      <a:r>
                        <a:rPr lang="en-US" sz="1000"/>
                        <a:t>245</a:t>
                      </a:r>
                    </a:p>
                  </a:txBody>
                  <a:tcPr/>
                </a:tc>
                <a:tc>
                  <a:txBody>
                    <a:bodyPr/>
                    <a:lstStyle/>
                    <a:p>
                      <a:r>
                        <a:rPr lang="en-US" sz="1000"/>
                        <a:t>207</a:t>
                      </a:r>
                    </a:p>
                  </a:txBody>
                  <a:tcPr/>
                </a:tc>
                <a:extLst>
                  <a:ext uri="{0D108BD9-81ED-4DB2-BD59-A6C34878D82A}">
                    <a16:rowId xmlns:a16="http://schemas.microsoft.com/office/drawing/2014/main" val="295456476"/>
                  </a:ext>
                </a:extLst>
              </a:tr>
            </a:tbl>
          </a:graphicData>
        </a:graphic>
      </p:graphicFrame>
      <p:sp>
        <p:nvSpPr>
          <p:cNvPr id="4" name="Text Placeholder 3">
            <a:extLst>
              <a:ext uri="{FF2B5EF4-FFF2-40B4-BE49-F238E27FC236}">
                <a16:creationId xmlns:a16="http://schemas.microsoft.com/office/drawing/2014/main" id="{B3D16980-589B-425E-A10C-143C3A624BF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1507547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Words>
  <Application>Microsoft Office PowerPoint</Application>
  <PresentationFormat>On-screen Show (4:3)</PresentationFormat>
  <Paragraphs>32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Overall FB, TW, IG: Posts Table | Thunder PH Owned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Thunder PH Owned</dc:title>
  <dc:creator>Frederik Peiniger</dc:creator>
  <cp:lastModifiedBy>Frederik Peiniger</cp:lastModifiedBy>
  <cp:revision>1</cp:revision>
  <dcterms:created xsi:type="dcterms:W3CDTF">2019-05-07T04:34:33Z</dcterms:created>
  <dcterms:modified xsi:type="dcterms:W3CDTF">2019-05-07T04:34:41Z</dcterms:modified>
</cp:coreProperties>
</file>