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C9112-93C7-4796-BCFA-BBC82007857A}"/>
              </a:ext>
            </a:extLst>
          </p:cNvPr>
          <p:cNvSpPr>
            <a:spLocks noGrp="1"/>
          </p:cNvSpPr>
          <p:nvPr>
            <p:ph type="title"/>
          </p:nvPr>
        </p:nvSpPr>
        <p:spPr/>
        <p:txBody>
          <a:bodyPr/>
          <a:lstStyle/>
          <a:p>
            <a:r>
              <a:rPr lang="en-US"/>
              <a:t>Overall FB, TW, IG: Posts Table | Coca-Cola PH Owned - 1 of 5</a:t>
            </a:r>
          </a:p>
        </p:txBody>
      </p:sp>
      <p:graphicFrame>
        <p:nvGraphicFramePr>
          <p:cNvPr id="5" name="Table Placeholder 4">
            <a:extLst>
              <a:ext uri="{FF2B5EF4-FFF2-40B4-BE49-F238E27FC236}">
                <a16:creationId xmlns:a16="http://schemas.microsoft.com/office/drawing/2014/main" id="{A64A0930-BCCF-423A-9417-A44DE5034F22}"/>
              </a:ext>
            </a:extLst>
          </p:cNvPr>
          <p:cNvGraphicFramePr>
            <a:graphicFrameLocks noGrp="1"/>
          </p:cNvGraphicFramePr>
          <p:nvPr>
            <p:ph type="tbl" sz="quarter" idx="13"/>
            <p:extLst>
              <p:ext uri="{D42A27DB-BD31-4B8C-83A1-F6EECF244321}">
                <p14:modId xmlns:p14="http://schemas.microsoft.com/office/powerpoint/2010/main" val="167630029"/>
              </p:ext>
            </p:extLst>
          </p:nvPr>
        </p:nvGraphicFramePr>
        <p:xfrm>
          <a:off x="457200" y="1731963"/>
          <a:ext cx="8229600" cy="374904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29997246"/>
                    </a:ext>
                  </a:extLst>
                </a:gridCol>
                <a:gridCol w="822960">
                  <a:extLst>
                    <a:ext uri="{9D8B030D-6E8A-4147-A177-3AD203B41FA5}">
                      <a16:colId xmlns:a16="http://schemas.microsoft.com/office/drawing/2014/main" val="2094128945"/>
                    </a:ext>
                  </a:extLst>
                </a:gridCol>
                <a:gridCol w="822960">
                  <a:extLst>
                    <a:ext uri="{9D8B030D-6E8A-4147-A177-3AD203B41FA5}">
                      <a16:colId xmlns:a16="http://schemas.microsoft.com/office/drawing/2014/main" val="3333003702"/>
                    </a:ext>
                  </a:extLst>
                </a:gridCol>
                <a:gridCol w="822960">
                  <a:extLst>
                    <a:ext uri="{9D8B030D-6E8A-4147-A177-3AD203B41FA5}">
                      <a16:colId xmlns:a16="http://schemas.microsoft.com/office/drawing/2014/main" val="2619459942"/>
                    </a:ext>
                  </a:extLst>
                </a:gridCol>
                <a:gridCol w="822960">
                  <a:extLst>
                    <a:ext uri="{9D8B030D-6E8A-4147-A177-3AD203B41FA5}">
                      <a16:colId xmlns:a16="http://schemas.microsoft.com/office/drawing/2014/main" val="3168611134"/>
                    </a:ext>
                  </a:extLst>
                </a:gridCol>
                <a:gridCol w="822960">
                  <a:extLst>
                    <a:ext uri="{9D8B030D-6E8A-4147-A177-3AD203B41FA5}">
                      <a16:colId xmlns:a16="http://schemas.microsoft.com/office/drawing/2014/main" val="3592582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965627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- 2018-12-21 01:00:01 </a:t>
                      </a:r>
                      <a:r>
                        <a:rPr kumimoji="0" lang="en-US" sz="1000" b="0" i="0" u="none" strike="noStrike" kern="1200" cap="none" spc="0" normalizeH="0" baseline="0" noProof="0">
                          <a:ln>
                            <a:noFill/>
                          </a:ln>
                          <a:solidFill>
                            <a:prstClr val="black"/>
                          </a:solidFill>
                          <a:effectLst/>
                          <a:uLnTx/>
                          <a:uFillTx/>
                          <a:latin typeface="+mn-lt"/>
                          <a:ea typeface="+mn-ea"/>
                          <a:cs typeface="+mn-cs"/>
                        </a:rPr>
                        <a:t> 
 Gulat ka?! Oo, otso lang! Sa Coke Timeout 237ml, grabe grabe ang presyo at sarap!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a:t>
                      </a:r>
                    </a:p>
                  </a:txBody>
                  <a:tcPr/>
                </a:tc>
                <a:extLst>
                  <a:ext uri="{0D108BD9-81ED-4DB2-BD59-A6C34878D82A}">
                    <a16:rowId xmlns:a16="http://schemas.microsoft.com/office/drawing/2014/main" val="3479729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- 2018-12-15 22:00:00 </a:t>
                      </a:r>
                      <a:r>
                        <a:rPr kumimoji="0" lang="en-US" sz="1000" b="0" i="0" u="none" strike="noStrike" kern="1200" cap="none" spc="0" normalizeH="0" baseline="0" noProof="0">
                          <a:ln>
                            <a:noFill/>
                          </a:ln>
                          <a:solidFill>
                            <a:prstClr val="black"/>
                          </a:solidFill>
                          <a:effectLst/>
                          <a:uLnTx/>
                          <a:uFillTx/>
                          <a:latin typeface="+mn-lt"/>
                          <a:ea typeface="+mn-ea"/>
                          <a:cs typeface="+mn-cs"/>
                        </a:rPr>
                        <a:t> 
 Ito ang pamaskong handog ng Coke Studio para sa inyo. Maraming salamat po sa isang taon na puno ng kantahan at saya. We hope you all like this simple gift that we prepared along with the #CokeStudioHomecoming artists.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5140</a:t>
                      </a:r>
                    </a:p>
                  </a:txBody>
                  <a:tcPr/>
                </a:tc>
                <a:extLst>
                  <a:ext uri="{0D108BD9-81ED-4DB2-BD59-A6C34878D82A}">
                    <a16:rowId xmlns:a16="http://schemas.microsoft.com/office/drawing/2014/main" val="1721642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- 2018-12-22 01:00:00 </a:t>
                      </a:r>
                      <a:r>
                        <a:rPr kumimoji="0" lang="en-US" sz="1000" b="0" i="0" u="none" strike="noStrike" kern="1200" cap="none" spc="0" normalizeH="0" baseline="0" noProof="0">
                          <a:ln>
                            <a:noFill/>
                          </a:ln>
                          <a:solidFill>
                            <a:prstClr val="black"/>
                          </a:solidFill>
                          <a:effectLst/>
                          <a:uLnTx/>
                          <a:uFillTx/>
                          <a:latin typeface="+mn-lt"/>
                          <a:ea typeface="+mn-ea"/>
                          <a:cs typeface="+mn-cs"/>
                        </a:rPr>
                        <a:t> 
 Nagbago ‘man ang pag-celebrate natin, iisa pa rin ang diwa ng Pasko!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2730</a:t>
                      </a:r>
                    </a:p>
                  </a:txBody>
                  <a:tcPr/>
                </a:tc>
                <a:extLst>
                  <a:ext uri="{0D108BD9-81ED-4DB2-BD59-A6C34878D82A}">
                    <a16:rowId xmlns:a16="http://schemas.microsoft.com/office/drawing/2014/main" val="2835220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- 2018-12-28 01:00:00 </a:t>
                      </a:r>
                      <a:r>
                        <a:rPr kumimoji="0" lang="en-US" sz="1000" b="0" i="0" u="none" strike="noStrike" kern="1200" cap="none" spc="0" normalizeH="0" baseline="0" noProof="0">
                          <a:ln>
                            <a:noFill/>
                          </a:ln>
                          <a:solidFill>
                            <a:prstClr val="black"/>
                          </a:solidFill>
                          <a:effectLst/>
                          <a:uLnTx/>
                          <a:uFillTx/>
                          <a:latin typeface="+mn-lt"/>
                          <a:ea typeface="+mn-ea"/>
                          <a:cs typeface="+mn-cs"/>
                        </a:rPr>
                        <a:t> 
 Namamasko pooo! Kahit ngayon, siguradong may nagka-carolling pa rin sa labas ng bahay! Panoorin ang Pamaskong handog ng Coke para sa iba pang tradisyon tuwing December (youtu.be/jb39IVYgJ4E)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3556587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- 2018-12-21 01:00:00 </a:t>
                      </a:r>
                      <a:r>
                        <a:rPr kumimoji="0" lang="en-US" sz="1000" b="0" i="0" u="none" strike="noStrike" kern="1200" cap="none" spc="0" normalizeH="0" baseline="0" noProof="0">
                          <a:ln>
                            <a:noFill/>
                          </a:ln>
                          <a:solidFill>
                            <a:prstClr val="black"/>
                          </a:solidFill>
                          <a:effectLst/>
                          <a:uLnTx/>
                          <a:uFillTx/>
                          <a:latin typeface="+mn-lt"/>
                          <a:ea typeface="+mn-ea"/>
                          <a:cs typeface="+mn-cs"/>
                        </a:rPr>
                        <a:t> 
 Working abroad doesn’t have to be the only choice forever. There’s hope in coming back home, through the Women REACH Program. Visit http://CokeURL.com/OFWReintegration for details. #HopefulHomecoming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extLst>
                  <a:ext uri="{0D108BD9-81ED-4DB2-BD59-A6C34878D82A}">
                    <a16:rowId xmlns:a16="http://schemas.microsoft.com/office/drawing/2014/main" val="1367312565"/>
                  </a:ext>
                </a:extLst>
              </a:tr>
            </a:tbl>
          </a:graphicData>
        </a:graphic>
      </p:graphicFrame>
      <p:sp>
        <p:nvSpPr>
          <p:cNvPr id="4" name="Text Placeholder 3">
            <a:extLst>
              <a:ext uri="{FF2B5EF4-FFF2-40B4-BE49-F238E27FC236}">
                <a16:creationId xmlns:a16="http://schemas.microsoft.com/office/drawing/2014/main" id="{0782E6DE-E5EA-41C8-86FD-AD98C7B0C4F3}"/>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207826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341EF-A67A-4A68-8E4F-11F4DB8483D3}"/>
              </a:ext>
            </a:extLst>
          </p:cNvPr>
          <p:cNvSpPr>
            <a:spLocks noGrp="1"/>
          </p:cNvSpPr>
          <p:nvPr>
            <p:ph type="title"/>
          </p:nvPr>
        </p:nvSpPr>
        <p:spPr/>
        <p:txBody>
          <a:bodyPr/>
          <a:lstStyle/>
          <a:p>
            <a:r>
              <a:rPr lang="en-US"/>
              <a:t>Overall FB, TW, IG: Posts Table | Coca-Cola PH Owned - 2 of 5</a:t>
            </a:r>
          </a:p>
        </p:txBody>
      </p:sp>
      <p:graphicFrame>
        <p:nvGraphicFramePr>
          <p:cNvPr id="5" name="Table Placeholder 4">
            <a:extLst>
              <a:ext uri="{FF2B5EF4-FFF2-40B4-BE49-F238E27FC236}">
                <a16:creationId xmlns:a16="http://schemas.microsoft.com/office/drawing/2014/main" id="{8392698A-209A-4D4A-BFDF-385B7074BD83}"/>
              </a:ext>
            </a:extLst>
          </p:cNvPr>
          <p:cNvGraphicFramePr>
            <a:graphicFrameLocks noGrp="1"/>
          </p:cNvGraphicFramePr>
          <p:nvPr>
            <p:ph type="tbl" sz="quarter" idx="13"/>
            <p:extLst>
              <p:ext uri="{D42A27DB-BD31-4B8C-83A1-F6EECF244321}">
                <p14:modId xmlns:p14="http://schemas.microsoft.com/office/powerpoint/2010/main" val="3481185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50662362"/>
                    </a:ext>
                  </a:extLst>
                </a:gridCol>
                <a:gridCol w="822960">
                  <a:extLst>
                    <a:ext uri="{9D8B030D-6E8A-4147-A177-3AD203B41FA5}">
                      <a16:colId xmlns:a16="http://schemas.microsoft.com/office/drawing/2014/main" val="701399827"/>
                    </a:ext>
                  </a:extLst>
                </a:gridCol>
                <a:gridCol w="822960">
                  <a:extLst>
                    <a:ext uri="{9D8B030D-6E8A-4147-A177-3AD203B41FA5}">
                      <a16:colId xmlns:a16="http://schemas.microsoft.com/office/drawing/2014/main" val="2431120115"/>
                    </a:ext>
                  </a:extLst>
                </a:gridCol>
                <a:gridCol w="822960">
                  <a:extLst>
                    <a:ext uri="{9D8B030D-6E8A-4147-A177-3AD203B41FA5}">
                      <a16:colId xmlns:a16="http://schemas.microsoft.com/office/drawing/2014/main" val="1637048961"/>
                    </a:ext>
                  </a:extLst>
                </a:gridCol>
                <a:gridCol w="822960">
                  <a:extLst>
                    <a:ext uri="{9D8B030D-6E8A-4147-A177-3AD203B41FA5}">
                      <a16:colId xmlns:a16="http://schemas.microsoft.com/office/drawing/2014/main" val="1918911926"/>
                    </a:ext>
                  </a:extLst>
                </a:gridCol>
                <a:gridCol w="822960">
                  <a:extLst>
                    <a:ext uri="{9D8B030D-6E8A-4147-A177-3AD203B41FA5}">
                      <a16:colId xmlns:a16="http://schemas.microsoft.com/office/drawing/2014/main" val="1368396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1016767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- 2018-12-26 01:00:00 </a:t>
                      </a:r>
                      <a:r>
                        <a:rPr kumimoji="0" lang="en-US" sz="1000" b="0" i="0" u="none" strike="noStrike" kern="1200" cap="none" spc="0" normalizeH="0" baseline="0" noProof="0">
                          <a:ln>
                            <a:noFill/>
                          </a:ln>
                          <a:solidFill>
                            <a:prstClr val="black"/>
                          </a:solidFill>
                          <a:effectLst/>
                          <a:uLnTx/>
                          <a:uFillTx/>
                          <a:latin typeface="+mn-lt"/>
                          <a:ea typeface="+mn-ea"/>
                          <a:cs typeface="+mn-cs"/>
                        </a:rPr>
                        <a:t> 
 Magbago man ang panahon, buhay na buhay pa rin ang Paskong Pinoy tradisyon ng Noche Buena. Panoorin ang Pamaskong handog ng Coke para sa iba pang holiday habits (youtu.be/jb39IVYgJ4E)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extLst>
                  <a:ext uri="{0D108BD9-81ED-4DB2-BD59-A6C34878D82A}">
                    <a16:rowId xmlns:a16="http://schemas.microsoft.com/office/drawing/2014/main" val="3259025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- 2018-12-21 01:00:00 </a:t>
                      </a:r>
                      <a:r>
                        <a:rPr kumimoji="0" lang="en-US" sz="1000" b="0" i="0" u="none" strike="noStrike" kern="1200" cap="none" spc="0" normalizeH="0" baseline="0" noProof="0">
                          <a:ln>
                            <a:noFill/>
                          </a:ln>
                          <a:solidFill>
                            <a:prstClr val="black"/>
                          </a:solidFill>
                          <a:effectLst/>
                          <a:uLnTx/>
                          <a:uFillTx/>
                          <a:latin typeface="+mn-lt"/>
                          <a:ea typeface="+mn-ea"/>
                          <a:cs typeface="+mn-cs"/>
                        </a:rPr>
                        <a:t> 
 Otso lang? Pati si Shanti, nagulat! Mag Coke Timeout 237ml na—grabe grabe ang presyo at sarap!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extLst>
                  <a:ext uri="{0D108BD9-81ED-4DB2-BD59-A6C34878D82A}">
                    <a16:rowId xmlns:a16="http://schemas.microsoft.com/office/drawing/2014/main" val="1211574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- 2018-12-21 01:00:00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extLst>
                  <a:ext uri="{0D108BD9-81ED-4DB2-BD59-A6C34878D82A}">
                    <a16:rowId xmlns:a16="http://schemas.microsoft.com/office/drawing/2014/main" val="987254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- 2018-12-13 10:32:24 </a:t>
                      </a:r>
                      <a:r>
                        <a:rPr kumimoji="0" lang="en-US" sz="1000" b="0" i="0" u="none" strike="noStrike" kern="1200" cap="none" spc="0" normalizeH="0" baseline="0" noProof="0">
                          <a:ln>
                            <a:noFill/>
                          </a:ln>
                          <a:solidFill>
                            <a:prstClr val="black"/>
                          </a:solidFill>
                          <a:effectLst/>
                          <a:uLnTx/>
                          <a:uFillTx/>
                          <a:latin typeface="+mn-lt"/>
                          <a:ea typeface="+mn-ea"/>
                          <a:cs typeface="+mn-cs"/>
                        </a:rPr>
                        <a:t> 
 Sugar, spice, and everything RICE! That’s how we’ll describe this Pinoy Paella dish na for sure #ForeverBagay with an ice-cold glass of Coca-Cola!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extLst>
                  <a:ext uri="{0D108BD9-81ED-4DB2-BD59-A6C34878D82A}">
                    <a16:rowId xmlns:a16="http://schemas.microsoft.com/office/drawing/2014/main" val="1874966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- 2018-12-05 08:26:50 </a:t>
                      </a:r>
                      <a:r>
                        <a:rPr kumimoji="0" lang="en-US" sz="1000" b="0" i="0" u="none" strike="noStrike" kern="1200" cap="none" spc="0" normalizeH="0" baseline="0" noProof="0">
                          <a:ln>
                            <a:noFill/>
                          </a:ln>
                          <a:solidFill>
                            <a:prstClr val="black"/>
                          </a:solidFill>
                          <a:effectLst/>
                          <a:uLnTx/>
                          <a:uFillTx/>
                          <a:latin typeface="+mn-lt"/>
                          <a:ea typeface="+mn-ea"/>
                          <a:cs typeface="+mn-cs"/>
                        </a:rPr>
                        <a:t> 
 Oh Crepe! Now you can easily make Bibingka at home with this Bibingcrepe recipe best served with a glass of ice-cold COCA-COLA! #ForeverBagay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extLst>
                  <a:ext uri="{0D108BD9-81ED-4DB2-BD59-A6C34878D82A}">
                    <a16:rowId xmlns:a16="http://schemas.microsoft.com/office/drawing/2014/main" val="85282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- 2018-12-13 10:25:49 </a:t>
                      </a:r>
                      <a:r>
                        <a:rPr kumimoji="0" lang="en-US" sz="1000" b="0" i="0" u="none" strike="noStrike" kern="1200" cap="none" spc="0" normalizeH="0" baseline="0" noProof="0">
                          <a:ln>
                            <a:noFill/>
                          </a:ln>
                          <a:solidFill>
                            <a:prstClr val="black"/>
                          </a:solidFill>
                          <a:effectLst/>
                          <a:uLnTx/>
                          <a:uFillTx/>
                          <a:latin typeface="+mn-lt"/>
                          <a:ea typeface="+mn-ea"/>
                          <a:cs typeface="+mn-cs"/>
                        </a:rPr>
                        <a:t> 
 Like this dish? No, we PaelLAV IT! Tikman ang sarap ng Paella recipe na ito with a Pinoy twist with an ice-cold Cola-Cola. Perfect ang #ForeverBagay pair na ‘to para sa handaan this 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extLst>
                  <a:ext uri="{0D108BD9-81ED-4DB2-BD59-A6C34878D82A}">
                    <a16:rowId xmlns:a16="http://schemas.microsoft.com/office/drawing/2014/main" val="1991519015"/>
                  </a:ext>
                </a:extLst>
              </a:tr>
            </a:tbl>
          </a:graphicData>
        </a:graphic>
      </p:graphicFrame>
      <p:sp>
        <p:nvSpPr>
          <p:cNvPr id="4" name="Text Placeholder 3">
            <a:extLst>
              <a:ext uri="{FF2B5EF4-FFF2-40B4-BE49-F238E27FC236}">
                <a16:creationId xmlns:a16="http://schemas.microsoft.com/office/drawing/2014/main" id="{C67DEF2E-2D60-4BF1-B59F-CA439B9E1AB2}"/>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984274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5F30C-8803-4A27-8E6E-C89E7C11A57D}"/>
              </a:ext>
            </a:extLst>
          </p:cNvPr>
          <p:cNvSpPr>
            <a:spLocks noGrp="1"/>
          </p:cNvSpPr>
          <p:nvPr>
            <p:ph type="title"/>
          </p:nvPr>
        </p:nvSpPr>
        <p:spPr/>
        <p:txBody>
          <a:bodyPr/>
          <a:lstStyle/>
          <a:p>
            <a:r>
              <a:rPr lang="en-US"/>
              <a:t>Overall FB, TW, IG: Posts Table | Coca-Cola PH Owned - 3 of 5</a:t>
            </a:r>
          </a:p>
        </p:txBody>
      </p:sp>
      <p:graphicFrame>
        <p:nvGraphicFramePr>
          <p:cNvPr id="5" name="Table Placeholder 4">
            <a:extLst>
              <a:ext uri="{FF2B5EF4-FFF2-40B4-BE49-F238E27FC236}">
                <a16:creationId xmlns:a16="http://schemas.microsoft.com/office/drawing/2014/main" id="{65B3F451-1C59-45DD-B2C0-1DF54BB51724}"/>
              </a:ext>
            </a:extLst>
          </p:cNvPr>
          <p:cNvGraphicFramePr>
            <a:graphicFrameLocks noGrp="1"/>
          </p:cNvGraphicFramePr>
          <p:nvPr>
            <p:ph type="tbl" sz="quarter" idx="13"/>
            <p:extLst>
              <p:ext uri="{D42A27DB-BD31-4B8C-83A1-F6EECF244321}">
                <p14:modId xmlns:p14="http://schemas.microsoft.com/office/powerpoint/2010/main" val="3485122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87501646"/>
                    </a:ext>
                  </a:extLst>
                </a:gridCol>
                <a:gridCol w="822960">
                  <a:extLst>
                    <a:ext uri="{9D8B030D-6E8A-4147-A177-3AD203B41FA5}">
                      <a16:colId xmlns:a16="http://schemas.microsoft.com/office/drawing/2014/main" val="1535261767"/>
                    </a:ext>
                  </a:extLst>
                </a:gridCol>
                <a:gridCol w="822960">
                  <a:extLst>
                    <a:ext uri="{9D8B030D-6E8A-4147-A177-3AD203B41FA5}">
                      <a16:colId xmlns:a16="http://schemas.microsoft.com/office/drawing/2014/main" val="3351298370"/>
                    </a:ext>
                  </a:extLst>
                </a:gridCol>
                <a:gridCol w="822960">
                  <a:extLst>
                    <a:ext uri="{9D8B030D-6E8A-4147-A177-3AD203B41FA5}">
                      <a16:colId xmlns:a16="http://schemas.microsoft.com/office/drawing/2014/main" val="1716098418"/>
                    </a:ext>
                  </a:extLst>
                </a:gridCol>
                <a:gridCol w="822960">
                  <a:extLst>
                    <a:ext uri="{9D8B030D-6E8A-4147-A177-3AD203B41FA5}">
                      <a16:colId xmlns:a16="http://schemas.microsoft.com/office/drawing/2014/main" val="3852189089"/>
                    </a:ext>
                  </a:extLst>
                </a:gridCol>
                <a:gridCol w="822960">
                  <a:extLst>
                    <a:ext uri="{9D8B030D-6E8A-4147-A177-3AD203B41FA5}">
                      <a16:colId xmlns:a16="http://schemas.microsoft.com/office/drawing/2014/main" val="3838564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2284038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- 2018-12-25 12:02:48 </a:t>
                      </a:r>
                      <a:r>
                        <a:rPr kumimoji="0" lang="en-US" sz="1000" b="0" i="0" u="none" strike="noStrike" kern="1200" cap="none" spc="0" normalizeH="0" baseline="0" noProof="0">
                          <a:ln>
                            <a:noFill/>
                          </a:ln>
                          <a:solidFill>
                            <a:prstClr val="black"/>
                          </a:solidFill>
                          <a:effectLst/>
                          <a:uLnTx/>
                          <a:uFillTx/>
                          <a:latin typeface="+mn-lt"/>
                          <a:ea typeface="+mn-ea"/>
                          <a:cs typeface="+mn-cs"/>
                        </a:rPr>
                        <a:t> 
 May you have HAM-erry Merry Christmas with this Christmas Ham recipe! #ForeverBagay ‘yan with an ice-cold glass of COCA-COLA so don’t forget to serve it during the salu-salo.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extLst>
                  <a:ext uri="{0D108BD9-81ED-4DB2-BD59-A6C34878D82A}">
                    <a16:rowId xmlns:a16="http://schemas.microsoft.com/office/drawing/2014/main" val="2752057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- 2018-12-03 14:07:57 </a:t>
                      </a:r>
                      <a:r>
                        <a:rPr kumimoji="0" lang="en-US" sz="1000" b="0" i="0" u="none" strike="noStrike" kern="1200" cap="none" spc="0" normalizeH="0" baseline="0" noProof="0">
                          <a:ln>
                            <a:noFill/>
                          </a:ln>
                          <a:solidFill>
                            <a:prstClr val="black"/>
                          </a:solidFill>
                          <a:effectLst/>
                          <a:uLnTx/>
                          <a:uFillTx/>
                          <a:latin typeface="+mn-lt"/>
                          <a:ea typeface="+mn-ea"/>
                          <a:cs typeface="+mn-cs"/>
                        </a:rPr>
                        <a:t> 
 Ito na ang Pamaskong handog ng Coke Studio! Maki-jam and sing your hearts out to your favorite #CokeStudioHomecoming songs at abangan ang surprise performances!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extLst>
                  <a:ext uri="{0D108BD9-81ED-4DB2-BD59-A6C34878D82A}">
                    <a16:rowId xmlns:a16="http://schemas.microsoft.com/office/drawing/2014/main" val="1806302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- 2018-12-07 17:45:34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4240</a:t>
                      </a:r>
                    </a:p>
                  </a:txBody>
                  <a:tcPr/>
                </a:tc>
                <a:extLst>
                  <a:ext uri="{0D108BD9-81ED-4DB2-BD59-A6C34878D82A}">
                    <a16:rowId xmlns:a16="http://schemas.microsoft.com/office/drawing/2014/main" val="3010991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- 2018-12-07 14:51:59 </a:t>
                      </a:r>
                      <a:r>
                        <a:rPr kumimoji="0" lang="en-US" sz="1000" b="0" i="0" u="none" strike="noStrike" kern="1200" cap="none" spc="0" normalizeH="0" baseline="0" noProof="0">
                          <a:ln>
                            <a:noFill/>
                          </a:ln>
                          <a:solidFill>
                            <a:prstClr val="black"/>
                          </a:solidFill>
                          <a:effectLst/>
                          <a:uLnTx/>
                          <a:uFillTx/>
                          <a:latin typeface="+mn-lt"/>
                          <a:ea typeface="+mn-ea"/>
                          <a:cs typeface="+mn-cs"/>
                        </a:rPr>
                        <a:t> 
 We would like to express our profound gratitude for the public’s continuous support for Coke Studio. However, the safety and security of our audience is our number one priority. After careful assessment and request for the public’s cooperation, COCA-COLA together with PNP, SM, THE CITY OF PASAY, AND ALL OF THE ARTISTS, we have deemed it necessary to reschedule the concert to the first quarter of 2019. We apologize for any inconvenience this causes to everyone. 
#CokeStudioPH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3953</a:t>
                      </a:r>
                    </a:p>
                  </a:txBody>
                  <a:tcPr/>
                </a:tc>
                <a:extLst>
                  <a:ext uri="{0D108BD9-81ED-4DB2-BD59-A6C34878D82A}">
                    <a16:rowId xmlns:a16="http://schemas.microsoft.com/office/drawing/2014/main" val="1300034387"/>
                  </a:ext>
                </a:extLst>
              </a:tr>
            </a:tbl>
          </a:graphicData>
        </a:graphic>
      </p:graphicFrame>
      <p:sp>
        <p:nvSpPr>
          <p:cNvPr id="4" name="Text Placeholder 3">
            <a:extLst>
              <a:ext uri="{FF2B5EF4-FFF2-40B4-BE49-F238E27FC236}">
                <a16:creationId xmlns:a16="http://schemas.microsoft.com/office/drawing/2014/main" id="{52D4692B-88FD-40E8-92AB-4E3B28826450}"/>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688827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9E6B8-8832-4CCD-B678-368D16F0D7E5}"/>
              </a:ext>
            </a:extLst>
          </p:cNvPr>
          <p:cNvSpPr>
            <a:spLocks noGrp="1"/>
          </p:cNvSpPr>
          <p:nvPr>
            <p:ph type="title"/>
          </p:nvPr>
        </p:nvSpPr>
        <p:spPr/>
        <p:txBody>
          <a:bodyPr/>
          <a:lstStyle/>
          <a:p>
            <a:r>
              <a:rPr lang="en-US"/>
              <a:t>Overall FB, TW, IG: Posts Table | Coca-Cola PH Owned - 4 of 5</a:t>
            </a:r>
          </a:p>
        </p:txBody>
      </p:sp>
      <p:graphicFrame>
        <p:nvGraphicFramePr>
          <p:cNvPr id="5" name="Table Placeholder 4">
            <a:extLst>
              <a:ext uri="{FF2B5EF4-FFF2-40B4-BE49-F238E27FC236}">
                <a16:creationId xmlns:a16="http://schemas.microsoft.com/office/drawing/2014/main" id="{AFADE488-62A2-4F62-BED5-8B7B06C72DAD}"/>
              </a:ext>
            </a:extLst>
          </p:cNvPr>
          <p:cNvGraphicFramePr>
            <a:graphicFrameLocks noGrp="1"/>
          </p:cNvGraphicFramePr>
          <p:nvPr>
            <p:ph type="tbl" sz="quarter" idx="13"/>
            <p:extLst>
              <p:ext uri="{D42A27DB-BD31-4B8C-83A1-F6EECF244321}">
                <p14:modId xmlns:p14="http://schemas.microsoft.com/office/powerpoint/2010/main" val="2286590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4962674"/>
                    </a:ext>
                  </a:extLst>
                </a:gridCol>
                <a:gridCol w="822960">
                  <a:extLst>
                    <a:ext uri="{9D8B030D-6E8A-4147-A177-3AD203B41FA5}">
                      <a16:colId xmlns:a16="http://schemas.microsoft.com/office/drawing/2014/main" val="2592111606"/>
                    </a:ext>
                  </a:extLst>
                </a:gridCol>
                <a:gridCol w="822960">
                  <a:extLst>
                    <a:ext uri="{9D8B030D-6E8A-4147-A177-3AD203B41FA5}">
                      <a16:colId xmlns:a16="http://schemas.microsoft.com/office/drawing/2014/main" val="3238462163"/>
                    </a:ext>
                  </a:extLst>
                </a:gridCol>
                <a:gridCol w="822960">
                  <a:extLst>
                    <a:ext uri="{9D8B030D-6E8A-4147-A177-3AD203B41FA5}">
                      <a16:colId xmlns:a16="http://schemas.microsoft.com/office/drawing/2014/main" val="3065422432"/>
                    </a:ext>
                  </a:extLst>
                </a:gridCol>
                <a:gridCol w="822960">
                  <a:extLst>
                    <a:ext uri="{9D8B030D-6E8A-4147-A177-3AD203B41FA5}">
                      <a16:colId xmlns:a16="http://schemas.microsoft.com/office/drawing/2014/main" val="1597861635"/>
                    </a:ext>
                  </a:extLst>
                </a:gridCol>
                <a:gridCol w="822960">
                  <a:extLst>
                    <a:ext uri="{9D8B030D-6E8A-4147-A177-3AD203B41FA5}">
                      <a16:colId xmlns:a16="http://schemas.microsoft.com/office/drawing/2014/main" val="1864033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2701735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- 2018-12-25 12:02:46 </a:t>
                      </a:r>
                      <a:r>
                        <a:rPr kumimoji="0" lang="en-US" sz="1000" b="0" i="0" u="none" strike="noStrike" kern="1200" cap="none" spc="0" normalizeH="0" baseline="0" noProof="0">
                          <a:ln>
                            <a:noFill/>
                          </a:ln>
                          <a:solidFill>
                            <a:prstClr val="black"/>
                          </a:solidFill>
                          <a:effectLst/>
                          <a:uLnTx/>
                          <a:uFillTx/>
                          <a:latin typeface="+mn-lt"/>
                          <a:ea typeface="+mn-ea"/>
                          <a:cs typeface="+mn-cs"/>
                        </a:rPr>
                        <a:t> 
 May you have HAM-erry Merry Christmas with this Christmas Ham recipe! #ForeverBagay ‘yan with an ice-cold glass of COCA-COLA so don’t forget to serve it during the salu-salo.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extLst>
                  <a:ext uri="{0D108BD9-81ED-4DB2-BD59-A6C34878D82A}">
                    <a16:rowId xmlns:a16="http://schemas.microsoft.com/office/drawing/2014/main" val="2090197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- 2018-12-19 03:00:01 </a:t>
                      </a:r>
                      <a:r>
                        <a:rPr kumimoji="0" lang="en-US" sz="1000" b="0" i="0" u="none" strike="noStrike" kern="1200" cap="none" spc="0" normalizeH="0" baseline="0" noProof="0">
                          <a:ln>
                            <a:noFill/>
                          </a:ln>
                          <a:solidFill>
                            <a:prstClr val="black"/>
                          </a:solidFill>
                          <a:effectLst/>
                          <a:uLnTx/>
                          <a:uFillTx/>
                          <a:latin typeface="+mn-lt"/>
                          <a:ea typeface="+mn-ea"/>
                          <a:cs typeface="+mn-cs"/>
                        </a:rPr>
                        <a:t> 
 Find out what “Homecoming” means for these OFW moms and their children.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a:t>
                      </a:r>
                    </a:p>
                  </a:txBody>
                  <a:tcPr/>
                </a:tc>
                <a:extLst>
                  <a:ext uri="{0D108BD9-81ED-4DB2-BD59-A6C34878D82A}">
                    <a16:rowId xmlns:a16="http://schemas.microsoft.com/office/drawing/2014/main" val="2834720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- 2018-12-28 09:05:25 </a:t>
                      </a:r>
                      <a:r>
                        <a:rPr kumimoji="0" lang="en-US" sz="1000" b="0" i="0" u="none" strike="noStrike" kern="1200" cap="none" spc="0" normalizeH="0" baseline="0" noProof="0">
                          <a:ln>
                            <a:noFill/>
                          </a:ln>
                          <a:solidFill>
                            <a:prstClr val="black"/>
                          </a:solidFill>
                          <a:effectLst/>
                          <a:uLnTx/>
                          <a:uFillTx/>
                          <a:latin typeface="+mn-lt"/>
                          <a:ea typeface="+mn-ea"/>
                          <a:cs typeface="+mn-cs"/>
                        </a:rPr>
                        <a:t> 
 What day is it? It’s SATAYday! Time to munch on this grilled chicken recipe with Pinoy flavors. Best served with an ice-cold COCA-COLA dahil #ForeverBagay ‘yan sa kahit anong dish!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1857737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- 2018-12-06 07:30:00 </a:t>
                      </a:r>
                      <a:r>
                        <a:rPr kumimoji="0" lang="en-US" sz="1000" b="0" i="0" u="none" strike="noStrike" kern="1200" cap="none" spc="0" normalizeH="0" baseline="0" noProof="0">
                          <a:ln>
                            <a:noFill/>
                          </a:ln>
                          <a:solidFill>
                            <a:prstClr val="black"/>
                          </a:solidFill>
                          <a:effectLst/>
                          <a:uLnTx/>
                          <a:uFillTx/>
                          <a:latin typeface="+mn-lt"/>
                          <a:ea typeface="+mn-ea"/>
                          <a:cs typeface="+mn-cs"/>
                        </a:rPr>
                        <a:t> 
 Panoorin na ang ultimate Christmas homecoming anthem performed by Apl.de.ap, KZ Tandingan, and Quest! #CokeStudioChristmas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extLst>
                  <a:ext uri="{0D108BD9-81ED-4DB2-BD59-A6C34878D82A}">
                    <a16:rowId xmlns:a16="http://schemas.microsoft.com/office/drawing/2014/main" val="2735571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- 2018-12-17 03:00:36 </a:t>
                      </a:r>
                      <a:r>
                        <a:rPr kumimoji="0" lang="en-US" sz="1000" b="0" i="0" u="none" strike="noStrike" kern="1200" cap="none" spc="0" normalizeH="0" baseline="0" noProof="0">
                          <a:ln>
                            <a:noFill/>
                          </a:ln>
                          <a:solidFill>
                            <a:prstClr val="black"/>
                          </a:solidFill>
                          <a:effectLst/>
                          <a:uLnTx/>
                          <a:uFillTx/>
                          <a:latin typeface="+mn-lt"/>
                          <a:ea typeface="+mn-ea"/>
                          <a:cs typeface="+mn-cs"/>
                        </a:rPr>
                        <a:t> 
 The crown has come home! Celebrate this big win with the entire nation. Ilabas na ang paborito n'yong handa at ice-cold COCA-COLA! #ForeverBagay sa kahit anong celebration.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extLst>
                  <a:ext uri="{0D108BD9-81ED-4DB2-BD59-A6C34878D82A}">
                    <a16:rowId xmlns:a16="http://schemas.microsoft.com/office/drawing/2014/main" val="1206692907"/>
                  </a:ext>
                </a:extLst>
              </a:tr>
            </a:tbl>
          </a:graphicData>
        </a:graphic>
      </p:graphicFrame>
      <p:sp>
        <p:nvSpPr>
          <p:cNvPr id="4" name="Text Placeholder 3">
            <a:extLst>
              <a:ext uri="{FF2B5EF4-FFF2-40B4-BE49-F238E27FC236}">
                <a16:creationId xmlns:a16="http://schemas.microsoft.com/office/drawing/2014/main" id="{ACE64675-0ECC-468B-88B0-6B2EEB167678}"/>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882583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07815-58A0-4159-BBD9-8524B4E73D09}"/>
              </a:ext>
            </a:extLst>
          </p:cNvPr>
          <p:cNvSpPr>
            <a:spLocks noGrp="1"/>
          </p:cNvSpPr>
          <p:nvPr>
            <p:ph type="title"/>
          </p:nvPr>
        </p:nvSpPr>
        <p:spPr/>
        <p:txBody>
          <a:bodyPr/>
          <a:lstStyle/>
          <a:p>
            <a:r>
              <a:rPr lang="en-US"/>
              <a:t>Overall FB, TW, IG: Posts Table | Coca-Cola PH Owned - 5 of 5</a:t>
            </a:r>
          </a:p>
        </p:txBody>
      </p:sp>
      <p:graphicFrame>
        <p:nvGraphicFramePr>
          <p:cNvPr id="5" name="Table Placeholder 4">
            <a:extLst>
              <a:ext uri="{FF2B5EF4-FFF2-40B4-BE49-F238E27FC236}">
                <a16:creationId xmlns:a16="http://schemas.microsoft.com/office/drawing/2014/main" id="{938DAFDA-1074-4865-BE1A-6A0D86B92602}"/>
              </a:ext>
            </a:extLst>
          </p:cNvPr>
          <p:cNvGraphicFramePr>
            <a:graphicFrameLocks noGrp="1"/>
          </p:cNvGraphicFramePr>
          <p:nvPr>
            <p:ph type="tbl" sz="quarter" idx="13"/>
            <p:extLst>
              <p:ext uri="{D42A27DB-BD31-4B8C-83A1-F6EECF244321}">
                <p14:modId xmlns:p14="http://schemas.microsoft.com/office/powerpoint/2010/main" val="198991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3887672"/>
                    </a:ext>
                  </a:extLst>
                </a:gridCol>
                <a:gridCol w="822960">
                  <a:extLst>
                    <a:ext uri="{9D8B030D-6E8A-4147-A177-3AD203B41FA5}">
                      <a16:colId xmlns:a16="http://schemas.microsoft.com/office/drawing/2014/main" val="539420710"/>
                    </a:ext>
                  </a:extLst>
                </a:gridCol>
                <a:gridCol w="822960">
                  <a:extLst>
                    <a:ext uri="{9D8B030D-6E8A-4147-A177-3AD203B41FA5}">
                      <a16:colId xmlns:a16="http://schemas.microsoft.com/office/drawing/2014/main" val="749197904"/>
                    </a:ext>
                  </a:extLst>
                </a:gridCol>
                <a:gridCol w="822960">
                  <a:extLst>
                    <a:ext uri="{9D8B030D-6E8A-4147-A177-3AD203B41FA5}">
                      <a16:colId xmlns:a16="http://schemas.microsoft.com/office/drawing/2014/main" val="1280944709"/>
                    </a:ext>
                  </a:extLst>
                </a:gridCol>
                <a:gridCol w="822960">
                  <a:extLst>
                    <a:ext uri="{9D8B030D-6E8A-4147-A177-3AD203B41FA5}">
                      <a16:colId xmlns:a16="http://schemas.microsoft.com/office/drawing/2014/main" val="935164410"/>
                    </a:ext>
                  </a:extLst>
                </a:gridCol>
                <a:gridCol w="822960">
                  <a:extLst>
                    <a:ext uri="{9D8B030D-6E8A-4147-A177-3AD203B41FA5}">
                      <a16:colId xmlns:a16="http://schemas.microsoft.com/office/drawing/2014/main" val="1420946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1549323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- 2018-12-23 01:00:01 </a:t>
                      </a:r>
                      <a:r>
                        <a:rPr kumimoji="0" lang="en-US" sz="1000" b="0" i="0" u="none" strike="noStrike" kern="1200" cap="none" spc="0" normalizeH="0" baseline="0" noProof="0">
                          <a:ln>
                            <a:noFill/>
                          </a:ln>
                          <a:solidFill>
                            <a:prstClr val="black"/>
                          </a:solidFill>
                          <a:effectLst/>
                          <a:uLnTx/>
                          <a:uFillTx/>
                          <a:latin typeface="+mn-lt"/>
                          <a:ea typeface="+mn-ea"/>
                          <a:cs typeface="+mn-cs"/>
                        </a:rPr>
                        <a:t> 
 The rush this season can be stressful, but nothing beats the taste and the feeling of being home for the holidays. Cheers to Christmas! #TasteTheFeeling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3910745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- 2018-12-02 22:00:00 </a:t>
                      </a:r>
                      <a:r>
                        <a:rPr kumimoji="0" lang="en-US" sz="1000" b="0" i="0" u="none" strike="noStrike" kern="1200" cap="none" spc="0" normalizeH="0" baseline="0" noProof="0">
                          <a:ln>
                            <a:noFill/>
                          </a:ln>
                          <a:solidFill>
                            <a:prstClr val="black"/>
                          </a:solidFill>
                          <a:effectLst/>
                          <a:uLnTx/>
                          <a:uFillTx/>
                          <a:latin typeface="+mn-lt"/>
                          <a:ea typeface="+mn-ea"/>
                          <a:cs typeface="+mn-cs"/>
                        </a:rPr>
                        <a:t> 
 Ito na ang pamaskong handog ng Coke Studio! Maki-jam and sing your hearts out to your favorite #CokeStudioHomecoming songs and more! #CokeStudioChristmas
Click here for the full details: www.facebook.com/events/1828850660576857/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extLst>
                  <a:ext uri="{0D108BD9-81ED-4DB2-BD59-A6C34878D82A}">
                    <a16:rowId xmlns:a16="http://schemas.microsoft.com/office/drawing/2014/main" val="2483783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- 2018-12-07 14:48:09 </a:t>
                      </a:r>
                      <a:r>
                        <a:rPr kumimoji="0" lang="en-US" sz="1000" b="0" i="0" u="none" strike="noStrike" kern="1200" cap="none" spc="0" normalizeH="0" baseline="0" noProof="0">
                          <a:ln>
                            <a:noFill/>
                          </a:ln>
                          <a:solidFill>
                            <a:prstClr val="black"/>
                          </a:solidFill>
                          <a:effectLst/>
                          <a:uLnTx/>
                          <a:uFillTx/>
                          <a:latin typeface="+mn-lt"/>
                          <a:ea typeface="+mn-ea"/>
                          <a:cs typeface="+mn-cs"/>
                        </a:rPr>
                        <a:t> 
 The Coke Studio Concert will be moved to first quarter of 2019 to ensure the safety of all concert-goers. We apologize for the inconvenience at tulad ng sabi ni Quest, magkita-kita po muli tayo sa 2019! #CokeStudioPH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2251</a:t>
                      </a:r>
                    </a:p>
                  </a:txBody>
                  <a:tcPr/>
                </a:tc>
                <a:extLst>
                  <a:ext uri="{0D108BD9-81ED-4DB2-BD59-A6C34878D82A}">
                    <a16:rowId xmlns:a16="http://schemas.microsoft.com/office/drawing/2014/main" val="3005758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- 2018-12-05 08:25:52 </a:t>
                      </a:r>
                      <a:r>
                        <a:rPr kumimoji="0" lang="en-US" sz="1000" b="0" i="0" u="none" strike="noStrike" kern="1200" cap="none" spc="0" normalizeH="0" baseline="0" noProof="0">
                          <a:ln>
                            <a:noFill/>
                          </a:ln>
                          <a:solidFill>
                            <a:prstClr val="black"/>
                          </a:solidFill>
                          <a:effectLst/>
                          <a:uLnTx/>
                          <a:uFillTx/>
                          <a:latin typeface="+mn-lt"/>
                          <a:ea typeface="+mn-ea"/>
                          <a:cs typeface="+mn-cs"/>
                        </a:rPr>
                        <a:t> 
 Don’t be Crepe-d out by this recipe dahil we’re sure this Bibingcrepe tastes good! #ForeverBagay ‘yan with an ice-cold COCA-COLA for merienda!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extLst>
                  <a:ext uri="{0D108BD9-81ED-4DB2-BD59-A6C34878D82A}">
                    <a16:rowId xmlns:a16="http://schemas.microsoft.com/office/drawing/2014/main" val="1706080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- 2018-12-01 10:22:44 </a:t>
                      </a:r>
                      <a:r>
                        <a:rPr kumimoji="0" lang="en-US" sz="1000" b="0" i="0" u="none" strike="noStrike" kern="1200" cap="none" spc="0" normalizeH="0" baseline="0" noProof="0">
                          <a:ln>
                            <a:noFill/>
                          </a:ln>
                          <a:solidFill>
                            <a:prstClr val="black"/>
                          </a:solidFill>
                          <a:effectLst/>
                          <a:uLnTx/>
                          <a:uFillTx/>
                          <a:latin typeface="+mn-lt"/>
                          <a:ea typeface="+mn-ea"/>
                          <a:cs typeface="+mn-cs"/>
                        </a:rPr>
                        <a:t> 
 A big fight deserves a big meal! How about ONE BIG boodle FIGHT for the entire team? Samahan pa ‘yan ng #ForeverBagay na ice-cold COCA-COLA!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1680209865"/>
                  </a:ext>
                </a:extLst>
              </a:tr>
            </a:tbl>
          </a:graphicData>
        </a:graphic>
      </p:graphicFrame>
      <p:sp>
        <p:nvSpPr>
          <p:cNvPr id="4" name="Text Placeholder 3">
            <a:extLst>
              <a:ext uri="{FF2B5EF4-FFF2-40B4-BE49-F238E27FC236}">
                <a16:creationId xmlns:a16="http://schemas.microsoft.com/office/drawing/2014/main" id="{E2228C31-B3DE-4C11-A481-B1FCF12F381C}"/>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21218741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440</Words>
  <Application>Microsoft Office PowerPoint</Application>
  <PresentationFormat>On-screen Show (4:3)</PresentationFormat>
  <Paragraphs>190</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quintly_template</vt:lpstr>
      <vt:lpstr>Overall FB, TW, IG: Posts Table | Coca-Cola PH Owned - 1 of 5</vt:lpstr>
      <vt:lpstr>Overall FB, TW, IG: Posts Table | Coca-Cola PH Owned - 2 of 5</vt:lpstr>
      <vt:lpstr>Overall FB, TW, IG: Posts Table | Coca-Cola PH Owned - 3 of 5</vt:lpstr>
      <vt:lpstr>Overall FB, TW, IG: Posts Table | Coca-Cola PH Owned - 4 of 5</vt:lpstr>
      <vt:lpstr>Overall FB, TW, IG: Posts Table | Coca-Cola PH Owned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FB, TW, IG: Posts Table | Coca-Cola PH Owned - 1 of 5</dc:title>
  <dc:creator>Frederik Peiniger</dc:creator>
  <cp:lastModifiedBy>Frederik Peiniger</cp:lastModifiedBy>
  <cp:revision>1</cp:revision>
  <dcterms:created xsi:type="dcterms:W3CDTF">2019-01-21T05:58:14Z</dcterms:created>
  <dcterms:modified xsi:type="dcterms:W3CDTF">2019-01-21T05:59:50Z</dcterms:modified>
</cp:coreProperties>
</file>