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0" r:id="rId43"/>
    <p:sldId id="301" r:id="rId44"/>
    <p:sldId id="302" r:id="rId45"/>
    <p:sldId id="303" r:id="rId46"/>
    <p:sldId id="304" r:id="rId47"/>
    <p:sldId id="305"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24D33-97A0-4F1B-890E-2E02EABCA997}"/>
              </a:ext>
            </a:extLst>
          </p:cNvPr>
          <p:cNvSpPr>
            <a:spLocks noGrp="1"/>
          </p:cNvSpPr>
          <p:nvPr>
            <p:ph type="ctrTitle"/>
          </p:nvPr>
        </p:nvSpPr>
        <p:spPr/>
        <p:txBody>
          <a:bodyPr/>
          <a:lstStyle/>
          <a:p>
            <a:r>
              <a:rPr lang="en-US"/>
              <a:t>Coke PH Monthly Report Export</a:t>
            </a:r>
          </a:p>
        </p:txBody>
      </p:sp>
      <p:sp>
        <p:nvSpPr>
          <p:cNvPr id="3" name="Subtitle 2">
            <a:extLst>
              <a:ext uri="{FF2B5EF4-FFF2-40B4-BE49-F238E27FC236}">
                <a16:creationId xmlns:a16="http://schemas.microsoft.com/office/drawing/2014/main" id="{B681F206-F03A-46C5-90B9-8024636E66EC}"/>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3623263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1AA7B-F1F0-4DAA-8701-4C9714633425}"/>
              </a:ext>
            </a:extLst>
          </p:cNvPr>
          <p:cNvSpPr>
            <a:spLocks noGrp="1"/>
          </p:cNvSpPr>
          <p:nvPr>
            <p:ph type="title"/>
          </p:nvPr>
        </p:nvSpPr>
        <p:spPr/>
        <p:txBody>
          <a:bodyPr/>
          <a:lstStyle/>
          <a:p>
            <a:r>
              <a:rPr lang="en-US"/>
              <a:t>Facebook Facebook: Content Performance | Coca-Cola PH Owned - 1 of 17</a:t>
            </a:r>
          </a:p>
        </p:txBody>
      </p:sp>
      <p:graphicFrame>
        <p:nvGraphicFramePr>
          <p:cNvPr id="5" name="Table Placeholder 4">
            <a:extLst>
              <a:ext uri="{FF2B5EF4-FFF2-40B4-BE49-F238E27FC236}">
                <a16:creationId xmlns:a16="http://schemas.microsoft.com/office/drawing/2014/main" id="{02CABA32-EA6A-457D-8EAD-61652852A49C}"/>
              </a:ext>
            </a:extLst>
          </p:cNvPr>
          <p:cNvGraphicFramePr>
            <a:graphicFrameLocks noGrp="1"/>
          </p:cNvGraphicFramePr>
          <p:nvPr>
            <p:ph type="tbl" sz="quarter" idx="13"/>
            <p:extLst>
              <p:ext uri="{D42A27DB-BD31-4B8C-83A1-F6EECF244321}">
                <p14:modId xmlns:p14="http://schemas.microsoft.com/office/powerpoint/2010/main" val="2357322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7590729"/>
                    </a:ext>
                  </a:extLst>
                </a:gridCol>
                <a:gridCol w="1234440">
                  <a:extLst>
                    <a:ext uri="{9D8B030D-6E8A-4147-A177-3AD203B41FA5}">
                      <a16:colId xmlns:a16="http://schemas.microsoft.com/office/drawing/2014/main" val="3659140708"/>
                    </a:ext>
                  </a:extLst>
                </a:gridCol>
                <a:gridCol w="822960">
                  <a:extLst>
                    <a:ext uri="{9D8B030D-6E8A-4147-A177-3AD203B41FA5}">
                      <a16:colId xmlns:a16="http://schemas.microsoft.com/office/drawing/2014/main" val="35157384"/>
                    </a:ext>
                  </a:extLst>
                </a:gridCol>
                <a:gridCol w="822960">
                  <a:extLst>
                    <a:ext uri="{9D8B030D-6E8A-4147-A177-3AD203B41FA5}">
                      <a16:colId xmlns:a16="http://schemas.microsoft.com/office/drawing/2014/main" val="1508034752"/>
                    </a:ext>
                  </a:extLst>
                </a:gridCol>
                <a:gridCol w="822960">
                  <a:extLst>
                    <a:ext uri="{9D8B030D-6E8A-4147-A177-3AD203B41FA5}">
                      <a16:colId xmlns:a16="http://schemas.microsoft.com/office/drawing/2014/main" val="1337566182"/>
                    </a:ext>
                  </a:extLst>
                </a:gridCol>
                <a:gridCol w="822960">
                  <a:extLst>
                    <a:ext uri="{9D8B030D-6E8A-4147-A177-3AD203B41FA5}">
                      <a16:colId xmlns:a16="http://schemas.microsoft.com/office/drawing/2014/main" val="4219615818"/>
                    </a:ext>
                  </a:extLst>
                </a:gridCol>
                <a:gridCol w="822960">
                  <a:extLst>
                    <a:ext uri="{9D8B030D-6E8A-4147-A177-3AD203B41FA5}">
                      <a16:colId xmlns:a16="http://schemas.microsoft.com/office/drawing/2014/main" val="123637636"/>
                    </a:ext>
                  </a:extLst>
                </a:gridCol>
                <a:gridCol w="822960">
                  <a:extLst>
                    <a:ext uri="{9D8B030D-6E8A-4147-A177-3AD203B41FA5}">
                      <a16:colId xmlns:a16="http://schemas.microsoft.com/office/drawing/2014/main" val="3893876785"/>
                    </a:ext>
                  </a:extLst>
                </a:gridCol>
                <a:gridCol w="822960">
                  <a:extLst>
                    <a:ext uri="{9D8B030D-6E8A-4147-A177-3AD203B41FA5}">
                      <a16:colId xmlns:a16="http://schemas.microsoft.com/office/drawing/2014/main" val="431925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96785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- 2018-12-31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Taste the feeling of happiness and new beginnings kasama ang COCA-COLA! Fizz up your 2019.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46614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- 2018-12-28 17:30:40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can’t help but SATAY in love with this Chicken Satay recipe! Mas ma-iinlove kayo if you serve it with a glass of ice-cold COCA-COLA dahil #ForeverBagay ‘yan.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80888521"/>
                  </a:ext>
                </a:extLst>
              </a:tr>
            </a:tbl>
          </a:graphicData>
        </a:graphic>
      </p:graphicFrame>
      <p:sp>
        <p:nvSpPr>
          <p:cNvPr id="4" name="Text Placeholder 3">
            <a:extLst>
              <a:ext uri="{FF2B5EF4-FFF2-40B4-BE49-F238E27FC236}">
                <a16:creationId xmlns:a16="http://schemas.microsoft.com/office/drawing/2014/main" id="{BC6ADE47-EC27-4653-9675-3C98BBF3D41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601469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A653-66A0-43C8-A20A-A29E2F1C4497}"/>
              </a:ext>
            </a:extLst>
          </p:cNvPr>
          <p:cNvSpPr>
            <a:spLocks noGrp="1"/>
          </p:cNvSpPr>
          <p:nvPr>
            <p:ph type="title"/>
          </p:nvPr>
        </p:nvSpPr>
        <p:spPr/>
        <p:txBody>
          <a:bodyPr/>
          <a:lstStyle/>
          <a:p>
            <a:r>
              <a:rPr lang="en-US"/>
              <a:t>Facebook Facebook: Content Performance | Coca-Cola PH Owned - 2 of 17</a:t>
            </a:r>
          </a:p>
        </p:txBody>
      </p:sp>
      <p:graphicFrame>
        <p:nvGraphicFramePr>
          <p:cNvPr id="5" name="Table Placeholder 4">
            <a:extLst>
              <a:ext uri="{FF2B5EF4-FFF2-40B4-BE49-F238E27FC236}">
                <a16:creationId xmlns:a16="http://schemas.microsoft.com/office/drawing/2014/main" id="{199187FE-F9BE-4FE7-BBA3-79778820F326}"/>
              </a:ext>
            </a:extLst>
          </p:cNvPr>
          <p:cNvGraphicFramePr>
            <a:graphicFrameLocks noGrp="1"/>
          </p:cNvGraphicFramePr>
          <p:nvPr>
            <p:ph type="tbl" sz="quarter" idx="13"/>
            <p:extLst>
              <p:ext uri="{D42A27DB-BD31-4B8C-83A1-F6EECF244321}">
                <p14:modId xmlns:p14="http://schemas.microsoft.com/office/powerpoint/2010/main" val="216371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30328900"/>
                    </a:ext>
                  </a:extLst>
                </a:gridCol>
                <a:gridCol w="1234440">
                  <a:extLst>
                    <a:ext uri="{9D8B030D-6E8A-4147-A177-3AD203B41FA5}">
                      <a16:colId xmlns:a16="http://schemas.microsoft.com/office/drawing/2014/main" val="3248882983"/>
                    </a:ext>
                  </a:extLst>
                </a:gridCol>
                <a:gridCol w="822960">
                  <a:extLst>
                    <a:ext uri="{9D8B030D-6E8A-4147-A177-3AD203B41FA5}">
                      <a16:colId xmlns:a16="http://schemas.microsoft.com/office/drawing/2014/main" val="470534746"/>
                    </a:ext>
                  </a:extLst>
                </a:gridCol>
                <a:gridCol w="822960">
                  <a:extLst>
                    <a:ext uri="{9D8B030D-6E8A-4147-A177-3AD203B41FA5}">
                      <a16:colId xmlns:a16="http://schemas.microsoft.com/office/drawing/2014/main" val="4193237883"/>
                    </a:ext>
                  </a:extLst>
                </a:gridCol>
                <a:gridCol w="822960">
                  <a:extLst>
                    <a:ext uri="{9D8B030D-6E8A-4147-A177-3AD203B41FA5}">
                      <a16:colId xmlns:a16="http://schemas.microsoft.com/office/drawing/2014/main" val="1688596300"/>
                    </a:ext>
                  </a:extLst>
                </a:gridCol>
                <a:gridCol w="822960">
                  <a:extLst>
                    <a:ext uri="{9D8B030D-6E8A-4147-A177-3AD203B41FA5}">
                      <a16:colId xmlns:a16="http://schemas.microsoft.com/office/drawing/2014/main" val="3517360537"/>
                    </a:ext>
                  </a:extLst>
                </a:gridCol>
                <a:gridCol w="822960">
                  <a:extLst>
                    <a:ext uri="{9D8B030D-6E8A-4147-A177-3AD203B41FA5}">
                      <a16:colId xmlns:a16="http://schemas.microsoft.com/office/drawing/2014/main" val="1866580010"/>
                    </a:ext>
                  </a:extLst>
                </a:gridCol>
                <a:gridCol w="822960">
                  <a:extLst>
                    <a:ext uri="{9D8B030D-6E8A-4147-A177-3AD203B41FA5}">
                      <a16:colId xmlns:a16="http://schemas.microsoft.com/office/drawing/2014/main" val="3838098342"/>
                    </a:ext>
                  </a:extLst>
                </a:gridCol>
                <a:gridCol w="822960">
                  <a:extLst>
                    <a:ext uri="{9D8B030D-6E8A-4147-A177-3AD203B41FA5}">
                      <a16:colId xmlns:a16="http://schemas.microsoft.com/office/drawing/2014/main" val="3646997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0968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- 2018-12-28 17:05:25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day is it? It’s SATAYday! Time to munch on this grilled chicken recipe with Pinoy flavors. Best served with an ice-cold COCA-COLA dahil #ForeverBagay ‘yan sa kahit anong dish!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80966096"/>
                  </a:ext>
                </a:extLst>
              </a:tr>
            </a:tbl>
          </a:graphicData>
        </a:graphic>
      </p:graphicFrame>
      <p:sp>
        <p:nvSpPr>
          <p:cNvPr id="4" name="Text Placeholder 3">
            <a:extLst>
              <a:ext uri="{FF2B5EF4-FFF2-40B4-BE49-F238E27FC236}">
                <a16:creationId xmlns:a16="http://schemas.microsoft.com/office/drawing/2014/main" id="{48A6CECD-60BE-4D19-B49D-DB54E71E91F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894645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0FC8-1A82-4183-8863-AC9C76E4BD57}"/>
              </a:ext>
            </a:extLst>
          </p:cNvPr>
          <p:cNvSpPr>
            <a:spLocks noGrp="1"/>
          </p:cNvSpPr>
          <p:nvPr>
            <p:ph type="title"/>
          </p:nvPr>
        </p:nvSpPr>
        <p:spPr/>
        <p:txBody>
          <a:bodyPr/>
          <a:lstStyle/>
          <a:p>
            <a:r>
              <a:rPr lang="en-US"/>
              <a:t>Facebook Facebook: Content Performance | Coca-Cola PH Owned - 3 of 17</a:t>
            </a:r>
          </a:p>
        </p:txBody>
      </p:sp>
      <p:graphicFrame>
        <p:nvGraphicFramePr>
          <p:cNvPr id="5" name="Table Placeholder 4">
            <a:extLst>
              <a:ext uri="{FF2B5EF4-FFF2-40B4-BE49-F238E27FC236}">
                <a16:creationId xmlns:a16="http://schemas.microsoft.com/office/drawing/2014/main" id="{014F5A26-D4C8-44C0-88C5-B2AFFE6C4651}"/>
              </a:ext>
            </a:extLst>
          </p:cNvPr>
          <p:cNvGraphicFramePr>
            <a:graphicFrameLocks noGrp="1"/>
          </p:cNvGraphicFramePr>
          <p:nvPr>
            <p:ph type="tbl" sz="quarter" idx="13"/>
            <p:extLst>
              <p:ext uri="{D42A27DB-BD31-4B8C-83A1-F6EECF244321}">
                <p14:modId xmlns:p14="http://schemas.microsoft.com/office/powerpoint/2010/main" val="7508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35034643"/>
                    </a:ext>
                  </a:extLst>
                </a:gridCol>
                <a:gridCol w="1234440">
                  <a:extLst>
                    <a:ext uri="{9D8B030D-6E8A-4147-A177-3AD203B41FA5}">
                      <a16:colId xmlns:a16="http://schemas.microsoft.com/office/drawing/2014/main" val="244061429"/>
                    </a:ext>
                  </a:extLst>
                </a:gridCol>
                <a:gridCol w="822960">
                  <a:extLst>
                    <a:ext uri="{9D8B030D-6E8A-4147-A177-3AD203B41FA5}">
                      <a16:colId xmlns:a16="http://schemas.microsoft.com/office/drawing/2014/main" val="1073985769"/>
                    </a:ext>
                  </a:extLst>
                </a:gridCol>
                <a:gridCol w="822960">
                  <a:extLst>
                    <a:ext uri="{9D8B030D-6E8A-4147-A177-3AD203B41FA5}">
                      <a16:colId xmlns:a16="http://schemas.microsoft.com/office/drawing/2014/main" val="1321709975"/>
                    </a:ext>
                  </a:extLst>
                </a:gridCol>
                <a:gridCol w="822960">
                  <a:extLst>
                    <a:ext uri="{9D8B030D-6E8A-4147-A177-3AD203B41FA5}">
                      <a16:colId xmlns:a16="http://schemas.microsoft.com/office/drawing/2014/main" val="695778721"/>
                    </a:ext>
                  </a:extLst>
                </a:gridCol>
                <a:gridCol w="822960">
                  <a:extLst>
                    <a:ext uri="{9D8B030D-6E8A-4147-A177-3AD203B41FA5}">
                      <a16:colId xmlns:a16="http://schemas.microsoft.com/office/drawing/2014/main" val="2761095303"/>
                    </a:ext>
                  </a:extLst>
                </a:gridCol>
                <a:gridCol w="822960">
                  <a:extLst>
                    <a:ext uri="{9D8B030D-6E8A-4147-A177-3AD203B41FA5}">
                      <a16:colId xmlns:a16="http://schemas.microsoft.com/office/drawing/2014/main" val="277319124"/>
                    </a:ext>
                  </a:extLst>
                </a:gridCol>
                <a:gridCol w="822960">
                  <a:extLst>
                    <a:ext uri="{9D8B030D-6E8A-4147-A177-3AD203B41FA5}">
                      <a16:colId xmlns:a16="http://schemas.microsoft.com/office/drawing/2014/main" val="1846504724"/>
                    </a:ext>
                  </a:extLst>
                </a:gridCol>
                <a:gridCol w="822960">
                  <a:extLst>
                    <a:ext uri="{9D8B030D-6E8A-4147-A177-3AD203B41FA5}">
                      <a16:colId xmlns:a16="http://schemas.microsoft.com/office/drawing/2014/main" val="296292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6680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- 2018-12-28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 mga padalang items niyo sa inyong pamilya, pwedeng gawing long-term business para sa pamilya! Learn how to create and manage your own business through the Women REACH Program. Visit http://CokeURL.com/OFWReintegration.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16048581"/>
                  </a:ext>
                </a:extLst>
              </a:tr>
            </a:tbl>
          </a:graphicData>
        </a:graphic>
      </p:graphicFrame>
      <p:sp>
        <p:nvSpPr>
          <p:cNvPr id="4" name="Text Placeholder 3">
            <a:extLst>
              <a:ext uri="{FF2B5EF4-FFF2-40B4-BE49-F238E27FC236}">
                <a16:creationId xmlns:a16="http://schemas.microsoft.com/office/drawing/2014/main" id="{F2BE12A1-B6CB-4911-8E3F-3A93D7F2283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860220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9E2E6-C0A4-49FC-A2F8-0C9094C22C78}"/>
              </a:ext>
            </a:extLst>
          </p:cNvPr>
          <p:cNvSpPr>
            <a:spLocks noGrp="1"/>
          </p:cNvSpPr>
          <p:nvPr>
            <p:ph type="title"/>
          </p:nvPr>
        </p:nvSpPr>
        <p:spPr/>
        <p:txBody>
          <a:bodyPr/>
          <a:lstStyle/>
          <a:p>
            <a:r>
              <a:rPr lang="en-US"/>
              <a:t>Facebook Facebook: Content Performance | Coca-Cola PH Owned - 4 of 17</a:t>
            </a:r>
          </a:p>
        </p:txBody>
      </p:sp>
      <p:graphicFrame>
        <p:nvGraphicFramePr>
          <p:cNvPr id="5" name="Table Placeholder 4">
            <a:extLst>
              <a:ext uri="{FF2B5EF4-FFF2-40B4-BE49-F238E27FC236}">
                <a16:creationId xmlns:a16="http://schemas.microsoft.com/office/drawing/2014/main" id="{3EB2C449-EFBF-4F4B-A862-6567A5DB5CED}"/>
              </a:ext>
            </a:extLst>
          </p:cNvPr>
          <p:cNvGraphicFramePr>
            <a:graphicFrameLocks noGrp="1"/>
          </p:cNvGraphicFramePr>
          <p:nvPr>
            <p:ph type="tbl" sz="quarter" idx="13"/>
            <p:extLst>
              <p:ext uri="{D42A27DB-BD31-4B8C-83A1-F6EECF244321}">
                <p14:modId xmlns:p14="http://schemas.microsoft.com/office/powerpoint/2010/main" val="1245584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83992283"/>
                    </a:ext>
                  </a:extLst>
                </a:gridCol>
                <a:gridCol w="1234440">
                  <a:extLst>
                    <a:ext uri="{9D8B030D-6E8A-4147-A177-3AD203B41FA5}">
                      <a16:colId xmlns:a16="http://schemas.microsoft.com/office/drawing/2014/main" val="2366184492"/>
                    </a:ext>
                  </a:extLst>
                </a:gridCol>
                <a:gridCol w="822960">
                  <a:extLst>
                    <a:ext uri="{9D8B030D-6E8A-4147-A177-3AD203B41FA5}">
                      <a16:colId xmlns:a16="http://schemas.microsoft.com/office/drawing/2014/main" val="323422849"/>
                    </a:ext>
                  </a:extLst>
                </a:gridCol>
                <a:gridCol w="822960">
                  <a:extLst>
                    <a:ext uri="{9D8B030D-6E8A-4147-A177-3AD203B41FA5}">
                      <a16:colId xmlns:a16="http://schemas.microsoft.com/office/drawing/2014/main" val="3573299148"/>
                    </a:ext>
                  </a:extLst>
                </a:gridCol>
                <a:gridCol w="822960">
                  <a:extLst>
                    <a:ext uri="{9D8B030D-6E8A-4147-A177-3AD203B41FA5}">
                      <a16:colId xmlns:a16="http://schemas.microsoft.com/office/drawing/2014/main" val="3379839126"/>
                    </a:ext>
                  </a:extLst>
                </a:gridCol>
                <a:gridCol w="822960">
                  <a:extLst>
                    <a:ext uri="{9D8B030D-6E8A-4147-A177-3AD203B41FA5}">
                      <a16:colId xmlns:a16="http://schemas.microsoft.com/office/drawing/2014/main" val="2144642223"/>
                    </a:ext>
                  </a:extLst>
                </a:gridCol>
                <a:gridCol w="822960">
                  <a:extLst>
                    <a:ext uri="{9D8B030D-6E8A-4147-A177-3AD203B41FA5}">
                      <a16:colId xmlns:a16="http://schemas.microsoft.com/office/drawing/2014/main" val="585722576"/>
                    </a:ext>
                  </a:extLst>
                </a:gridCol>
                <a:gridCol w="822960">
                  <a:extLst>
                    <a:ext uri="{9D8B030D-6E8A-4147-A177-3AD203B41FA5}">
                      <a16:colId xmlns:a16="http://schemas.microsoft.com/office/drawing/2014/main" val="765739172"/>
                    </a:ext>
                  </a:extLst>
                </a:gridCol>
                <a:gridCol w="822960">
                  <a:extLst>
                    <a:ext uri="{9D8B030D-6E8A-4147-A177-3AD203B41FA5}">
                      <a16:colId xmlns:a16="http://schemas.microsoft.com/office/drawing/2014/main" val="698143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99700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- 2018-12-28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Namamasko pooo! Kahit ngayon, siguradong may nagka-carolling pa rin sa labas ng bahay! Panoorin ang Pamaskong handog ng Coke para sa iba pang tradisyon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90883587"/>
                  </a:ext>
                </a:extLst>
              </a:tr>
            </a:tbl>
          </a:graphicData>
        </a:graphic>
      </p:graphicFrame>
      <p:sp>
        <p:nvSpPr>
          <p:cNvPr id="4" name="Text Placeholder 3">
            <a:extLst>
              <a:ext uri="{FF2B5EF4-FFF2-40B4-BE49-F238E27FC236}">
                <a16:creationId xmlns:a16="http://schemas.microsoft.com/office/drawing/2014/main" id="{488BFF47-0DA3-4A4A-B2AE-534FF1E1D7D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483584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53DC1-20CD-43B6-BF34-D4F8EDABDC74}"/>
              </a:ext>
            </a:extLst>
          </p:cNvPr>
          <p:cNvSpPr>
            <a:spLocks noGrp="1"/>
          </p:cNvSpPr>
          <p:nvPr>
            <p:ph type="title"/>
          </p:nvPr>
        </p:nvSpPr>
        <p:spPr/>
        <p:txBody>
          <a:bodyPr/>
          <a:lstStyle/>
          <a:p>
            <a:r>
              <a:rPr lang="en-US"/>
              <a:t>Facebook Facebook: Content Performance | Coca-Cola PH Owned - 5 of 17</a:t>
            </a:r>
          </a:p>
        </p:txBody>
      </p:sp>
      <p:graphicFrame>
        <p:nvGraphicFramePr>
          <p:cNvPr id="5" name="Table Placeholder 4">
            <a:extLst>
              <a:ext uri="{FF2B5EF4-FFF2-40B4-BE49-F238E27FC236}">
                <a16:creationId xmlns:a16="http://schemas.microsoft.com/office/drawing/2014/main" id="{A38EB595-C0C3-4A36-A985-56B508CC255C}"/>
              </a:ext>
            </a:extLst>
          </p:cNvPr>
          <p:cNvGraphicFramePr>
            <a:graphicFrameLocks noGrp="1"/>
          </p:cNvGraphicFramePr>
          <p:nvPr>
            <p:ph type="tbl" sz="quarter" idx="13"/>
            <p:extLst>
              <p:ext uri="{D42A27DB-BD31-4B8C-83A1-F6EECF244321}">
                <p14:modId xmlns:p14="http://schemas.microsoft.com/office/powerpoint/2010/main" val="4018202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60797250"/>
                    </a:ext>
                  </a:extLst>
                </a:gridCol>
                <a:gridCol w="1234440">
                  <a:extLst>
                    <a:ext uri="{9D8B030D-6E8A-4147-A177-3AD203B41FA5}">
                      <a16:colId xmlns:a16="http://schemas.microsoft.com/office/drawing/2014/main" val="3512754604"/>
                    </a:ext>
                  </a:extLst>
                </a:gridCol>
                <a:gridCol w="822960">
                  <a:extLst>
                    <a:ext uri="{9D8B030D-6E8A-4147-A177-3AD203B41FA5}">
                      <a16:colId xmlns:a16="http://schemas.microsoft.com/office/drawing/2014/main" val="3551379999"/>
                    </a:ext>
                  </a:extLst>
                </a:gridCol>
                <a:gridCol w="822960">
                  <a:extLst>
                    <a:ext uri="{9D8B030D-6E8A-4147-A177-3AD203B41FA5}">
                      <a16:colId xmlns:a16="http://schemas.microsoft.com/office/drawing/2014/main" val="2186215838"/>
                    </a:ext>
                  </a:extLst>
                </a:gridCol>
                <a:gridCol w="822960">
                  <a:extLst>
                    <a:ext uri="{9D8B030D-6E8A-4147-A177-3AD203B41FA5}">
                      <a16:colId xmlns:a16="http://schemas.microsoft.com/office/drawing/2014/main" val="4136975893"/>
                    </a:ext>
                  </a:extLst>
                </a:gridCol>
                <a:gridCol w="822960">
                  <a:extLst>
                    <a:ext uri="{9D8B030D-6E8A-4147-A177-3AD203B41FA5}">
                      <a16:colId xmlns:a16="http://schemas.microsoft.com/office/drawing/2014/main" val="1614936460"/>
                    </a:ext>
                  </a:extLst>
                </a:gridCol>
                <a:gridCol w="822960">
                  <a:extLst>
                    <a:ext uri="{9D8B030D-6E8A-4147-A177-3AD203B41FA5}">
                      <a16:colId xmlns:a16="http://schemas.microsoft.com/office/drawing/2014/main" val="2032972070"/>
                    </a:ext>
                  </a:extLst>
                </a:gridCol>
                <a:gridCol w="822960">
                  <a:extLst>
                    <a:ext uri="{9D8B030D-6E8A-4147-A177-3AD203B41FA5}">
                      <a16:colId xmlns:a16="http://schemas.microsoft.com/office/drawing/2014/main" val="624646710"/>
                    </a:ext>
                  </a:extLst>
                </a:gridCol>
                <a:gridCol w="822960">
                  <a:extLst>
                    <a:ext uri="{9D8B030D-6E8A-4147-A177-3AD203B41FA5}">
                      <a16:colId xmlns:a16="http://schemas.microsoft.com/office/drawing/2014/main" val="2575010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014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- 2018-12-27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Nagbago ba ang Pasko? Kahit iba na ang panahon ngayon, diba tuloy pa rin ang holiday traditions ng Pinoy gaya ng Simbang Gabi? Panoorin ang Pamaskong handog ng Coke para sa iba pang nakasanayan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27112969"/>
                  </a:ext>
                </a:extLst>
              </a:tr>
            </a:tbl>
          </a:graphicData>
        </a:graphic>
      </p:graphicFrame>
      <p:sp>
        <p:nvSpPr>
          <p:cNvPr id="4" name="Text Placeholder 3">
            <a:extLst>
              <a:ext uri="{FF2B5EF4-FFF2-40B4-BE49-F238E27FC236}">
                <a16:creationId xmlns:a16="http://schemas.microsoft.com/office/drawing/2014/main" id="{CE1EFDA2-CD02-45CF-8021-1D12F3D14B4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134702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40B7A-C14D-49FD-B419-D674F51B9F64}"/>
              </a:ext>
            </a:extLst>
          </p:cNvPr>
          <p:cNvSpPr>
            <a:spLocks noGrp="1"/>
          </p:cNvSpPr>
          <p:nvPr>
            <p:ph type="title"/>
          </p:nvPr>
        </p:nvSpPr>
        <p:spPr/>
        <p:txBody>
          <a:bodyPr/>
          <a:lstStyle/>
          <a:p>
            <a:r>
              <a:rPr lang="en-US"/>
              <a:t>Facebook Facebook: Content Performance | Coca-Cola PH Owned - 6 of 17</a:t>
            </a:r>
          </a:p>
        </p:txBody>
      </p:sp>
      <p:graphicFrame>
        <p:nvGraphicFramePr>
          <p:cNvPr id="5" name="Table Placeholder 4">
            <a:extLst>
              <a:ext uri="{FF2B5EF4-FFF2-40B4-BE49-F238E27FC236}">
                <a16:creationId xmlns:a16="http://schemas.microsoft.com/office/drawing/2014/main" id="{61AB9A41-B6F4-4462-8F6E-FECF4C66C75A}"/>
              </a:ext>
            </a:extLst>
          </p:cNvPr>
          <p:cNvGraphicFramePr>
            <a:graphicFrameLocks noGrp="1"/>
          </p:cNvGraphicFramePr>
          <p:nvPr>
            <p:ph type="tbl" sz="quarter" idx="13"/>
            <p:extLst>
              <p:ext uri="{D42A27DB-BD31-4B8C-83A1-F6EECF244321}">
                <p14:modId xmlns:p14="http://schemas.microsoft.com/office/powerpoint/2010/main" val="3182347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34008274"/>
                    </a:ext>
                  </a:extLst>
                </a:gridCol>
                <a:gridCol w="1234440">
                  <a:extLst>
                    <a:ext uri="{9D8B030D-6E8A-4147-A177-3AD203B41FA5}">
                      <a16:colId xmlns:a16="http://schemas.microsoft.com/office/drawing/2014/main" val="3384699487"/>
                    </a:ext>
                  </a:extLst>
                </a:gridCol>
                <a:gridCol w="822960">
                  <a:extLst>
                    <a:ext uri="{9D8B030D-6E8A-4147-A177-3AD203B41FA5}">
                      <a16:colId xmlns:a16="http://schemas.microsoft.com/office/drawing/2014/main" val="720616820"/>
                    </a:ext>
                  </a:extLst>
                </a:gridCol>
                <a:gridCol w="822960">
                  <a:extLst>
                    <a:ext uri="{9D8B030D-6E8A-4147-A177-3AD203B41FA5}">
                      <a16:colId xmlns:a16="http://schemas.microsoft.com/office/drawing/2014/main" val="1847117786"/>
                    </a:ext>
                  </a:extLst>
                </a:gridCol>
                <a:gridCol w="822960">
                  <a:extLst>
                    <a:ext uri="{9D8B030D-6E8A-4147-A177-3AD203B41FA5}">
                      <a16:colId xmlns:a16="http://schemas.microsoft.com/office/drawing/2014/main" val="57876388"/>
                    </a:ext>
                  </a:extLst>
                </a:gridCol>
                <a:gridCol w="822960">
                  <a:extLst>
                    <a:ext uri="{9D8B030D-6E8A-4147-A177-3AD203B41FA5}">
                      <a16:colId xmlns:a16="http://schemas.microsoft.com/office/drawing/2014/main" val="4088267894"/>
                    </a:ext>
                  </a:extLst>
                </a:gridCol>
                <a:gridCol w="822960">
                  <a:extLst>
                    <a:ext uri="{9D8B030D-6E8A-4147-A177-3AD203B41FA5}">
                      <a16:colId xmlns:a16="http://schemas.microsoft.com/office/drawing/2014/main" val="277126913"/>
                    </a:ext>
                  </a:extLst>
                </a:gridCol>
                <a:gridCol w="822960">
                  <a:extLst>
                    <a:ext uri="{9D8B030D-6E8A-4147-A177-3AD203B41FA5}">
                      <a16:colId xmlns:a16="http://schemas.microsoft.com/office/drawing/2014/main" val="423141702"/>
                    </a:ext>
                  </a:extLst>
                </a:gridCol>
                <a:gridCol w="822960">
                  <a:extLst>
                    <a:ext uri="{9D8B030D-6E8A-4147-A177-3AD203B41FA5}">
                      <a16:colId xmlns:a16="http://schemas.microsoft.com/office/drawing/2014/main" val="217749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34467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- 2018-12-27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 mga padalang items niyo sa inyong pamilya, pwedeng gawing long-term business para sa pamilya! Learn how to create and manage your own business through the Women REACH Program. Visit http://CokeURL.com/OFWReintegration.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04529101"/>
                  </a:ext>
                </a:extLst>
              </a:tr>
            </a:tbl>
          </a:graphicData>
        </a:graphic>
      </p:graphicFrame>
      <p:sp>
        <p:nvSpPr>
          <p:cNvPr id="4" name="Text Placeholder 3">
            <a:extLst>
              <a:ext uri="{FF2B5EF4-FFF2-40B4-BE49-F238E27FC236}">
                <a16:creationId xmlns:a16="http://schemas.microsoft.com/office/drawing/2014/main" id="{8E3E692E-8689-4EC1-93C4-0C0418C61C7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88482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C199B-C31C-4D1B-8031-EA7075FDCB0F}"/>
              </a:ext>
            </a:extLst>
          </p:cNvPr>
          <p:cNvSpPr>
            <a:spLocks noGrp="1"/>
          </p:cNvSpPr>
          <p:nvPr>
            <p:ph type="title"/>
          </p:nvPr>
        </p:nvSpPr>
        <p:spPr/>
        <p:txBody>
          <a:bodyPr/>
          <a:lstStyle/>
          <a:p>
            <a:r>
              <a:rPr lang="en-US"/>
              <a:t>Facebook Facebook: Content Performance | Coca-Cola PH Owned - 7 of 17</a:t>
            </a:r>
          </a:p>
        </p:txBody>
      </p:sp>
      <p:graphicFrame>
        <p:nvGraphicFramePr>
          <p:cNvPr id="5" name="Table Placeholder 4">
            <a:extLst>
              <a:ext uri="{FF2B5EF4-FFF2-40B4-BE49-F238E27FC236}">
                <a16:creationId xmlns:a16="http://schemas.microsoft.com/office/drawing/2014/main" id="{07F0124A-F789-4724-A78F-2208BF7A5AD9}"/>
              </a:ext>
            </a:extLst>
          </p:cNvPr>
          <p:cNvGraphicFramePr>
            <a:graphicFrameLocks noGrp="1"/>
          </p:cNvGraphicFramePr>
          <p:nvPr>
            <p:ph type="tbl" sz="quarter" idx="13"/>
            <p:extLst>
              <p:ext uri="{D42A27DB-BD31-4B8C-83A1-F6EECF244321}">
                <p14:modId xmlns:p14="http://schemas.microsoft.com/office/powerpoint/2010/main" val="409394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96590517"/>
                    </a:ext>
                  </a:extLst>
                </a:gridCol>
                <a:gridCol w="1234440">
                  <a:extLst>
                    <a:ext uri="{9D8B030D-6E8A-4147-A177-3AD203B41FA5}">
                      <a16:colId xmlns:a16="http://schemas.microsoft.com/office/drawing/2014/main" val="2405963262"/>
                    </a:ext>
                  </a:extLst>
                </a:gridCol>
                <a:gridCol w="822960">
                  <a:extLst>
                    <a:ext uri="{9D8B030D-6E8A-4147-A177-3AD203B41FA5}">
                      <a16:colId xmlns:a16="http://schemas.microsoft.com/office/drawing/2014/main" val="3835348851"/>
                    </a:ext>
                  </a:extLst>
                </a:gridCol>
                <a:gridCol w="822960">
                  <a:extLst>
                    <a:ext uri="{9D8B030D-6E8A-4147-A177-3AD203B41FA5}">
                      <a16:colId xmlns:a16="http://schemas.microsoft.com/office/drawing/2014/main" val="1861274939"/>
                    </a:ext>
                  </a:extLst>
                </a:gridCol>
                <a:gridCol w="822960">
                  <a:extLst>
                    <a:ext uri="{9D8B030D-6E8A-4147-A177-3AD203B41FA5}">
                      <a16:colId xmlns:a16="http://schemas.microsoft.com/office/drawing/2014/main" val="2346266020"/>
                    </a:ext>
                  </a:extLst>
                </a:gridCol>
                <a:gridCol w="822960">
                  <a:extLst>
                    <a:ext uri="{9D8B030D-6E8A-4147-A177-3AD203B41FA5}">
                      <a16:colId xmlns:a16="http://schemas.microsoft.com/office/drawing/2014/main" val="363597805"/>
                    </a:ext>
                  </a:extLst>
                </a:gridCol>
                <a:gridCol w="822960">
                  <a:extLst>
                    <a:ext uri="{9D8B030D-6E8A-4147-A177-3AD203B41FA5}">
                      <a16:colId xmlns:a16="http://schemas.microsoft.com/office/drawing/2014/main" val="4158950624"/>
                    </a:ext>
                  </a:extLst>
                </a:gridCol>
                <a:gridCol w="822960">
                  <a:extLst>
                    <a:ext uri="{9D8B030D-6E8A-4147-A177-3AD203B41FA5}">
                      <a16:colId xmlns:a16="http://schemas.microsoft.com/office/drawing/2014/main" val="377405065"/>
                    </a:ext>
                  </a:extLst>
                </a:gridCol>
                <a:gridCol w="822960">
                  <a:extLst>
                    <a:ext uri="{9D8B030D-6E8A-4147-A177-3AD203B41FA5}">
                      <a16:colId xmlns:a16="http://schemas.microsoft.com/office/drawing/2014/main" val="3785509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36612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- 2018-12-26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Magbago man ang panahon, buhay na buhay pa rin ang Paskong Pinoy tradisyon ng Noche Buena. Panoorin ang Pamaskong handog ng Coke para sa iba pang holiday habits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31668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- 2018-12-25 20:02:48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24503020"/>
                  </a:ext>
                </a:extLst>
              </a:tr>
            </a:tbl>
          </a:graphicData>
        </a:graphic>
      </p:graphicFrame>
      <p:sp>
        <p:nvSpPr>
          <p:cNvPr id="4" name="Text Placeholder 3">
            <a:extLst>
              <a:ext uri="{FF2B5EF4-FFF2-40B4-BE49-F238E27FC236}">
                <a16:creationId xmlns:a16="http://schemas.microsoft.com/office/drawing/2014/main" id="{97048DB8-C984-4145-8BFF-0A41B079CB8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989761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2B5CB-F4AB-4ACE-B618-53EB7E38C719}"/>
              </a:ext>
            </a:extLst>
          </p:cNvPr>
          <p:cNvSpPr>
            <a:spLocks noGrp="1"/>
          </p:cNvSpPr>
          <p:nvPr>
            <p:ph type="title"/>
          </p:nvPr>
        </p:nvSpPr>
        <p:spPr/>
        <p:txBody>
          <a:bodyPr/>
          <a:lstStyle/>
          <a:p>
            <a:r>
              <a:rPr lang="en-US"/>
              <a:t>Facebook Facebook: Content Performance | Coca-Cola PH Owned - 8 of 17</a:t>
            </a:r>
          </a:p>
        </p:txBody>
      </p:sp>
      <p:graphicFrame>
        <p:nvGraphicFramePr>
          <p:cNvPr id="5" name="Table Placeholder 4">
            <a:extLst>
              <a:ext uri="{FF2B5EF4-FFF2-40B4-BE49-F238E27FC236}">
                <a16:creationId xmlns:a16="http://schemas.microsoft.com/office/drawing/2014/main" id="{F5724DDC-7773-4011-9C68-2E3CE4614910}"/>
              </a:ext>
            </a:extLst>
          </p:cNvPr>
          <p:cNvGraphicFramePr>
            <a:graphicFrameLocks noGrp="1"/>
          </p:cNvGraphicFramePr>
          <p:nvPr>
            <p:ph type="tbl" sz="quarter" idx="13"/>
            <p:extLst>
              <p:ext uri="{D42A27DB-BD31-4B8C-83A1-F6EECF244321}">
                <p14:modId xmlns:p14="http://schemas.microsoft.com/office/powerpoint/2010/main" val="323736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52449187"/>
                    </a:ext>
                  </a:extLst>
                </a:gridCol>
                <a:gridCol w="1234440">
                  <a:extLst>
                    <a:ext uri="{9D8B030D-6E8A-4147-A177-3AD203B41FA5}">
                      <a16:colId xmlns:a16="http://schemas.microsoft.com/office/drawing/2014/main" val="376213833"/>
                    </a:ext>
                  </a:extLst>
                </a:gridCol>
                <a:gridCol w="822960">
                  <a:extLst>
                    <a:ext uri="{9D8B030D-6E8A-4147-A177-3AD203B41FA5}">
                      <a16:colId xmlns:a16="http://schemas.microsoft.com/office/drawing/2014/main" val="1592001909"/>
                    </a:ext>
                  </a:extLst>
                </a:gridCol>
                <a:gridCol w="822960">
                  <a:extLst>
                    <a:ext uri="{9D8B030D-6E8A-4147-A177-3AD203B41FA5}">
                      <a16:colId xmlns:a16="http://schemas.microsoft.com/office/drawing/2014/main" val="201073218"/>
                    </a:ext>
                  </a:extLst>
                </a:gridCol>
                <a:gridCol w="822960">
                  <a:extLst>
                    <a:ext uri="{9D8B030D-6E8A-4147-A177-3AD203B41FA5}">
                      <a16:colId xmlns:a16="http://schemas.microsoft.com/office/drawing/2014/main" val="168928725"/>
                    </a:ext>
                  </a:extLst>
                </a:gridCol>
                <a:gridCol w="822960">
                  <a:extLst>
                    <a:ext uri="{9D8B030D-6E8A-4147-A177-3AD203B41FA5}">
                      <a16:colId xmlns:a16="http://schemas.microsoft.com/office/drawing/2014/main" val="3825972197"/>
                    </a:ext>
                  </a:extLst>
                </a:gridCol>
                <a:gridCol w="822960">
                  <a:extLst>
                    <a:ext uri="{9D8B030D-6E8A-4147-A177-3AD203B41FA5}">
                      <a16:colId xmlns:a16="http://schemas.microsoft.com/office/drawing/2014/main" val="3978707415"/>
                    </a:ext>
                  </a:extLst>
                </a:gridCol>
                <a:gridCol w="822960">
                  <a:extLst>
                    <a:ext uri="{9D8B030D-6E8A-4147-A177-3AD203B41FA5}">
                      <a16:colId xmlns:a16="http://schemas.microsoft.com/office/drawing/2014/main" val="2488838279"/>
                    </a:ext>
                  </a:extLst>
                </a:gridCol>
                <a:gridCol w="822960">
                  <a:extLst>
                    <a:ext uri="{9D8B030D-6E8A-4147-A177-3AD203B41FA5}">
                      <a16:colId xmlns:a16="http://schemas.microsoft.com/office/drawing/2014/main" val="3258891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4114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- 2018-12-25 20:02:46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2159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- 2018-12-24 00:00:00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Binabati kayo ng mga paborito nyong #CokeStudioHomecoming artists ngayong Pasko! Share this to your friends and family to spread the Christmas cheer! #CokeStudioChristmas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34060779"/>
                  </a:ext>
                </a:extLst>
              </a:tr>
            </a:tbl>
          </a:graphicData>
        </a:graphic>
      </p:graphicFrame>
      <p:sp>
        <p:nvSpPr>
          <p:cNvPr id="4" name="Text Placeholder 3">
            <a:extLst>
              <a:ext uri="{FF2B5EF4-FFF2-40B4-BE49-F238E27FC236}">
                <a16:creationId xmlns:a16="http://schemas.microsoft.com/office/drawing/2014/main" id="{DCE1244C-750A-49FF-98FA-18408C243F8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8775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A62FD-C8A2-4C2C-B070-8D649693CF2F}"/>
              </a:ext>
            </a:extLst>
          </p:cNvPr>
          <p:cNvSpPr>
            <a:spLocks noGrp="1"/>
          </p:cNvSpPr>
          <p:nvPr>
            <p:ph type="title"/>
          </p:nvPr>
        </p:nvSpPr>
        <p:spPr/>
        <p:txBody>
          <a:bodyPr/>
          <a:lstStyle/>
          <a:p>
            <a:r>
              <a:rPr lang="en-US"/>
              <a:t>Facebook Facebook: Content Performance | Coca-Cola PH Owned - 9 of 17</a:t>
            </a:r>
          </a:p>
        </p:txBody>
      </p:sp>
      <p:graphicFrame>
        <p:nvGraphicFramePr>
          <p:cNvPr id="5" name="Table Placeholder 4">
            <a:extLst>
              <a:ext uri="{FF2B5EF4-FFF2-40B4-BE49-F238E27FC236}">
                <a16:creationId xmlns:a16="http://schemas.microsoft.com/office/drawing/2014/main" id="{2A64BE64-CA0B-4D2D-A0B8-1FAF3C4CAFB6}"/>
              </a:ext>
            </a:extLst>
          </p:cNvPr>
          <p:cNvGraphicFramePr>
            <a:graphicFrameLocks noGrp="1"/>
          </p:cNvGraphicFramePr>
          <p:nvPr>
            <p:ph type="tbl" sz="quarter" idx="13"/>
            <p:extLst>
              <p:ext uri="{D42A27DB-BD31-4B8C-83A1-F6EECF244321}">
                <p14:modId xmlns:p14="http://schemas.microsoft.com/office/powerpoint/2010/main" val="359465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57726765"/>
                    </a:ext>
                  </a:extLst>
                </a:gridCol>
                <a:gridCol w="1234440">
                  <a:extLst>
                    <a:ext uri="{9D8B030D-6E8A-4147-A177-3AD203B41FA5}">
                      <a16:colId xmlns:a16="http://schemas.microsoft.com/office/drawing/2014/main" val="3573147689"/>
                    </a:ext>
                  </a:extLst>
                </a:gridCol>
                <a:gridCol w="822960">
                  <a:extLst>
                    <a:ext uri="{9D8B030D-6E8A-4147-A177-3AD203B41FA5}">
                      <a16:colId xmlns:a16="http://schemas.microsoft.com/office/drawing/2014/main" val="2006977076"/>
                    </a:ext>
                  </a:extLst>
                </a:gridCol>
                <a:gridCol w="822960">
                  <a:extLst>
                    <a:ext uri="{9D8B030D-6E8A-4147-A177-3AD203B41FA5}">
                      <a16:colId xmlns:a16="http://schemas.microsoft.com/office/drawing/2014/main" val="2230537293"/>
                    </a:ext>
                  </a:extLst>
                </a:gridCol>
                <a:gridCol w="822960">
                  <a:extLst>
                    <a:ext uri="{9D8B030D-6E8A-4147-A177-3AD203B41FA5}">
                      <a16:colId xmlns:a16="http://schemas.microsoft.com/office/drawing/2014/main" val="1596843755"/>
                    </a:ext>
                  </a:extLst>
                </a:gridCol>
                <a:gridCol w="822960">
                  <a:extLst>
                    <a:ext uri="{9D8B030D-6E8A-4147-A177-3AD203B41FA5}">
                      <a16:colId xmlns:a16="http://schemas.microsoft.com/office/drawing/2014/main" val="2703598979"/>
                    </a:ext>
                  </a:extLst>
                </a:gridCol>
                <a:gridCol w="822960">
                  <a:extLst>
                    <a:ext uri="{9D8B030D-6E8A-4147-A177-3AD203B41FA5}">
                      <a16:colId xmlns:a16="http://schemas.microsoft.com/office/drawing/2014/main" val="432614874"/>
                    </a:ext>
                  </a:extLst>
                </a:gridCol>
                <a:gridCol w="822960">
                  <a:extLst>
                    <a:ext uri="{9D8B030D-6E8A-4147-A177-3AD203B41FA5}">
                      <a16:colId xmlns:a16="http://schemas.microsoft.com/office/drawing/2014/main" val="341688866"/>
                    </a:ext>
                  </a:extLst>
                </a:gridCol>
                <a:gridCol w="822960">
                  <a:extLst>
                    <a:ext uri="{9D8B030D-6E8A-4147-A177-3AD203B41FA5}">
                      <a16:colId xmlns:a16="http://schemas.microsoft.com/office/drawing/2014/main" val="628054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4833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- 2018-12-23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rush this season can be stressful, but nothing beats the taste and the feeling of being home for the holidays. Cheers to Christmas!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2361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- 2018-12-22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Nagbago ‘man ang pag-celebrate natin, iisa pa rin ang diwa ng Pasko!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44108507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70841447"/>
                  </a:ext>
                </a:extLst>
              </a:tr>
            </a:tbl>
          </a:graphicData>
        </a:graphic>
      </p:graphicFrame>
      <p:sp>
        <p:nvSpPr>
          <p:cNvPr id="4" name="Text Placeholder 3">
            <a:extLst>
              <a:ext uri="{FF2B5EF4-FFF2-40B4-BE49-F238E27FC236}">
                <a16:creationId xmlns:a16="http://schemas.microsoft.com/office/drawing/2014/main" id="{B5F156D2-15A8-4186-A919-7F52541C028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298246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85B1E-3AF5-4629-A265-AC8F3B0838CB}"/>
              </a:ext>
            </a:extLst>
          </p:cNvPr>
          <p:cNvSpPr>
            <a:spLocks noGrp="1"/>
          </p:cNvSpPr>
          <p:nvPr>
            <p:ph type="title"/>
          </p:nvPr>
        </p:nvSpPr>
        <p:spPr/>
        <p:txBody>
          <a:bodyPr/>
          <a:lstStyle/>
          <a:p>
            <a:r>
              <a:rPr lang="en-US"/>
              <a:t>Facebook Facebook: Content Performance | Coca-Cola PH Owned - 10 of 17</a:t>
            </a:r>
          </a:p>
        </p:txBody>
      </p:sp>
      <p:graphicFrame>
        <p:nvGraphicFramePr>
          <p:cNvPr id="5" name="Table Placeholder 4">
            <a:extLst>
              <a:ext uri="{FF2B5EF4-FFF2-40B4-BE49-F238E27FC236}">
                <a16:creationId xmlns:a16="http://schemas.microsoft.com/office/drawing/2014/main" id="{7D195FC4-2CBA-4219-8D02-B2F85CADBDF5}"/>
              </a:ext>
            </a:extLst>
          </p:cNvPr>
          <p:cNvGraphicFramePr>
            <a:graphicFrameLocks noGrp="1"/>
          </p:cNvGraphicFramePr>
          <p:nvPr>
            <p:ph type="tbl" sz="quarter" idx="13"/>
            <p:extLst>
              <p:ext uri="{D42A27DB-BD31-4B8C-83A1-F6EECF244321}">
                <p14:modId xmlns:p14="http://schemas.microsoft.com/office/powerpoint/2010/main" val="3266868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24468495"/>
                    </a:ext>
                  </a:extLst>
                </a:gridCol>
                <a:gridCol w="1234440">
                  <a:extLst>
                    <a:ext uri="{9D8B030D-6E8A-4147-A177-3AD203B41FA5}">
                      <a16:colId xmlns:a16="http://schemas.microsoft.com/office/drawing/2014/main" val="1392191366"/>
                    </a:ext>
                  </a:extLst>
                </a:gridCol>
                <a:gridCol w="822960">
                  <a:extLst>
                    <a:ext uri="{9D8B030D-6E8A-4147-A177-3AD203B41FA5}">
                      <a16:colId xmlns:a16="http://schemas.microsoft.com/office/drawing/2014/main" val="1589561231"/>
                    </a:ext>
                  </a:extLst>
                </a:gridCol>
                <a:gridCol w="822960">
                  <a:extLst>
                    <a:ext uri="{9D8B030D-6E8A-4147-A177-3AD203B41FA5}">
                      <a16:colId xmlns:a16="http://schemas.microsoft.com/office/drawing/2014/main" val="1485932566"/>
                    </a:ext>
                  </a:extLst>
                </a:gridCol>
                <a:gridCol w="822960">
                  <a:extLst>
                    <a:ext uri="{9D8B030D-6E8A-4147-A177-3AD203B41FA5}">
                      <a16:colId xmlns:a16="http://schemas.microsoft.com/office/drawing/2014/main" val="1953905249"/>
                    </a:ext>
                  </a:extLst>
                </a:gridCol>
                <a:gridCol w="822960">
                  <a:extLst>
                    <a:ext uri="{9D8B030D-6E8A-4147-A177-3AD203B41FA5}">
                      <a16:colId xmlns:a16="http://schemas.microsoft.com/office/drawing/2014/main" val="362164279"/>
                    </a:ext>
                  </a:extLst>
                </a:gridCol>
                <a:gridCol w="822960">
                  <a:extLst>
                    <a:ext uri="{9D8B030D-6E8A-4147-A177-3AD203B41FA5}">
                      <a16:colId xmlns:a16="http://schemas.microsoft.com/office/drawing/2014/main" val="2101781567"/>
                    </a:ext>
                  </a:extLst>
                </a:gridCol>
                <a:gridCol w="822960">
                  <a:extLst>
                    <a:ext uri="{9D8B030D-6E8A-4147-A177-3AD203B41FA5}">
                      <a16:colId xmlns:a16="http://schemas.microsoft.com/office/drawing/2014/main" val="3272734014"/>
                    </a:ext>
                  </a:extLst>
                </a:gridCol>
                <a:gridCol w="822960">
                  <a:extLst>
                    <a:ext uri="{9D8B030D-6E8A-4147-A177-3AD203B41FA5}">
                      <a16:colId xmlns:a16="http://schemas.microsoft.com/office/drawing/2014/main" val="3813595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26042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18:25:08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Umulan man o umaraw, tuluy-tuloy pa rin ang celebration ng mga Tomasino! Tara at makisaya with #CokeStudioCampus and Quest dito sa #USTPaskuhan2018. 🐯🎶 Show us your photos by using the hashtags #CokeStudioHomecoming and #CokeStudioPH. See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71298531"/>
                  </a:ext>
                </a:extLst>
              </a:tr>
            </a:tbl>
          </a:graphicData>
        </a:graphic>
      </p:graphicFrame>
      <p:sp>
        <p:nvSpPr>
          <p:cNvPr id="4" name="Text Placeholder 3">
            <a:extLst>
              <a:ext uri="{FF2B5EF4-FFF2-40B4-BE49-F238E27FC236}">
                <a16:creationId xmlns:a16="http://schemas.microsoft.com/office/drawing/2014/main" id="{75E7D693-455B-4306-8837-531A2CAD5CE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38054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58A1-E750-43F1-BD12-110BA3D6F401}"/>
              </a:ext>
            </a:extLst>
          </p:cNvPr>
          <p:cNvSpPr>
            <a:spLocks noGrp="1"/>
          </p:cNvSpPr>
          <p:nvPr>
            <p:ph type="title"/>
          </p:nvPr>
        </p:nvSpPr>
        <p:spPr/>
        <p:txBody>
          <a:bodyPr/>
          <a:lstStyle/>
          <a:p>
            <a:r>
              <a:rPr lang="en-US"/>
              <a:t>Facebook Facebook: Content Performance | Coca-Cola PH Owned - 11 of 17</a:t>
            </a:r>
          </a:p>
        </p:txBody>
      </p:sp>
      <p:graphicFrame>
        <p:nvGraphicFramePr>
          <p:cNvPr id="5" name="Table Placeholder 4">
            <a:extLst>
              <a:ext uri="{FF2B5EF4-FFF2-40B4-BE49-F238E27FC236}">
                <a16:creationId xmlns:a16="http://schemas.microsoft.com/office/drawing/2014/main" id="{946602A6-6122-4868-A856-4CA2E1736CAC}"/>
              </a:ext>
            </a:extLst>
          </p:cNvPr>
          <p:cNvGraphicFramePr>
            <a:graphicFrameLocks noGrp="1"/>
          </p:cNvGraphicFramePr>
          <p:nvPr>
            <p:ph type="tbl" sz="quarter" idx="13"/>
            <p:extLst>
              <p:ext uri="{D42A27DB-BD31-4B8C-83A1-F6EECF244321}">
                <p14:modId xmlns:p14="http://schemas.microsoft.com/office/powerpoint/2010/main" val="3313428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62813293"/>
                    </a:ext>
                  </a:extLst>
                </a:gridCol>
                <a:gridCol w="1234440">
                  <a:extLst>
                    <a:ext uri="{9D8B030D-6E8A-4147-A177-3AD203B41FA5}">
                      <a16:colId xmlns:a16="http://schemas.microsoft.com/office/drawing/2014/main" val="2843691525"/>
                    </a:ext>
                  </a:extLst>
                </a:gridCol>
                <a:gridCol w="822960">
                  <a:extLst>
                    <a:ext uri="{9D8B030D-6E8A-4147-A177-3AD203B41FA5}">
                      <a16:colId xmlns:a16="http://schemas.microsoft.com/office/drawing/2014/main" val="3608031813"/>
                    </a:ext>
                  </a:extLst>
                </a:gridCol>
                <a:gridCol w="822960">
                  <a:extLst>
                    <a:ext uri="{9D8B030D-6E8A-4147-A177-3AD203B41FA5}">
                      <a16:colId xmlns:a16="http://schemas.microsoft.com/office/drawing/2014/main" val="869005597"/>
                    </a:ext>
                  </a:extLst>
                </a:gridCol>
                <a:gridCol w="822960">
                  <a:extLst>
                    <a:ext uri="{9D8B030D-6E8A-4147-A177-3AD203B41FA5}">
                      <a16:colId xmlns:a16="http://schemas.microsoft.com/office/drawing/2014/main" val="375526018"/>
                    </a:ext>
                  </a:extLst>
                </a:gridCol>
                <a:gridCol w="822960">
                  <a:extLst>
                    <a:ext uri="{9D8B030D-6E8A-4147-A177-3AD203B41FA5}">
                      <a16:colId xmlns:a16="http://schemas.microsoft.com/office/drawing/2014/main" val="305606020"/>
                    </a:ext>
                  </a:extLst>
                </a:gridCol>
                <a:gridCol w="822960">
                  <a:extLst>
                    <a:ext uri="{9D8B030D-6E8A-4147-A177-3AD203B41FA5}">
                      <a16:colId xmlns:a16="http://schemas.microsoft.com/office/drawing/2014/main" val="2895480634"/>
                    </a:ext>
                  </a:extLst>
                </a:gridCol>
                <a:gridCol w="822960">
                  <a:extLst>
                    <a:ext uri="{9D8B030D-6E8A-4147-A177-3AD203B41FA5}">
                      <a16:colId xmlns:a16="http://schemas.microsoft.com/office/drawing/2014/main" val="1255021573"/>
                    </a:ext>
                  </a:extLst>
                </a:gridCol>
                <a:gridCol w="822960">
                  <a:extLst>
                    <a:ext uri="{9D8B030D-6E8A-4147-A177-3AD203B41FA5}">
                      <a16:colId xmlns:a16="http://schemas.microsoft.com/office/drawing/2014/main" val="4196725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7166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Gulat ka?! Oo, otso lang! Sa Coke Timeout 237ml, 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4024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09458516"/>
                  </a:ext>
                </a:extLst>
              </a:tr>
            </a:tbl>
          </a:graphicData>
        </a:graphic>
      </p:graphicFrame>
      <p:sp>
        <p:nvSpPr>
          <p:cNvPr id="4" name="Text Placeholder 3">
            <a:extLst>
              <a:ext uri="{FF2B5EF4-FFF2-40B4-BE49-F238E27FC236}">
                <a16:creationId xmlns:a16="http://schemas.microsoft.com/office/drawing/2014/main" id="{8712AE9C-4304-4EA2-815E-15787F04B68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820370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58C1D-8948-4E96-9814-13D3C38C93E9}"/>
              </a:ext>
            </a:extLst>
          </p:cNvPr>
          <p:cNvSpPr>
            <a:spLocks noGrp="1"/>
          </p:cNvSpPr>
          <p:nvPr>
            <p:ph type="title"/>
          </p:nvPr>
        </p:nvSpPr>
        <p:spPr/>
        <p:txBody>
          <a:bodyPr/>
          <a:lstStyle/>
          <a:p>
            <a:r>
              <a:rPr lang="en-US"/>
              <a:t>Facebook Facebook: Content Performance | Coca-Cola PH Owned - 12 of 17</a:t>
            </a:r>
          </a:p>
        </p:txBody>
      </p:sp>
      <p:graphicFrame>
        <p:nvGraphicFramePr>
          <p:cNvPr id="5" name="Table Placeholder 4">
            <a:extLst>
              <a:ext uri="{FF2B5EF4-FFF2-40B4-BE49-F238E27FC236}">
                <a16:creationId xmlns:a16="http://schemas.microsoft.com/office/drawing/2014/main" id="{FDA9C1EA-EE33-4622-ABE0-529BB3481D6F}"/>
              </a:ext>
            </a:extLst>
          </p:cNvPr>
          <p:cNvGraphicFramePr>
            <a:graphicFrameLocks noGrp="1"/>
          </p:cNvGraphicFramePr>
          <p:nvPr>
            <p:ph type="tbl" sz="quarter" idx="13"/>
            <p:extLst>
              <p:ext uri="{D42A27DB-BD31-4B8C-83A1-F6EECF244321}">
                <p14:modId xmlns:p14="http://schemas.microsoft.com/office/powerpoint/2010/main" val="1328406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66515664"/>
                    </a:ext>
                  </a:extLst>
                </a:gridCol>
                <a:gridCol w="1234440">
                  <a:extLst>
                    <a:ext uri="{9D8B030D-6E8A-4147-A177-3AD203B41FA5}">
                      <a16:colId xmlns:a16="http://schemas.microsoft.com/office/drawing/2014/main" val="822780377"/>
                    </a:ext>
                  </a:extLst>
                </a:gridCol>
                <a:gridCol w="822960">
                  <a:extLst>
                    <a:ext uri="{9D8B030D-6E8A-4147-A177-3AD203B41FA5}">
                      <a16:colId xmlns:a16="http://schemas.microsoft.com/office/drawing/2014/main" val="2279773196"/>
                    </a:ext>
                  </a:extLst>
                </a:gridCol>
                <a:gridCol w="822960">
                  <a:extLst>
                    <a:ext uri="{9D8B030D-6E8A-4147-A177-3AD203B41FA5}">
                      <a16:colId xmlns:a16="http://schemas.microsoft.com/office/drawing/2014/main" val="3768270206"/>
                    </a:ext>
                  </a:extLst>
                </a:gridCol>
                <a:gridCol w="822960">
                  <a:extLst>
                    <a:ext uri="{9D8B030D-6E8A-4147-A177-3AD203B41FA5}">
                      <a16:colId xmlns:a16="http://schemas.microsoft.com/office/drawing/2014/main" val="620513207"/>
                    </a:ext>
                  </a:extLst>
                </a:gridCol>
                <a:gridCol w="822960">
                  <a:extLst>
                    <a:ext uri="{9D8B030D-6E8A-4147-A177-3AD203B41FA5}">
                      <a16:colId xmlns:a16="http://schemas.microsoft.com/office/drawing/2014/main" val="828619288"/>
                    </a:ext>
                  </a:extLst>
                </a:gridCol>
                <a:gridCol w="822960">
                  <a:extLst>
                    <a:ext uri="{9D8B030D-6E8A-4147-A177-3AD203B41FA5}">
                      <a16:colId xmlns:a16="http://schemas.microsoft.com/office/drawing/2014/main" val="2861227968"/>
                    </a:ext>
                  </a:extLst>
                </a:gridCol>
                <a:gridCol w="822960">
                  <a:extLst>
                    <a:ext uri="{9D8B030D-6E8A-4147-A177-3AD203B41FA5}">
                      <a16:colId xmlns:a16="http://schemas.microsoft.com/office/drawing/2014/main" val="3663603756"/>
                    </a:ext>
                  </a:extLst>
                </a:gridCol>
                <a:gridCol w="822960">
                  <a:extLst>
                    <a:ext uri="{9D8B030D-6E8A-4147-A177-3AD203B41FA5}">
                      <a16:colId xmlns:a16="http://schemas.microsoft.com/office/drawing/2014/main" val="1919422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98627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Otso lang? Pati si Shanti, nagulat! Mag Coke Timeout 237ml na—grabe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3696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Working abroad doesn’t have to be the only choice forever. There’s hope in coming back home, through the Women REACH Program. Visit http://CokeURL.com/OFWReintegration for details.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75118233"/>
                  </a:ext>
                </a:extLst>
              </a:tr>
            </a:tbl>
          </a:graphicData>
        </a:graphic>
      </p:graphicFrame>
      <p:sp>
        <p:nvSpPr>
          <p:cNvPr id="4" name="Text Placeholder 3">
            <a:extLst>
              <a:ext uri="{FF2B5EF4-FFF2-40B4-BE49-F238E27FC236}">
                <a16:creationId xmlns:a16="http://schemas.microsoft.com/office/drawing/2014/main" id="{6A2488B1-9ECD-4CA1-8A46-2A1E103F53F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96451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59944-AE68-43C4-8806-2ABFAE3D2359}"/>
              </a:ext>
            </a:extLst>
          </p:cNvPr>
          <p:cNvSpPr>
            <a:spLocks noGrp="1"/>
          </p:cNvSpPr>
          <p:nvPr>
            <p:ph type="title"/>
          </p:nvPr>
        </p:nvSpPr>
        <p:spPr/>
        <p:txBody>
          <a:bodyPr/>
          <a:lstStyle/>
          <a:p>
            <a:r>
              <a:rPr lang="en-US"/>
              <a:t>Facebook Facebook: Content Performance | Coca-Cola PH Owned - 13 of 17</a:t>
            </a:r>
          </a:p>
        </p:txBody>
      </p:sp>
      <p:graphicFrame>
        <p:nvGraphicFramePr>
          <p:cNvPr id="5" name="Table Placeholder 4">
            <a:extLst>
              <a:ext uri="{FF2B5EF4-FFF2-40B4-BE49-F238E27FC236}">
                <a16:creationId xmlns:a16="http://schemas.microsoft.com/office/drawing/2014/main" id="{78093394-4D5C-4970-BF57-2A757FB158EB}"/>
              </a:ext>
            </a:extLst>
          </p:cNvPr>
          <p:cNvGraphicFramePr>
            <a:graphicFrameLocks noGrp="1"/>
          </p:cNvGraphicFramePr>
          <p:nvPr>
            <p:ph type="tbl" sz="quarter" idx="13"/>
            <p:extLst>
              <p:ext uri="{D42A27DB-BD31-4B8C-83A1-F6EECF244321}">
                <p14:modId xmlns:p14="http://schemas.microsoft.com/office/powerpoint/2010/main" val="165634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87801983"/>
                    </a:ext>
                  </a:extLst>
                </a:gridCol>
                <a:gridCol w="1234440">
                  <a:extLst>
                    <a:ext uri="{9D8B030D-6E8A-4147-A177-3AD203B41FA5}">
                      <a16:colId xmlns:a16="http://schemas.microsoft.com/office/drawing/2014/main" val="3440896597"/>
                    </a:ext>
                  </a:extLst>
                </a:gridCol>
                <a:gridCol w="822960">
                  <a:extLst>
                    <a:ext uri="{9D8B030D-6E8A-4147-A177-3AD203B41FA5}">
                      <a16:colId xmlns:a16="http://schemas.microsoft.com/office/drawing/2014/main" val="1652384596"/>
                    </a:ext>
                  </a:extLst>
                </a:gridCol>
                <a:gridCol w="822960">
                  <a:extLst>
                    <a:ext uri="{9D8B030D-6E8A-4147-A177-3AD203B41FA5}">
                      <a16:colId xmlns:a16="http://schemas.microsoft.com/office/drawing/2014/main" val="1036635647"/>
                    </a:ext>
                  </a:extLst>
                </a:gridCol>
                <a:gridCol w="822960">
                  <a:extLst>
                    <a:ext uri="{9D8B030D-6E8A-4147-A177-3AD203B41FA5}">
                      <a16:colId xmlns:a16="http://schemas.microsoft.com/office/drawing/2014/main" val="2008543216"/>
                    </a:ext>
                  </a:extLst>
                </a:gridCol>
                <a:gridCol w="822960">
                  <a:extLst>
                    <a:ext uri="{9D8B030D-6E8A-4147-A177-3AD203B41FA5}">
                      <a16:colId xmlns:a16="http://schemas.microsoft.com/office/drawing/2014/main" val="3481119414"/>
                    </a:ext>
                  </a:extLst>
                </a:gridCol>
                <a:gridCol w="822960">
                  <a:extLst>
                    <a:ext uri="{9D8B030D-6E8A-4147-A177-3AD203B41FA5}">
                      <a16:colId xmlns:a16="http://schemas.microsoft.com/office/drawing/2014/main" val="2492249984"/>
                    </a:ext>
                  </a:extLst>
                </a:gridCol>
                <a:gridCol w="822960">
                  <a:extLst>
                    <a:ext uri="{9D8B030D-6E8A-4147-A177-3AD203B41FA5}">
                      <a16:colId xmlns:a16="http://schemas.microsoft.com/office/drawing/2014/main" val="204052500"/>
                    </a:ext>
                  </a:extLst>
                </a:gridCol>
                <a:gridCol w="822960">
                  <a:extLst>
                    <a:ext uri="{9D8B030D-6E8A-4147-A177-3AD203B41FA5}">
                      <a16:colId xmlns:a16="http://schemas.microsoft.com/office/drawing/2014/main" val="4237626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74164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- 2018-12-19 11:00:01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Find out what “Homecoming” means for these OFW moms and their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4323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- 2018-12-17 11:00:36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crown has come home! Celebrate this big win with the entire nation. Ilabas na ang paborito n'yong handa at ice-cold COCA-COLA! #ForeverBagay sa kahit anong celebration.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31991319"/>
                  </a:ext>
                </a:extLst>
              </a:tr>
            </a:tbl>
          </a:graphicData>
        </a:graphic>
      </p:graphicFrame>
      <p:sp>
        <p:nvSpPr>
          <p:cNvPr id="4" name="Text Placeholder 3">
            <a:extLst>
              <a:ext uri="{FF2B5EF4-FFF2-40B4-BE49-F238E27FC236}">
                <a16:creationId xmlns:a16="http://schemas.microsoft.com/office/drawing/2014/main" id="{689750C8-9F8D-4428-A77B-00B10C28A46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65189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BBF06-801D-4DEB-8196-C20500B78A7D}"/>
              </a:ext>
            </a:extLst>
          </p:cNvPr>
          <p:cNvSpPr>
            <a:spLocks noGrp="1"/>
          </p:cNvSpPr>
          <p:nvPr>
            <p:ph type="title"/>
          </p:nvPr>
        </p:nvSpPr>
        <p:spPr/>
        <p:txBody>
          <a:bodyPr/>
          <a:lstStyle/>
          <a:p>
            <a:r>
              <a:rPr lang="en-US"/>
              <a:t>Facebook Facebook: Content Performance | Coca-Cola PH Owned - 14 of 17</a:t>
            </a:r>
          </a:p>
        </p:txBody>
      </p:sp>
      <p:graphicFrame>
        <p:nvGraphicFramePr>
          <p:cNvPr id="5" name="Table Placeholder 4">
            <a:extLst>
              <a:ext uri="{FF2B5EF4-FFF2-40B4-BE49-F238E27FC236}">
                <a16:creationId xmlns:a16="http://schemas.microsoft.com/office/drawing/2014/main" id="{C1D3EB4B-1850-4A55-AE85-436F66936023}"/>
              </a:ext>
            </a:extLst>
          </p:cNvPr>
          <p:cNvGraphicFramePr>
            <a:graphicFrameLocks noGrp="1"/>
          </p:cNvGraphicFramePr>
          <p:nvPr>
            <p:ph type="tbl" sz="quarter" idx="13"/>
            <p:extLst>
              <p:ext uri="{D42A27DB-BD31-4B8C-83A1-F6EECF244321}">
                <p14:modId xmlns:p14="http://schemas.microsoft.com/office/powerpoint/2010/main" val="209889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66105620"/>
                    </a:ext>
                  </a:extLst>
                </a:gridCol>
                <a:gridCol w="1234440">
                  <a:extLst>
                    <a:ext uri="{9D8B030D-6E8A-4147-A177-3AD203B41FA5}">
                      <a16:colId xmlns:a16="http://schemas.microsoft.com/office/drawing/2014/main" val="2758746097"/>
                    </a:ext>
                  </a:extLst>
                </a:gridCol>
                <a:gridCol w="822960">
                  <a:extLst>
                    <a:ext uri="{9D8B030D-6E8A-4147-A177-3AD203B41FA5}">
                      <a16:colId xmlns:a16="http://schemas.microsoft.com/office/drawing/2014/main" val="2041958817"/>
                    </a:ext>
                  </a:extLst>
                </a:gridCol>
                <a:gridCol w="822960">
                  <a:extLst>
                    <a:ext uri="{9D8B030D-6E8A-4147-A177-3AD203B41FA5}">
                      <a16:colId xmlns:a16="http://schemas.microsoft.com/office/drawing/2014/main" val="1771592727"/>
                    </a:ext>
                  </a:extLst>
                </a:gridCol>
                <a:gridCol w="822960">
                  <a:extLst>
                    <a:ext uri="{9D8B030D-6E8A-4147-A177-3AD203B41FA5}">
                      <a16:colId xmlns:a16="http://schemas.microsoft.com/office/drawing/2014/main" val="683775396"/>
                    </a:ext>
                  </a:extLst>
                </a:gridCol>
                <a:gridCol w="822960">
                  <a:extLst>
                    <a:ext uri="{9D8B030D-6E8A-4147-A177-3AD203B41FA5}">
                      <a16:colId xmlns:a16="http://schemas.microsoft.com/office/drawing/2014/main" val="1778564937"/>
                    </a:ext>
                  </a:extLst>
                </a:gridCol>
                <a:gridCol w="822960">
                  <a:extLst>
                    <a:ext uri="{9D8B030D-6E8A-4147-A177-3AD203B41FA5}">
                      <a16:colId xmlns:a16="http://schemas.microsoft.com/office/drawing/2014/main" val="1269150710"/>
                    </a:ext>
                  </a:extLst>
                </a:gridCol>
                <a:gridCol w="822960">
                  <a:extLst>
                    <a:ext uri="{9D8B030D-6E8A-4147-A177-3AD203B41FA5}">
                      <a16:colId xmlns:a16="http://schemas.microsoft.com/office/drawing/2014/main" val="1252430434"/>
                    </a:ext>
                  </a:extLst>
                </a:gridCol>
                <a:gridCol w="822960">
                  <a:extLst>
                    <a:ext uri="{9D8B030D-6E8A-4147-A177-3AD203B41FA5}">
                      <a16:colId xmlns:a16="http://schemas.microsoft.com/office/drawing/2014/main" val="4040374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44595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- 2018-12-16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Ito ang pamaskong handog ng Coke Studio para sa inyo. Maraming salamat po sa isang taon na puno ng kantahan at saya. We hope you all like this simple gift that we prepared along with the #CokeStudioHomecoming artists.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28347514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59165848"/>
                  </a:ext>
                </a:extLst>
              </a:tr>
            </a:tbl>
          </a:graphicData>
        </a:graphic>
      </p:graphicFrame>
      <p:sp>
        <p:nvSpPr>
          <p:cNvPr id="4" name="Text Placeholder 3">
            <a:extLst>
              <a:ext uri="{FF2B5EF4-FFF2-40B4-BE49-F238E27FC236}">
                <a16:creationId xmlns:a16="http://schemas.microsoft.com/office/drawing/2014/main" id="{38553A55-DD95-44A9-BAC2-FC719432F8C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279177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F3B27-A9BE-49D3-817C-C25762A8D44D}"/>
              </a:ext>
            </a:extLst>
          </p:cNvPr>
          <p:cNvSpPr>
            <a:spLocks noGrp="1"/>
          </p:cNvSpPr>
          <p:nvPr>
            <p:ph type="title"/>
          </p:nvPr>
        </p:nvSpPr>
        <p:spPr/>
        <p:txBody>
          <a:bodyPr/>
          <a:lstStyle/>
          <a:p>
            <a:r>
              <a:rPr lang="en-US"/>
              <a:t>Facebook Facebook: Content Performance | Coca-Cola PH Owned - 15 of 17</a:t>
            </a:r>
          </a:p>
        </p:txBody>
      </p:sp>
      <p:graphicFrame>
        <p:nvGraphicFramePr>
          <p:cNvPr id="5" name="Table Placeholder 4">
            <a:extLst>
              <a:ext uri="{FF2B5EF4-FFF2-40B4-BE49-F238E27FC236}">
                <a16:creationId xmlns:a16="http://schemas.microsoft.com/office/drawing/2014/main" id="{D7B610A8-A5EA-4FE4-A5F6-DB41F70DB433}"/>
              </a:ext>
            </a:extLst>
          </p:cNvPr>
          <p:cNvGraphicFramePr>
            <a:graphicFrameLocks noGrp="1"/>
          </p:cNvGraphicFramePr>
          <p:nvPr>
            <p:ph type="tbl" sz="quarter" idx="13"/>
            <p:extLst>
              <p:ext uri="{D42A27DB-BD31-4B8C-83A1-F6EECF244321}">
                <p14:modId xmlns:p14="http://schemas.microsoft.com/office/powerpoint/2010/main" val="3479114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36286141"/>
                    </a:ext>
                  </a:extLst>
                </a:gridCol>
                <a:gridCol w="1234440">
                  <a:extLst>
                    <a:ext uri="{9D8B030D-6E8A-4147-A177-3AD203B41FA5}">
                      <a16:colId xmlns:a16="http://schemas.microsoft.com/office/drawing/2014/main" val="4181425363"/>
                    </a:ext>
                  </a:extLst>
                </a:gridCol>
                <a:gridCol w="822960">
                  <a:extLst>
                    <a:ext uri="{9D8B030D-6E8A-4147-A177-3AD203B41FA5}">
                      <a16:colId xmlns:a16="http://schemas.microsoft.com/office/drawing/2014/main" val="356496648"/>
                    </a:ext>
                  </a:extLst>
                </a:gridCol>
                <a:gridCol w="822960">
                  <a:extLst>
                    <a:ext uri="{9D8B030D-6E8A-4147-A177-3AD203B41FA5}">
                      <a16:colId xmlns:a16="http://schemas.microsoft.com/office/drawing/2014/main" val="3860783042"/>
                    </a:ext>
                  </a:extLst>
                </a:gridCol>
                <a:gridCol w="822960">
                  <a:extLst>
                    <a:ext uri="{9D8B030D-6E8A-4147-A177-3AD203B41FA5}">
                      <a16:colId xmlns:a16="http://schemas.microsoft.com/office/drawing/2014/main" val="1717383685"/>
                    </a:ext>
                  </a:extLst>
                </a:gridCol>
                <a:gridCol w="822960">
                  <a:extLst>
                    <a:ext uri="{9D8B030D-6E8A-4147-A177-3AD203B41FA5}">
                      <a16:colId xmlns:a16="http://schemas.microsoft.com/office/drawing/2014/main" val="3879869541"/>
                    </a:ext>
                  </a:extLst>
                </a:gridCol>
                <a:gridCol w="822960">
                  <a:extLst>
                    <a:ext uri="{9D8B030D-6E8A-4147-A177-3AD203B41FA5}">
                      <a16:colId xmlns:a16="http://schemas.microsoft.com/office/drawing/2014/main" val="379725875"/>
                    </a:ext>
                  </a:extLst>
                </a:gridCol>
                <a:gridCol w="822960">
                  <a:extLst>
                    <a:ext uri="{9D8B030D-6E8A-4147-A177-3AD203B41FA5}">
                      <a16:colId xmlns:a16="http://schemas.microsoft.com/office/drawing/2014/main" val="4082279615"/>
                    </a:ext>
                  </a:extLst>
                </a:gridCol>
                <a:gridCol w="822960">
                  <a:extLst>
                    <a:ext uri="{9D8B030D-6E8A-4147-A177-3AD203B41FA5}">
                      <a16:colId xmlns:a16="http://schemas.microsoft.com/office/drawing/2014/main" val="3667991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956973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- 2018-12-15 10:10:22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Salamat, UP Maskipaps! We hope you enjoyed the music from December Avenue, Ben&amp;Ben, and IV of Spades. Tuluy-tuloy pa din ang kantahan with #CokeStudioCampus! Got suggestions on what school we should visit before 2018 ends? 😉🎶 #CokeStudioHomecoming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15269541"/>
                  </a:ext>
                </a:extLst>
              </a:tr>
            </a:tbl>
          </a:graphicData>
        </a:graphic>
      </p:graphicFrame>
      <p:sp>
        <p:nvSpPr>
          <p:cNvPr id="4" name="Text Placeholder 3">
            <a:extLst>
              <a:ext uri="{FF2B5EF4-FFF2-40B4-BE49-F238E27FC236}">
                <a16:creationId xmlns:a16="http://schemas.microsoft.com/office/drawing/2014/main" id="{4F4BB710-1BB6-4E18-A654-2655B9371A3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765797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33C1F-F6AD-49B1-895E-EA08AB2C2B85}"/>
              </a:ext>
            </a:extLst>
          </p:cNvPr>
          <p:cNvSpPr>
            <a:spLocks noGrp="1"/>
          </p:cNvSpPr>
          <p:nvPr>
            <p:ph type="title"/>
          </p:nvPr>
        </p:nvSpPr>
        <p:spPr/>
        <p:txBody>
          <a:bodyPr/>
          <a:lstStyle/>
          <a:p>
            <a:r>
              <a:rPr lang="en-US"/>
              <a:t>Facebook Facebook: Content Performance | Coca-Cola PH Owned - 16 of 17</a:t>
            </a:r>
          </a:p>
        </p:txBody>
      </p:sp>
      <p:graphicFrame>
        <p:nvGraphicFramePr>
          <p:cNvPr id="5" name="Table Placeholder 4">
            <a:extLst>
              <a:ext uri="{FF2B5EF4-FFF2-40B4-BE49-F238E27FC236}">
                <a16:creationId xmlns:a16="http://schemas.microsoft.com/office/drawing/2014/main" id="{79856FED-5664-45DD-8FD4-82311BB9E050}"/>
              </a:ext>
            </a:extLst>
          </p:cNvPr>
          <p:cNvGraphicFramePr>
            <a:graphicFrameLocks noGrp="1"/>
          </p:cNvGraphicFramePr>
          <p:nvPr>
            <p:ph type="tbl" sz="quarter" idx="13"/>
            <p:extLst>
              <p:ext uri="{D42A27DB-BD31-4B8C-83A1-F6EECF244321}">
                <p14:modId xmlns:p14="http://schemas.microsoft.com/office/powerpoint/2010/main" val="585188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32664831"/>
                    </a:ext>
                  </a:extLst>
                </a:gridCol>
                <a:gridCol w="1234440">
                  <a:extLst>
                    <a:ext uri="{9D8B030D-6E8A-4147-A177-3AD203B41FA5}">
                      <a16:colId xmlns:a16="http://schemas.microsoft.com/office/drawing/2014/main" val="3490245755"/>
                    </a:ext>
                  </a:extLst>
                </a:gridCol>
                <a:gridCol w="822960">
                  <a:extLst>
                    <a:ext uri="{9D8B030D-6E8A-4147-A177-3AD203B41FA5}">
                      <a16:colId xmlns:a16="http://schemas.microsoft.com/office/drawing/2014/main" val="1340157650"/>
                    </a:ext>
                  </a:extLst>
                </a:gridCol>
                <a:gridCol w="822960">
                  <a:extLst>
                    <a:ext uri="{9D8B030D-6E8A-4147-A177-3AD203B41FA5}">
                      <a16:colId xmlns:a16="http://schemas.microsoft.com/office/drawing/2014/main" val="3313349924"/>
                    </a:ext>
                  </a:extLst>
                </a:gridCol>
                <a:gridCol w="822960">
                  <a:extLst>
                    <a:ext uri="{9D8B030D-6E8A-4147-A177-3AD203B41FA5}">
                      <a16:colId xmlns:a16="http://schemas.microsoft.com/office/drawing/2014/main" val="3490892681"/>
                    </a:ext>
                  </a:extLst>
                </a:gridCol>
                <a:gridCol w="822960">
                  <a:extLst>
                    <a:ext uri="{9D8B030D-6E8A-4147-A177-3AD203B41FA5}">
                      <a16:colId xmlns:a16="http://schemas.microsoft.com/office/drawing/2014/main" val="2026679615"/>
                    </a:ext>
                  </a:extLst>
                </a:gridCol>
                <a:gridCol w="822960">
                  <a:extLst>
                    <a:ext uri="{9D8B030D-6E8A-4147-A177-3AD203B41FA5}">
                      <a16:colId xmlns:a16="http://schemas.microsoft.com/office/drawing/2014/main" val="3613250249"/>
                    </a:ext>
                  </a:extLst>
                </a:gridCol>
                <a:gridCol w="822960">
                  <a:extLst>
                    <a:ext uri="{9D8B030D-6E8A-4147-A177-3AD203B41FA5}">
                      <a16:colId xmlns:a16="http://schemas.microsoft.com/office/drawing/2014/main" val="9691893"/>
                    </a:ext>
                  </a:extLst>
                </a:gridCol>
                <a:gridCol w="822960">
                  <a:extLst>
                    <a:ext uri="{9D8B030D-6E8A-4147-A177-3AD203B41FA5}">
                      <a16:colId xmlns:a16="http://schemas.microsoft.com/office/drawing/2014/main" val="3037928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719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- 2018-12-14 21:54:12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here, mga Iskolar ng Bayan! Join us at tonight’s UP Maskipaps as we bring on the fun and music of your favorite #CokeStudioHomecoming artists. Who’s partying with us? 🎶 #CokeStudioPH #CokeStudioCampus‬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3682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- 2018-12-13 18:32:24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Sugar, spice, and everything RICE! That’s how we’ll describe this Pinoy Paella dish na for sure #ForeverBagay with an ice-cold glass of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36352177"/>
                  </a:ext>
                </a:extLst>
              </a:tr>
            </a:tbl>
          </a:graphicData>
        </a:graphic>
      </p:graphicFrame>
      <p:sp>
        <p:nvSpPr>
          <p:cNvPr id="4" name="Text Placeholder 3">
            <a:extLst>
              <a:ext uri="{FF2B5EF4-FFF2-40B4-BE49-F238E27FC236}">
                <a16:creationId xmlns:a16="http://schemas.microsoft.com/office/drawing/2014/main" id="{89EAD6E2-5C7E-4733-AF36-4C4D0C6BF95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37013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2FA7B-1A4F-4701-8363-ABE80369FA54}"/>
              </a:ext>
            </a:extLst>
          </p:cNvPr>
          <p:cNvSpPr>
            <a:spLocks noGrp="1"/>
          </p:cNvSpPr>
          <p:nvPr>
            <p:ph type="title"/>
          </p:nvPr>
        </p:nvSpPr>
        <p:spPr/>
        <p:txBody>
          <a:bodyPr/>
          <a:lstStyle/>
          <a:p>
            <a:r>
              <a:rPr lang="en-US"/>
              <a:t>Facebook Facebook: Content Performance | Coca-Cola PH Owned - 17 of 17</a:t>
            </a:r>
          </a:p>
        </p:txBody>
      </p:sp>
      <p:graphicFrame>
        <p:nvGraphicFramePr>
          <p:cNvPr id="5" name="Table Placeholder 4">
            <a:extLst>
              <a:ext uri="{FF2B5EF4-FFF2-40B4-BE49-F238E27FC236}">
                <a16:creationId xmlns:a16="http://schemas.microsoft.com/office/drawing/2014/main" id="{B5D76F75-2DA7-41D3-A590-57B5D716D64F}"/>
              </a:ext>
            </a:extLst>
          </p:cNvPr>
          <p:cNvGraphicFramePr>
            <a:graphicFrameLocks noGrp="1"/>
          </p:cNvGraphicFramePr>
          <p:nvPr>
            <p:ph type="tbl" sz="quarter" idx="13"/>
            <p:extLst>
              <p:ext uri="{D42A27DB-BD31-4B8C-83A1-F6EECF244321}">
                <p14:modId xmlns:p14="http://schemas.microsoft.com/office/powerpoint/2010/main" val="1357134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07851210"/>
                    </a:ext>
                  </a:extLst>
                </a:gridCol>
                <a:gridCol w="1234440">
                  <a:extLst>
                    <a:ext uri="{9D8B030D-6E8A-4147-A177-3AD203B41FA5}">
                      <a16:colId xmlns:a16="http://schemas.microsoft.com/office/drawing/2014/main" val="170788928"/>
                    </a:ext>
                  </a:extLst>
                </a:gridCol>
                <a:gridCol w="822960">
                  <a:extLst>
                    <a:ext uri="{9D8B030D-6E8A-4147-A177-3AD203B41FA5}">
                      <a16:colId xmlns:a16="http://schemas.microsoft.com/office/drawing/2014/main" val="4137579587"/>
                    </a:ext>
                  </a:extLst>
                </a:gridCol>
                <a:gridCol w="822960">
                  <a:extLst>
                    <a:ext uri="{9D8B030D-6E8A-4147-A177-3AD203B41FA5}">
                      <a16:colId xmlns:a16="http://schemas.microsoft.com/office/drawing/2014/main" val="939417277"/>
                    </a:ext>
                  </a:extLst>
                </a:gridCol>
                <a:gridCol w="822960">
                  <a:extLst>
                    <a:ext uri="{9D8B030D-6E8A-4147-A177-3AD203B41FA5}">
                      <a16:colId xmlns:a16="http://schemas.microsoft.com/office/drawing/2014/main" val="2482329253"/>
                    </a:ext>
                  </a:extLst>
                </a:gridCol>
                <a:gridCol w="822960">
                  <a:extLst>
                    <a:ext uri="{9D8B030D-6E8A-4147-A177-3AD203B41FA5}">
                      <a16:colId xmlns:a16="http://schemas.microsoft.com/office/drawing/2014/main" val="2329494041"/>
                    </a:ext>
                  </a:extLst>
                </a:gridCol>
                <a:gridCol w="822960">
                  <a:extLst>
                    <a:ext uri="{9D8B030D-6E8A-4147-A177-3AD203B41FA5}">
                      <a16:colId xmlns:a16="http://schemas.microsoft.com/office/drawing/2014/main" val="3836167669"/>
                    </a:ext>
                  </a:extLst>
                </a:gridCol>
                <a:gridCol w="822960">
                  <a:extLst>
                    <a:ext uri="{9D8B030D-6E8A-4147-A177-3AD203B41FA5}">
                      <a16:colId xmlns:a16="http://schemas.microsoft.com/office/drawing/2014/main" val="790363311"/>
                    </a:ext>
                  </a:extLst>
                </a:gridCol>
                <a:gridCol w="822960">
                  <a:extLst>
                    <a:ext uri="{9D8B030D-6E8A-4147-A177-3AD203B41FA5}">
                      <a16:colId xmlns:a16="http://schemas.microsoft.com/office/drawing/2014/main" val="420302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3334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- 2018-12-13 18:25:49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Like this dish? No, we PaelLAV IT! Tikman ang sarap ng Paella recipe na ito with a Pinoy twist with an ice-cold Cola-Cola. Perfect ang #ForeverBagay pair na ‘to para sa handaan this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28974423"/>
                  </a:ext>
                </a:extLst>
              </a:tr>
            </a:tbl>
          </a:graphicData>
        </a:graphic>
      </p:graphicFrame>
      <p:sp>
        <p:nvSpPr>
          <p:cNvPr id="4" name="Text Placeholder 3">
            <a:extLst>
              <a:ext uri="{FF2B5EF4-FFF2-40B4-BE49-F238E27FC236}">
                <a16:creationId xmlns:a16="http://schemas.microsoft.com/office/drawing/2014/main" id="{1A507F2B-89A2-4A78-B7A2-0B3B1DC40F9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00230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8F1BF-10A1-4FDD-80BB-F51345FF8FCB}"/>
              </a:ext>
            </a:extLst>
          </p:cNvPr>
          <p:cNvSpPr>
            <a:spLocks noGrp="1"/>
          </p:cNvSpPr>
          <p:nvPr>
            <p:ph type="title"/>
          </p:nvPr>
        </p:nvSpPr>
        <p:spPr/>
        <p:txBody>
          <a:bodyPr/>
          <a:lstStyle/>
          <a:p>
            <a:r>
              <a:rPr lang="pt-BR"/>
              <a:t>Instagram Instagram: Content Performance | Coca-Cola PH Owned - 1 of 20</a:t>
            </a:r>
            <a:endParaRPr lang="en-US"/>
          </a:p>
        </p:txBody>
      </p:sp>
      <p:graphicFrame>
        <p:nvGraphicFramePr>
          <p:cNvPr id="5" name="Table Placeholder 4">
            <a:extLst>
              <a:ext uri="{FF2B5EF4-FFF2-40B4-BE49-F238E27FC236}">
                <a16:creationId xmlns:a16="http://schemas.microsoft.com/office/drawing/2014/main" id="{A980EBDF-3EC9-438C-8D0D-59B25CC11BD7}"/>
              </a:ext>
            </a:extLst>
          </p:cNvPr>
          <p:cNvGraphicFramePr>
            <a:graphicFrameLocks noGrp="1"/>
          </p:cNvGraphicFramePr>
          <p:nvPr>
            <p:ph type="tbl" sz="quarter" idx="13"/>
            <p:extLst>
              <p:ext uri="{D42A27DB-BD31-4B8C-83A1-F6EECF244321}">
                <p14:modId xmlns:p14="http://schemas.microsoft.com/office/powerpoint/2010/main" val="346858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38800404"/>
                    </a:ext>
                  </a:extLst>
                </a:gridCol>
                <a:gridCol w="1234440">
                  <a:extLst>
                    <a:ext uri="{9D8B030D-6E8A-4147-A177-3AD203B41FA5}">
                      <a16:colId xmlns:a16="http://schemas.microsoft.com/office/drawing/2014/main" val="2967250777"/>
                    </a:ext>
                  </a:extLst>
                </a:gridCol>
                <a:gridCol w="822960">
                  <a:extLst>
                    <a:ext uri="{9D8B030D-6E8A-4147-A177-3AD203B41FA5}">
                      <a16:colId xmlns:a16="http://schemas.microsoft.com/office/drawing/2014/main" val="383851529"/>
                    </a:ext>
                  </a:extLst>
                </a:gridCol>
                <a:gridCol w="822960">
                  <a:extLst>
                    <a:ext uri="{9D8B030D-6E8A-4147-A177-3AD203B41FA5}">
                      <a16:colId xmlns:a16="http://schemas.microsoft.com/office/drawing/2014/main" val="1520204101"/>
                    </a:ext>
                  </a:extLst>
                </a:gridCol>
                <a:gridCol w="822960">
                  <a:extLst>
                    <a:ext uri="{9D8B030D-6E8A-4147-A177-3AD203B41FA5}">
                      <a16:colId xmlns:a16="http://schemas.microsoft.com/office/drawing/2014/main" val="3829571949"/>
                    </a:ext>
                  </a:extLst>
                </a:gridCol>
                <a:gridCol w="822960">
                  <a:extLst>
                    <a:ext uri="{9D8B030D-6E8A-4147-A177-3AD203B41FA5}">
                      <a16:colId xmlns:a16="http://schemas.microsoft.com/office/drawing/2014/main" val="3273505871"/>
                    </a:ext>
                  </a:extLst>
                </a:gridCol>
                <a:gridCol w="822960">
                  <a:extLst>
                    <a:ext uri="{9D8B030D-6E8A-4147-A177-3AD203B41FA5}">
                      <a16:colId xmlns:a16="http://schemas.microsoft.com/office/drawing/2014/main" val="1870990265"/>
                    </a:ext>
                  </a:extLst>
                </a:gridCol>
                <a:gridCol w="822960">
                  <a:extLst>
                    <a:ext uri="{9D8B030D-6E8A-4147-A177-3AD203B41FA5}">
                      <a16:colId xmlns:a16="http://schemas.microsoft.com/office/drawing/2014/main" val="1852535231"/>
                    </a:ext>
                  </a:extLst>
                </a:gridCol>
                <a:gridCol w="822960">
                  <a:extLst>
                    <a:ext uri="{9D8B030D-6E8A-4147-A177-3AD203B41FA5}">
                      <a16:colId xmlns:a16="http://schemas.microsoft.com/office/drawing/2014/main" val="2295255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9382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- 2018-12-28 17:05:32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day is it? It’s SATAYday! Time to munch on this grilled chicken recipe with Pinoy flavors. Best served with an ice-cold COCA-COLA dahil #ForeverBagay ‘yan sa kahit anong dish!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735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- 2018-12-28 09:00:01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Namamasko pooo! Kahit ngayon, siguradong may nagka-carolling pa rin sa labas ng bahay! Panoorin ang Pamaskong handog ng Coke para sa iba pang tradisyon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76439251"/>
                  </a:ext>
                </a:extLst>
              </a:tr>
            </a:tbl>
          </a:graphicData>
        </a:graphic>
      </p:graphicFrame>
      <p:sp>
        <p:nvSpPr>
          <p:cNvPr id="4" name="Text Placeholder 3">
            <a:extLst>
              <a:ext uri="{FF2B5EF4-FFF2-40B4-BE49-F238E27FC236}">
                <a16:creationId xmlns:a16="http://schemas.microsoft.com/office/drawing/2014/main" id="{48DEEC47-8703-4434-ACA8-67D9BFA1FEB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47722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FFD2-B2AA-4D17-A326-DDC01F55C2C8}"/>
              </a:ext>
            </a:extLst>
          </p:cNvPr>
          <p:cNvSpPr>
            <a:spLocks noGrp="1"/>
          </p:cNvSpPr>
          <p:nvPr>
            <p:ph type="title"/>
          </p:nvPr>
        </p:nvSpPr>
        <p:spPr/>
        <p:txBody>
          <a:bodyPr/>
          <a:lstStyle/>
          <a:p>
            <a:r>
              <a:rPr lang="pt-BR"/>
              <a:t>Instagram Instagram: Content Performance | Coca-Cola PH Owned - 2 of 20</a:t>
            </a:r>
            <a:endParaRPr lang="en-US"/>
          </a:p>
        </p:txBody>
      </p:sp>
      <p:graphicFrame>
        <p:nvGraphicFramePr>
          <p:cNvPr id="5" name="Table Placeholder 4">
            <a:extLst>
              <a:ext uri="{FF2B5EF4-FFF2-40B4-BE49-F238E27FC236}">
                <a16:creationId xmlns:a16="http://schemas.microsoft.com/office/drawing/2014/main" id="{0508A916-057A-44C3-8EFB-3D3EF0D84002}"/>
              </a:ext>
            </a:extLst>
          </p:cNvPr>
          <p:cNvGraphicFramePr>
            <a:graphicFrameLocks noGrp="1"/>
          </p:cNvGraphicFramePr>
          <p:nvPr>
            <p:ph type="tbl" sz="quarter" idx="13"/>
            <p:extLst>
              <p:ext uri="{D42A27DB-BD31-4B8C-83A1-F6EECF244321}">
                <p14:modId xmlns:p14="http://schemas.microsoft.com/office/powerpoint/2010/main" val="2066916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29437125"/>
                    </a:ext>
                  </a:extLst>
                </a:gridCol>
                <a:gridCol w="1234440">
                  <a:extLst>
                    <a:ext uri="{9D8B030D-6E8A-4147-A177-3AD203B41FA5}">
                      <a16:colId xmlns:a16="http://schemas.microsoft.com/office/drawing/2014/main" val="2171040858"/>
                    </a:ext>
                  </a:extLst>
                </a:gridCol>
                <a:gridCol w="822960">
                  <a:extLst>
                    <a:ext uri="{9D8B030D-6E8A-4147-A177-3AD203B41FA5}">
                      <a16:colId xmlns:a16="http://schemas.microsoft.com/office/drawing/2014/main" val="1355210572"/>
                    </a:ext>
                  </a:extLst>
                </a:gridCol>
                <a:gridCol w="822960">
                  <a:extLst>
                    <a:ext uri="{9D8B030D-6E8A-4147-A177-3AD203B41FA5}">
                      <a16:colId xmlns:a16="http://schemas.microsoft.com/office/drawing/2014/main" val="1607375044"/>
                    </a:ext>
                  </a:extLst>
                </a:gridCol>
                <a:gridCol w="822960">
                  <a:extLst>
                    <a:ext uri="{9D8B030D-6E8A-4147-A177-3AD203B41FA5}">
                      <a16:colId xmlns:a16="http://schemas.microsoft.com/office/drawing/2014/main" val="3257904696"/>
                    </a:ext>
                  </a:extLst>
                </a:gridCol>
                <a:gridCol w="822960">
                  <a:extLst>
                    <a:ext uri="{9D8B030D-6E8A-4147-A177-3AD203B41FA5}">
                      <a16:colId xmlns:a16="http://schemas.microsoft.com/office/drawing/2014/main" val="277039400"/>
                    </a:ext>
                  </a:extLst>
                </a:gridCol>
                <a:gridCol w="822960">
                  <a:extLst>
                    <a:ext uri="{9D8B030D-6E8A-4147-A177-3AD203B41FA5}">
                      <a16:colId xmlns:a16="http://schemas.microsoft.com/office/drawing/2014/main" val="3810479401"/>
                    </a:ext>
                  </a:extLst>
                </a:gridCol>
                <a:gridCol w="822960">
                  <a:extLst>
                    <a:ext uri="{9D8B030D-6E8A-4147-A177-3AD203B41FA5}">
                      <a16:colId xmlns:a16="http://schemas.microsoft.com/office/drawing/2014/main" val="1281378879"/>
                    </a:ext>
                  </a:extLst>
                </a:gridCol>
                <a:gridCol w="822960">
                  <a:extLst>
                    <a:ext uri="{9D8B030D-6E8A-4147-A177-3AD203B41FA5}">
                      <a16:colId xmlns:a16="http://schemas.microsoft.com/office/drawing/2014/main" val="3898824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64123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- 2018-12-26 09:00:00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Magbago man ang panahon, buhay na buhay pa rin ang Paskong Pinoy tradisyon ng Noche Buena. Panoorin ang Pamaskong handog ng Coke para sa iba pang holiday habits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3839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- 2018-12-25 20:02:49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60685084"/>
                  </a:ext>
                </a:extLst>
              </a:tr>
            </a:tbl>
          </a:graphicData>
        </a:graphic>
      </p:graphicFrame>
      <p:sp>
        <p:nvSpPr>
          <p:cNvPr id="4" name="Text Placeholder 3">
            <a:extLst>
              <a:ext uri="{FF2B5EF4-FFF2-40B4-BE49-F238E27FC236}">
                <a16:creationId xmlns:a16="http://schemas.microsoft.com/office/drawing/2014/main" id="{A2EC814F-5C53-495C-972D-11CCB07A597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425980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01C6-F997-4B6B-B99A-83FA7AF0E17C}"/>
              </a:ext>
            </a:extLst>
          </p:cNvPr>
          <p:cNvSpPr>
            <a:spLocks noGrp="1"/>
          </p:cNvSpPr>
          <p:nvPr>
            <p:ph type="title"/>
          </p:nvPr>
        </p:nvSpPr>
        <p:spPr/>
        <p:txBody>
          <a:bodyPr/>
          <a:lstStyle/>
          <a:p>
            <a:r>
              <a:rPr lang="pt-BR"/>
              <a:t>Instagram Instagram: Content Performance | Coca-Cola PH Owned - 3 of 20</a:t>
            </a:r>
            <a:endParaRPr lang="en-US"/>
          </a:p>
        </p:txBody>
      </p:sp>
      <p:graphicFrame>
        <p:nvGraphicFramePr>
          <p:cNvPr id="5" name="Table Placeholder 4">
            <a:extLst>
              <a:ext uri="{FF2B5EF4-FFF2-40B4-BE49-F238E27FC236}">
                <a16:creationId xmlns:a16="http://schemas.microsoft.com/office/drawing/2014/main" id="{5DCB0719-4CDB-4BE0-A9D9-0D7B8D3A0A1F}"/>
              </a:ext>
            </a:extLst>
          </p:cNvPr>
          <p:cNvGraphicFramePr>
            <a:graphicFrameLocks noGrp="1"/>
          </p:cNvGraphicFramePr>
          <p:nvPr>
            <p:ph type="tbl" sz="quarter" idx="13"/>
            <p:extLst>
              <p:ext uri="{D42A27DB-BD31-4B8C-83A1-F6EECF244321}">
                <p14:modId xmlns:p14="http://schemas.microsoft.com/office/powerpoint/2010/main" val="1967108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10458424"/>
                    </a:ext>
                  </a:extLst>
                </a:gridCol>
                <a:gridCol w="1234440">
                  <a:extLst>
                    <a:ext uri="{9D8B030D-6E8A-4147-A177-3AD203B41FA5}">
                      <a16:colId xmlns:a16="http://schemas.microsoft.com/office/drawing/2014/main" val="3773476406"/>
                    </a:ext>
                  </a:extLst>
                </a:gridCol>
                <a:gridCol w="822960">
                  <a:extLst>
                    <a:ext uri="{9D8B030D-6E8A-4147-A177-3AD203B41FA5}">
                      <a16:colId xmlns:a16="http://schemas.microsoft.com/office/drawing/2014/main" val="2269835930"/>
                    </a:ext>
                  </a:extLst>
                </a:gridCol>
                <a:gridCol w="822960">
                  <a:extLst>
                    <a:ext uri="{9D8B030D-6E8A-4147-A177-3AD203B41FA5}">
                      <a16:colId xmlns:a16="http://schemas.microsoft.com/office/drawing/2014/main" val="3578883682"/>
                    </a:ext>
                  </a:extLst>
                </a:gridCol>
                <a:gridCol w="822960">
                  <a:extLst>
                    <a:ext uri="{9D8B030D-6E8A-4147-A177-3AD203B41FA5}">
                      <a16:colId xmlns:a16="http://schemas.microsoft.com/office/drawing/2014/main" val="810502751"/>
                    </a:ext>
                  </a:extLst>
                </a:gridCol>
                <a:gridCol w="822960">
                  <a:extLst>
                    <a:ext uri="{9D8B030D-6E8A-4147-A177-3AD203B41FA5}">
                      <a16:colId xmlns:a16="http://schemas.microsoft.com/office/drawing/2014/main" val="2351650388"/>
                    </a:ext>
                  </a:extLst>
                </a:gridCol>
                <a:gridCol w="822960">
                  <a:extLst>
                    <a:ext uri="{9D8B030D-6E8A-4147-A177-3AD203B41FA5}">
                      <a16:colId xmlns:a16="http://schemas.microsoft.com/office/drawing/2014/main" val="2149139799"/>
                    </a:ext>
                  </a:extLst>
                </a:gridCol>
                <a:gridCol w="822960">
                  <a:extLst>
                    <a:ext uri="{9D8B030D-6E8A-4147-A177-3AD203B41FA5}">
                      <a16:colId xmlns:a16="http://schemas.microsoft.com/office/drawing/2014/main" val="470902423"/>
                    </a:ext>
                  </a:extLst>
                </a:gridCol>
                <a:gridCol w="822960">
                  <a:extLst>
                    <a:ext uri="{9D8B030D-6E8A-4147-A177-3AD203B41FA5}">
                      <a16:colId xmlns:a16="http://schemas.microsoft.com/office/drawing/2014/main" val="3278451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24138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- 2018-12-23 13:44:32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rush this season can be stressful, but nothing beats the taste and the feeling of being home for the holidays. Cheers to Christmas!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3685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- 2018-12-22 09:10:27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Nagbago ‘man ang pag-celebrate natin, iisa pa rin ang diwa ng Pasko! Watch the full video now on YouTube! Link in bio.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14439090"/>
                  </a:ext>
                </a:extLst>
              </a:tr>
            </a:tbl>
          </a:graphicData>
        </a:graphic>
      </p:graphicFrame>
      <p:sp>
        <p:nvSpPr>
          <p:cNvPr id="4" name="Text Placeholder 3">
            <a:extLst>
              <a:ext uri="{FF2B5EF4-FFF2-40B4-BE49-F238E27FC236}">
                <a16:creationId xmlns:a16="http://schemas.microsoft.com/office/drawing/2014/main" id="{51A5D069-09E4-4F87-94C6-F7775F87805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32325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9631-2945-4B84-A2BC-E923CCB0CA9F}"/>
              </a:ext>
            </a:extLst>
          </p:cNvPr>
          <p:cNvSpPr>
            <a:spLocks noGrp="1"/>
          </p:cNvSpPr>
          <p:nvPr>
            <p:ph type="title"/>
          </p:nvPr>
        </p:nvSpPr>
        <p:spPr/>
        <p:txBody>
          <a:bodyPr/>
          <a:lstStyle/>
          <a:p>
            <a:r>
              <a:rPr lang="pt-BR"/>
              <a:t>Instagram Instagram: Content Performance | Coca-Cola PH Owned - 4 of 20</a:t>
            </a:r>
            <a:endParaRPr lang="en-US"/>
          </a:p>
        </p:txBody>
      </p:sp>
      <p:graphicFrame>
        <p:nvGraphicFramePr>
          <p:cNvPr id="5" name="Table Placeholder 4">
            <a:extLst>
              <a:ext uri="{FF2B5EF4-FFF2-40B4-BE49-F238E27FC236}">
                <a16:creationId xmlns:a16="http://schemas.microsoft.com/office/drawing/2014/main" id="{F4EC2FF8-6A68-4DC7-975C-CAD08E0B9F34}"/>
              </a:ext>
            </a:extLst>
          </p:cNvPr>
          <p:cNvGraphicFramePr>
            <a:graphicFrameLocks noGrp="1"/>
          </p:cNvGraphicFramePr>
          <p:nvPr>
            <p:ph type="tbl" sz="quarter" idx="13"/>
            <p:extLst>
              <p:ext uri="{D42A27DB-BD31-4B8C-83A1-F6EECF244321}">
                <p14:modId xmlns:p14="http://schemas.microsoft.com/office/powerpoint/2010/main" val="2584638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29214716"/>
                    </a:ext>
                  </a:extLst>
                </a:gridCol>
                <a:gridCol w="1234440">
                  <a:extLst>
                    <a:ext uri="{9D8B030D-6E8A-4147-A177-3AD203B41FA5}">
                      <a16:colId xmlns:a16="http://schemas.microsoft.com/office/drawing/2014/main" val="3182110004"/>
                    </a:ext>
                  </a:extLst>
                </a:gridCol>
                <a:gridCol w="822960">
                  <a:extLst>
                    <a:ext uri="{9D8B030D-6E8A-4147-A177-3AD203B41FA5}">
                      <a16:colId xmlns:a16="http://schemas.microsoft.com/office/drawing/2014/main" val="1247758775"/>
                    </a:ext>
                  </a:extLst>
                </a:gridCol>
                <a:gridCol w="822960">
                  <a:extLst>
                    <a:ext uri="{9D8B030D-6E8A-4147-A177-3AD203B41FA5}">
                      <a16:colId xmlns:a16="http://schemas.microsoft.com/office/drawing/2014/main" val="4000084970"/>
                    </a:ext>
                  </a:extLst>
                </a:gridCol>
                <a:gridCol w="822960">
                  <a:extLst>
                    <a:ext uri="{9D8B030D-6E8A-4147-A177-3AD203B41FA5}">
                      <a16:colId xmlns:a16="http://schemas.microsoft.com/office/drawing/2014/main" val="1025356461"/>
                    </a:ext>
                  </a:extLst>
                </a:gridCol>
                <a:gridCol w="822960">
                  <a:extLst>
                    <a:ext uri="{9D8B030D-6E8A-4147-A177-3AD203B41FA5}">
                      <a16:colId xmlns:a16="http://schemas.microsoft.com/office/drawing/2014/main" val="1488571902"/>
                    </a:ext>
                  </a:extLst>
                </a:gridCol>
                <a:gridCol w="822960">
                  <a:extLst>
                    <a:ext uri="{9D8B030D-6E8A-4147-A177-3AD203B41FA5}">
                      <a16:colId xmlns:a16="http://schemas.microsoft.com/office/drawing/2014/main" val="330376703"/>
                    </a:ext>
                  </a:extLst>
                </a:gridCol>
                <a:gridCol w="822960">
                  <a:extLst>
                    <a:ext uri="{9D8B030D-6E8A-4147-A177-3AD203B41FA5}">
                      <a16:colId xmlns:a16="http://schemas.microsoft.com/office/drawing/2014/main" val="3187369980"/>
                    </a:ext>
                  </a:extLst>
                </a:gridCol>
                <a:gridCol w="822960">
                  <a:extLst>
                    <a:ext uri="{9D8B030D-6E8A-4147-A177-3AD203B41FA5}">
                      <a16:colId xmlns:a16="http://schemas.microsoft.com/office/drawing/2014/main" val="2065964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07817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- 2018-12-21 18:24:59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Umulan man o umaraw, tuluy-tuloy pa rin ang celebration ng mga Tomasino! Tara at makisaya with #CokeStudioCampus and jointhequest dito sa #USTPaskuhan2018. 🐯🎶 Show us your photos by using the hashtags #CokeStudioHomecoming and #CokeStudioPH. See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50381861"/>
                  </a:ext>
                </a:extLst>
              </a:tr>
            </a:tbl>
          </a:graphicData>
        </a:graphic>
      </p:graphicFrame>
      <p:sp>
        <p:nvSpPr>
          <p:cNvPr id="4" name="Text Placeholder 3">
            <a:extLst>
              <a:ext uri="{FF2B5EF4-FFF2-40B4-BE49-F238E27FC236}">
                <a16:creationId xmlns:a16="http://schemas.microsoft.com/office/drawing/2014/main" id="{415FC365-3FFF-42A9-A186-A7F94D2B7F9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502917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D45A-139A-4E62-A2D4-6BA6297EEA43}"/>
              </a:ext>
            </a:extLst>
          </p:cNvPr>
          <p:cNvSpPr>
            <a:spLocks noGrp="1"/>
          </p:cNvSpPr>
          <p:nvPr>
            <p:ph type="title"/>
          </p:nvPr>
        </p:nvSpPr>
        <p:spPr/>
        <p:txBody>
          <a:bodyPr/>
          <a:lstStyle/>
          <a:p>
            <a:r>
              <a:rPr lang="pt-BR"/>
              <a:t>Instagram Instagram: Content Performance | Coca-Cola PH Owned - 5 of 20</a:t>
            </a:r>
            <a:endParaRPr lang="en-US"/>
          </a:p>
        </p:txBody>
      </p:sp>
      <p:graphicFrame>
        <p:nvGraphicFramePr>
          <p:cNvPr id="5" name="Table Placeholder 4">
            <a:extLst>
              <a:ext uri="{FF2B5EF4-FFF2-40B4-BE49-F238E27FC236}">
                <a16:creationId xmlns:a16="http://schemas.microsoft.com/office/drawing/2014/main" id="{E2B3DE79-BC92-4603-8DC0-91A4AFD9B0B1}"/>
              </a:ext>
            </a:extLst>
          </p:cNvPr>
          <p:cNvGraphicFramePr>
            <a:graphicFrameLocks noGrp="1"/>
          </p:cNvGraphicFramePr>
          <p:nvPr>
            <p:ph type="tbl" sz="quarter" idx="13"/>
            <p:extLst>
              <p:ext uri="{D42A27DB-BD31-4B8C-83A1-F6EECF244321}">
                <p14:modId xmlns:p14="http://schemas.microsoft.com/office/powerpoint/2010/main" val="261880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0460736"/>
                    </a:ext>
                  </a:extLst>
                </a:gridCol>
                <a:gridCol w="1234440">
                  <a:extLst>
                    <a:ext uri="{9D8B030D-6E8A-4147-A177-3AD203B41FA5}">
                      <a16:colId xmlns:a16="http://schemas.microsoft.com/office/drawing/2014/main" val="1160896883"/>
                    </a:ext>
                  </a:extLst>
                </a:gridCol>
                <a:gridCol w="822960">
                  <a:extLst>
                    <a:ext uri="{9D8B030D-6E8A-4147-A177-3AD203B41FA5}">
                      <a16:colId xmlns:a16="http://schemas.microsoft.com/office/drawing/2014/main" val="3707447284"/>
                    </a:ext>
                  </a:extLst>
                </a:gridCol>
                <a:gridCol w="822960">
                  <a:extLst>
                    <a:ext uri="{9D8B030D-6E8A-4147-A177-3AD203B41FA5}">
                      <a16:colId xmlns:a16="http://schemas.microsoft.com/office/drawing/2014/main" val="2994697286"/>
                    </a:ext>
                  </a:extLst>
                </a:gridCol>
                <a:gridCol w="822960">
                  <a:extLst>
                    <a:ext uri="{9D8B030D-6E8A-4147-A177-3AD203B41FA5}">
                      <a16:colId xmlns:a16="http://schemas.microsoft.com/office/drawing/2014/main" val="3252700999"/>
                    </a:ext>
                  </a:extLst>
                </a:gridCol>
                <a:gridCol w="822960">
                  <a:extLst>
                    <a:ext uri="{9D8B030D-6E8A-4147-A177-3AD203B41FA5}">
                      <a16:colId xmlns:a16="http://schemas.microsoft.com/office/drawing/2014/main" val="595009638"/>
                    </a:ext>
                  </a:extLst>
                </a:gridCol>
                <a:gridCol w="822960">
                  <a:extLst>
                    <a:ext uri="{9D8B030D-6E8A-4147-A177-3AD203B41FA5}">
                      <a16:colId xmlns:a16="http://schemas.microsoft.com/office/drawing/2014/main" val="3838331316"/>
                    </a:ext>
                  </a:extLst>
                </a:gridCol>
                <a:gridCol w="822960">
                  <a:extLst>
                    <a:ext uri="{9D8B030D-6E8A-4147-A177-3AD203B41FA5}">
                      <a16:colId xmlns:a16="http://schemas.microsoft.com/office/drawing/2014/main" val="3376716109"/>
                    </a:ext>
                  </a:extLst>
                </a:gridCol>
                <a:gridCol w="822960">
                  <a:extLst>
                    <a:ext uri="{9D8B030D-6E8A-4147-A177-3AD203B41FA5}">
                      <a16:colId xmlns:a16="http://schemas.microsoft.com/office/drawing/2014/main" val="296184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86042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- 2018-12-17 11:00:37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crown has come home! Celebrate this big win with the entire nation. Ilabas na ang paborito n'yong handa at ice-cold COCA-COLA! #ForeverBagay sa kahit anong celebration.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1639078"/>
                  </a:ext>
                </a:extLst>
              </a:tr>
            </a:tbl>
          </a:graphicData>
        </a:graphic>
      </p:graphicFrame>
      <p:sp>
        <p:nvSpPr>
          <p:cNvPr id="4" name="Text Placeholder 3">
            <a:extLst>
              <a:ext uri="{FF2B5EF4-FFF2-40B4-BE49-F238E27FC236}">
                <a16:creationId xmlns:a16="http://schemas.microsoft.com/office/drawing/2014/main" id="{EE65C15B-7C6B-4360-AC67-9E8EBCB0385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653139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6CC47-D9AE-495D-8665-8877F740E9BA}"/>
              </a:ext>
            </a:extLst>
          </p:cNvPr>
          <p:cNvSpPr>
            <a:spLocks noGrp="1"/>
          </p:cNvSpPr>
          <p:nvPr>
            <p:ph type="title"/>
          </p:nvPr>
        </p:nvSpPr>
        <p:spPr/>
        <p:txBody>
          <a:bodyPr/>
          <a:lstStyle/>
          <a:p>
            <a:r>
              <a:rPr lang="pt-BR"/>
              <a:t>Instagram Instagram: Content Performance | Coca-Cola PH Owned - 6 of 20</a:t>
            </a:r>
            <a:endParaRPr lang="en-US"/>
          </a:p>
        </p:txBody>
      </p:sp>
      <p:graphicFrame>
        <p:nvGraphicFramePr>
          <p:cNvPr id="5" name="Table Placeholder 4">
            <a:extLst>
              <a:ext uri="{FF2B5EF4-FFF2-40B4-BE49-F238E27FC236}">
                <a16:creationId xmlns:a16="http://schemas.microsoft.com/office/drawing/2014/main" id="{5B19FFEA-C5C6-4B81-B51B-081CA732B746}"/>
              </a:ext>
            </a:extLst>
          </p:cNvPr>
          <p:cNvGraphicFramePr>
            <a:graphicFrameLocks noGrp="1"/>
          </p:cNvGraphicFramePr>
          <p:nvPr>
            <p:ph type="tbl" sz="quarter" idx="13"/>
            <p:extLst>
              <p:ext uri="{D42A27DB-BD31-4B8C-83A1-F6EECF244321}">
                <p14:modId xmlns:p14="http://schemas.microsoft.com/office/powerpoint/2010/main" val="656411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50017340"/>
                    </a:ext>
                  </a:extLst>
                </a:gridCol>
                <a:gridCol w="1234440">
                  <a:extLst>
                    <a:ext uri="{9D8B030D-6E8A-4147-A177-3AD203B41FA5}">
                      <a16:colId xmlns:a16="http://schemas.microsoft.com/office/drawing/2014/main" val="2466018371"/>
                    </a:ext>
                  </a:extLst>
                </a:gridCol>
                <a:gridCol w="822960">
                  <a:extLst>
                    <a:ext uri="{9D8B030D-6E8A-4147-A177-3AD203B41FA5}">
                      <a16:colId xmlns:a16="http://schemas.microsoft.com/office/drawing/2014/main" val="2324555887"/>
                    </a:ext>
                  </a:extLst>
                </a:gridCol>
                <a:gridCol w="822960">
                  <a:extLst>
                    <a:ext uri="{9D8B030D-6E8A-4147-A177-3AD203B41FA5}">
                      <a16:colId xmlns:a16="http://schemas.microsoft.com/office/drawing/2014/main" val="3863886074"/>
                    </a:ext>
                  </a:extLst>
                </a:gridCol>
                <a:gridCol w="822960">
                  <a:extLst>
                    <a:ext uri="{9D8B030D-6E8A-4147-A177-3AD203B41FA5}">
                      <a16:colId xmlns:a16="http://schemas.microsoft.com/office/drawing/2014/main" val="3294748533"/>
                    </a:ext>
                  </a:extLst>
                </a:gridCol>
                <a:gridCol w="822960">
                  <a:extLst>
                    <a:ext uri="{9D8B030D-6E8A-4147-A177-3AD203B41FA5}">
                      <a16:colId xmlns:a16="http://schemas.microsoft.com/office/drawing/2014/main" val="2168533938"/>
                    </a:ext>
                  </a:extLst>
                </a:gridCol>
                <a:gridCol w="822960">
                  <a:extLst>
                    <a:ext uri="{9D8B030D-6E8A-4147-A177-3AD203B41FA5}">
                      <a16:colId xmlns:a16="http://schemas.microsoft.com/office/drawing/2014/main" val="1494672203"/>
                    </a:ext>
                  </a:extLst>
                </a:gridCol>
                <a:gridCol w="822960">
                  <a:extLst>
                    <a:ext uri="{9D8B030D-6E8A-4147-A177-3AD203B41FA5}">
                      <a16:colId xmlns:a16="http://schemas.microsoft.com/office/drawing/2014/main" val="2894704024"/>
                    </a:ext>
                  </a:extLst>
                </a:gridCol>
                <a:gridCol w="822960">
                  <a:extLst>
                    <a:ext uri="{9D8B030D-6E8A-4147-A177-3AD203B41FA5}">
                      <a16:colId xmlns:a16="http://schemas.microsoft.com/office/drawing/2014/main" val="4119591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7632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- 2018-12-15 09:36:49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Salamat, UP Maskipaps! We hope you enjoyed the music from December Avenue, Ben&amp;Ben, and IV of Spades. Tuluy-tuloy pa din ang kantahan with #CokeStudioCampus! Got suggestions on what school we should visit before 2018 ends? 😉🎶 #CokeStudioHomecoming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12631678"/>
                  </a:ext>
                </a:extLst>
              </a:tr>
            </a:tbl>
          </a:graphicData>
        </a:graphic>
      </p:graphicFrame>
      <p:sp>
        <p:nvSpPr>
          <p:cNvPr id="4" name="Text Placeholder 3">
            <a:extLst>
              <a:ext uri="{FF2B5EF4-FFF2-40B4-BE49-F238E27FC236}">
                <a16:creationId xmlns:a16="http://schemas.microsoft.com/office/drawing/2014/main" id="{68D9EE78-3C77-459E-82DA-D8178E81A1D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24295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67F37-1E1E-49CF-8FAC-F11D8B364AD9}"/>
              </a:ext>
            </a:extLst>
          </p:cNvPr>
          <p:cNvSpPr>
            <a:spLocks noGrp="1"/>
          </p:cNvSpPr>
          <p:nvPr>
            <p:ph type="title"/>
          </p:nvPr>
        </p:nvSpPr>
        <p:spPr/>
        <p:txBody>
          <a:bodyPr/>
          <a:lstStyle/>
          <a:p>
            <a:r>
              <a:rPr lang="pt-BR"/>
              <a:t>Instagram Instagram: Content Performance | Coca-Cola PH Owned - 7 of 20</a:t>
            </a:r>
            <a:endParaRPr lang="en-US"/>
          </a:p>
        </p:txBody>
      </p:sp>
      <p:graphicFrame>
        <p:nvGraphicFramePr>
          <p:cNvPr id="5" name="Table Placeholder 4">
            <a:extLst>
              <a:ext uri="{FF2B5EF4-FFF2-40B4-BE49-F238E27FC236}">
                <a16:creationId xmlns:a16="http://schemas.microsoft.com/office/drawing/2014/main" id="{9667D627-8D40-464B-97DA-3D9F5725CEA1}"/>
              </a:ext>
            </a:extLst>
          </p:cNvPr>
          <p:cNvGraphicFramePr>
            <a:graphicFrameLocks noGrp="1"/>
          </p:cNvGraphicFramePr>
          <p:nvPr>
            <p:ph type="tbl" sz="quarter" idx="13"/>
            <p:extLst>
              <p:ext uri="{D42A27DB-BD31-4B8C-83A1-F6EECF244321}">
                <p14:modId xmlns:p14="http://schemas.microsoft.com/office/powerpoint/2010/main" val="1274923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30793387"/>
                    </a:ext>
                  </a:extLst>
                </a:gridCol>
                <a:gridCol w="1234440">
                  <a:extLst>
                    <a:ext uri="{9D8B030D-6E8A-4147-A177-3AD203B41FA5}">
                      <a16:colId xmlns:a16="http://schemas.microsoft.com/office/drawing/2014/main" val="1096073910"/>
                    </a:ext>
                  </a:extLst>
                </a:gridCol>
                <a:gridCol w="822960">
                  <a:extLst>
                    <a:ext uri="{9D8B030D-6E8A-4147-A177-3AD203B41FA5}">
                      <a16:colId xmlns:a16="http://schemas.microsoft.com/office/drawing/2014/main" val="230970358"/>
                    </a:ext>
                  </a:extLst>
                </a:gridCol>
                <a:gridCol w="822960">
                  <a:extLst>
                    <a:ext uri="{9D8B030D-6E8A-4147-A177-3AD203B41FA5}">
                      <a16:colId xmlns:a16="http://schemas.microsoft.com/office/drawing/2014/main" val="598233357"/>
                    </a:ext>
                  </a:extLst>
                </a:gridCol>
                <a:gridCol w="822960">
                  <a:extLst>
                    <a:ext uri="{9D8B030D-6E8A-4147-A177-3AD203B41FA5}">
                      <a16:colId xmlns:a16="http://schemas.microsoft.com/office/drawing/2014/main" val="3386940518"/>
                    </a:ext>
                  </a:extLst>
                </a:gridCol>
                <a:gridCol w="822960">
                  <a:extLst>
                    <a:ext uri="{9D8B030D-6E8A-4147-A177-3AD203B41FA5}">
                      <a16:colId xmlns:a16="http://schemas.microsoft.com/office/drawing/2014/main" val="2603445167"/>
                    </a:ext>
                  </a:extLst>
                </a:gridCol>
                <a:gridCol w="822960">
                  <a:extLst>
                    <a:ext uri="{9D8B030D-6E8A-4147-A177-3AD203B41FA5}">
                      <a16:colId xmlns:a16="http://schemas.microsoft.com/office/drawing/2014/main" val="784187958"/>
                    </a:ext>
                  </a:extLst>
                </a:gridCol>
                <a:gridCol w="822960">
                  <a:extLst>
                    <a:ext uri="{9D8B030D-6E8A-4147-A177-3AD203B41FA5}">
                      <a16:colId xmlns:a16="http://schemas.microsoft.com/office/drawing/2014/main" val="2831672537"/>
                    </a:ext>
                  </a:extLst>
                </a:gridCol>
                <a:gridCol w="822960">
                  <a:extLst>
                    <a:ext uri="{9D8B030D-6E8A-4147-A177-3AD203B41FA5}">
                      <a16:colId xmlns:a16="http://schemas.microsoft.com/office/drawing/2014/main" val="4259562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4481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- 2018-12-14 22:01:38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here, mga Iskolar ng Bayan! Join us at tonight’s UP Maskipaps as we bring on the fun and music of your favorite #CokeStudioHomecoming artists. Who’s partying with us? 🎶 #CokeStudioPH #CokeStudioCampus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2247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- 2018-12-13 18:41:01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Sugar, spice, and everything RICE! That’s how we’ll describe this Pinoy Paella dish na for sure #ForeverBagay with an ice-cold glass of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18286268"/>
                  </a:ext>
                </a:extLst>
              </a:tr>
            </a:tbl>
          </a:graphicData>
        </a:graphic>
      </p:graphicFrame>
      <p:sp>
        <p:nvSpPr>
          <p:cNvPr id="4" name="Text Placeholder 3">
            <a:extLst>
              <a:ext uri="{FF2B5EF4-FFF2-40B4-BE49-F238E27FC236}">
                <a16:creationId xmlns:a16="http://schemas.microsoft.com/office/drawing/2014/main" id="{74E8856A-6282-414B-AF00-D414193015A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141020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EFE65-B6CF-480D-9473-2151B025605E}"/>
              </a:ext>
            </a:extLst>
          </p:cNvPr>
          <p:cNvSpPr>
            <a:spLocks noGrp="1"/>
          </p:cNvSpPr>
          <p:nvPr>
            <p:ph type="title"/>
          </p:nvPr>
        </p:nvSpPr>
        <p:spPr/>
        <p:txBody>
          <a:bodyPr/>
          <a:lstStyle/>
          <a:p>
            <a:r>
              <a:rPr lang="pt-BR"/>
              <a:t>Instagram Instagram: Content Performance | Coca-Cola PH Owned - 8 of 20</a:t>
            </a:r>
            <a:endParaRPr lang="en-US"/>
          </a:p>
        </p:txBody>
      </p:sp>
      <p:graphicFrame>
        <p:nvGraphicFramePr>
          <p:cNvPr id="5" name="Table Placeholder 4">
            <a:extLst>
              <a:ext uri="{FF2B5EF4-FFF2-40B4-BE49-F238E27FC236}">
                <a16:creationId xmlns:a16="http://schemas.microsoft.com/office/drawing/2014/main" id="{19E8D1B8-8C39-4031-9A48-6D01ADCAF543}"/>
              </a:ext>
            </a:extLst>
          </p:cNvPr>
          <p:cNvGraphicFramePr>
            <a:graphicFrameLocks noGrp="1"/>
          </p:cNvGraphicFramePr>
          <p:nvPr>
            <p:ph type="tbl" sz="quarter" idx="13"/>
            <p:extLst>
              <p:ext uri="{D42A27DB-BD31-4B8C-83A1-F6EECF244321}">
                <p14:modId xmlns:p14="http://schemas.microsoft.com/office/powerpoint/2010/main" val="180431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58563023"/>
                    </a:ext>
                  </a:extLst>
                </a:gridCol>
                <a:gridCol w="1234440">
                  <a:extLst>
                    <a:ext uri="{9D8B030D-6E8A-4147-A177-3AD203B41FA5}">
                      <a16:colId xmlns:a16="http://schemas.microsoft.com/office/drawing/2014/main" val="2588918553"/>
                    </a:ext>
                  </a:extLst>
                </a:gridCol>
                <a:gridCol w="822960">
                  <a:extLst>
                    <a:ext uri="{9D8B030D-6E8A-4147-A177-3AD203B41FA5}">
                      <a16:colId xmlns:a16="http://schemas.microsoft.com/office/drawing/2014/main" val="3500188707"/>
                    </a:ext>
                  </a:extLst>
                </a:gridCol>
                <a:gridCol w="822960">
                  <a:extLst>
                    <a:ext uri="{9D8B030D-6E8A-4147-A177-3AD203B41FA5}">
                      <a16:colId xmlns:a16="http://schemas.microsoft.com/office/drawing/2014/main" val="4271505729"/>
                    </a:ext>
                  </a:extLst>
                </a:gridCol>
                <a:gridCol w="822960">
                  <a:extLst>
                    <a:ext uri="{9D8B030D-6E8A-4147-A177-3AD203B41FA5}">
                      <a16:colId xmlns:a16="http://schemas.microsoft.com/office/drawing/2014/main" val="3519074179"/>
                    </a:ext>
                  </a:extLst>
                </a:gridCol>
                <a:gridCol w="822960">
                  <a:extLst>
                    <a:ext uri="{9D8B030D-6E8A-4147-A177-3AD203B41FA5}">
                      <a16:colId xmlns:a16="http://schemas.microsoft.com/office/drawing/2014/main" val="383027172"/>
                    </a:ext>
                  </a:extLst>
                </a:gridCol>
                <a:gridCol w="822960">
                  <a:extLst>
                    <a:ext uri="{9D8B030D-6E8A-4147-A177-3AD203B41FA5}">
                      <a16:colId xmlns:a16="http://schemas.microsoft.com/office/drawing/2014/main" val="2294309379"/>
                    </a:ext>
                  </a:extLst>
                </a:gridCol>
                <a:gridCol w="822960">
                  <a:extLst>
                    <a:ext uri="{9D8B030D-6E8A-4147-A177-3AD203B41FA5}">
                      <a16:colId xmlns:a16="http://schemas.microsoft.com/office/drawing/2014/main" val="2756857733"/>
                    </a:ext>
                  </a:extLst>
                </a:gridCol>
                <a:gridCol w="822960">
                  <a:extLst>
                    <a:ext uri="{9D8B030D-6E8A-4147-A177-3AD203B41FA5}">
                      <a16:colId xmlns:a16="http://schemas.microsoft.com/office/drawing/2014/main" val="3633242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931555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- 2018-12-08 01:45:35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7733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- 2018-12-07 22:49:30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Coke Studio Concert will be moved to first quarter of 2019 to ensure the safety of all concert-goers. We apologize for the inconvenience at tulad ng sabi ni Quest, magkita-kita po muli tayo sa 2019!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42627455"/>
                  </a:ext>
                </a:extLst>
              </a:tr>
            </a:tbl>
          </a:graphicData>
        </a:graphic>
      </p:graphicFrame>
      <p:sp>
        <p:nvSpPr>
          <p:cNvPr id="4" name="Text Placeholder 3">
            <a:extLst>
              <a:ext uri="{FF2B5EF4-FFF2-40B4-BE49-F238E27FC236}">
                <a16:creationId xmlns:a16="http://schemas.microsoft.com/office/drawing/2014/main" id="{E5BFBA4A-6A53-407C-8C30-22BF2D63A12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10514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0273F-D8BE-4096-9E22-56B32949DA44}"/>
              </a:ext>
            </a:extLst>
          </p:cNvPr>
          <p:cNvSpPr>
            <a:spLocks noGrp="1"/>
          </p:cNvSpPr>
          <p:nvPr>
            <p:ph type="title"/>
          </p:nvPr>
        </p:nvSpPr>
        <p:spPr/>
        <p:txBody>
          <a:bodyPr/>
          <a:lstStyle/>
          <a:p>
            <a:r>
              <a:rPr lang="pt-BR"/>
              <a:t>Instagram Instagram: Content Performance | Coca-Cola PH Owned - 9 of 20</a:t>
            </a:r>
            <a:endParaRPr lang="en-US"/>
          </a:p>
        </p:txBody>
      </p:sp>
      <p:graphicFrame>
        <p:nvGraphicFramePr>
          <p:cNvPr id="5" name="Table Placeholder 4">
            <a:extLst>
              <a:ext uri="{FF2B5EF4-FFF2-40B4-BE49-F238E27FC236}">
                <a16:creationId xmlns:a16="http://schemas.microsoft.com/office/drawing/2014/main" id="{18116B69-2361-4E3E-AEB1-DF833C80FF70}"/>
              </a:ext>
            </a:extLst>
          </p:cNvPr>
          <p:cNvGraphicFramePr>
            <a:graphicFrameLocks noGrp="1"/>
          </p:cNvGraphicFramePr>
          <p:nvPr>
            <p:ph type="tbl" sz="quarter" idx="13"/>
            <p:extLst>
              <p:ext uri="{D42A27DB-BD31-4B8C-83A1-F6EECF244321}">
                <p14:modId xmlns:p14="http://schemas.microsoft.com/office/powerpoint/2010/main" val="3624284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91620447"/>
                    </a:ext>
                  </a:extLst>
                </a:gridCol>
                <a:gridCol w="1234440">
                  <a:extLst>
                    <a:ext uri="{9D8B030D-6E8A-4147-A177-3AD203B41FA5}">
                      <a16:colId xmlns:a16="http://schemas.microsoft.com/office/drawing/2014/main" val="3539492245"/>
                    </a:ext>
                  </a:extLst>
                </a:gridCol>
                <a:gridCol w="822960">
                  <a:extLst>
                    <a:ext uri="{9D8B030D-6E8A-4147-A177-3AD203B41FA5}">
                      <a16:colId xmlns:a16="http://schemas.microsoft.com/office/drawing/2014/main" val="2301929768"/>
                    </a:ext>
                  </a:extLst>
                </a:gridCol>
                <a:gridCol w="822960">
                  <a:extLst>
                    <a:ext uri="{9D8B030D-6E8A-4147-A177-3AD203B41FA5}">
                      <a16:colId xmlns:a16="http://schemas.microsoft.com/office/drawing/2014/main" val="1069233091"/>
                    </a:ext>
                  </a:extLst>
                </a:gridCol>
                <a:gridCol w="822960">
                  <a:extLst>
                    <a:ext uri="{9D8B030D-6E8A-4147-A177-3AD203B41FA5}">
                      <a16:colId xmlns:a16="http://schemas.microsoft.com/office/drawing/2014/main" val="1761502848"/>
                    </a:ext>
                  </a:extLst>
                </a:gridCol>
                <a:gridCol w="822960">
                  <a:extLst>
                    <a:ext uri="{9D8B030D-6E8A-4147-A177-3AD203B41FA5}">
                      <a16:colId xmlns:a16="http://schemas.microsoft.com/office/drawing/2014/main" val="1643804741"/>
                    </a:ext>
                  </a:extLst>
                </a:gridCol>
                <a:gridCol w="822960">
                  <a:extLst>
                    <a:ext uri="{9D8B030D-6E8A-4147-A177-3AD203B41FA5}">
                      <a16:colId xmlns:a16="http://schemas.microsoft.com/office/drawing/2014/main" val="2024322275"/>
                    </a:ext>
                  </a:extLst>
                </a:gridCol>
                <a:gridCol w="822960">
                  <a:extLst>
                    <a:ext uri="{9D8B030D-6E8A-4147-A177-3AD203B41FA5}">
                      <a16:colId xmlns:a16="http://schemas.microsoft.com/office/drawing/2014/main" val="4167166984"/>
                    </a:ext>
                  </a:extLst>
                </a:gridCol>
                <a:gridCol w="822960">
                  <a:extLst>
                    <a:ext uri="{9D8B030D-6E8A-4147-A177-3AD203B41FA5}">
                      <a16:colId xmlns:a16="http://schemas.microsoft.com/office/drawing/2014/main" val="2015622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44769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- 2018-12-07 17:24:51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Looks like everyone's excited to see our #CokeStudioPH artists on stage! While waiting, get a FREE Coke at the entrance for a chance to win awesome prizes. Don't forget to also share your photos at our lyric wall by using the hashtag #CokeStudioChristmas. 🎄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46796986"/>
                  </a:ext>
                </a:extLst>
              </a:tr>
            </a:tbl>
          </a:graphicData>
        </a:graphic>
      </p:graphicFrame>
      <p:sp>
        <p:nvSpPr>
          <p:cNvPr id="4" name="Text Placeholder 3">
            <a:extLst>
              <a:ext uri="{FF2B5EF4-FFF2-40B4-BE49-F238E27FC236}">
                <a16:creationId xmlns:a16="http://schemas.microsoft.com/office/drawing/2014/main" id="{903B199F-CD6F-4AB3-A093-EC286675899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268453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B76E0-4B04-4889-9F4F-3D81440D73DE}"/>
              </a:ext>
            </a:extLst>
          </p:cNvPr>
          <p:cNvSpPr>
            <a:spLocks noGrp="1"/>
          </p:cNvSpPr>
          <p:nvPr>
            <p:ph type="title"/>
          </p:nvPr>
        </p:nvSpPr>
        <p:spPr/>
        <p:txBody>
          <a:bodyPr/>
          <a:lstStyle/>
          <a:p>
            <a:r>
              <a:rPr lang="pt-BR"/>
              <a:t>Instagram Instagram: Content Performance | Coca-Cola PH Owned - 10 of 20</a:t>
            </a:r>
            <a:endParaRPr lang="en-US"/>
          </a:p>
        </p:txBody>
      </p:sp>
      <p:graphicFrame>
        <p:nvGraphicFramePr>
          <p:cNvPr id="5" name="Table Placeholder 4">
            <a:extLst>
              <a:ext uri="{FF2B5EF4-FFF2-40B4-BE49-F238E27FC236}">
                <a16:creationId xmlns:a16="http://schemas.microsoft.com/office/drawing/2014/main" id="{5BB76732-F2C2-4B53-A2EA-FE361E99A8FB}"/>
              </a:ext>
            </a:extLst>
          </p:cNvPr>
          <p:cNvGraphicFramePr>
            <a:graphicFrameLocks noGrp="1"/>
          </p:cNvGraphicFramePr>
          <p:nvPr>
            <p:ph type="tbl" sz="quarter" idx="13"/>
            <p:extLst>
              <p:ext uri="{D42A27DB-BD31-4B8C-83A1-F6EECF244321}">
                <p14:modId xmlns:p14="http://schemas.microsoft.com/office/powerpoint/2010/main" val="2843795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33513077"/>
                    </a:ext>
                  </a:extLst>
                </a:gridCol>
                <a:gridCol w="1234440">
                  <a:extLst>
                    <a:ext uri="{9D8B030D-6E8A-4147-A177-3AD203B41FA5}">
                      <a16:colId xmlns:a16="http://schemas.microsoft.com/office/drawing/2014/main" val="3595508685"/>
                    </a:ext>
                  </a:extLst>
                </a:gridCol>
                <a:gridCol w="822960">
                  <a:extLst>
                    <a:ext uri="{9D8B030D-6E8A-4147-A177-3AD203B41FA5}">
                      <a16:colId xmlns:a16="http://schemas.microsoft.com/office/drawing/2014/main" val="2192035551"/>
                    </a:ext>
                  </a:extLst>
                </a:gridCol>
                <a:gridCol w="822960">
                  <a:extLst>
                    <a:ext uri="{9D8B030D-6E8A-4147-A177-3AD203B41FA5}">
                      <a16:colId xmlns:a16="http://schemas.microsoft.com/office/drawing/2014/main" val="3363115840"/>
                    </a:ext>
                  </a:extLst>
                </a:gridCol>
                <a:gridCol w="822960">
                  <a:extLst>
                    <a:ext uri="{9D8B030D-6E8A-4147-A177-3AD203B41FA5}">
                      <a16:colId xmlns:a16="http://schemas.microsoft.com/office/drawing/2014/main" val="2990387468"/>
                    </a:ext>
                  </a:extLst>
                </a:gridCol>
                <a:gridCol w="822960">
                  <a:extLst>
                    <a:ext uri="{9D8B030D-6E8A-4147-A177-3AD203B41FA5}">
                      <a16:colId xmlns:a16="http://schemas.microsoft.com/office/drawing/2014/main" val="2001926637"/>
                    </a:ext>
                  </a:extLst>
                </a:gridCol>
                <a:gridCol w="822960">
                  <a:extLst>
                    <a:ext uri="{9D8B030D-6E8A-4147-A177-3AD203B41FA5}">
                      <a16:colId xmlns:a16="http://schemas.microsoft.com/office/drawing/2014/main" val="2063263351"/>
                    </a:ext>
                  </a:extLst>
                </a:gridCol>
                <a:gridCol w="822960">
                  <a:extLst>
                    <a:ext uri="{9D8B030D-6E8A-4147-A177-3AD203B41FA5}">
                      <a16:colId xmlns:a16="http://schemas.microsoft.com/office/drawing/2014/main" val="1961791957"/>
                    </a:ext>
                  </a:extLst>
                </a:gridCol>
                <a:gridCol w="822960">
                  <a:extLst>
                    <a:ext uri="{9D8B030D-6E8A-4147-A177-3AD203B41FA5}">
                      <a16:colId xmlns:a16="http://schemas.microsoft.com/office/drawing/2014/main" val="2591831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593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- 2018-12-07 16:46:59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Gates are open! Sino'ng nasa MOA Concert Grounds na?🙋🏻‍♀️ #CokeStudioChristmas #CokeStudioHomecoming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75145319"/>
                  </a:ext>
                </a:extLst>
              </a:tr>
            </a:tbl>
          </a:graphicData>
        </a:graphic>
      </p:graphicFrame>
      <p:sp>
        <p:nvSpPr>
          <p:cNvPr id="4" name="Text Placeholder 3">
            <a:extLst>
              <a:ext uri="{FF2B5EF4-FFF2-40B4-BE49-F238E27FC236}">
                <a16:creationId xmlns:a16="http://schemas.microsoft.com/office/drawing/2014/main" id="{232C14FF-747F-423A-A452-3C96F883A7D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699384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FD78D-A9E3-467A-8D45-BB3FCD037ED0}"/>
              </a:ext>
            </a:extLst>
          </p:cNvPr>
          <p:cNvSpPr>
            <a:spLocks noGrp="1"/>
          </p:cNvSpPr>
          <p:nvPr>
            <p:ph type="title"/>
          </p:nvPr>
        </p:nvSpPr>
        <p:spPr/>
        <p:txBody>
          <a:bodyPr/>
          <a:lstStyle/>
          <a:p>
            <a:r>
              <a:rPr lang="pt-BR"/>
              <a:t>Instagram Instagram: Content Performance | Coca-Cola PH Owned - 11 of 20</a:t>
            </a:r>
            <a:endParaRPr lang="en-US"/>
          </a:p>
        </p:txBody>
      </p:sp>
      <p:graphicFrame>
        <p:nvGraphicFramePr>
          <p:cNvPr id="5" name="Table Placeholder 4">
            <a:extLst>
              <a:ext uri="{FF2B5EF4-FFF2-40B4-BE49-F238E27FC236}">
                <a16:creationId xmlns:a16="http://schemas.microsoft.com/office/drawing/2014/main" id="{8A55F71F-BF81-4570-A77F-7A756BCB8FC2}"/>
              </a:ext>
            </a:extLst>
          </p:cNvPr>
          <p:cNvGraphicFramePr>
            <a:graphicFrameLocks noGrp="1"/>
          </p:cNvGraphicFramePr>
          <p:nvPr>
            <p:ph type="tbl" sz="quarter" idx="13"/>
            <p:extLst>
              <p:ext uri="{D42A27DB-BD31-4B8C-83A1-F6EECF244321}">
                <p14:modId xmlns:p14="http://schemas.microsoft.com/office/powerpoint/2010/main" val="4154367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68270049"/>
                    </a:ext>
                  </a:extLst>
                </a:gridCol>
                <a:gridCol w="1234440">
                  <a:extLst>
                    <a:ext uri="{9D8B030D-6E8A-4147-A177-3AD203B41FA5}">
                      <a16:colId xmlns:a16="http://schemas.microsoft.com/office/drawing/2014/main" val="2532735775"/>
                    </a:ext>
                  </a:extLst>
                </a:gridCol>
                <a:gridCol w="822960">
                  <a:extLst>
                    <a:ext uri="{9D8B030D-6E8A-4147-A177-3AD203B41FA5}">
                      <a16:colId xmlns:a16="http://schemas.microsoft.com/office/drawing/2014/main" val="3459848939"/>
                    </a:ext>
                  </a:extLst>
                </a:gridCol>
                <a:gridCol w="822960">
                  <a:extLst>
                    <a:ext uri="{9D8B030D-6E8A-4147-A177-3AD203B41FA5}">
                      <a16:colId xmlns:a16="http://schemas.microsoft.com/office/drawing/2014/main" val="2775090005"/>
                    </a:ext>
                  </a:extLst>
                </a:gridCol>
                <a:gridCol w="822960">
                  <a:extLst>
                    <a:ext uri="{9D8B030D-6E8A-4147-A177-3AD203B41FA5}">
                      <a16:colId xmlns:a16="http://schemas.microsoft.com/office/drawing/2014/main" val="1501610409"/>
                    </a:ext>
                  </a:extLst>
                </a:gridCol>
                <a:gridCol w="822960">
                  <a:extLst>
                    <a:ext uri="{9D8B030D-6E8A-4147-A177-3AD203B41FA5}">
                      <a16:colId xmlns:a16="http://schemas.microsoft.com/office/drawing/2014/main" val="2358963816"/>
                    </a:ext>
                  </a:extLst>
                </a:gridCol>
                <a:gridCol w="822960">
                  <a:extLst>
                    <a:ext uri="{9D8B030D-6E8A-4147-A177-3AD203B41FA5}">
                      <a16:colId xmlns:a16="http://schemas.microsoft.com/office/drawing/2014/main" val="2265327472"/>
                    </a:ext>
                  </a:extLst>
                </a:gridCol>
                <a:gridCol w="822960">
                  <a:extLst>
                    <a:ext uri="{9D8B030D-6E8A-4147-A177-3AD203B41FA5}">
                      <a16:colId xmlns:a16="http://schemas.microsoft.com/office/drawing/2014/main" val="2246854235"/>
                    </a:ext>
                  </a:extLst>
                </a:gridCol>
                <a:gridCol w="822960">
                  <a:extLst>
                    <a:ext uri="{9D8B030D-6E8A-4147-A177-3AD203B41FA5}">
                      <a16:colId xmlns:a16="http://schemas.microsoft.com/office/drawing/2014/main" val="1894013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7811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- 2018-12-06 21:13:59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ONE IMPORTANT REMINDER! The Coke Studio Christmas Concert 2018 is FREE! One more time with feelings! #CokeStudioChristmas Concert 2018 is ABSOLUTELY FREE. As in, walang bayad. Do not purchase tickets from any sellers, because the tickets for the concert are NOT FOR SALE.
Hayaan niyo na ang #CokeStudioPH mismo na magbigay sa inyo ng happiness ngayong Pasko—for free!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36349380"/>
                  </a:ext>
                </a:extLst>
              </a:tr>
            </a:tbl>
          </a:graphicData>
        </a:graphic>
      </p:graphicFrame>
      <p:sp>
        <p:nvSpPr>
          <p:cNvPr id="4" name="Text Placeholder 3">
            <a:extLst>
              <a:ext uri="{FF2B5EF4-FFF2-40B4-BE49-F238E27FC236}">
                <a16:creationId xmlns:a16="http://schemas.microsoft.com/office/drawing/2014/main" id="{8D9D2C0B-5770-4ABF-B57B-F628CAA1DF1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93752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928A5-F305-4901-8A55-23ED5892D34A}"/>
              </a:ext>
            </a:extLst>
          </p:cNvPr>
          <p:cNvSpPr>
            <a:spLocks noGrp="1"/>
          </p:cNvSpPr>
          <p:nvPr>
            <p:ph type="title"/>
          </p:nvPr>
        </p:nvSpPr>
        <p:spPr/>
        <p:txBody>
          <a:bodyPr/>
          <a:lstStyle/>
          <a:p>
            <a:r>
              <a:rPr lang="pt-BR"/>
              <a:t>Instagram Instagram: Content Performance | Coca-Cola PH Owned - 12 of 20</a:t>
            </a:r>
            <a:endParaRPr lang="en-US"/>
          </a:p>
        </p:txBody>
      </p:sp>
      <p:graphicFrame>
        <p:nvGraphicFramePr>
          <p:cNvPr id="5" name="Table Placeholder 4">
            <a:extLst>
              <a:ext uri="{FF2B5EF4-FFF2-40B4-BE49-F238E27FC236}">
                <a16:creationId xmlns:a16="http://schemas.microsoft.com/office/drawing/2014/main" id="{4847CD64-C54F-4BC8-864C-EAA4B4883B04}"/>
              </a:ext>
            </a:extLst>
          </p:cNvPr>
          <p:cNvGraphicFramePr>
            <a:graphicFrameLocks noGrp="1"/>
          </p:cNvGraphicFramePr>
          <p:nvPr>
            <p:ph type="tbl" sz="quarter" idx="13"/>
            <p:extLst>
              <p:ext uri="{D42A27DB-BD31-4B8C-83A1-F6EECF244321}">
                <p14:modId xmlns:p14="http://schemas.microsoft.com/office/powerpoint/2010/main" val="16365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9099644"/>
                    </a:ext>
                  </a:extLst>
                </a:gridCol>
                <a:gridCol w="1234440">
                  <a:extLst>
                    <a:ext uri="{9D8B030D-6E8A-4147-A177-3AD203B41FA5}">
                      <a16:colId xmlns:a16="http://schemas.microsoft.com/office/drawing/2014/main" val="2755817490"/>
                    </a:ext>
                  </a:extLst>
                </a:gridCol>
                <a:gridCol w="822960">
                  <a:extLst>
                    <a:ext uri="{9D8B030D-6E8A-4147-A177-3AD203B41FA5}">
                      <a16:colId xmlns:a16="http://schemas.microsoft.com/office/drawing/2014/main" val="3651903203"/>
                    </a:ext>
                  </a:extLst>
                </a:gridCol>
                <a:gridCol w="822960">
                  <a:extLst>
                    <a:ext uri="{9D8B030D-6E8A-4147-A177-3AD203B41FA5}">
                      <a16:colId xmlns:a16="http://schemas.microsoft.com/office/drawing/2014/main" val="2343597880"/>
                    </a:ext>
                  </a:extLst>
                </a:gridCol>
                <a:gridCol w="822960">
                  <a:extLst>
                    <a:ext uri="{9D8B030D-6E8A-4147-A177-3AD203B41FA5}">
                      <a16:colId xmlns:a16="http://schemas.microsoft.com/office/drawing/2014/main" val="2303806979"/>
                    </a:ext>
                  </a:extLst>
                </a:gridCol>
                <a:gridCol w="822960">
                  <a:extLst>
                    <a:ext uri="{9D8B030D-6E8A-4147-A177-3AD203B41FA5}">
                      <a16:colId xmlns:a16="http://schemas.microsoft.com/office/drawing/2014/main" val="3030797071"/>
                    </a:ext>
                  </a:extLst>
                </a:gridCol>
                <a:gridCol w="822960">
                  <a:extLst>
                    <a:ext uri="{9D8B030D-6E8A-4147-A177-3AD203B41FA5}">
                      <a16:colId xmlns:a16="http://schemas.microsoft.com/office/drawing/2014/main" val="758409618"/>
                    </a:ext>
                  </a:extLst>
                </a:gridCol>
                <a:gridCol w="822960">
                  <a:extLst>
                    <a:ext uri="{9D8B030D-6E8A-4147-A177-3AD203B41FA5}">
                      <a16:colId xmlns:a16="http://schemas.microsoft.com/office/drawing/2014/main" val="2675415851"/>
                    </a:ext>
                  </a:extLst>
                </a:gridCol>
                <a:gridCol w="822960">
                  <a:extLst>
                    <a:ext uri="{9D8B030D-6E8A-4147-A177-3AD203B41FA5}">
                      <a16:colId xmlns:a16="http://schemas.microsoft.com/office/drawing/2014/main" val="4080922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0996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- 2018-12-06 18:51:31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There’s nothing like Pasko sa Pilipinas, and there’s no sweeter music than the sounds of HOME during Christmas season. Celebrate the music and taste the sounds of Pinoy Christmas with #CokeStudioPH.  See you all tomorrow at the #CokeStudioChristmas Concert at the Mall of Asia Concert Grounds!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5541440"/>
                  </a:ext>
                </a:extLst>
              </a:tr>
            </a:tbl>
          </a:graphicData>
        </a:graphic>
      </p:graphicFrame>
      <p:sp>
        <p:nvSpPr>
          <p:cNvPr id="4" name="Text Placeholder 3">
            <a:extLst>
              <a:ext uri="{FF2B5EF4-FFF2-40B4-BE49-F238E27FC236}">
                <a16:creationId xmlns:a16="http://schemas.microsoft.com/office/drawing/2014/main" id="{18C9C8AE-C642-42FB-AF28-E093F146C5B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823164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4D8BF-3DE7-4E5B-9631-6852E69D09F0}"/>
              </a:ext>
            </a:extLst>
          </p:cNvPr>
          <p:cNvSpPr>
            <a:spLocks noGrp="1"/>
          </p:cNvSpPr>
          <p:nvPr>
            <p:ph type="title"/>
          </p:nvPr>
        </p:nvSpPr>
        <p:spPr/>
        <p:txBody>
          <a:bodyPr/>
          <a:lstStyle/>
          <a:p>
            <a:r>
              <a:rPr lang="pt-BR"/>
              <a:t>Instagram Instagram: Content Performance | Coca-Cola PH Owned - 13 of 20</a:t>
            </a:r>
            <a:endParaRPr lang="en-US"/>
          </a:p>
        </p:txBody>
      </p:sp>
      <p:graphicFrame>
        <p:nvGraphicFramePr>
          <p:cNvPr id="5" name="Table Placeholder 4">
            <a:extLst>
              <a:ext uri="{FF2B5EF4-FFF2-40B4-BE49-F238E27FC236}">
                <a16:creationId xmlns:a16="http://schemas.microsoft.com/office/drawing/2014/main" id="{6D090B34-7131-4795-9DC9-6B6A4CE34055}"/>
              </a:ext>
            </a:extLst>
          </p:cNvPr>
          <p:cNvGraphicFramePr>
            <a:graphicFrameLocks noGrp="1"/>
          </p:cNvGraphicFramePr>
          <p:nvPr>
            <p:ph type="tbl" sz="quarter" idx="13"/>
            <p:extLst>
              <p:ext uri="{D42A27DB-BD31-4B8C-83A1-F6EECF244321}">
                <p14:modId xmlns:p14="http://schemas.microsoft.com/office/powerpoint/2010/main" val="629403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58367453"/>
                    </a:ext>
                  </a:extLst>
                </a:gridCol>
                <a:gridCol w="1234440">
                  <a:extLst>
                    <a:ext uri="{9D8B030D-6E8A-4147-A177-3AD203B41FA5}">
                      <a16:colId xmlns:a16="http://schemas.microsoft.com/office/drawing/2014/main" val="3475373947"/>
                    </a:ext>
                  </a:extLst>
                </a:gridCol>
                <a:gridCol w="822960">
                  <a:extLst>
                    <a:ext uri="{9D8B030D-6E8A-4147-A177-3AD203B41FA5}">
                      <a16:colId xmlns:a16="http://schemas.microsoft.com/office/drawing/2014/main" val="959105168"/>
                    </a:ext>
                  </a:extLst>
                </a:gridCol>
                <a:gridCol w="822960">
                  <a:extLst>
                    <a:ext uri="{9D8B030D-6E8A-4147-A177-3AD203B41FA5}">
                      <a16:colId xmlns:a16="http://schemas.microsoft.com/office/drawing/2014/main" val="1184366450"/>
                    </a:ext>
                  </a:extLst>
                </a:gridCol>
                <a:gridCol w="822960">
                  <a:extLst>
                    <a:ext uri="{9D8B030D-6E8A-4147-A177-3AD203B41FA5}">
                      <a16:colId xmlns:a16="http://schemas.microsoft.com/office/drawing/2014/main" val="3022387784"/>
                    </a:ext>
                  </a:extLst>
                </a:gridCol>
                <a:gridCol w="822960">
                  <a:extLst>
                    <a:ext uri="{9D8B030D-6E8A-4147-A177-3AD203B41FA5}">
                      <a16:colId xmlns:a16="http://schemas.microsoft.com/office/drawing/2014/main" val="798479759"/>
                    </a:ext>
                  </a:extLst>
                </a:gridCol>
                <a:gridCol w="822960">
                  <a:extLst>
                    <a:ext uri="{9D8B030D-6E8A-4147-A177-3AD203B41FA5}">
                      <a16:colId xmlns:a16="http://schemas.microsoft.com/office/drawing/2014/main" val="2405541671"/>
                    </a:ext>
                  </a:extLst>
                </a:gridCol>
                <a:gridCol w="822960">
                  <a:extLst>
                    <a:ext uri="{9D8B030D-6E8A-4147-A177-3AD203B41FA5}">
                      <a16:colId xmlns:a16="http://schemas.microsoft.com/office/drawing/2014/main" val="3716250918"/>
                    </a:ext>
                  </a:extLst>
                </a:gridCol>
                <a:gridCol w="822960">
                  <a:extLst>
                    <a:ext uri="{9D8B030D-6E8A-4147-A177-3AD203B41FA5}">
                      <a16:colId xmlns:a16="http://schemas.microsoft.com/office/drawing/2014/main" val="3699779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7405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- 2018-12-05 18:00:02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joy gift-giving feels as good as the joy of receiving gifts! Two days to go ‘til we give away loads of joy at the #CokeStudioChristmas Concert on December 7, 2018 at the Mall of Asia Concert Grounds! Bring more friends for more happy moments only with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80067380"/>
                  </a:ext>
                </a:extLst>
              </a:tr>
            </a:tbl>
          </a:graphicData>
        </a:graphic>
      </p:graphicFrame>
      <p:sp>
        <p:nvSpPr>
          <p:cNvPr id="4" name="Text Placeholder 3">
            <a:extLst>
              <a:ext uri="{FF2B5EF4-FFF2-40B4-BE49-F238E27FC236}">
                <a16:creationId xmlns:a16="http://schemas.microsoft.com/office/drawing/2014/main" id="{D2DE46DF-6414-4CD0-8792-5F7AD0DF6C4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648500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84DD-8F74-4954-91E4-2ED1137C8973}"/>
              </a:ext>
            </a:extLst>
          </p:cNvPr>
          <p:cNvSpPr>
            <a:spLocks noGrp="1"/>
          </p:cNvSpPr>
          <p:nvPr>
            <p:ph type="title"/>
          </p:nvPr>
        </p:nvSpPr>
        <p:spPr/>
        <p:txBody>
          <a:bodyPr/>
          <a:lstStyle/>
          <a:p>
            <a:r>
              <a:rPr lang="pt-BR"/>
              <a:t>Instagram Instagram: Content Performance | Coca-Cola PH Owned - 14 of 20</a:t>
            </a:r>
            <a:endParaRPr lang="en-US"/>
          </a:p>
        </p:txBody>
      </p:sp>
      <p:graphicFrame>
        <p:nvGraphicFramePr>
          <p:cNvPr id="5" name="Table Placeholder 4">
            <a:extLst>
              <a:ext uri="{FF2B5EF4-FFF2-40B4-BE49-F238E27FC236}">
                <a16:creationId xmlns:a16="http://schemas.microsoft.com/office/drawing/2014/main" id="{DE499E2A-E223-4788-8A2A-CFD97DEEDF7A}"/>
              </a:ext>
            </a:extLst>
          </p:cNvPr>
          <p:cNvGraphicFramePr>
            <a:graphicFrameLocks noGrp="1"/>
          </p:cNvGraphicFramePr>
          <p:nvPr>
            <p:ph type="tbl" sz="quarter" idx="13"/>
            <p:extLst>
              <p:ext uri="{D42A27DB-BD31-4B8C-83A1-F6EECF244321}">
                <p14:modId xmlns:p14="http://schemas.microsoft.com/office/powerpoint/2010/main" val="3068060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02440129"/>
                    </a:ext>
                  </a:extLst>
                </a:gridCol>
                <a:gridCol w="1234440">
                  <a:extLst>
                    <a:ext uri="{9D8B030D-6E8A-4147-A177-3AD203B41FA5}">
                      <a16:colId xmlns:a16="http://schemas.microsoft.com/office/drawing/2014/main" val="1558863770"/>
                    </a:ext>
                  </a:extLst>
                </a:gridCol>
                <a:gridCol w="822960">
                  <a:extLst>
                    <a:ext uri="{9D8B030D-6E8A-4147-A177-3AD203B41FA5}">
                      <a16:colId xmlns:a16="http://schemas.microsoft.com/office/drawing/2014/main" val="3347523449"/>
                    </a:ext>
                  </a:extLst>
                </a:gridCol>
                <a:gridCol w="822960">
                  <a:extLst>
                    <a:ext uri="{9D8B030D-6E8A-4147-A177-3AD203B41FA5}">
                      <a16:colId xmlns:a16="http://schemas.microsoft.com/office/drawing/2014/main" val="354444372"/>
                    </a:ext>
                  </a:extLst>
                </a:gridCol>
                <a:gridCol w="822960">
                  <a:extLst>
                    <a:ext uri="{9D8B030D-6E8A-4147-A177-3AD203B41FA5}">
                      <a16:colId xmlns:a16="http://schemas.microsoft.com/office/drawing/2014/main" val="2412651551"/>
                    </a:ext>
                  </a:extLst>
                </a:gridCol>
                <a:gridCol w="822960">
                  <a:extLst>
                    <a:ext uri="{9D8B030D-6E8A-4147-A177-3AD203B41FA5}">
                      <a16:colId xmlns:a16="http://schemas.microsoft.com/office/drawing/2014/main" val="3419846252"/>
                    </a:ext>
                  </a:extLst>
                </a:gridCol>
                <a:gridCol w="822960">
                  <a:extLst>
                    <a:ext uri="{9D8B030D-6E8A-4147-A177-3AD203B41FA5}">
                      <a16:colId xmlns:a16="http://schemas.microsoft.com/office/drawing/2014/main" val="3133915486"/>
                    </a:ext>
                  </a:extLst>
                </a:gridCol>
                <a:gridCol w="822960">
                  <a:extLst>
                    <a:ext uri="{9D8B030D-6E8A-4147-A177-3AD203B41FA5}">
                      <a16:colId xmlns:a16="http://schemas.microsoft.com/office/drawing/2014/main" val="4175755193"/>
                    </a:ext>
                  </a:extLst>
                </a:gridCol>
                <a:gridCol w="822960">
                  <a:extLst>
                    <a:ext uri="{9D8B030D-6E8A-4147-A177-3AD203B41FA5}">
                      <a16:colId xmlns:a16="http://schemas.microsoft.com/office/drawing/2014/main" val="602542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06033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- 2018-12-05 17:59:16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ending the second season of Coke Studio with the ultimate homecoming concert of the year. Don’t miss the biggest Christmas celebration kasama ang paborito n’yong #CokeStudioHomecoming artists and other surprise performers!
Admission is FREE
Click here for the full concert details: www.facebook.com/events/1828850660576857/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60849747"/>
                  </a:ext>
                </a:extLst>
              </a:tr>
            </a:tbl>
          </a:graphicData>
        </a:graphic>
      </p:graphicFrame>
      <p:sp>
        <p:nvSpPr>
          <p:cNvPr id="4" name="Text Placeholder 3">
            <a:extLst>
              <a:ext uri="{FF2B5EF4-FFF2-40B4-BE49-F238E27FC236}">
                <a16:creationId xmlns:a16="http://schemas.microsoft.com/office/drawing/2014/main" id="{5BF3D72F-9CA0-4F7E-A40A-79489EC900B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725926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A2E8F-A9EE-478D-BE95-1D7E967C7D12}"/>
              </a:ext>
            </a:extLst>
          </p:cNvPr>
          <p:cNvSpPr>
            <a:spLocks noGrp="1"/>
          </p:cNvSpPr>
          <p:nvPr>
            <p:ph type="title"/>
          </p:nvPr>
        </p:nvSpPr>
        <p:spPr/>
        <p:txBody>
          <a:bodyPr/>
          <a:lstStyle/>
          <a:p>
            <a:r>
              <a:rPr lang="pt-BR"/>
              <a:t>Instagram Instagram: Content Performance | Coca-Cola PH Owned - 15 of 20</a:t>
            </a:r>
            <a:endParaRPr lang="en-US"/>
          </a:p>
        </p:txBody>
      </p:sp>
      <p:graphicFrame>
        <p:nvGraphicFramePr>
          <p:cNvPr id="5" name="Table Placeholder 4">
            <a:extLst>
              <a:ext uri="{FF2B5EF4-FFF2-40B4-BE49-F238E27FC236}">
                <a16:creationId xmlns:a16="http://schemas.microsoft.com/office/drawing/2014/main" id="{1A63C695-2C10-4A63-8B5A-1068B22C124D}"/>
              </a:ext>
            </a:extLst>
          </p:cNvPr>
          <p:cNvGraphicFramePr>
            <a:graphicFrameLocks noGrp="1"/>
          </p:cNvGraphicFramePr>
          <p:nvPr>
            <p:ph type="tbl" sz="quarter" idx="13"/>
            <p:extLst>
              <p:ext uri="{D42A27DB-BD31-4B8C-83A1-F6EECF244321}">
                <p14:modId xmlns:p14="http://schemas.microsoft.com/office/powerpoint/2010/main" val="132541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86749049"/>
                    </a:ext>
                  </a:extLst>
                </a:gridCol>
                <a:gridCol w="1234440">
                  <a:extLst>
                    <a:ext uri="{9D8B030D-6E8A-4147-A177-3AD203B41FA5}">
                      <a16:colId xmlns:a16="http://schemas.microsoft.com/office/drawing/2014/main" val="2252182626"/>
                    </a:ext>
                  </a:extLst>
                </a:gridCol>
                <a:gridCol w="822960">
                  <a:extLst>
                    <a:ext uri="{9D8B030D-6E8A-4147-A177-3AD203B41FA5}">
                      <a16:colId xmlns:a16="http://schemas.microsoft.com/office/drawing/2014/main" val="757634395"/>
                    </a:ext>
                  </a:extLst>
                </a:gridCol>
                <a:gridCol w="822960">
                  <a:extLst>
                    <a:ext uri="{9D8B030D-6E8A-4147-A177-3AD203B41FA5}">
                      <a16:colId xmlns:a16="http://schemas.microsoft.com/office/drawing/2014/main" val="3974835991"/>
                    </a:ext>
                  </a:extLst>
                </a:gridCol>
                <a:gridCol w="822960">
                  <a:extLst>
                    <a:ext uri="{9D8B030D-6E8A-4147-A177-3AD203B41FA5}">
                      <a16:colId xmlns:a16="http://schemas.microsoft.com/office/drawing/2014/main" val="1307276240"/>
                    </a:ext>
                  </a:extLst>
                </a:gridCol>
                <a:gridCol w="822960">
                  <a:extLst>
                    <a:ext uri="{9D8B030D-6E8A-4147-A177-3AD203B41FA5}">
                      <a16:colId xmlns:a16="http://schemas.microsoft.com/office/drawing/2014/main" val="1946818955"/>
                    </a:ext>
                  </a:extLst>
                </a:gridCol>
                <a:gridCol w="822960">
                  <a:extLst>
                    <a:ext uri="{9D8B030D-6E8A-4147-A177-3AD203B41FA5}">
                      <a16:colId xmlns:a16="http://schemas.microsoft.com/office/drawing/2014/main" val="110705454"/>
                    </a:ext>
                  </a:extLst>
                </a:gridCol>
                <a:gridCol w="822960">
                  <a:extLst>
                    <a:ext uri="{9D8B030D-6E8A-4147-A177-3AD203B41FA5}">
                      <a16:colId xmlns:a16="http://schemas.microsoft.com/office/drawing/2014/main" val="2610577293"/>
                    </a:ext>
                  </a:extLst>
                </a:gridCol>
                <a:gridCol w="822960">
                  <a:extLst>
                    <a:ext uri="{9D8B030D-6E8A-4147-A177-3AD203B41FA5}">
                      <a16:colId xmlns:a16="http://schemas.microsoft.com/office/drawing/2014/main" val="3672046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129644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- 2018-12-05 16:26:51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Oh Crepe! Now you can easily make Bibingka at home with this Bibingcrepe recipe best served with a glass of ice-cold Coca-Cola!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10686060"/>
                  </a:ext>
                </a:extLst>
              </a:tr>
            </a:tbl>
          </a:graphicData>
        </a:graphic>
      </p:graphicFrame>
      <p:sp>
        <p:nvSpPr>
          <p:cNvPr id="4" name="Text Placeholder 3">
            <a:extLst>
              <a:ext uri="{FF2B5EF4-FFF2-40B4-BE49-F238E27FC236}">
                <a16:creationId xmlns:a16="http://schemas.microsoft.com/office/drawing/2014/main" id="{22B629AA-B5B4-4D0C-AF77-FA8F72B5C39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894889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4C16-66B5-47EE-A5E4-32760ABC9422}"/>
              </a:ext>
            </a:extLst>
          </p:cNvPr>
          <p:cNvSpPr>
            <a:spLocks noGrp="1"/>
          </p:cNvSpPr>
          <p:nvPr>
            <p:ph type="title"/>
          </p:nvPr>
        </p:nvSpPr>
        <p:spPr/>
        <p:txBody>
          <a:bodyPr/>
          <a:lstStyle/>
          <a:p>
            <a:r>
              <a:rPr lang="pt-BR"/>
              <a:t>Instagram Instagram: Content Performance | Coca-Cola PH Owned - 16 of 20</a:t>
            </a:r>
            <a:endParaRPr lang="en-US"/>
          </a:p>
        </p:txBody>
      </p:sp>
      <p:graphicFrame>
        <p:nvGraphicFramePr>
          <p:cNvPr id="5" name="Table Placeholder 4">
            <a:extLst>
              <a:ext uri="{FF2B5EF4-FFF2-40B4-BE49-F238E27FC236}">
                <a16:creationId xmlns:a16="http://schemas.microsoft.com/office/drawing/2014/main" id="{7F5F137E-DC25-4E08-81BD-43B6EA3DC1A1}"/>
              </a:ext>
            </a:extLst>
          </p:cNvPr>
          <p:cNvGraphicFramePr>
            <a:graphicFrameLocks noGrp="1"/>
          </p:cNvGraphicFramePr>
          <p:nvPr>
            <p:ph type="tbl" sz="quarter" idx="13"/>
            <p:extLst>
              <p:ext uri="{D42A27DB-BD31-4B8C-83A1-F6EECF244321}">
                <p14:modId xmlns:p14="http://schemas.microsoft.com/office/powerpoint/2010/main" val="3642651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99958411"/>
                    </a:ext>
                  </a:extLst>
                </a:gridCol>
                <a:gridCol w="1234440">
                  <a:extLst>
                    <a:ext uri="{9D8B030D-6E8A-4147-A177-3AD203B41FA5}">
                      <a16:colId xmlns:a16="http://schemas.microsoft.com/office/drawing/2014/main" val="1770166623"/>
                    </a:ext>
                  </a:extLst>
                </a:gridCol>
                <a:gridCol w="822960">
                  <a:extLst>
                    <a:ext uri="{9D8B030D-6E8A-4147-A177-3AD203B41FA5}">
                      <a16:colId xmlns:a16="http://schemas.microsoft.com/office/drawing/2014/main" val="969990962"/>
                    </a:ext>
                  </a:extLst>
                </a:gridCol>
                <a:gridCol w="822960">
                  <a:extLst>
                    <a:ext uri="{9D8B030D-6E8A-4147-A177-3AD203B41FA5}">
                      <a16:colId xmlns:a16="http://schemas.microsoft.com/office/drawing/2014/main" val="2086018775"/>
                    </a:ext>
                  </a:extLst>
                </a:gridCol>
                <a:gridCol w="822960">
                  <a:extLst>
                    <a:ext uri="{9D8B030D-6E8A-4147-A177-3AD203B41FA5}">
                      <a16:colId xmlns:a16="http://schemas.microsoft.com/office/drawing/2014/main" val="322431948"/>
                    </a:ext>
                  </a:extLst>
                </a:gridCol>
                <a:gridCol w="822960">
                  <a:extLst>
                    <a:ext uri="{9D8B030D-6E8A-4147-A177-3AD203B41FA5}">
                      <a16:colId xmlns:a16="http://schemas.microsoft.com/office/drawing/2014/main" val="986745933"/>
                    </a:ext>
                  </a:extLst>
                </a:gridCol>
                <a:gridCol w="822960">
                  <a:extLst>
                    <a:ext uri="{9D8B030D-6E8A-4147-A177-3AD203B41FA5}">
                      <a16:colId xmlns:a16="http://schemas.microsoft.com/office/drawing/2014/main" val="4010065030"/>
                    </a:ext>
                  </a:extLst>
                </a:gridCol>
                <a:gridCol w="822960">
                  <a:extLst>
                    <a:ext uri="{9D8B030D-6E8A-4147-A177-3AD203B41FA5}">
                      <a16:colId xmlns:a16="http://schemas.microsoft.com/office/drawing/2014/main" val="2960604083"/>
                    </a:ext>
                  </a:extLst>
                </a:gridCol>
                <a:gridCol w="822960">
                  <a:extLst>
                    <a:ext uri="{9D8B030D-6E8A-4147-A177-3AD203B41FA5}">
                      <a16:colId xmlns:a16="http://schemas.microsoft.com/office/drawing/2014/main" val="3389041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34768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- 2018-12-04 18:00:02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Mula sa Kris Kringle sa classroom, Simbang Gabi with the barkada, at Noche Buena with la familia – Pinoy Christmas never runs out with activities that will fill your schedule and fulfill your soul! 
This year, don’t forget to make room for the #CokeStudioChristmas Concert on your calendar! Share in the music that shows the world the unique celebration that is Christmas!
We’ve got music, food, shopping, and gifts for all of you at the Coke Studio Christmas Concert this December 7 at the Mall of Asia Concert Grounds! Gates open at 3pm! #CokeStudioHomecoming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51522627"/>
                  </a:ext>
                </a:extLst>
              </a:tr>
            </a:tbl>
          </a:graphicData>
        </a:graphic>
      </p:graphicFrame>
      <p:sp>
        <p:nvSpPr>
          <p:cNvPr id="4" name="Text Placeholder 3">
            <a:extLst>
              <a:ext uri="{FF2B5EF4-FFF2-40B4-BE49-F238E27FC236}">
                <a16:creationId xmlns:a16="http://schemas.microsoft.com/office/drawing/2014/main" id="{5541AF1B-C7A0-4AB5-BC1D-5F5D3348842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61112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6CA08-39BB-4348-80C8-4CAF4E63253F}"/>
              </a:ext>
            </a:extLst>
          </p:cNvPr>
          <p:cNvSpPr>
            <a:spLocks noGrp="1"/>
          </p:cNvSpPr>
          <p:nvPr>
            <p:ph type="title"/>
          </p:nvPr>
        </p:nvSpPr>
        <p:spPr/>
        <p:txBody>
          <a:bodyPr/>
          <a:lstStyle/>
          <a:p>
            <a:r>
              <a:rPr lang="pt-BR"/>
              <a:t>Instagram Instagram: Content Performance | Coca-Cola PH Owned - 17 of 20</a:t>
            </a:r>
            <a:endParaRPr lang="en-US"/>
          </a:p>
        </p:txBody>
      </p:sp>
      <p:graphicFrame>
        <p:nvGraphicFramePr>
          <p:cNvPr id="5" name="Table Placeholder 4">
            <a:extLst>
              <a:ext uri="{FF2B5EF4-FFF2-40B4-BE49-F238E27FC236}">
                <a16:creationId xmlns:a16="http://schemas.microsoft.com/office/drawing/2014/main" id="{095C95DB-522E-4DF6-8C1C-8ECACEF93B86}"/>
              </a:ext>
            </a:extLst>
          </p:cNvPr>
          <p:cNvGraphicFramePr>
            <a:graphicFrameLocks noGrp="1"/>
          </p:cNvGraphicFramePr>
          <p:nvPr>
            <p:ph type="tbl" sz="quarter" idx="13"/>
            <p:extLst>
              <p:ext uri="{D42A27DB-BD31-4B8C-83A1-F6EECF244321}">
                <p14:modId xmlns:p14="http://schemas.microsoft.com/office/powerpoint/2010/main" val="494414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11911217"/>
                    </a:ext>
                  </a:extLst>
                </a:gridCol>
                <a:gridCol w="1234440">
                  <a:extLst>
                    <a:ext uri="{9D8B030D-6E8A-4147-A177-3AD203B41FA5}">
                      <a16:colId xmlns:a16="http://schemas.microsoft.com/office/drawing/2014/main" val="992314033"/>
                    </a:ext>
                  </a:extLst>
                </a:gridCol>
                <a:gridCol w="822960">
                  <a:extLst>
                    <a:ext uri="{9D8B030D-6E8A-4147-A177-3AD203B41FA5}">
                      <a16:colId xmlns:a16="http://schemas.microsoft.com/office/drawing/2014/main" val="486794647"/>
                    </a:ext>
                  </a:extLst>
                </a:gridCol>
                <a:gridCol w="822960">
                  <a:extLst>
                    <a:ext uri="{9D8B030D-6E8A-4147-A177-3AD203B41FA5}">
                      <a16:colId xmlns:a16="http://schemas.microsoft.com/office/drawing/2014/main" val="565329009"/>
                    </a:ext>
                  </a:extLst>
                </a:gridCol>
                <a:gridCol w="822960">
                  <a:extLst>
                    <a:ext uri="{9D8B030D-6E8A-4147-A177-3AD203B41FA5}">
                      <a16:colId xmlns:a16="http://schemas.microsoft.com/office/drawing/2014/main" val="3958890317"/>
                    </a:ext>
                  </a:extLst>
                </a:gridCol>
                <a:gridCol w="822960">
                  <a:extLst>
                    <a:ext uri="{9D8B030D-6E8A-4147-A177-3AD203B41FA5}">
                      <a16:colId xmlns:a16="http://schemas.microsoft.com/office/drawing/2014/main" val="1423796801"/>
                    </a:ext>
                  </a:extLst>
                </a:gridCol>
                <a:gridCol w="822960">
                  <a:extLst>
                    <a:ext uri="{9D8B030D-6E8A-4147-A177-3AD203B41FA5}">
                      <a16:colId xmlns:a16="http://schemas.microsoft.com/office/drawing/2014/main" val="507389950"/>
                    </a:ext>
                  </a:extLst>
                </a:gridCol>
                <a:gridCol w="822960">
                  <a:extLst>
                    <a:ext uri="{9D8B030D-6E8A-4147-A177-3AD203B41FA5}">
                      <a16:colId xmlns:a16="http://schemas.microsoft.com/office/drawing/2014/main" val="3442381467"/>
                    </a:ext>
                  </a:extLst>
                </a:gridCol>
                <a:gridCol w="822960">
                  <a:extLst>
                    <a:ext uri="{9D8B030D-6E8A-4147-A177-3AD203B41FA5}">
                      <a16:colId xmlns:a16="http://schemas.microsoft.com/office/drawing/2014/main" val="1452996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3508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- 2018-12-03 22:07:57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Ito na ang Pamaskong handog ng Coke Studio! Maki-jam and sing your hearts out to your favorite #CokeStudioHomecoming songs at abangan ang surprise performances!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26550431"/>
                  </a:ext>
                </a:extLst>
              </a:tr>
            </a:tbl>
          </a:graphicData>
        </a:graphic>
      </p:graphicFrame>
      <p:sp>
        <p:nvSpPr>
          <p:cNvPr id="4" name="Text Placeholder 3">
            <a:extLst>
              <a:ext uri="{FF2B5EF4-FFF2-40B4-BE49-F238E27FC236}">
                <a16:creationId xmlns:a16="http://schemas.microsoft.com/office/drawing/2014/main" id="{E2E5B406-72C5-4421-B0FA-08D9C7592F5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384810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3A39A-D6EB-41F1-8643-67A2DDA977BA}"/>
              </a:ext>
            </a:extLst>
          </p:cNvPr>
          <p:cNvSpPr>
            <a:spLocks noGrp="1"/>
          </p:cNvSpPr>
          <p:nvPr>
            <p:ph type="title"/>
          </p:nvPr>
        </p:nvSpPr>
        <p:spPr/>
        <p:txBody>
          <a:bodyPr/>
          <a:lstStyle/>
          <a:p>
            <a:r>
              <a:rPr lang="pt-BR"/>
              <a:t>Instagram Instagram: Content Performance | Coca-Cola PH Owned - 18 of 20</a:t>
            </a:r>
            <a:endParaRPr lang="en-US"/>
          </a:p>
        </p:txBody>
      </p:sp>
      <p:graphicFrame>
        <p:nvGraphicFramePr>
          <p:cNvPr id="5" name="Table Placeholder 4">
            <a:extLst>
              <a:ext uri="{FF2B5EF4-FFF2-40B4-BE49-F238E27FC236}">
                <a16:creationId xmlns:a16="http://schemas.microsoft.com/office/drawing/2014/main" id="{BA5BAB08-0B3B-49F2-B8DF-B6BF242B7660}"/>
              </a:ext>
            </a:extLst>
          </p:cNvPr>
          <p:cNvGraphicFramePr>
            <a:graphicFrameLocks noGrp="1"/>
          </p:cNvGraphicFramePr>
          <p:nvPr>
            <p:ph type="tbl" sz="quarter" idx="13"/>
            <p:extLst>
              <p:ext uri="{D42A27DB-BD31-4B8C-83A1-F6EECF244321}">
                <p14:modId xmlns:p14="http://schemas.microsoft.com/office/powerpoint/2010/main" val="92359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87162886"/>
                    </a:ext>
                  </a:extLst>
                </a:gridCol>
                <a:gridCol w="1234440">
                  <a:extLst>
                    <a:ext uri="{9D8B030D-6E8A-4147-A177-3AD203B41FA5}">
                      <a16:colId xmlns:a16="http://schemas.microsoft.com/office/drawing/2014/main" val="2426998658"/>
                    </a:ext>
                  </a:extLst>
                </a:gridCol>
                <a:gridCol w="822960">
                  <a:extLst>
                    <a:ext uri="{9D8B030D-6E8A-4147-A177-3AD203B41FA5}">
                      <a16:colId xmlns:a16="http://schemas.microsoft.com/office/drawing/2014/main" val="1401452769"/>
                    </a:ext>
                  </a:extLst>
                </a:gridCol>
                <a:gridCol w="822960">
                  <a:extLst>
                    <a:ext uri="{9D8B030D-6E8A-4147-A177-3AD203B41FA5}">
                      <a16:colId xmlns:a16="http://schemas.microsoft.com/office/drawing/2014/main" val="528135467"/>
                    </a:ext>
                  </a:extLst>
                </a:gridCol>
                <a:gridCol w="822960">
                  <a:extLst>
                    <a:ext uri="{9D8B030D-6E8A-4147-A177-3AD203B41FA5}">
                      <a16:colId xmlns:a16="http://schemas.microsoft.com/office/drawing/2014/main" val="4087904175"/>
                    </a:ext>
                  </a:extLst>
                </a:gridCol>
                <a:gridCol w="822960">
                  <a:extLst>
                    <a:ext uri="{9D8B030D-6E8A-4147-A177-3AD203B41FA5}">
                      <a16:colId xmlns:a16="http://schemas.microsoft.com/office/drawing/2014/main" val="3920622104"/>
                    </a:ext>
                  </a:extLst>
                </a:gridCol>
                <a:gridCol w="822960">
                  <a:extLst>
                    <a:ext uri="{9D8B030D-6E8A-4147-A177-3AD203B41FA5}">
                      <a16:colId xmlns:a16="http://schemas.microsoft.com/office/drawing/2014/main" val="3958820958"/>
                    </a:ext>
                  </a:extLst>
                </a:gridCol>
                <a:gridCol w="822960">
                  <a:extLst>
                    <a:ext uri="{9D8B030D-6E8A-4147-A177-3AD203B41FA5}">
                      <a16:colId xmlns:a16="http://schemas.microsoft.com/office/drawing/2014/main" val="4204944721"/>
                    </a:ext>
                  </a:extLst>
                </a:gridCol>
                <a:gridCol w="822960">
                  <a:extLst>
                    <a:ext uri="{9D8B030D-6E8A-4147-A177-3AD203B41FA5}">
                      <a16:colId xmlns:a16="http://schemas.microsoft.com/office/drawing/2014/main" val="34766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49321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- 2018-12-03 21:48:01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Isang masaganang kantahan na naman sa darating na Coke Studio Christmas Concert! 
Ikaw, anong TOP 5 Christmas songs mo? 
Dedicate a song to a friend at the #CokeStudioChristmas Concert! Tweet us a song by any of the Coke Studio artists playing at the concert with the hashtag #CokeStudioRequest! Abangan ang kanta at dedication to be featured on-stage! Kaya make sure na punuin ng feelings ang inyong mga #CokeStudioRequest tweets! 
Get ready to sing with holiday cheer, only at the Coke Studio Christmas Concert this December 7 at the Mall of Asia Concert Grounds!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82996319"/>
                  </a:ext>
                </a:extLst>
              </a:tr>
            </a:tbl>
          </a:graphicData>
        </a:graphic>
      </p:graphicFrame>
      <p:sp>
        <p:nvSpPr>
          <p:cNvPr id="4" name="Text Placeholder 3">
            <a:extLst>
              <a:ext uri="{FF2B5EF4-FFF2-40B4-BE49-F238E27FC236}">
                <a16:creationId xmlns:a16="http://schemas.microsoft.com/office/drawing/2014/main" id="{21675B94-2276-4AE0-9CB3-160C75EF9DD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372532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A86AC-96C9-4E51-B5DD-BEDB07F98034}"/>
              </a:ext>
            </a:extLst>
          </p:cNvPr>
          <p:cNvSpPr>
            <a:spLocks noGrp="1"/>
          </p:cNvSpPr>
          <p:nvPr>
            <p:ph type="title"/>
          </p:nvPr>
        </p:nvSpPr>
        <p:spPr/>
        <p:txBody>
          <a:bodyPr/>
          <a:lstStyle/>
          <a:p>
            <a:r>
              <a:rPr lang="pt-BR"/>
              <a:t>Instagram Instagram: Content Performance | Coca-Cola PH Owned - 19 of 20</a:t>
            </a:r>
            <a:endParaRPr lang="en-US"/>
          </a:p>
        </p:txBody>
      </p:sp>
      <p:graphicFrame>
        <p:nvGraphicFramePr>
          <p:cNvPr id="5" name="Table Placeholder 4">
            <a:extLst>
              <a:ext uri="{FF2B5EF4-FFF2-40B4-BE49-F238E27FC236}">
                <a16:creationId xmlns:a16="http://schemas.microsoft.com/office/drawing/2014/main" id="{D7C6A33F-2D8E-4130-A78A-7452FE1A09A9}"/>
              </a:ext>
            </a:extLst>
          </p:cNvPr>
          <p:cNvGraphicFramePr>
            <a:graphicFrameLocks noGrp="1"/>
          </p:cNvGraphicFramePr>
          <p:nvPr>
            <p:ph type="tbl" sz="quarter" idx="13"/>
            <p:extLst>
              <p:ext uri="{D42A27DB-BD31-4B8C-83A1-F6EECF244321}">
                <p14:modId xmlns:p14="http://schemas.microsoft.com/office/powerpoint/2010/main" val="233942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66739539"/>
                    </a:ext>
                  </a:extLst>
                </a:gridCol>
                <a:gridCol w="1234440">
                  <a:extLst>
                    <a:ext uri="{9D8B030D-6E8A-4147-A177-3AD203B41FA5}">
                      <a16:colId xmlns:a16="http://schemas.microsoft.com/office/drawing/2014/main" val="1802655205"/>
                    </a:ext>
                  </a:extLst>
                </a:gridCol>
                <a:gridCol w="822960">
                  <a:extLst>
                    <a:ext uri="{9D8B030D-6E8A-4147-A177-3AD203B41FA5}">
                      <a16:colId xmlns:a16="http://schemas.microsoft.com/office/drawing/2014/main" val="2907303285"/>
                    </a:ext>
                  </a:extLst>
                </a:gridCol>
                <a:gridCol w="822960">
                  <a:extLst>
                    <a:ext uri="{9D8B030D-6E8A-4147-A177-3AD203B41FA5}">
                      <a16:colId xmlns:a16="http://schemas.microsoft.com/office/drawing/2014/main" val="119382049"/>
                    </a:ext>
                  </a:extLst>
                </a:gridCol>
                <a:gridCol w="822960">
                  <a:extLst>
                    <a:ext uri="{9D8B030D-6E8A-4147-A177-3AD203B41FA5}">
                      <a16:colId xmlns:a16="http://schemas.microsoft.com/office/drawing/2014/main" val="146010821"/>
                    </a:ext>
                  </a:extLst>
                </a:gridCol>
                <a:gridCol w="822960">
                  <a:extLst>
                    <a:ext uri="{9D8B030D-6E8A-4147-A177-3AD203B41FA5}">
                      <a16:colId xmlns:a16="http://schemas.microsoft.com/office/drawing/2014/main" val="1868070186"/>
                    </a:ext>
                  </a:extLst>
                </a:gridCol>
                <a:gridCol w="822960">
                  <a:extLst>
                    <a:ext uri="{9D8B030D-6E8A-4147-A177-3AD203B41FA5}">
                      <a16:colId xmlns:a16="http://schemas.microsoft.com/office/drawing/2014/main" val="2237392424"/>
                    </a:ext>
                  </a:extLst>
                </a:gridCol>
                <a:gridCol w="822960">
                  <a:extLst>
                    <a:ext uri="{9D8B030D-6E8A-4147-A177-3AD203B41FA5}">
                      <a16:colId xmlns:a16="http://schemas.microsoft.com/office/drawing/2014/main" val="1872702960"/>
                    </a:ext>
                  </a:extLst>
                </a:gridCol>
                <a:gridCol w="822960">
                  <a:extLst>
                    <a:ext uri="{9D8B030D-6E8A-4147-A177-3AD203B41FA5}">
                      <a16:colId xmlns:a16="http://schemas.microsoft.com/office/drawing/2014/main" val="2666273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44739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- 2018-12-03 06:00:00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Ito na ang pamaskong handog ng Coke Studio! Maki-jam and sing your hearts out to your favorite #CokeStudioHomecoming songs and more! #CokeStudioChristmas
Click here for the full details: www.facebook.com/events/1828850660576857/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01722606"/>
                  </a:ext>
                </a:extLst>
              </a:tr>
            </a:tbl>
          </a:graphicData>
        </a:graphic>
      </p:graphicFrame>
      <p:sp>
        <p:nvSpPr>
          <p:cNvPr id="4" name="Text Placeholder 3">
            <a:extLst>
              <a:ext uri="{FF2B5EF4-FFF2-40B4-BE49-F238E27FC236}">
                <a16:creationId xmlns:a16="http://schemas.microsoft.com/office/drawing/2014/main" id="{1C06135E-C370-44ED-A27D-A1E01BDD6D3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125694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72FA8-9A0F-4484-B723-572AD1959DEE}"/>
              </a:ext>
            </a:extLst>
          </p:cNvPr>
          <p:cNvSpPr>
            <a:spLocks noGrp="1"/>
          </p:cNvSpPr>
          <p:nvPr>
            <p:ph type="title"/>
          </p:nvPr>
        </p:nvSpPr>
        <p:spPr/>
        <p:txBody>
          <a:bodyPr/>
          <a:lstStyle/>
          <a:p>
            <a:r>
              <a:rPr lang="pt-BR"/>
              <a:t>Instagram Instagram: Content Performance | Coca-Cola PH Owned - 20 of 20</a:t>
            </a:r>
            <a:endParaRPr lang="en-US"/>
          </a:p>
        </p:txBody>
      </p:sp>
      <p:graphicFrame>
        <p:nvGraphicFramePr>
          <p:cNvPr id="5" name="Table Placeholder 4">
            <a:extLst>
              <a:ext uri="{FF2B5EF4-FFF2-40B4-BE49-F238E27FC236}">
                <a16:creationId xmlns:a16="http://schemas.microsoft.com/office/drawing/2014/main" id="{106C4DE7-36E9-46CA-9FA2-E6730D2C885D}"/>
              </a:ext>
            </a:extLst>
          </p:cNvPr>
          <p:cNvGraphicFramePr>
            <a:graphicFrameLocks noGrp="1"/>
          </p:cNvGraphicFramePr>
          <p:nvPr>
            <p:ph type="tbl" sz="quarter" idx="13"/>
            <p:extLst>
              <p:ext uri="{D42A27DB-BD31-4B8C-83A1-F6EECF244321}">
                <p14:modId xmlns:p14="http://schemas.microsoft.com/office/powerpoint/2010/main" val="1363658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16619126"/>
                    </a:ext>
                  </a:extLst>
                </a:gridCol>
                <a:gridCol w="1234440">
                  <a:extLst>
                    <a:ext uri="{9D8B030D-6E8A-4147-A177-3AD203B41FA5}">
                      <a16:colId xmlns:a16="http://schemas.microsoft.com/office/drawing/2014/main" val="2999832894"/>
                    </a:ext>
                  </a:extLst>
                </a:gridCol>
                <a:gridCol w="822960">
                  <a:extLst>
                    <a:ext uri="{9D8B030D-6E8A-4147-A177-3AD203B41FA5}">
                      <a16:colId xmlns:a16="http://schemas.microsoft.com/office/drawing/2014/main" val="3388337049"/>
                    </a:ext>
                  </a:extLst>
                </a:gridCol>
                <a:gridCol w="822960">
                  <a:extLst>
                    <a:ext uri="{9D8B030D-6E8A-4147-A177-3AD203B41FA5}">
                      <a16:colId xmlns:a16="http://schemas.microsoft.com/office/drawing/2014/main" val="2068467"/>
                    </a:ext>
                  </a:extLst>
                </a:gridCol>
                <a:gridCol w="822960">
                  <a:extLst>
                    <a:ext uri="{9D8B030D-6E8A-4147-A177-3AD203B41FA5}">
                      <a16:colId xmlns:a16="http://schemas.microsoft.com/office/drawing/2014/main" val="904826881"/>
                    </a:ext>
                  </a:extLst>
                </a:gridCol>
                <a:gridCol w="822960">
                  <a:extLst>
                    <a:ext uri="{9D8B030D-6E8A-4147-A177-3AD203B41FA5}">
                      <a16:colId xmlns:a16="http://schemas.microsoft.com/office/drawing/2014/main" val="1272331690"/>
                    </a:ext>
                  </a:extLst>
                </a:gridCol>
                <a:gridCol w="822960">
                  <a:extLst>
                    <a:ext uri="{9D8B030D-6E8A-4147-A177-3AD203B41FA5}">
                      <a16:colId xmlns:a16="http://schemas.microsoft.com/office/drawing/2014/main" val="3444116034"/>
                    </a:ext>
                  </a:extLst>
                </a:gridCol>
                <a:gridCol w="822960">
                  <a:extLst>
                    <a:ext uri="{9D8B030D-6E8A-4147-A177-3AD203B41FA5}">
                      <a16:colId xmlns:a16="http://schemas.microsoft.com/office/drawing/2014/main" val="4133767406"/>
                    </a:ext>
                  </a:extLst>
                </a:gridCol>
                <a:gridCol w="822960">
                  <a:extLst>
                    <a:ext uri="{9D8B030D-6E8A-4147-A177-3AD203B41FA5}">
                      <a16:colId xmlns:a16="http://schemas.microsoft.com/office/drawing/2014/main" val="3167980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5446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- 2018-12-01 23:14:28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a way to start December! Salamat, Xavier University for having us. Hope you enjoyed the music of sam_concepcion and our other well-loved #CokeStudioPH  artists! #CokeStudioCampus #CokeStudioHomecoming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95686035"/>
                  </a:ext>
                </a:extLst>
              </a:tr>
            </a:tbl>
          </a:graphicData>
        </a:graphic>
      </p:graphicFrame>
      <p:sp>
        <p:nvSpPr>
          <p:cNvPr id="4" name="Text Placeholder 3">
            <a:extLst>
              <a:ext uri="{FF2B5EF4-FFF2-40B4-BE49-F238E27FC236}">
                <a16:creationId xmlns:a16="http://schemas.microsoft.com/office/drawing/2014/main" id="{4331B90D-D886-4A2C-B8A8-DF84D71212B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130280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497C5-AB96-41CF-90DD-356BB18A5D73}"/>
              </a:ext>
            </a:extLst>
          </p:cNvPr>
          <p:cNvSpPr>
            <a:spLocks noGrp="1"/>
          </p:cNvSpPr>
          <p:nvPr>
            <p:ph type="title"/>
          </p:nvPr>
        </p:nvSpPr>
        <p:spPr/>
        <p:txBody>
          <a:bodyPr/>
          <a:lstStyle/>
          <a:p>
            <a:r>
              <a:rPr lang="en-US"/>
              <a:t>Twitter Twitter: Content Performance | Coca-Cola PH Owned - 1 of 9</a:t>
            </a:r>
          </a:p>
        </p:txBody>
      </p:sp>
      <p:graphicFrame>
        <p:nvGraphicFramePr>
          <p:cNvPr id="5" name="Table Placeholder 4">
            <a:extLst>
              <a:ext uri="{FF2B5EF4-FFF2-40B4-BE49-F238E27FC236}">
                <a16:creationId xmlns:a16="http://schemas.microsoft.com/office/drawing/2014/main" id="{BA564543-4B1C-4BBF-9961-F8F3561AE5F5}"/>
              </a:ext>
            </a:extLst>
          </p:cNvPr>
          <p:cNvGraphicFramePr>
            <a:graphicFrameLocks noGrp="1"/>
          </p:cNvGraphicFramePr>
          <p:nvPr>
            <p:ph type="tbl" sz="quarter" idx="13"/>
            <p:extLst>
              <p:ext uri="{D42A27DB-BD31-4B8C-83A1-F6EECF244321}">
                <p14:modId xmlns:p14="http://schemas.microsoft.com/office/powerpoint/2010/main" val="275610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11608204"/>
                    </a:ext>
                  </a:extLst>
                </a:gridCol>
                <a:gridCol w="822960">
                  <a:extLst>
                    <a:ext uri="{9D8B030D-6E8A-4147-A177-3AD203B41FA5}">
                      <a16:colId xmlns:a16="http://schemas.microsoft.com/office/drawing/2014/main" val="4200430214"/>
                    </a:ext>
                  </a:extLst>
                </a:gridCol>
                <a:gridCol w="822960">
                  <a:extLst>
                    <a:ext uri="{9D8B030D-6E8A-4147-A177-3AD203B41FA5}">
                      <a16:colId xmlns:a16="http://schemas.microsoft.com/office/drawing/2014/main" val="2361922613"/>
                    </a:ext>
                  </a:extLst>
                </a:gridCol>
                <a:gridCol w="822960">
                  <a:extLst>
                    <a:ext uri="{9D8B030D-6E8A-4147-A177-3AD203B41FA5}">
                      <a16:colId xmlns:a16="http://schemas.microsoft.com/office/drawing/2014/main" val="2813455416"/>
                    </a:ext>
                  </a:extLst>
                </a:gridCol>
                <a:gridCol w="822960">
                  <a:extLst>
                    <a:ext uri="{9D8B030D-6E8A-4147-A177-3AD203B41FA5}">
                      <a16:colId xmlns:a16="http://schemas.microsoft.com/office/drawing/2014/main" val="1473376303"/>
                    </a:ext>
                  </a:extLst>
                </a:gridCol>
                <a:gridCol w="822960">
                  <a:extLst>
                    <a:ext uri="{9D8B030D-6E8A-4147-A177-3AD203B41FA5}">
                      <a16:colId xmlns:a16="http://schemas.microsoft.com/office/drawing/2014/main" val="3452152532"/>
                    </a:ext>
                  </a:extLst>
                </a:gridCol>
                <a:gridCol w="822960">
                  <a:extLst>
                    <a:ext uri="{9D8B030D-6E8A-4147-A177-3AD203B41FA5}">
                      <a16:colId xmlns:a16="http://schemas.microsoft.com/office/drawing/2014/main" val="4166784207"/>
                    </a:ext>
                  </a:extLst>
                </a:gridCol>
                <a:gridCol w="822960">
                  <a:extLst>
                    <a:ext uri="{9D8B030D-6E8A-4147-A177-3AD203B41FA5}">
                      <a16:colId xmlns:a16="http://schemas.microsoft.com/office/drawing/2014/main" val="2751983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56064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- 2018-12-23 09:00:12 </a:t>
                      </a:r>
                      <a:r>
                        <a:rPr kumimoji="0" lang="en-US" sz="1000" b="0" i="0" u="none" strike="noStrike" kern="1200" cap="none" spc="0" normalizeH="0" baseline="0" noProof="0">
                          <a:ln>
                            <a:noFill/>
                          </a:ln>
                          <a:solidFill>
                            <a:prstClr val="black"/>
                          </a:solidFill>
                          <a:effectLst/>
                          <a:uLnTx/>
                          <a:uFillTx/>
                          <a:latin typeface="+mn-lt"/>
                          <a:ea typeface="+mn-ea"/>
                          <a:cs typeface="+mn-cs"/>
                        </a:rPr>
                        <a:t>
  The rush this season can be stressful, but nothing beats the taste and the feeling of being home for the holidays. Cheers to Christmas! #TasteTheFeeling https://t.co/1zMXYVPcQd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9211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- 2018-12-21 18:01:28 </a:t>
                      </a:r>
                      <a:r>
                        <a:rPr kumimoji="0" lang="en-US" sz="1000" b="0" i="0" u="none" strike="noStrike" kern="1200" cap="none" spc="0" normalizeH="0" baseline="0" noProof="0">
                          <a:ln>
                            <a:noFill/>
                          </a:ln>
                          <a:solidFill>
                            <a:prstClr val="black"/>
                          </a:solidFill>
                          <a:effectLst/>
                          <a:uLnTx/>
                          <a:uFillTx/>
                          <a:latin typeface="+mn-lt"/>
                          <a:ea typeface="+mn-ea"/>
                          <a:cs typeface="+mn-cs"/>
                        </a:rPr>
                        <a:t>
  Umulan man o umaraw, tuluy-tuloy pa rin ang celebration ng mga Tomasino! Tara at makisaya kasama ang #CokeStudioCampus at si @officialQUEST dito sa #USTPaskuhan2018! 🐯🎶 #CokeStudioHomecoming #CokeStudioPH https://t.co/9TkdEtYwir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3529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- 2018-12-17 11:59:27 </a:t>
                      </a:r>
                      <a:r>
                        <a:rPr kumimoji="0" lang="en-US" sz="1000" b="0" i="0" u="none" strike="noStrike" kern="1200" cap="none" spc="0" normalizeH="0" baseline="0" noProof="0">
                          <a:ln>
                            <a:noFill/>
                          </a:ln>
                          <a:solidFill>
                            <a:prstClr val="black"/>
                          </a:solidFill>
                          <a:effectLst/>
                          <a:uLnTx/>
                          <a:uFillTx/>
                          <a:latin typeface="+mn-lt"/>
                          <a:ea typeface="+mn-ea"/>
                          <a:cs typeface="+mn-cs"/>
                        </a:rPr>
                        <a:t>
  The crown has come home! Celebrate this big win with the entire nation. Ilabas na ang paborito n'yong handa at ice-cold COCA-COLA! #ForeverBagay sa kahit anong celebration. 😉 https://t.co/H2qih3egtX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91342949"/>
                  </a:ext>
                </a:extLst>
              </a:tr>
            </a:tbl>
          </a:graphicData>
        </a:graphic>
      </p:graphicFrame>
      <p:sp>
        <p:nvSpPr>
          <p:cNvPr id="4" name="Text Placeholder 3">
            <a:extLst>
              <a:ext uri="{FF2B5EF4-FFF2-40B4-BE49-F238E27FC236}">
                <a16:creationId xmlns:a16="http://schemas.microsoft.com/office/drawing/2014/main" id="{B33637DF-5AC2-4DB9-AD4A-8D02D9A9811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83725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DD8FC-399F-4F52-A942-00587E03AB58}"/>
              </a:ext>
            </a:extLst>
          </p:cNvPr>
          <p:cNvSpPr>
            <a:spLocks noGrp="1"/>
          </p:cNvSpPr>
          <p:nvPr>
            <p:ph type="title"/>
          </p:nvPr>
        </p:nvSpPr>
        <p:spPr/>
        <p:txBody>
          <a:bodyPr/>
          <a:lstStyle/>
          <a:p>
            <a:r>
              <a:rPr lang="en-US"/>
              <a:t>Twitter Twitter: Content Performance | Coca-Cola PH Owned - 2 of 9</a:t>
            </a:r>
          </a:p>
        </p:txBody>
      </p:sp>
      <p:graphicFrame>
        <p:nvGraphicFramePr>
          <p:cNvPr id="5" name="Table Placeholder 4">
            <a:extLst>
              <a:ext uri="{FF2B5EF4-FFF2-40B4-BE49-F238E27FC236}">
                <a16:creationId xmlns:a16="http://schemas.microsoft.com/office/drawing/2014/main" id="{F9A1B711-B303-4E33-9DB8-90909C1B1CFF}"/>
              </a:ext>
            </a:extLst>
          </p:cNvPr>
          <p:cNvGraphicFramePr>
            <a:graphicFrameLocks noGrp="1"/>
          </p:cNvGraphicFramePr>
          <p:nvPr>
            <p:ph type="tbl" sz="quarter" idx="13"/>
            <p:extLst>
              <p:ext uri="{D42A27DB-BD31-4B8C-83A1-F6EECF244321}">
                <p14:modId xmlns:p14="http://schemas.microsoft.com/office/powerpoint/2010/main" val="347233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5365251"/>
                    </a:ext>
                  </a:extLst>
                </a:gridCol>
                <a:gridCol w="822960">
                  <a:extLst>
                    <a:ext uri="{9D8B030D-6E8A-4147-A177-3AD203B41FA5}">
                      <a16:colId xmlns:a16="http://schemas.microsoft.com/office/drawing/2014/main" val="2425321915"/>
                    </a:ext>
                  </a:extLst>
                </a:gridCol>
                <a:gridCol w="822960">
                  <a:extLst>
                    <a:ext uri="{9D8B030D-6E8A-4147-A177-3AD203B41FA5}">
                      <a16:colId xmlns:a16="http://schemas.microsoft.com/office/drawing/2014/main" val="2788680503"/>
                    </a:ext>
                  </a:extLst>
                </a:gridCol>
                <a:gridCol w="822960">
                  <a:extLst>
                    <a:ext uri="{9D8B030D-6E8A-4147-A177-3AD203B41FA5}">
                      <a16:colId xmlns:a16="http://schemas.microsoft.com/office/drawing/2014/main" val="2492331463"/>
                    </a:ext>
                  </a:extLst>
                </a:gridCol>
                <a:gridCol w="822960">
                  <a:extLst>
                    <a:ext uri="{9D8B030D-6E8A-4147-A177-3AD203B41FA5}">
                      <a16:colId xmlns:a16="http://schemas.microsoft.com/office/drawing/2014/main" val="3759187212"/>
                    </a:ext>
                  </a:extLst>
                </a:gridCol>
                <a:gridCol w="822960">
                  <a:extLst>
                    <a:ext uri="{9D8B030D-6E8A-4147-A177-3AD203B41FA5}">
                      <a16:colId xmlns:a16="http://schemas.microsoft.com/office/drawing/2014/main" val="3726201434"/>
                    </a:ext>
                  </a:extLst>
                </a:gridCol>
                <a:gridCol w="822960">
                  <a:extLst>
                    <a:ext uri="{9D8B030D-6E8A-4147-A177-3AD203B41FA5}">
                      <a16:colId xmlns:a16="http://schemas.microsoft.com/office/drawing/2014/main" val="327678428"/>
                    </a:ext>
                  </a:extLst>
                </a:gridCol>
                <a:gridCol w="822960">
                  <a:extLst>
                    <a:ext uri="{9D8B030D-6E8A-4147-A177-3AD203B41FA5}">
                      <a16:colId xmlns:a16="http://schemas.microsoft.com/office/drawing/2014/main" val="661839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35649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- 2018-12-15 10:06:39 </a:t>
                      </a:r>
                      <a:r>
                        <a:rPr kumimoji="0" lang="en-US" sz="1000" b="0" i="0" u="none" strike="noStrike" kern="1200" cap="none" spc="0" normalizeH="0" baseline="0" noProof="0">
                          <a:ln>
                            <a:noFill/>
                          </a:ln>
                          <a:solidFill>
                            <a:prstClr val="black"/>
                          </a:solidFill>
                          <a:effectLst/>
                          <a:uLnTx/>
                          <a:uFillTx/>
                          <a:latin typeface="+mn-lt"/>
                          <a:ea typeface="+mn-ea"/>
                          <a:cs typeface="+mn-cs"/>
                        </a:rPr>
                        <a:t>
  Salamat, UP Maskipaps! We hope you enjoyed the music from December Avenue, Ben&amp;amp;Ben, and IV of Spades. Tuluy-tuloy pa din ang kantahan with #CokeStudioCampus! Got suggestions on what school we should visit before 2018 ends? 😉🎶 #CokeStudioHomecoming #CokeStudioPH https://t.co/B4T5vtBdBI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4512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- 2018-12-15 01:55:05 </a:t>
                      </a:r>
                      <a:r>
                        <a:rPr kumimoji="0" lang="en-US" sz="1000" b="0" i="0" u="none" strike="noStrike" kern="1200" cap="none" spc="0" normalizeH="0" baseline="0" noProof="0">
                          <a:ln>
                            <a:noFill/>
                          </a:ln>
                          <a:solidFill>
                            <a:prstClr val="black"/>
                          </a:solidFill>
                          <a:effectLst/>
                          <a:uLnTx/>
                          <a:uFillTx/>
                          <a:latin typeface="+mn-lt"/>
                          <a:ea typeface="+mn-ea"/>
                          <a:cs typeface="+mn-cs"/>
                        </a:rPr>
                        <a:t>
  #CokeStudioHomecoming artist @decemberave is here at UP Maskipaps! Tara na at maki-jamming kasama ang barkada. Did you hear your favorite song tonight? #CokeStudioPH #CokeStudioCampus https://t.co/9vBKtR5LsX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84375407"/>
                  </a:ext>
                </a:extLst>
              </a:tr>
            </a:tbl>
          </a:graphicData>
        </a:graphic>
      </p:graphicFrame>
      <p:sp>
        <p:nvSpPr>
          <p:cNvPr id="4" name="Text Placeholder 3">
            <a:extLst>
              <a:ext uri="{FF2B5EF4-FFF2-40B4-BE49-F238E27FC236}">
                <a16:creationId xmlns:a16="http://schemas.microsoft.com/office/drawing/2014/main" id="{4D576D87-A217-4B48-8FC5-7825E59E867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2226785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7CC65-C51D-456E-90CD-FC1FD304B4FA}"/>
              </a:ext>
            </a:extLst>
          </p:cNvPr>
          <p:cNvSpPr>
            <a:spLocks noGrp="1"/>
          </p:cNvSpPr>
          <p:nvPr>
            <p:ph type="title"/>
          </p:nvPr>
        </p:nvSpPr>
        <p:spPr/>
        <p:txBody>
          <a:bodyPr/>
          <a:lstStyle/>
          <a:p>
            <a:r>
              <a:rPr lang="en-US"/>
              <a:t>Twitter Twitter: Content Performance | Coca-Cola PH Owned - 3 of 9</a:t>
            </a:r>
          </a:p>
        </p:txBody>
      </p:sp>
      <p:graphicFrame>
        <p:nvGraphicFramePr>
          <p:cNvPr id="5" name="Table Placeholder 4">
            <a:extLst>
              <a:ext uri="{FF2B5EF4-FFF2-40B4-BE49-F238E27FC236}">
                <a16:creationId xmlns:a16="http://schemas.microsoft.com/office/drawing/2014/main" id="{A6362D13-A2AA-4720-90F2-FED1B29CBD4B}"/>
              </a:ext>
            </a:extLst>
          </p:cNvPr>
          <p:cNvGraphicFramePr>
            <a:graphicFrameLocks noGrp="1"/>
          </p:cNvGraphicFramePr>
          <p:nvPr>
            <p:ph type="tbl" sz="quarter" idx="13"/>
            <p:extLst>
              <p:ext uri="{D42A27DB-BD31-4B8C-83A1-F6EECF244321}">
                <p14:modId xmlns:p14="http://schemas.microsoft.com/office/powerpoint/2010/main" val="1077184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54721367"/>
                    </a:ext>
                  </a:extLst>
                </a:gridCol>
                <a:gridCol w="822960">
                  <a:extLst>
                    <a:ext uri="{9D8B030D-6E8A-4147-A177-3AD203B41FA5}">
                      <a16:colId xmlns:a16="http://schemas.microsoft.com/office/drawing/2014/main" val="3483863532"/>
                    </a:ext>
                  </a:extLst>
                </a:gridCol>
                <a:gridCol w="822960">
                  <a:extLst>
                    <a:ext uri="{9D8B030D-6E8A-4147-A177-3AD203B41FA5}">
                      <a16:colId xmlns:a16="http://schemas.microsoft.com/office/drawing/2014/main" val="3330398724"/>
                    </a:ext>
                  </a:extLst>
                </a:gridCol>
                <a:gridCol w="822960">
                  <a:extLst>
                    <a:ext uri="{9D8B030D-6E8A-4147-A177-3AD203B41FA5}">
                      <a16:colId xmlns:a16="http://schemas.microsoft.com/office/drawing/2014/main" val="471349188"/>
                    </a:ext>
                  </a:extLst>
                </a:gridCol>
                <a:gridCol w="822960">
                  <a:extLst>
                    <a:ext uri="{9D8B030D-6E8A-4147-A177-3AD203B41FA5}">
                      <a16:colId xmlns:a16="http://schemas.microsoft.com/office/drawing/2014/main" val="3401317015"/>
                    </a:ext>
                  </a:extLst>
                </a:gridCol>
                <a:gridCol w="822960">
                  <a:extLst>
                    <a:ext uri="{9D8B030D-6E8A-4147-A177-3AD203B41FA5}">
                      <a16:colId xmlns:a16="http://schemas.microsoft.com/office/drawing/2014/main" val="2700619563"/>
                    </a:ext>
                  </a:extLst>
                </a:gridCol>
                <a:gridCol w="822960">
                  <a:extLst>
                    <a:ext uri="{9D8B030D-6E8A-4147-A177-3AD203B41FA5}">
                      <a16:colId xmlns:a16="http://schemas.microsoft.com/office/drawing/2014/main" val="2946463506"/>
                    </a:ext>
                  </a:extLst>
                </a:gridCol>
                <a:gridCol w="822960">
                  <a:extLst>
                    <a:ext uri="{9D8B030D-6E8A-4147-A177-3AD203B41FA5}">
                      <a16:colId xmlns:a16="http://schemas.microsoft.com/office/drawing/2014/main" val="2406345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8168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- 2018-12-14 22:06:43 </a:t>
                      </a:r>
                      <a:r>
                        <a:rPr kumimoji="0" lang="en-US" sz="1000" b="0" i="0" u="none" strike="noStrike" kern="1200" cap="none" spc="0" normalizeH="0" baseline="0" noProof="0">
                          <a:ln>
                            <a:noFill/>
                          </a:ln>
                          <a:solidFill>
                            <a:prstClr val="black"/>
                          </a:solidFill>
                          <a:effectLst/>
                          <a:uLnTx/>
                          <a:uFillTx/>
                          <a:latin typeface="+mn-lt"/>
                          <a:ea typeface="+mn-ea"/>
                          <a:cs typeface="+mn-cs"/>
                        </a:rPr>
                        <a:t>
  We’re here, mga Iskolar ng Bayan! Join us at tonight’s UP Maskipaps as we bring on the fun and music of your favorite #CokeStudioHomecoming artists. Who’s partying with us? #CokeStudioPH #CokeStudioCampus https://t.co/7csuZDurrF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3271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@CocaColaPH - 2018-12-08 01:45:35 </a:t>
                      </a:r>
                      <a:r>
                        <a:rPr kumimoji="0" lang="pl-PL" sz="1000" b="0" i="0" u="none" strike="noStrike" kern="1200" cap="none" spc="0" normalizeH="0" baseline="0" noProof="0">
                          <a:ln>
                            <a:noFill/>
                          </a:ln>
                          <a:solidFill>
                            <a:prstClr val="black"/>
                          </a:solidFill>
                          <a:effectLst/>
                          <a:uLnTx/>
                          <a:uFillTx/>
                          <a:latin typeface="+mn-lt"/>
                          <a:ea typeface="+mn-ea"/>
                          <a:cs typeface="+mn-cs"/>
                        </a:rPr>
                        <a:t>
  https://t.co/8puSbYbbKd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7836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23:03:20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express our profound gratitude for the public’s continuous support for Coke Studio. However, the safety and security of our audience is our number one priority.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3177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22:48:59 </a:t>
                      </a:r>
                      <a:r>
                        <a:rPr kumimoji="0" lang="en-US" sz="1000" b="0" i="0" u="none" strike="noStrike" kern="1200" cap="none" spc="0" normalizeH="0" baseline="0" noProof="0">
                          <a:ln>
                            <a:noFill/>
                          </a:ln>
                          <a:solidFill>
                            <a:prstClr val="black"/>
                          </a:solidFill>
                          <a:effectLst/>
                          <a:uLnTx/>
                          <a:uFillTx/>
                          <a:latin typeface="+mn-lt"/>
                          <a:ea typeface="+mn-ea"/>
                          <a:cs typeface="+mn-cs"/>
                        </a:rPr>
                        <a:t>
  The Coke Studio Concert will be moved to first quarter of 2019 to ensure the safety of all concert-goers. We apologize for the inconvenience at tulad ng sabi ni Quest, magkita-kita po muli tayo sa 2019! #CokeStudioPH #CokeStudioHomecoming https://t.co/bs3DIzFI6T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26399865"/>
                  </a:ext>
                </a:extLst>
              </a:tr>
            </a:tbl>
          </a:graphicData>
        </a:graphic>
      </p:graphicFrame>
      <p:sp>
        <p:nvSpPr>
          <p:cNvPr id="4" name="Text Placeholder 3">
            <a:extLst>
              <a:ext uri="{FF2B5EF4-FFF2-40B4-BE49-F238E27FC236}">
                <a16:creationId xmlns:a16="http://schemas.microsoft.com/office/drawing/2014/main" id="{2635567F-4417-4A05-9682-E8AADDD63F4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1726475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CB046-41DE-46FE-A4F2-CB63422A478C}"/>
              </a:ext>
            </a:extLst>
          </p:cNvPr>
          <p:cNvSpPr>
            <a:spLocks noGrp="1"/>
          </p:cNvSpPr>
          <p:nvPr>
            <p:ph type="title"/>
          </p:nvPr>
        </p:nvSpPr>
        <p:spPr/>
        <p:txBody>
          <a:bodyPr/>
          <a:lstStyle/>
          <a:p>
            <a:r>
              <a:rPr lang="en-US"/>
              <a:t>Twitter Twitter: Content Performance | Coca-Cola PH Owned - 4 of 9</a:t>
            </a:r>
          </a:p>
        </p:txBody>
      </p:sp>
      <p:graphicFrame>
        <p:nvGraphicFramePr>
          <p:cNvPr id="5" name="Table Placeholder 4">
            <a:extLst>
              <a:ext uri="{FF2B5EF4-FFF2-40B4-BE49-F238E27FC236}">
                <a16:creationId xmlns:a16="http://schemas.microsoft.com/office/drawing/2014/main" id="{52D6AF9B-5D21-479B-99DD-4C6EDF83EF93}"/>
              </a:ext>
            </a:extLst>
          </p:cNvPr>
          <p:cNvGraphicFramePr>
            <a:graphicFrameLocks noGrp="1"/>
          </p:cNvGraphicFramePr>
          <p:nvPr>
            <p:ph type="tbl" sz="quarter" idx="13"/>
            <p:extLst>
              <p:ext uri="{D42A27DB-BD31-4B8C-83A1-F6EECF244321}">
                <p14:modId xmlns:p14="http://schemas.microsoft.com/office/powerpoint/2010/main" val="2740745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67369945"/>
                    </a:ext>
                  </a:extLst>
                </a:gridCol>
                <a:gridCol w="822960">
                  <a:extLst>
                    <a:ext uri="{9D8B030D-6E8A-4147-A177-3AD203B41FA5}">
                      <a16:colId xmlns:a16="http://schemas.microsoft.com/office/drawing/2014/main" val="3959113987"/>
                    </a:ext>
                  </a:extLst>
                </a:gridCol>
                <a:gridCol w="822960">
                  <a:extLst>
                    <a:ext uri="{9D8B030D-6E8A-4147-A177-3AD203B41FA5}">
                      <a16:colId xmlns:a16="http://schemas.microsoft.com/office/drawing/2014/main" val="2291622697"/>
                    </a:ext>
                  </a:extLst>
                </a:gridCol>
                <a:gridCol w="822960">
                  <a:extLst>
                    <a:ext uri="{9D8B030D-6E8A-4147-A177-3AD203B41FA5}">
                      <a16:colId xmlns:a16="http://schemas.microsoft.com/office/drawing/2014/main" val="190647417"/>
                    </a:ext>
                  </a:extLst>
                </a:gridCol>
                <a:gridCol w="822960">
                  <a:extLst>
                    <a:ext uri="{9D8B030D-6E8A-4147-A177-3AD203B41FA5}">
                      <a16:colId xmlns:a16="http://schemas.microsoft.com/office/drawing/2014/main" val="2145989335"/>
                    </a:ext>
                  </a:extLst>
                </a:gridCol>
                <a:gridCol w="822960">
                  <a:extLst>
                    <a:ext uri="{9D8B030D-6E8A-4147-A177-3AD203B41FA5}">
                      <a16:colId xmlns:a16="http://schemas.microsoft.com/office/drawing/2014/main" val="1172627550"/>
                    </a:ext>
                  </a:extLst>
                </a:gridCol>
                <a:gridCol w="822960">
                  <a:extLst>
                    <a:ext uri="{9D8B030D-6E8A-4147-A177-3AD203B41FA5}">
                      <a16:colId xmlns:a16="http://schemas.microsoft.com/office/drawing/2014/main" val="3459290767"/>
                    </a:ext>
                  </a:extLst>
                </a:gridCol>
                <a:gridCol w="822960">
                  <a:extLst>
                    <a:ext uri="{9D8B030D-6E8A-4147-A177-3AD203B41FA5}">
                      <a16:colId xmlns:a16="http://schemas.microsoft.com/office/drawing/2014/main" val="3196953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65266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19:27:39 </a:t>
                      </a:r>
                      <a:r>
                        <a:rPr kumimoji="0" lang="en-US" sz="1000" b="0" i="0" u="none" strike="noStrike" kern="1200" cap="none" spc="0" normalizeH="0" baseline="0" noProof="0">
                          <a:ln>
                            <a:noFill/>
                          </a:ln>
                          <a:solidFill>
                            <a:prstClr val="black"/>
                          </a:solidFill>
                          <a:effectLst/>
                          <a:uLnTx/>
                          <a:uFillTx/>
                          <a:latin typeface="+mn-lt"/>
                          <a:ea typeface="+mn-ea"/>
                          <a:cs typeface="+mn-cs"/>
                        </a:rPr>
                        <a:t>
  RT @CocaColaPH: As of 5:30 PM, gates to the #CokeStudioChristmas Concert at the MOA Concert Grounds will be PERMANENTLY CLOSED to ensure 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01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18:51:09 </a:t>
                      </a:r>
                      <a:r>
                        <a:rPr kumimoji="0" lang="en-US" sz="1000" b="0" i="0" u="none" strike="noStrike" kern="1200" cap="none" spc="0" normalizeH="0" baseline="0" noProof="0">
                          <a:ln>
                            <a:noFill/>
                          </a:ln>
                          <a:solidFill>
                            <a:prstClr val="black"/>
                          </a:solidFill>
                          <a:effectLst/>
                          <a:uLnTx/>
                          <a:uFillTx/>
                          <a:latin typeface="+mn-lt"/>
                          <a:ea typeface="+mn-ea"/>
                          <a:cs typeface="+mn-cs"/>
                        </a:rPr>
                        <a:t>
  We're having technical difficulties at the venue and this may cause the concert to be delayed for 2hrs. We apologize for the current situation &amp;amp; we hope for your understanding on the matter. Please watch out for other updates &amp;amp; announcements. Thank you
#CokeStudioChristmasConcert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3775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17:45:57 </a:t>
                      </a:r>
                      <a:r>
                        <a:rPr kumimoji="0" lang="en-US" sz="1000" b="0" i="0" u="none" strike="noStrike" kern="1200" cap="none" spc="0" normalizeH="0" baseline="0" noProof="0">
                          <a:ln>
                            <a:noFill/>
                          </a:ln>
                          <a:solidFill>
                            <a:prstClr val="black"/>
                          </a:solidFill>
                          <a:effectLst/>
                          <a:uLnTx/>
                          <a:uFillTx/>
                          <a:latin typeface="+mn-lt"/>
                          <a:ea typeface="+mn-ea"/>
                          <a:cs typeface="+mn-cs"/>
                        </a:rPr>
                        <a:t>
  Quest reminds the audience that their safety is of Coca-Cola's utmost importance and asks for their cooperation. This event can only be a success if we respect one another. Maraming salamat po. #CokeStudioHomecoming https://t.co/ujZQhQm8AG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10727950"/>
                  </a:ext>
                </a:extLst>
              </a:tr>
            </a:tbl>
          </a:graphicData>
        </a:graphic>
      </p:graphicFrame>
      <p:sp>
        <p:nvSpPr>
          <p:cNvPr id="4" name="Text Placeholder 3">
            <a:extLst>
              <a:ext uri="{FF2B5EF4-FFF2-40B4-BE49-F238E27FC236}">
                <a16:creationId xmlns:a16="http://schemas.microsoft.com/office/drawing/2014/main" id="{4CBFEB8D-97B3-4712-B529-9942D5B84BE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40346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44372-DCB4-479E-9C4D-8C604B38A7A2}"/>
              </a:ext>
            </a:extLst>
          </p:cNvPr>
          <p:cNvSpPr>
            <a:spLocks noGrp="1"/>
          </p:cNvSpPr>
          <p:nvPr>
            <p:ph type="title"/>
          </p:nvPr>
        </p:nvSpPr>
        <p:spPr/>
        <p:txBody>
          <a:bodyPr/>
          <a:lstStyle/>
          <a:p>
            <a:r>
              <a:rPr lang="en-US"/>
              <a:t>Twitter Twitter: Content Performance | Coca-Cola PH Owned - 5 of 9</a:t>
            </a:r>
          </a:p>
        </p:txBody>
      </p:sp>
      <p:graphicFrame>
        <p:nvGraphicFramePr>
          <p:cNvPr id="5" name="Table Placeholder 4">
            <a:extLst>
              <a:ext uri="{FF2B5EF4-FFF2-40B4-BE49-F238E27FC236}">
                <a16:creationId xmlns:a16="http://schemas.microsoft.com/office/drawing/2014/main" id="{DDB04738-41F5-43F2-9630-D5DC1AF24849}"/>
              </a:ext>
            </a:extLst>
          </p:cNvPr>
          <p:cNvGraphicFramePr>
            <a:graphicFrameLocks noGrp="1"/>
          </p:cNvGraphicFramePr>
          <p:nvPr>
            <p:ph type="tbl" sz="quarter" idx="13"/>
            <p:extLst>
              <p:ext uri="{D42A27DB-BD31-4B8C-83A1-F6EECF244321}">
                <p14:modId xmlns:p14="http://schemas.microsoft.com/office/powerpoint/2010/main" val="330340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62263384"/>
                    </a:ext>
                  </a:extLst>
                </a:gridCol>
                <a:gridCol w="822960">
                  <a:extLst>
                    <a:ext uri="{9D8B030D-6E8A-4147-A177-3AD203B41FA5}">
                      <a16:colId xmlns:a16="http://schemas.microsoft.com/office/drawing/2014/main" val="3420191257"/>
                    </a:ext>
                  </a:extLst>
                </a:gridCol>
                <a:gridCol w="822960">
                  <a:extLst>
                    <a:ext uri="{9D8B030D-6E8A-4147-A177-3AD203B41FA5}">
                      <a16:colId xmlns:a16="http://schemas.microsoft.com/office/drawing/2014/main" val="423681119"/>
                    </a:ext>
                  </a:extLst>
                </a:gridCol>
                <a:gridCol w="822960">
                  <a:extLst>
                    <a:ext uri="{9D8B030D-6E8A-4147-A177-3AD203B41FA5}">
                      <a16:colId xmlns:a16="http://schemas.microsoft.com/office/drawing/2014/main" val="3751685710"/>
                    </a:ext>
                  </a:extLst>
                </a:gridCol>
                <a:gridCol w="822960">
                  <a:extLst>
                    <a:ext uri="{9D8B030D-6E8A-4147-A177-3AD203B41FA5}">
                      <a16:colId xmlns:a16="http://schemas.microsoft.com/office/drawing/2014/main" val="971019676"/>
                    </a:ext>
                  </a:extLst>
                </a:gridCol>
                <a:gridCol w="822960">
                  <a:extLst>
                    <a:ext uri="{9D8B030D-6E8A-4147-A177-3AD203B41FA5}">
                      <a16:colId xmlns:a16="http://schemas.microsoft.com/office/drawing/2014/main" val="1893556645"/>
                    </a:ext>
                  </a:extLst>
                </a:gridCol>
                <a:gridCol w="822960">
                  <a:extLst>
                    <a:ext uri="{9D8B030D-6E8A-4147-A177-3AD203B41FA5}">
                      <a16:colId xmlns:a16="http://schemas.microsoft.com/office/drawing/2014/main" val="3649237655"/>
                    </a:ext>
                  </a:extLst>
                </a:gridCol>
                <a:gridCol w="822960">
                  <a:extLst>
                    <a:ext uri="{9D8B030D-6E8A-4147-A177-3AD203B41FA5}">
                      <a16:colId xmlns:a16="http://schemas.microsoft.com/office/drawing/2014/main" val="367504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0845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17:44:54 </a:t>
                      </a:r>
                      <a:r>
                        <a:rPr kumimoji="0" lang="en-US" sz="1000" b="0" i="0" u="none" strike="noStrike" kern="1200" cap="none" spc="0" normalizeH="0" baseline="0" noProof="0">
                          <a:ln>
                            <a:noFill/>
                          </a:ln>
                          <a:solidFill>
                            <a:prstClr val="black"/>
                          </a:solidFill>
                          <a:effectLst/>
                          <a:uLnTx/>
                          <a:uFillTx/>
                          <a:latin typeface="+mn-lt"/>
                          <a:ea typeface="+mn-ea"/>
                          <a:cs typeface="+mn-cs"/>
                        </a:rPr>
                        <a:t>
  As of 5:30 PM, gates to the #CokeStudioChristmas Concert at the MOA Concert Grounds will be PERMANENTLY CLOSED to ensure everyone's safety within the vicinity. We apologize for any inconvenience that this may have caused. Please know that your safety is our utmost priority.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5341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17:02:28 </a:t>
                      </a:r>
                      <a:r>
                        <a:rPr kumimoji="0" lang="en-US" sz="1000" b="0" i="0" u="none" strike="noStrike" kern="1200" cap="none" spc="0" normalizeH="0" baseline="0" noProof="0">
                          <a:ln>
                            <a:noFill/>
                          </a:ln>
                          <a:solidFill>
                            <a:prstClr val="black"/>
                          </a:solidFill>
                          <a:effectLst/>
                          <a:uLnTx/>
                          <a:uFillTx/>
                          <a:latin typeface="+mn-lt"/>
                          <a:ea typeface="+mn-ea"/>
                          <a:cs typeface="+mn-cs"/>
                        </a:rPr>
                        <a:t>
  IMPORTANT ANNOUNCEMENT:
For everyone's safety, admission to the #CokeStudioChristmas Concert at the MOA Concert Grounds is TEMPORARILY ON HOLD as we have reached full capacity. 
We will re-open the gates once the venue can safely accommodate more people. Maraming salamat 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3739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16:47:39 </a:t>
                      </a:r>
                      <a:r>
                        <a:rPr kumimoji="0" lang="en-US" sz="1000" b="0" i="0" u="none" strike="noStrike" kern="1200" cap="none" spc="0" normalizeH="0" baseline="0" noProof="0">
                          <a:ln>
                            <a:noFill/>
                          </a:ln>
                          <a:solidFill>
                            <a:prstClr val="black"/>
                          </a:solidFill>
                          <a:effectLst/>
                          <a:uLnTx/>
                          <a:uFillTx/>
                          <a:latin typeface="+mn-lt"/>
                          <a:ea typeface="+mn-ea"/>
                          <a:cs typeface="+mn-cs"/>
                        </a:rPr>
                        <a:t>
  Gates are open! RT if nasa MOA Concert Grounds na kayo for the #CokeStudioChristmas concert. 😄 https://t.co/Sk9pRfzJr7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43389028"/>
                  </a:ext>
                </a:extLst>
              </a:tr>
            </a:tbl>
          </a:graphicData>
        </a:graphic>
      </p:graphicFrame>
      <p:sp>
        <p:nvSpPr>
          <p:cNvPr id="4" name="Text Placeholder 3">
            <a:extLst>
              <a:ext uri="{FF2B5EF4-FFF2-40B4-BE49-F238E27FC236}">
                <a16:creationId xmlns:a16="http://schemas.microsoft.com/office/drawing/2014/main" id="{0D3F86EF-7917-4D8A-BCDA-1F1812AEB5B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450309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C6304-8D12-4FC6-8CFB-B5CAB9153964}"/>
              </a:ext>
            </a:extLst>
          </p:cNvPr>
          <p:cNvSpPr>
            <a:spLocks noGrp="1"/>
          </p:cNvSpPr>
          <p:nvPr>
            <p:ph type="title"/>
          </p:nvPr>
        </p:nvSpPr>
        <p:spPr/>
        <p:txBody>
          <a:bodyPr/>
          <a:lstStyle/>
          <a:p>
            <a:r>
              <a:rPr lang="en-US"/>
              <a:t>Twitter Twitter: Content Performance | Coca-Cola PH Owned - 6 of 9</a:t>
            </a:r>
          </a:p>
        </p:txBody>
      </p:sp>
      <p:graphicFrame>
        <p:nvGraphicFramePr>
          <p:cNvPr id="5" name="Table Placeholder 4">
            <a:extLst>
              <a:ext uri="{FF2B5EF4-FFF2-40B4-BE49-F238E27FC236}">
                <a16:creationId xmlns:a16="http://schemas.microsoft.com/office/drawing/2014/main" id="{F4611AB5-A498-429F-A3EE-0EA4B0784C48}"/>
              </a:ext>
            </a:extLst>
          </p:cNvPr>
          <p:cNvGraphicFramePr>
            <a:graphicFrameLocks noGrp="1"/>
          </p:cNvGraphicFramePr>
          <p:nvPr>
            <p:ph type="tbl" sz="quarter" idx="13"/>
            <p:extLst>
              <p:ext uri="{D42A27DB-BD31-4B8C-83A1-F6EECF244321}">
                <p14:modId xmlns:p14="http://schemas.microsoft.com/office/powerpoint/2010/main" val="218964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49374403"/>
                    </a:ext>
                  </a:extLst>
                </a:gridCol>
                <a:gridCol w="822960">
                  <a:extLst>
                    <a:ext uri="{9D8B030D-6E8A-4147-A177-3AD203B41FA5}">
                      <a16:colId xmlns:a16="http://schemas.microsoft.com/office/drawing/2014/main" val="1748460242"/>
                    </a:ext>
                  </a:extLst>
                </a:gridCol>
                <a:gridCol w="822960">
                  <a:extLst>
                    <a:ext uri="{9D8B030D-6E8A-4147-A177-3AD203B41FA5}">
                      <a16:colId xmlns:a16="http://schemas.microsoft.com/office/drawing/2014/main" val="2985388693"/>
                    </a:ext>
                  </a:extLst>
                </a:gridCol>
                <a:gridCol w="822960">
                  <a:extLst>
                    <a:ext uri="{9D8B030D-6E8A-4147-A177-3AD203B41FA5}">
                      <a16:colId xmlns:a16="http://schemas.microsoft.com/office/drawing/2014/main" val="897688905"/>
                    </a:ext>
                  </a:extLst>
                </a:gridCol>
                <a:gridCol w="822960">
                  <a:extLst>
                    <a:ext uri="{9D8B030D-6E8A-4147-A177-3AD203B41FA5}">
                      <a16:colId xmlns:a16="http://schemas.microsoft.com/office/drawing/2014/main" val="3770171699"/>
                    </a:ext>
                  </a:extLst>
                </a:gridCol>
                <a:gridCol w="822960">
                  <a:extLst>
                    <a:ext uri="{9D8B030D-6E8A-4147-A177-3AD203B41FA5}">
                      <a16:colId xmlns:a16="http://schemas.microsoft.com/office/drawing/2014/main" val="1682343667"/>
                    </a:ext>
                  </a:extLst>
                </a:gridCol>
                <a:gridCol w="822960">
                  <a:extLst>
                    <a:ext uri="{9D8B030D-6E8A-4147-A177-3AD203B41FA5}">
                      <a16:colId xmlns:a16="http://schemas.microsoft.com/office/drawing/2014/main" val="3869914093"/>
                    </a:ext>
                  </a:extLst>
                </a:gridCol>
                <a:gridCol w="822960">
                  <a:extLst>
                    <a:ext uri="{9D8B030D-6E8A-4147-A177-3AD203B41FA5}">
                      <a16:colId xmlns:a16="http://schemas.microsoft.com/office/drawing/2014/main" val="81660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67359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- 2018-12-06 21:13:58 </a:t>
                      </a:r>
                      <a:r>
                        <a:rPr kumimoji="0" lang="en-US" sz="1000" b="0" i="0" u="none" strike="noStrike" kern="1200" cap="none" spc="0" normalizeH="0" baseline="0" noProof="0">
                          <a:ln>
                            <a:noFill/>
                          </a:ln>
                          <a:solidFill>
                            <a:prstClr val="black"/>
                          </a:solidFill>
                          <a:effectLst/>
                          <a:uLnTx/>
                          <a:uFillTx/>
                          <a:latin typeface="+mn-lt"/>
                          <a:ea typeface="+mn-ea"/>
                          <a:cs typeface="+mn-cs"/>
                        </a:rPr>
                        <a:t>
  REMINDER! The Coke Studio Christmas Concert 2018 is FREE! One more time with feelings! #CokeStudioChristmas Concert 2018 is ABSOLUTELY FREE. Do not purchase tickets from any sellers, because the tickets for the concert are NOT FOR SALE. #CokeStudioPH #CokeStudioHomecoming https://t.co/VWm4Uz0rxO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03769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- 2018-12-06 18:51:31 </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like Pasko sa Pilipinas and there’s no sweeter music than the sounds of HOME during Christmas. Celebrate the music and taste the sounds of Pinoy Christmas with #CokeStudioPH.  See you all tomorrow at the #CokeStudioChristmas Concert at the MOA Concert Grounds! https://t.co/KnEEzhwlHS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3683012"/>
                  </a:ext>
                </a:extLst>
              </a:tr>
            </a:tbl>
          </a:graphicData>
        </a:graphic>
      </p:graphicFrame>
      <p:sp>
        <p:nvSpPr>
          <p:cNvPr id="4" name="Text Placeholder 3">
            <a:extLst>
              <a:ext uri="{FF2B5EF4-FFF2-40B4-BE49-F238E27FC236}">
                <a16:creationId xmlns:a16="http://schemas.microsoft.com/office/drawing/2014/main" id="{B98ECA10-CC59-4458-B446-F51DC779765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70019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83ADB-170D-4C59-89BA-0105B144B4B3}"/>
              </a:ext>
            </a:extLst>
          </p:cNvPr>
          <p:cNvSpPr>
            <a:spLocks noGrp="1"/>
          </p:cNvSpPr>
          <p:nvPr>
            <p:ph type="title"/>
          </p:nvPr>
        </p:nvSpPr>
        <p:spPr/>
        <p:txBody>
          <a:bodyPr/>
          <a:lstStyle/>
          <a:p>
            <a:r>
              <a:rPr lang="en-US"/>
              <a:t>Twitter Twitter: Content Performance | Coca-Cola PH Owned - 7 of 9</a:t>
            </a:r>
          </a:p>
        </p:txBody>
      </p:sp>
      <p:graphicFrame>
        <p:nvGraphicFramePr>
          <p:cNvPr id="5" name="Table Placeholder 4">
            <a:extLst>
              <a:ext uri="{FF2B5EF4-FFF2-40B4-BE49-F238E27FC236}">
                <a16:creationId xmlns:a16="http://schemas.microsoft.com/office/drawing/2014/main" id="{9018A326-5214-4595-BC22-194436313BD4}"/>
              </a:ext>
            </a:extLst>
          </p:cNvPr>
          <p:cNvGraphicFramePr>
            <a:graphicFrameLocks noGrp="1"/>
          </p:cNvGraphicFramePr>
          <p:nvPr>
            <p:ph type="tbl" sz="quarter" idx="13"/>
            <p:extLst>
              <p:ext uri="{D42A27DB-BD31-4B8C-83A1-F6EECF244321}">
                <p14:modId xmlns:p14="http://schemas.microsoft.com/office/powerpoint/2010/main" val="157253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2450914"/>
                    </a:ext>
                  </a:extLst>
                </a:gridCol>
                <a:gridCol w="822960">
                  <a:extLst>
                    <a:ext uri="{9D8B030D-6E8A-4147-A177-3AD203B41FA5}">
                      <a16:colId xmlns:a16="http://schemas.microsoft.com/office/drawing/2014/main" val="1413902353"/>
                    </a:ext>
                  </a:extLst>
                </a:gridCol>
                <a:gridCol w="822960">
                  <a:extLst>
                    <a:ext uri="{9D8B030D-6E8A-4147-A177-3AD203B41FA5}">
                      <a16:colId xmlns:a16="http://schemas.microsoft.com/office/drawing/2014/main" val="2959505366"/>
                    </a:ext>
                  </a:extLst>
                </a:gridCol>
                <a:gridCol w="822960">
                  <a:extLst>
                    <a:ext uri="{9D8B030D-6E8A-4147-A177-3AD203B41FA5}">
                      <a16:colId xmlns:a16="http://schemas.microsoft.com/office/drawing/2014/main" val="4199264104"/>
                    </a:ext>
                  </a:extLst>
                </a:gridCol>
                <a:gridCol w="822960">
                  <a:extLst>
                    <a:ext uri="{9D8B030D-6E8A-4147-A177-3AD203B41FA5}">
                      <a16:colId xmlns:a16="http://schemas.microsoft.com/office/drawing/2014/main" val="1945452965"/>
                    </a:ext>
                  </a:extLst>
                </a:gridCol>
                <a:gridCol w="822960">
                  <a:extLst>
                    <a:ext uri="{9D8B030D-6E8A-4147-A177-3AD203B41FA5}">
                      <a16:colId xmlns:a16="http://schemas.microsoft.com/office/drawing/2014/main" val="3790388802"/>
                    </a:ext>
                  </a:extLst>
                </a:gridCol>
                <a:gridCol w="822960">
                  <a:extLst>
                    <a:ext uri="{9D8B030D-6E8A-4147-A177-3AD203B41FA5}">
                      <a16:colId xmlns:a16="http://schemas.microsoft.com/office/drawing/2014/main" val="763132587"/>
                    </a:ext>
                  </a:extLst>
                </a:gridCol>
                <a:gridCol w="822960">
                  <a:extLst>
                    <a:ext uri="{9D8B030D-6E8A-4147-A177-3AD203B41FA5}">
                      <a16:colId xmlns:a16="http://schemas.microsoft.com/office/drawing/2014/main" val="443297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0683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- 2018-12-05 18:47:32 </a:t>
                      </a:r>
                      <a:r>
                        <a:rPr kumimoji="0" lang="en-US" sz="1000" b="0" i="0" u="none" strike="noStrike" kern="1200" cap="none" spc="0" normalizeH="0" baseline="0" noProof="0">
                          <a:ln>
                            <a:noFill/>
                          </a:ln>
                          <a:solidFill>
                            <a:prstClr val="black"/>
                          </a:solidFill>
                          <a:effectLst/>
                          <a:uLnTx/>
                          <a:uFillTx/>
                          <a:latin typeface="+mn-lt"/>
                          <a:ea typeface="+mn-ea"/>
                          <a:cs typeface="+mn-cs"/>
                        </a:rPr>
                        <a:t>
  It's o-FISH-al, may nanalo na! An intense game is best celebrated with an ice-cold bottle of COCA-COLA and your favorite meal with the team. Pwede nang mag chill-out this evening. Cheers to the champs! #ForeverBagay https://t.co/lxuE7skpX5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2116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- 2018-12-05 18:00:02 </a:t>
                      </a:r>
                      <a:r>
                        <a:rPr kumimoji="0" lang="en-US" sz="1000" b="0" i="0" u="none" strike="noStrike" kern="1200" cap="none" spc="0" normalizeH="0" baseline="0" noProof="0">
                          <a:ln>
                            <a:noFill/>
                          </a:ln>
                          <a:solidFill>
                            <a:prstClr val="black"/>
                          </a:solidFill>
                          <a:effectLst/>
                          <a:uLnTx/>
                          <a:uFillTx/>
                          <a:latin typeface="+mn-lt"/>
                          <a:ea typeface="+mn-ea"/>
                          <a:cs typeface="+mn-cs"/>
                        </a:rPr>
                        <a:t>
  The joy gift-giving feels as good as the joy of receiving gifts! Two days to go ‘til we give away loads of joy at the #CokeStudioChristmas Concert on December 7, 2018 at the Mall of Asia Concert Grounds! Bring more friends for more happy moments only with #CokeStudioPH! https://t.co/b0fch8Ilpv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6826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- 2018-12-04 18:00:02 </a:t>
                      </a:r>
                      <a:r>
                        <a:rPr kumimoji="0" lang="en-US" sz="1000" b="0" i="0" u="none" strike="noStrike" kern="1200" cap="none" spc="0" normalizeH="0" baseline="0" noProof="0">
                          <a:ln>
                            <a:noFill/>
                          </a:ln>
                          <a:solidFill>
                            <a:prstClr val="black"/>
                          </a:solidFill>
                          <a:effectLst/>
                          <a:uLnTx/>
                          <a:uFillTx/>
                          <a:latin typeface="+mn-lt"/>
                          <a:ea typeface="+mn-ea"/>
                          <a:cs typeface="+mn-cs"/>
                        </a:rPr>
                        <a:t>
  This year, don’t forget to make room for the #CokeStudioChristmas Concert on your calendar! We’ve got music, food, shopping, and gifts for all of you this December 7 at the Mall of Asia Concert Grounds! Gates open at 3 PM. #CokeStudioHomecoming #CokeStudioPH https://t.co/nzR17BjPob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28849102"/>
                  </a:ext>
                </a:extLst>
              </a:tr>
            </a:tbl>
          </a:graphicData>
        </a:graphic>
      </p:graphicFrame>
      <p:sp>
        <p:nvSpPr>
          <p:cNvPr id="4" name="Text Placeholder 3">
            <a:extLst>
              <a:ext uri="{FF2B5EF4-FFF2-40B4-BE49-F238E27FC236}">
                <a16:creationId xmlns:a16="http://schemas.microsoft.com/office/drawing/2014/main" id="{04E3FF35-A33B-4CCB-91B6-86E2FC1B569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327358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D644B-38B0-4DEA-AE80-F0D64FB8A4F6}"/>
              </a:ext>
            </a:extLst>
          </p:cNvPr>
          <p:cNvSpPr>
            <a:spLocks noGrp="1"/>
          </p:cNvSpPr>
          <p:nvPr>
            <p:ph type="title"/>
          </p:nvPr>
        </p:nvSpPr>
        <p:spPr/>
        <p:txBody>
          <a:bodyPr/>
          <a:lstStyle/>
          <a:p>
            <a:r>
              <a:rPr lang="en-US"/>
              <a:t>Twitter Twitter: Content Performance | Coca-Cola PH Owned - 8 of 9</a:t>
            </a:r>
          </a:p>
        </p:txBody>
      </p:sp>
      <p:graphicFrame>
        <p:nvGraphicFramePr>
          <p:cNvPr id="5" name="Table Placeholder 4">
            <a:extLst>
              <a:ext uri="{FF2B5EF4-FFF2-40B4-BE49-F238E27FC236}">
                <a16:creationId xmlns:a16="http://schemas.microsoft.com/office/drawing/2014/main" id="{DB8D8088-9FFF-4939-8346-ECCE8CDB1ABC}"/>
              </a:ext>
            </a:extLst>
          </p:cNvPr>
          <p:cNvGraphicFramePr>
            <a:graphicFrameLocks noGrp="1"/>
          </p:cNvGraphicFramePr>
          <p:nvPr>
            <p:ph type="tbl" sz="quarter" idx="13"/>
            <p:extLst>
              <p:ext uri="{D42A27DB-BD31-4B8C-83A1-F6EECF244321}">
                <p14:modId xmlns:p14="http://schemas.microsoft.com/office/powerpoint/2010/main" val="2094651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68022449"/>
                    </a:ext>
                  </a:extLst>
                </a:gridCol>
                <a:gridCol w="822960">
                  <a:extLst>
                    <a:ext uri="{9D8B030D-6E8A-4147-A177-3AD203B41FA5}">
                      <a16:colId xmlns:a16="http://schemas.microsoft.com/office/drawing/2014/main" val="3279568073"/>
                    </a:ext>
                  </a:extLst>
                </a:gridCol>
                <a:gridCol w="822960">
                  <a:extLst>
                    <a:ext uri="{9D8B030D-6E8A-4147-A177-3AD203B41FA5}">
                      <a16:colId xmlns:a16="http://schemas.microsoft.com/office/drawing/2014/main" val="955471068"/>
                    </a:ext>
                  </a:extLst>
                </a:gridCol>
                <a:gridCol w="822960">
                  <a:extLst>
                    <a:ext uri="{9D8B030D-6E8A-4147-A177-3AD203B41FA5}">
                      <a16:colId xmlns:a16="http://schemas.microsoft.com/office/drawing/2014/main" val="3509391862"/>
                    </a:ext>
                  </a:extLst>
                </a:gridCol>
                <a:gridCol w="822960">
                  <a:extLst>
                    <a:ext uri="{9D8B030D-6E8A-4147-A177-3AD203B41FA5}">
                      <a16:colId xmlns:a16="http://schemas.microsoft.com/office/drawing/2014/main" val="108415530"/>
                    </a:ext>
                  </a:extLst>
                </a:gridCol>
                <a:gridCol w="822960">
                  <a:extLst>
                    <a:ext uri="{9D8B030D-6E8A-4147-A177-3AD203B41FA5}">
                      <a16:colId xmlns:a16="http://schemas.microsoft.com/office/drawing/2014/main" val="1728688999"/>
                    </a:ext>
                  </a:extLst>
                </a:gridCol>
                <a:gridCol w="822960">
                  <a:extLst>
                    <a:ext uri="{9D8B030D-6E8A-4147-A177-3AD203B41FA5}">
                      <a16:colId xmlns:a16="http://schemas.microsoft.com/office/drawing/2014/main" val="2723400001"/>
                    </a:ext>
                  </a:extLst>
                </a:gridCol>
                <a:gridCol w="822960">
                  <a:extLst>
                    <a:ext uri="{9D8B030D-6E8A-4147-A177-3AD203B41FA5}">
                      <a16:colId xmlns:a16="http://schemas.microsoft.com/office/drawing/2014/main" val="2262146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8045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21:48:01 </a:t>
                      </a:r>
                      <a:r>
                        <a:rPr kumimoji="0" lang="en-US" sz="1000" b="0" i="0" u="none" strike="noStrike" kern="1200" cap="none" spc="0" normalizeH="0" baseline="0" noProof="0">
                          <a:ln>
                            <a:noFill/>
                          </a:ln>
                          <a:solidFill>
                            <a:prstClr val="black"/>
                          </a:solidFill>
                          <a:effectLst/>
                          <a:uLnTx/>
                          <a:uFillTx/>
                          <a:latin typeface="+mn-lt"/>
                          <a:ea typeface="+mn-ea"/>
                          <a:cs typeface="+mn-cs"/>
                        </a:rPr>
                        <a:t>
  Dedicate a song to a friend at the #CokeStudioChristmas Concert! Tweet us a song by any of the Coke Studio artists playing at the concert with the hashtag #CokeStudioRequest! Abangan ang kanta at dedication to be featured on-stage. Get ready to sing with us this December 7! https://t.co/feElJIVygQ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6176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00:30:13 </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of our ultimate homecoming song for Christmas? :)
Shoutout to @apldeap, @KZOfficial, and @officialQUEST!
#CokeStudioChristmas #CokeStudioHomecoming https://t.co/Wfx6UTwFUk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85747315"/>
                  </a:ext>
                </a:extLst>
              </a:tr>
            </a:tbl>
          </a:graphicData>
        </a:graphic>
      </p:graphicFrame>
      <p:sp>
        <p:nvSpPr>
          <p:cNvPr id="4" name="Text Placeholder 3">
            <a:extLst>
              <a:ext uri="{FF2B5EF4-FFF2-40B4-BE49-F238E27FC236}">
                <a16:creationId xmlns:a16="http://schemas.microsoft.com/office/drawing/2014/main" id="{2A75C8B4-170A-4C46-AF90-E3AD92C8A03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7511348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2CA46-1110-4D3D-97DC-567642849A9E}"/>
              </a:ext>
            </a:extLst>
          </p:cNvPr>
          <p:cNvSpPr>
            <a:spLocks noGrp="1"/>
          </p:cNvSpPr>
          <p:nvPr>
            <p:ph type="title"/>
          </p:nvPr>
        </p:nvSpPr>
        <p:spPr/>
        <p:txBody>
          <a:bodyPr/>
          <a:lstStyle/>
          <a:p>
            <a:r>
              <a:rPr lang="en-US"/>
              <a:t>Twitter Twitter: Content Performance | Coca-Cola PH Owned - 9 of 9</a:t>
            </a:r>
          </a:p>
        </p:txBody>
      </p:sp>
      <p:graphicFrame>
        <p:nvGraphicFramePr>
          <p:cNvPr id="5" name="Table Placeholder 4">
            <a:extLst>
              <a:ext uri="{FF2B5EF4-FFF2-40B4-BE49-F238E27FC236}">
                <a16:creationId xmlns:a16="http://schemas.microsoft.com/office/drawing/2014/main" id="{50BEC70F-A6B2-4B3C-9671-B78BFBD2B61E}"/>
              </a:ext>
            </a:extLst>
          </p:cNvPr>
          <p:cNvGraphicFramePr>
            <a:graphicFrameLocks noGrp="1"/>
          </p:cNvGraphicFramePr>
          <p:nvPr>
            <p:ph type="tbl" sz="quarter" idx="13"/>
            <p:extLst>
              <p:ext uri="{D42A27DB-BD31-4B8C-83A1-F6EECF244321}">
                <p14:modId xmlns:p14="http://schemas.microsoft.com/office/powerpoint/2010/main" val="131153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78714813"/>
                    </a:ext>
                  </a:extLst>
                </a:gridCol>
                <a:gridCol w="822960">
                  <a:extLst>
                    <a:ext uri="{9D8B030D-6E8A-4147-A177-3AD203B41FA5}">
                      <a16:colId xmlns:a16="http://schemas.microsoft.com/office/drawing/2014/main" val="868461538"/>
                    </a:ext>
                  </a:extLst>
                </a:gridCol>
                <a:gridCol w="822960">
                  <a:extLst>
                    <a:ext uri="{9D8B030D-6E8A-4147-A177-3AD203B41FA5}">
                      <a16:colId xmlns:a16="http://schemas.microsoft.com/office/drawing/2014/main" val="3633865858"/>
                    </a:ext>
                  </a:extLst>
                </a:gridCol>
                <a:gridCol w="822960">
                  <a:extLst>
                    <a:ext uri="{9D8B030D-6E8A-4147-A177-3AD203B41FA5}">
                      <a16:colId xmlns:a16="http://schemas.microsoft.com/office/drawing/2014/main" val="674176253"/>
                    </a:ext>
                  </a:extLst>
                </a:gridCol>
                <a:gridCol w="822960">
                  <a:extLst>
                    <a:ext uri="{9D8B030D-6E8A-4147-A177-3AD203B41FA5}">
                      <a16:colId xmlns:a16="http://schemas.microsoft.com/office/drawing/2014/main" val="1389746988"/>
                    </a:ext>
                  </a:extLst>
                </a:gridCol>
                <a:gridCol w="822960">
                  <a:extLst>
                    <a:ext uri="{9D8B030D-6E8A-4147-A177-3AD203B41FA5}">
                      <a16:colId xmlns:a16="http://schemas.microsoft.com/office/drawing/2014/main" val="1502570498"/>
                    </a:ext>
                  </a:extLst>
                </a:gridCol>
                <a:gridCol w="822960">
                  <a:extLst>
                    <a:ext uri="{9D8B030D-6E8A-4147-A177-3AD203B41FA5}">
                      <a16:colId xmlns:a16="http://schemas.microsoft.com/office/drawing/2014/main" val="1634399864"/>
                    </a:ext>
                  </a:extLst>
                </a:gridCol>
                <a:gridCol w="822960">
                  <a:extLst>
                    <a:ext uri="{9D8B030D-6E8A-4147-A177-3AD203B41FA5}">
                      <a16:colId xmlns:a16="http://schemas.microsoft.com/office/drawing/2014/main" val="2046871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1452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00:15:24 </a:t>
                      </a:r>
                      <a:r>
                        <a:rPr kumimoji="0" lang="en-US" sz="1000" b="0" i="0" u="none" strike="noStrike" kern="1200" cap="none" spc="0" normalizeH="0" baseline="0" noProof="0">
                          <a:ln>
                            <a:noFill/>
                          </a:ln>
                          <a:solidFill>
                            <a:prstClr val="black"/>
                          </a:solidFill>
                          <a:effectLst/>
                          <a:uLnTx/>
                          <a:uFillTx/>
                          <a:latin typeface="+mn-lt"/>
                          <a:ea typeface="+mn-ea"/>
                          <a:cs typeface="+mn-cs"/>
                        </a:rPr>
                        <a:t>
  Napasayaw din ba kayo sa Joy To The World performance nina DJ @pattytiu and @724chu_official? :)
#CokeStudioChristmas #CokeStudioHomecoming https://t.co/ENqN0eXZF1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9019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00:10:18 </a:t>
                      </a:r>
                      <a:r>
                        <a:rPr kumimoji="0" lang="en-US" sz="1000" b="0" i="0" u="none" strike="noStrike" kern="1200" cap="none" spc="0" normalizeH="0" baseline="0" noProof="0">
                          <a:ln>
                            <a:noFill/>
                          </a:ln>
                          <a:solidFill>
                            <a:prstClr val="black"/>
                          </a:solidFill>
                          <a:effectLst/>
                          <a:uLnTx/>
                          <a:uFillTx/>
                          <a:latin typeface="+mn-lt"/>
                          <a:ea typeface="+mn-ea"/>
                          <a:cs typeface="+mn-cs"/>
                        </a:rPr>
                        <a:t>
  We absolutely loved this classic performance of @ajRAFAEL and @moirarachelle4. ♥️
Were you guys able to spot the musicians playing guitar at the back? ;)
#CokeStudioChristmas #CokeStudioHomecoming https://t.co/2ZPYB5AVms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7708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00:00:18 </a:t>
                      </a:r>
                      <a:r>
                        <a:rPr kumimoji="0" lang="en-US" sz="1000" b="0" i="0" u="none" strike="noStrike" kern="1200" cap="none" spc="0" normalizeH="0" baseline="0" noProof="0">
                          <a:ln>
                            <a:noFill/>
                          </a:ln>
                          <a:solidFill>
                            <a:prstClr val="black"/>
                          </a:solidFill>
                          <a:effectLst/>
                          <a:uLnTx/>
                          <a:uFillTx/>
                          <a:latin typeface="+mn-lt"/>
                          <a:ea typeface="+mn-ea"/>
                          <a:cs typeface="+mn-cs"/>
                        </a:rPr>
                        <a:t>
  Limaaang Coke Mismoooooo!!!
@officialQUEST @TheRainBro
#CokeStudioChristmas #CokeStudioHomecoming https://t.co/s8j2auscMm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76134372"/>
                  </a:ext>
                </a:extLst>
              </a:tr>
            </a:tbl>
          </a:graphicData>
        </a:graphic>
      </p:graphicFrame>
      <p:sp>
        <p:nvSpPr>
          <p:cNvPr id="4" name="Text Placeholder 3">
            <a:extLst>
              <a:ext uri="{FF2B5EF4-FFF2-40B4-BE49-F238E27FC236}">
                <a16:creationId xmlns:a16="http://schemas.microsoft.com/office/drawing/2014/main" id="{76DE7A97-60E6-4F0F-B9F0-77833A66BFE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437290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3968</Words>
  <Application>Microsoft Office PowerPoint</Application>
  <PresentationFormat>On-screen Show (4:3)</PresentationFormat>
  <Paragraphs>1146</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Coke PH Monthly Report Export</vt:lpstr>
      <vt:lpstr>Facebook Facebook: Content Performance | Coca-Cola PH Owned - 1 of 17</vt:lpstr>
      <vt:lpstr>Facebook Facebook: Content Performance | Coca-Cola PH Owned - 2 of 17</vt:lpstr>
      <vt:lpstr>Facebook Facebook: Content Performance | Coca-Cola PH Owned - 3 of 17</vt:lpstr>
      <vt:lpstr>Facebook Facebook: Content Performance | Coca-Cola PH Owned - 4 of 17</vt:lpstr>
      <vt:lpstr>Facebook Facebook: Content Performance | Coca-Cola PH Owned - 5 of 17</vt:lpstr>
      <vt:lpstr>Facebook Facebook: Content Performance | Coca-Cola PH Owned - 6 of 17</vt:lpstr>
      <vt:lpstr>Facebook Facebook: Content Performance | Coca-Cola PH Owned - 7 of 17</vt:lpstr>
      <vt:lpstr>Facebook Facebook: Content Performance | Coca-Cola PH Owned - 8 of 17</vt:lpstr>
      <vt:lpstr>Facebook Facebook: Content Performance | Coca-Cola PH Owned - 9 of 17</vt:lpstr>
      <vt:lpstr>Facebook Facebook: Content Performance | Coca-Cola PH Owned - 10 of 17</vt:lpstr>
      <vt:lpstr>Facebook Facebook: Content Performance | Coca-Cola PH Owned - 11 of 17</vt:lpstr>
      <vt:lpstr>Facebook Facebook: Content Performance | Coca-Cola PH Owned - 12 of 17</vt:lpstr>
      <vt:lpstr>Facebook Facebook: Content Performance | Coca-Cola PH Owned - 13 of 17</vt:lpstr>
      <vt:lpstr>Facebook Facebook: Content Performance | Coca-Cola PH Owned - 14 of 17</vt:lpstr>
      <vt:lpstr>Facebook Facebook: Content Performance | Coca-Cola PH Owned - 15 of 17</vt:lpstr>
      <vt:lpstr>Facebook Facebook: Content Performance | Coca-Cola PH Owned - 16 of 17</vt:lpstr>
      <vt:lpstr>Facebook Facebook: Content Performance | Coca-Cola PH Owned - 17 of 17</vt:lpstr>
      <vt:lpstr>Instagram Instagram: Content Performance | Coca-Cola PH Owned - 1 of 20</vt:lpstr>
      <vt:lpstr>Instagram Instagram: Content Performance | Coca-Cola PH Owned - 2 of 20</vt:lpstr>
      <vt:lpstr>Instagram Instagram: Content Performance | Coca-Cola PH Owned - 3 of 20</vt:lpstr>
      <vt:lpstr>Instagram Instagram: Content Performance | Coca-Cola PH Owned - 4 of 20</vt:lpstr>
      <vt:lpstr>Instagram Instagram: Content Performance | Coca-Cola PH Owned - 5 of 20</vt:lpstr>
      <vt:lpstr>Instagram Instagram: Content Performance | Coca-Cola PH Owned - 6 of 20</vt:lpstr>
      <vt:lpstr>Instagram Instagram: Content Performance | Coca-Cola PH Owned - 7 of 20</vt:lpstr>
      <vt:lpstr>Instagram Instagram: Content Performance | Coca-Cola PH Owned - 8 of 20</vt:lpstr>
      <vt:lpstr>Instagram Instagram: Content Performance | Coca-Cola PH Owned - 9 of 20</vt:lpstr>
      <vt:lpstr>Instagram Instagram: Content Performance | Coca-Cola PH Owned - 10 of 20</vt:lpstr>
      <vt:lpstr>Instagram Instagram: Content Performance | Coca-Cola PH Owned - 11 of 20</vt:lpstr>
      <vt:lpstr>Instagram Instagram: Content Performance | Coca-Cola PH Owned - 12 of 20</vt:lpstr>
      <vt:lpstr>Instagram Instagram: Content Performance | Coca-Cola PH Owned - 13 of 20</vt:lpstr>
      <vt:lpstr>Instagram Instagram: Content Performance | Coca-Cola PH Owned - 14 of 20</vt:lpstr>
      <vt:lpstr>Instagram Instagram: Content Performance | Coca-Cola PH Owned - 15 of 20</vt:lpstr>
      <vt:lpstr>Instagram Instagram: Content Performance | Coca-Cola PH Owned - 16 of 20</vt:lpstr>
      <vt:lpstr>Instagram Instagram: Content Performance | Coca-Cola PH Owned - 17 of 20</vt:lpstr>
      <vt:lpstr>Instagram Instagram: Content Performance | Coca-Cola PH Owned - 18 of 20</vt:lpstr>
      <vt:lpstr>Instagram Instagram: Content Performance | Coca-Cola PH Owned - 19 of 20</vt:lpstr>
      <vt:lpstr>Instagram Instagram: Content Performance | Coca-Cola PH Owned - 20 of 20</vt:lpstr>
      <vt:lpstr>Twitter Twitter: Content Performance | Coca-Cola PH Owned - 1 of 9</vt:lpstr>
      <vt:lpstr>Twitter Twitter: Content Performance | Coca-Cola PH Owned - 2 of 9</vt:lpstr>
      <vt:lpstr>Twitter Twitter: Content Performance | Coca-Cola PH Owned - 3 of 9</vt:lpstr>
      <vt:lpstr>Twitter Twitter: Content Performance | Coca-Cola PH Owned - 4 of 9</vt:lpstr>
      <vt:lpstr>Twitter Twitter: Content Performance | Coca-Cola PH Owned - 5 of 9</vt:lpstr>
      <vt:lpstr>Twitter Twitter: Content Performance | Coca-Cola PH Owned - 6 of 9</vt:lpstr>
      <vt:lpstr>Twitter Twitter: Content Performance | Coca-Cola PH Owned - 7 of 9</vt:lpstr>
      <vt:lpstr>Twitter Twitter: Content Performance | Coca-Cola PH Owned - 8 of 9</vt:lpstr>
      <vt:lpstr>Twitter Twitter: Content Performance | Coca-Cola PH Owned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Coke PH Monthly Report Export</dc:title>
  <dc:creator>Frederik Peiniger</dc:creator>
  <cp:lastModifiedBy>Frederik Peiniger</cp:lastModifiedBy>
  <cp:revision>1</cp:revision>
  <dcterms:created xsi:type="dcterms:W3CDTF">2019-01-10T07:27:46Z</dcterms:created>
  <dcterms:modified xsi:type="dcterms:W3CDTF">2019-01-10T07:29:03Z</dcterms:modified>
</cp:coreProperties>
</file>