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Lst>
  <p:sldSz cx="9144000" cy="6858000" type="screen4x3"/>
  <p:notesSz cx="6858000" cy="9144000"/>
  <p:embeddedFontLst>
    <p:embeddedFont>
      <p:font typeface="Calibri" panose="020F0502020204030204" pitchFamily="34" charset="0"/>
      <p:regular r:id="rId10"/>
      <p:bold r:id="rId11"/>
      <p:italic r:id="rId12"/>
      <p:boldItalic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68B30-2DA6-48DF-8F46-76F0E98C91C2}"/>
              </a:ext>
            </a:extLst>
          </p:cNvPr>
          <p:cNvSpPr>
            <a:spLocks noGrp="1"/>
          </p:cNvSpPr>
          <p:nvPr>
            <p:ph type="ctrTitle"/>
          </p:nvPr>
        </p:nvSpPr>
        <p:spPr/>
        <p:txBody>
          <a:bodyPr/>
          <a:lstStyle/>
          <a:p>
            <a:r>
              <a:rPr lang="en-US"/>
              <a:t>Royal PH Monthly Report Export</a:t>
            </a:r>
          </a:p>
        </p:txBody>
      </p:sp>
      <p:sp>
        <p:nvSpPr>
          <p:cNvPr id="3" name="Subtitle 2">
            <a:extLst>
              <a:ext uri="{FF2B5EF4-FFF2-40B4-BE49-F238E27FC236}">
                <a16:creationId xmlns:a16="http://schemas.microsoft.com/office/drawing/2014/main" id="{71C1773C-AA55-487C-90F0-A399CFE652DD}"/>
              </a:ext>
            </a:extLst>
          </p:cNvPr>
          <p:cNvSpPr>
            <a:spLocks noGrp="1"/>
          </p:cNvSpPr>
          <p:nvPr>
            <p:ph type="subTitle" idx="1"/>
          </p:nvPr>
        </p:nvSpPr>
        <p:spPr/>
        <p:txBody>
          <a:bodyPr/>
          <a:lstStyle/>
          <a:p>
            <a:r>
              <a:rPr lang="en-US"/>
              <a:t>Ogilvy &amp; Mather Philippines Inc.</a:t>
            </a:r>
          </a:p>
        </p:txBody>
      </p:sp>
    </p:spTree>
    <p:extLst>
      <p:ext uri="{BB962C8B-B14F-4D97-AF65-F5344CB8AC3E}">
        <p14:creationId xmlns:p14="http://schemas.microsoft.com/office/powerpoint/2010/main" val="4112578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5783B-399E-4A37-8BA2-B45C290557BF}"/>
              </a:ext>
            </a:extLst>
          </p:cNvPr>
          <p:cNvSpPr>
            <a:spLocks noGrp="1"/>
          </p:cNvSpPr>
          <p:nvPr>
            <p:ph type="title"/>
          </p:nvPr>
        </p:nvSpPr>
        <p:spPr/>
        <p:txBody>
          <a:bodyPr/>
          <a:lstStyle/>
          <a:p>
            <a:r>
              <a:rPr lang="en-US"/>
              <a:t>Facebook Facebook: Content Performance | Royal PH Owned - 1 of 6</a:t>
            </a:r>
          </a:p>
        </p:txBody>
      </p:sp>
      <p:graphicFrame>
        <p:nvGraphicFramePr>
          <p:cNvPr id="5" name="Table Placeholder 4">
            <a:extLst>
              <a:ext uri="{FF2B5EF4-FFF2-40B4-BE49-F238E27FC236}">
                <a16:creationId xmlns:a16="http://schemas.microsoft.com/office/drawing/2014/main" id="{CAA28975-B3BC-4D44-91E3-1E0E796AF9BD}"/>
              </a:ext>
            </a:extLst>
          </p:cNvPr>
          <p:cNvGraphicFramePr>
            <a:graphicFrameLocks noGrp="1"/>
          </p:cNvGraphicFramePr>
          <p:nvPr>
            <p:ph type="tbl" sz="quarter" idx="13"/>
            <p:extLst>
              <p:ext uri="{D42A27DB-BD31-4B8C-83A1-F6EECF244321}">
                <p14:modId xmlns:p14="http://schemas.microsoft.com/office/powerpoint/2010/main" val="24217568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812988853"/>
                    </a:ext>
                  </a:extLst>
                </a:gridCol>
                <a:gridCol w="1234440">
                  <a:extLst>
                    <a:ext uri="{9D8B030D-6E8A-4147-A177-3AD203B41FA5}">
                      <a16:colId xmlns:a16="http://schemas.microsoft.com/office/drawing/2014/main" val="2473029828"/>
                    </a:ext>
                  </a:extLst>
                </a:gridCol>
                <a:gridCol w="822960">
                  <a:extLst>
                    <a:ext uri="{9D8B030D-6E8A-4147-A177-3AD203B41FA5}">
                      <a16:colId xmlns:a16="http://schemas.microsoft.com/office/drawing/2014/main" val="2005760362"/>
                    </a:ext>
                  </a:extLst>
                </a:gridCol>
                <a:gridCol w="822960">
                  <a:extLst>
                    <a:ext uri="{9D8B030D-6E8A-4147-A177-3AD203B41FA5}">
                      <a16:colId xmlns:a16="http://schemas.microsoft.com/office/drawing/2014/main" val="2383319176"/>
                    </a:ext>
                  </a:extLst>
                </a:gridCol>
                <a:gridCol w="822960">
                  <a:extLst>
                    <a:ext uri="{9D8B030D-6E8A-4147-A177-3AD203B41FA5}">
                      <a16:colId xmlns:a16="http://schemas.microsoft.com/office/drawing/2014/main" val="4293177214"/>
                    </a:ext>
                  </a:extLst>
                </a:gridCol>
                <a:gridCol w="822960">
                  <a:extLst>
                    <a:ext uri="{9D8B030D-6E8A-4147-A177-3AD203B41FA5}">
                      <a16:colId xmlns:a16="http://schemas.microsoft.com/office/drawing/2014/main" val="1880657571"/>
                    </a:ext>
                  </a:extLst>
                </a:gridCol>
                <a:gridCol w="822960">
                  <a:extLst>
                    <a:ext uri="{9D8B030D-6E8A-4147-A177-3AD203B41FA5}">
                      <a16:colId xmlns:a16="http://schemas.microsoft.com/office/drawing/2014/main" val="252801097"/>
                    </a:ext>
                  </a:extLst>
                </a:gridCol>
                <a:gridCol w="822960">
                  <a:extLst>
                    <a:ext uri="{9D8B030D-6E8A-4147-A177-3AD203B41FA5}">
                      <a16:colId xmlns:a16="http://schemas.microsoft.com/office/drawing/2014/main" val="3098370305"/>
                    </a:ext>
                  </a:extLst>
                </a:gridCol>
                <a:gridCol w="822960">
                  <a:extLst>
                    <a:ext uri="{9D8B030D-6E8A-4147-A177-3AD203B41FA5}">
                      <a16:colId xmlns:a16="http://schemas.microsoft.com/office/drawing/2014/main" val="36065815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139507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Royal - 2018-11-30 09:00:01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Syempre, may kasamang selfie pa ‘yan pagkatapos! May kilala ka bang ganito tuwing may barkada bonding kayo? Share n’yo kung ano ang kulit trip n’yo this long weekend! #RoyalMastersOfKulit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2409764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06019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Royal - 2018-11-26 09:00:01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Isa ka rin bang Drama Kween? Patunayan mo by showing us your own kulit Royal perspective shots! Upload your versions on the comments below with the hashtag #RoyalMastersOfKulit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26729481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3670643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804959159"/>
                  </a:ext>
                </a:extLst>
              </a:tr>
            </a:tbl>
          </a:graphicData>
        </a:graphic>
      </p:graphicFrame>
      <p:sp>
        <p:nvSpPr>
          <p:cNvPr id="4" name="Text Placeholder 3">
            <a:extLst>
              <a:ext uri="{FF2B5EF4-FFF2-40B4-BE49-F238E27FC236}">
                <a16:creationId xmlns:a16="http://schemas.microsoft.com/office/drawing/2014/main" id="{1F0E3C21-4B70-4824-A809-AC9FAD104FA1}"/>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118674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D1C0E3-36A6-4C93-8628-63EC1FB710E1}"/>
              </a:ext>
            </a:extLst>
          </p:cNvPr>
          <p:cNvSpPr>
            <a:spLocks noGrp="1"/>
          </p:cNvSpPr>
          <p:nvPr>
            <p:ph type="title"/>
          </p:nvPr>
        </p:nvSpPr>
        <p:spPr/>
        <p:txBody>
          <a:bodyPr/>
          <a:lstStyle/>
          <a:p>
            <a:r>
              <a:rPr lang="en-US"/>
              <a:t>Facebook Facebook: Content Performance | Royal PH Owned - 2 of 6</a:t>
            </a:r>
          </a:p>
        </p:txBody>
      </p:sp>
      <p:graphicFrame>
        <p:nvGraphicFramePr>
          <p:cNvPr id="5" name="Table Placeholder 4">
            <a:extLst>
              <a:ext uri="{FF2B5EF4-FFF2-40B4-BE49-F238E27FC236}">
                <a16:creationId xmlns:a16="http://schemas.microsoft.com/office/drawing/2014/main" id="{A5BE0086-A19E-494C-BB8B-731C7EE30E44}"/>
              </a:ext>
            </a:extLst>
          </p:cNvPr>
          <p:cNvGraphicFramePr>
            <a:graphicFrameLocks noGrp="1"/>
          </p:cNvGraphicFramePr>
          <p:nvPr>
            <p:ph type="tbl" sz="quarter" idx="13"/>
            <p:extLst>
              <p:ext uri="{D42A27DB-BD31-4B8C-83A1-F6EECF244321}">
                <p14:modId xmlns:p14="http://schemas.microsoft.com/office/powerpoint/2010/main" val="1866696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771019518"/>
                    </a:ext>
                  </a:extLst>
                </a:gridCol>
                <a:gridCol w="1234440">
                  <a:extLst>
                    <a:ext uri="{9D8B030D-6E8A-4147-A177-3AD203B41FA5}">
                      <a16:colId xmlns:a16="http://schemas.microsoft.com/office/drawing/2014/main" val="750187785"/>
                    </a:ext>
                  </a:extLst>
                </a:gridCol>
                <a:gridCol w="822960">
                  <a:extLst>
                    <a:ext uri="{9D8B030D-6E8A-4147-A177-3AD203B41FA5}">
                      <a16:colId xmlns:a16="http://schemas.microsoft.com/office/drawing/2014/main" val="2158474231"/>
                    </a:ext>
                  </a:extLst>
                </a:gridCol>
                <a:gridCol w="822960">
                  <a:extLst>
                    <a:ext uri="{9D8B030D-6E8A-4147-A177-3AD203B41FA5}">
                      <a16:colId xmlns:a16="http://schemas.microsoft.com/office/drawing/2014/main" val="1117792890"/>
                    </a:ext>
                  </a:extLst>
                </a:gridCol>
                <a:gridCol w="822960">
                  <a:extLst>
                    <a:ext uri="{9D8B030D-6E8A-4147-A177-3AD203B41FA5}">
                      <a16:colId xmlns:a16="http://schemas.microsoft.com/office/drawing/2014/main" val="4042971567"/>
                    </a:ext>
                  </a:extLst>
                </a:gridCol>
                <a:gridCol w="822960">
                  <a:extLst>
                    <a:ext uri="{9D8B030D-6E8A-4147-A177-3AD203B41FA5}">
                      <a16:colId xmlns:a16="http://schemas.microsoft.com/office/drawing/2014/main" val="912271556"/>
                    </a:ext>
                  </a:extLst>
                </a:gridCol>
                <a:gridCol w="822960">
                  <a:extLst>
                    <a:ext uri="{9D8B030D-6E8A-4147-A177-3AD203B41FA5}">
                      <a16:colId xmlns:a16="http://schemas.microsoft.com/office/drawing/2014/main" val="1130221917"/>
                    </a:ext>
                  </a:extLst>
                </a:gridCol>
                <a:gridCol w="822960">
                  <a:extLst>
                    <a:ext uri="{9D8B030D-6E8A-4147-A177-3AD203B41FA5}">
                      <a16:colId xmlns:a16="http://schemas.microsoft.com/office/drawing/2014/main" val="3709100401"/>
                    </a:ext>
                  </a:extLst>
                </a:gridCol>
                <a:gridCol w="822960">
                  <a:extLst>
                    <a:ext uri="{9D8B030D-6E8A-4147-A177-3AD203B41FA5}">
                      <a16:colId xmlns:a16="http://schemas.microsoft.com/office/drawing/2014/main" val="1518705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317337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Royal - 2018-11-22 09:00:00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Drama Kween issues ☹ huhuhu sakit! #RoyalMastersOfKulit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11755309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430993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Royal - 2018-11-21 09:26:35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May kilala ka bang pogi o nagpapapogi? Baka kasama siya sa #RoyalMastersOfKulit!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1771516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093065829"/>
                  </a:ext>
                </a:extLst>
              </a:tr>
            </a:tbl>
          </a:graphicData>
        </a:graphic>
      </p:graphicFrame>
      <p:sp>
        <p:nvSpPr>
          <p:cNvPr id="4" name="Text Placeholder 3">
            <a:extLst>
              <a:ext uri="{FF2B5EF4-FFF2-40B4-BE49-F238E27FC236}">
                <a16:creationId xmlns:a16="http://schemas.microsoft.com/office/drawing/2014/main" id="{3385E583-EE55-4462-BF92-417028BF399E}"/>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41638540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FA0A2-3E29-4BB2-B589-D961CF9B97DC}"/>
              </a:ext>
            </a:extLst>
          </p:cNvPr>
          <p:cNvSpPr>
            <a:spLocks noGrp="1"/>
          </p:cNvSpPr>
          <p:nvPr>
            <p:ph type="title"/>
          </p:nvPr>
        </p:nvSpPr>
        <p:spPr/>
        <p:txBody>
          <a:bodyPr/>
          <a:lstStyle/>
          <a:p>
            <a:r>
              <a:rPr lang="en-US"/>
              <a:t>Facebook Facebook: Content Performance | Royal PH Owned - 3 of 6</a:t>
            </a:r>
          </a:p>
        </p:txBody>
      </p:sp>
      <p:graphicFrame>
        <p:nvGraphicFramePr>
          <p:cNvPr id="5" name="Table Placeholder 4">
            <a:extLst>
              <a:ext uri="{FF2B5EF4-FFF2-40B4-BE49-F238E27FC236}">
                <a16:creationId xmlns:a16="http://schemas.microsoft.com/office/drawing/2014/main" id="{8648E2AA-1D95-4D3C-9061-787A713989AD}"/>
              </a:ext>
            </a:extLst>
          </p:cNvPr>
          <p:cNvGraphicFramePr>
            <a:graphicFrameLocks noGrp="1"/>
          </p:cNvGraphicFramePr>
          <p:nvPr>
            <p:ph type="tbl" sz="quarter" idx="13"/>
            <p:extLst>
              <p:ext uri="{D42A27DB-BD31-4B8C-83A1-F6EECF244321}">
                <p14:modId xmlns:p14="http://schemas.microsoft.com/office/powerpoint/2010/main" val="3510419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332888030"/>
                    </a:ext>
                  </a:extLst>
                </a:gridCol>
                <a:gridCol w="1234440">
                  <a:extLst>
                    <a:ext uri="{9D8B030D-6E8A-4147-A177-3AD203B41FA5}">
                      <a16:colId xmlns:a16="http://schemas.microsoft.com/office/drawing/2014/main" val="3252647221"/>
                    </a:ext>
                  </a:extLst>
                </a:gridCol>
                <a:gridCol w="822960">
                  <a:extLst>
                    <a:ext uri="{9D8B030D-6E8A-4147-A177-3AD203B41FA5}">
                      <a16:colId xmlns:a16="http://schemas.microsoft.com/office/drawing/2014/main" val="2986567430"/>
                    </a:ext>
                  </a:extLst>
                </a:gridCol>
                <a:gridCol w="822960">
                  <a:extLst>
                    <a:ext uri="{9D8B030D-6E8A-4147-A177-3AD203B41FA5}">
                      <a16:colId xmlns:a16="http://schemas.microsoft.com/office/drawing/2014/main" val="841993785"/>
                    </a:ext>
                  </a:extLst>
                </a:gridCol>
                <a:gridCol w="822960">
                  <a:extLst>
                    <a:ext uri="{9D8B030D-6E8A-4147-A177-3AD203B41FA5}">
                      <a16:colId xmlns:a16="http://schemas.microsoft.com/office/drawing/2014/main" val="3019489314"/>
                    </a:ext>
                  </a:extLst>
                </a:gridCol>
                <a:gridCol w="822960">
                  <a:extLst>
                    <a:ext uri="{9D8B030D-6E8A-4147-A177-3AD203B41FA5}">
                      <a16:colId xmlns:a16="http://schemas.microsoft.com/office/drawing/2014/main" val="864165683"/>
                    </a:ext>
                  </a:extLst>
                </a:gridCol>
                <a:gridCol w="822960">
                  <a:extLst>
                    <a:ext uri="{9D8B030D-6E8A-4147-A177-3AD203B41FA5}">
                      <a16:colId xmlns:a16="http://schemas.microsoft.com/office/drawing/2014/main" val="3886630720"/>
                    </a:ext>
                  </a:extLst>
                </a:gridCol>
                <a:gridCol w="822960">
                  <a:extLst>
                    <a:ext uri="{9D8B030D-6E8A-4147-A177-3AD203B41FA5}">
                      <a16:colId xmlns:a16="http://schemas.microsoft.com/office/drawing/2014/main" val="3198867687"/>
                    </a:ext>
                  </a:extLst>
                </a:gridCol>
                <a:gridCol w="822960">
                  <a:extLst>
                    <a:ext uri="{9D8B030D-6E8A-4147-A177-3AD203B41FA5}">
                      <a16:colId xmlns:a16="http://schemas.microsoft.com/office/drawing/2014/main" val="3826316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65675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Royal - 2018-11-19 14:20:18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Add a little bit of fun and drama to your barkada’s day. Ilabas ang kulit at umarte na parang nasa movie scene ka like our Drama Kween, Janina Vela. Upload your Royal bottle perspective shots and show us what you got! #RoyalMastersOfKulit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16863632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427106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Royal - 2018-11-17 09:00:00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Kung pwede ko lang hatiin. Ah, okay eto na. Game. #RoyalMastersofKulit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10300893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1545606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854872330"/>
                  </a:ext>
                </a:extLst>
              </a:tr>
            </a:tbl>
          </a:graphicData>
        </a:graphic>
      </p:graphicFrame>
      <p:sp>
        <p:nvSpPr>
          <p:cNvPr id="4" name="Text Placeholder 3">
            <a:extLst>
              <a:ext uri="{FF2B5EF4-FFF2-40B4-BE49-F238E27FC236}">
                <a16:creationId xmlns:a16="http://schemas.microsoft.com/office/drawing/2014/main" id="{D5D13D43-054D-4048-90BD-0E7E6E7A9FC6}"/>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10491519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54971-CD8D-4E5C-B67C-0A300901FCFC}"/>
              </a:ext>
            </a:extLst>
          </p:cNvPr>
          <p:cNvSpPr>
            <a:spLocks noGrp="1"/>
          </p:cNvSpPr>
          <p:nvPr>
            <p:ph type="title"/>
          </p:nvPr>
        </p:nvSpPr>
        <p:spPr/>
        <p:txBody>
          <a:bodyPr/>
          <a:lstStyle/>
          <a:p>
            <a:r>
              <a:rPr lang="en-US"/>
              <a:t>Facebook Facebook: Content Performance | Royal PH Owned - 4 of 6</a:t>
            </a:r>
          </a:p>
        </p:txBody>
      </p:sp>
      <p:graphicFrame>
        <p:nvGraphicFramePr>
          <p:cNvPr id="5" name="Table Placeholder 4">
            <a:extLst>
              <a:ext uri="{FF2B5EF4-FFF2-40B4-BE49-F238E27FC236}">
                <a16:creationId xmlns:a16="http://schemas.microsoft.com/office/drawing/2014/main" id="{E154AAE8-8FDB-4CDA-9535-E9A2B2C5FE5C}"/>
              </a:ext>
            </a:extLst>
          </p:cNvPr>
          <p:cNvGraphicFramePr>
            <a:graphicFrameLocks noGrp="1"/>
          </p:cNvGraphicFramePr>
          <p:nvPr>
            <p:ph type="tbl" sz="quarter" idx="13"/>
            <p:extLst>
              <p:ext uri="{D42A27DB-BD31-4B8C-83A1-F6EECF244321}">
                <p14:modId xmlns:p14="http://schemas.microsoft.com/office/powerpoint/2010/main" val="24534219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893222006"/>
                    </a:ext>
                  </a:extLst>
                </a:gridCol>
                <a:gridCol w="1234440">
                  <a:extLst>
                    <a:ext uri="{9D8B030D-6E8A-4147-A177-3AD203B41FA5}">
                      <a16:colId xmlns:a16="http://schemas.microsoft.com/office/drawing/2014/main" val="245959003"/>
                    </a:ext>
                  </a:extLst>
                </a:gridCol>
                <a:gridCol w="822960">
                  <a:extLst>
                    <a:ext uri="{9D8B030D-6E8A-4147-A177-3AD203B41FA5}">
                      <a16:colId xmlns:a16="http://schemas.microsoft.com/office/drawing/2014/main" val="2955537255"/>
                    </a:ext>
                  </a:extLst>
                </a:gridCol>
                <a:gridCol w="822960">
                  <a:extLst>
                    <a:ext uri="{9D8B030D-6E8A-4147-A177-3AD203B41FA5}">
                      <a16:colId xmlns:a16="http://schemas.microsoft.com/office/drawing/2014/main" val="3797663988"/>
                    </a:ext>
                  </a:extLst>
                </a:gridCol>
                <a:gridCol w="822960">
                  <a:extLst>
                    <a:ext uri="{9D8B030D-6E8A-4147-A177-3AD203B41FA5}">
                      <a16:colId xmlns:a16="http://schemas.microsoft.com/office/drawing/2014/main" val="3763153260"/>
                    </a:ext>
                  </a:extLst>
                </a:gridCol>
                <a:gridCol w="822960">
                  <a:extLst>
                    <a:ext uri="{9D8B030D-6E8A-4147-A177-3AD203B41FA5}">
                      <a16:colId xmlns:a16="http://schemas.microsoft.com/office/drawing/2014/main" val="4253980218"/>
                    </a:ext>
                  </a:extLst>
                </a:gridCol>
                <a:gridCol w="822960">
                  <a:extLst>
                    <a:ext uri="{9D8B030D-6E8A-4147-A177-3AD203B41FA5}">
                      <a16:colId xmlns:a16="http://schemas.microsoft.com/office/drawing/2014/main" val="4025508820"/>
                    </a:ext>
                  </a:extLst>
                </a:gridCol>
                <a:gridCol w="822960">
                  <a:extLst>
                    <a:ext uri="{9D8B030D-6E8A-4147-A177-3AD203B41FA5}">
                      <a16:colId xmlns:a16="http://schemas.microsoft.com/office/drawing/2014/main" val="3375142932"/>
                    </a:ext>
                  </a:extLst>
                </a:gridCol>
                <a:gridCol w="822960">
                  <a:extLst>
                    <a:ext uri="{9D8B030D-6E8A-4147-A177-3AD203B41FA5}">
                      <a16:colId xmlns:a16="http://schemas.microsoft.com/office/drawing/2014/main" val="41886040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031043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Royal - 2018-11-13 09:00:00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Pasaway to the rescue #RoyalMastersofKulit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11057287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243881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Royal - 2018-11-11 09:00:00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Sino sa barkada n'yo 'yung busy ngayon sa dami ng 11/11 discounts? 'Add to Cart' na din kayo ng ROYAL at awardan 'yan ng bentang orange taste! #RoyalMastersOfKulit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1040195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821363376"/>
                  </a:ext>
                </a:extLst>
              </a:tr>
            </a:tbl>
          </a:graphicData>
        </a:graphic>
      </p:graphicFrame>
      <p:sp>
        <p:nvSpPr>
          <p:cNvPr id="4" name="Text Placeholder 3">
            <a:extLst>
              <a:ext uri="{FF2B5EF4-FFF2-40B4-BE49-F238E27FC236}">
                <a16:creationId xmlns:a16="http://schemas.microsoft.com/office/drawing/2014/main" id="{55DE8DB2-B4FB-41F3-9649-53D5BCD178C9}"/>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11975811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9C878-E60C-48E0-8469-7C99B46565FA}"/>
              </a:ext>
            </a:extLst>
          </p:cNvPr>
          <p:cNvSpPr>
            <a:spLocks noGrp="1"/>
          </p:cNvSpPr>
          <p:nvPr>
            <p:ph type="title"/>
          </p:nvPr>
        </p:nvSpPr>
        <p:spPr/>
        <p:txBody>
          <a:bodyPr/>
          <a:lstStyle/>
          <a:p>
            <a:r>
              <a:rPr lang="en-US"/>
              <a:t>Facebook Facebook: Content Performance | Royal PH Owned - 5 of 6</a:t>
            </a:r>
          </a:p>
        </p:txBody>
      </p:sp>
      <p:graphicFrame>
        <p:nvGraphicFramePr>
          <p:cNvPr id="5" name="Table Placeholder 4">
            <a:extLst>
              <a:ext uri="{FF2B5EF4-FFF2-40B4-BE49-F238E27FC236}">
                <a16:creationId xmlns:a16="http://schemas.microsoft.com/office/drawing/2014/main" id="{B14CE59B-7201-41DE-81B0-B08C7650BCB4}"/>
              </a:ext>
            </a:extLst>
          </p:cNvPr>
          <p:cNvGraphicFramePr>
            <a:graphicFrameLocks noGrp="1"/>
          </p:cNvGraphicFramePr>
          <p:nvPr>
            <p:ph type="tbl" sz="quarter" idx="13"/>
            <p:extLst>
              <p:ext uri="{D42A27DB-BD31-4B8C-83A1-F6EECF244321}">
                <p14:modId xmlns:p14="http://schemas.microsoft.com/office/powerpoint/2010/main" val="357446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029858118"/>
                    </a:ext>
                  </a:extLst>
                </a:gridCol>
                <a:gridCol w="1234440">
                  <a:extLst>
                    <a:ext uri="{9D8B030D-6E8A-4147-A177-3AD203B41FA5}">
                      <a16:colId xmlns:a16="http://schemas.microsoft.com/office/drawing/2014/main" val="3795992140"/>
                    </a:ext>
                  </a:extLst>
                </a:gridCol>
                <a:gridCol w="822960">
                  <a:extLst>
                    <a:ext uri="{9D8B030D-6E8A-4147-A177-3AD203B41FA5}">
                      <a16:colId xmlns:a16="http://schemas.microsoft.com/office/drawing/2014/main" val="3216799516"/>
                    </a:ext>
                  </a:extLst>
                </a:gridCol>
                <a:gridCol w="822960">
                  <a:extLst>
                    <a:ext uri="{9D8B030D-6E8A-4147-A177-3AD203B41FA5}">
                      <a16:colId xmlns:a16="http://schemas.microsoft.com/office/drawing/2014/main" val="1584526111"/>
                    </a:ext>
                  </a:extLst>
                </a:gridCol>
                <a:gridCol w="822960">
                  <a:extLst>
                    <a:ext uri="{9D8B030D-6E8A-4147-A177-3AD203B41FA5}">
                      <a16:colId xmlns:a16="http://schemas.microsoft.com/office/drawing/2014/main" val="91632463"/>
                    </a:ext>
                  </a:extLst>
                </a:gridCol>
                <a:gridCol w="822960">
                  <a:extLst>
                    <a:ext uri="{9D8B030D-6E8A-4147-A177-3AD203B41FA5}">
                      <a16:colId xmlns:a16="http://schemas.microsoft.com/office/drawing/2014/main" val="505957669"/>
                    </a:ext>
                  </a:extLst>
                </a:gridCol>
                <a:gridCol w="822960">
                  <a:extLst>
                    <a:ext uri="{9D8B030D-6E8A-4147-A177-3AD203B41FA5}">
                      <a16:colId xmlns:a16="http://schemas.microsoft.com/office/drawing/2014/main" val="1722906781"/>
                    </a:ext>
                  </a:extLst>
                </a:gridCol>
                <a:gridCol w="822960">
                  <a:extLst>
                    <a:ext uri="{9D8B030D-6E8A-4147-A177-3AD203B41FA5}">
                      <a16:colId xmlns:a16="http://schemas.microsoft.com/office/drawing/2014/main" val="1764007139"/>
                    </a:ext>
                  </a:extLst>
                </a:gridCol>
                <a:gridCol w="822960">
                  <a:extLst>
                    <a:ext uri="{9D8B030D-6E8A-4147-A177-3AD203B41FA5}">
                      <a16:colId xmlns:a16="http://schemas.microsoft.com/office/drawing/2014/main" val="28083771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370937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Royal - 2018-11-09 09:00:00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Gusto mo rin bang maging Mananangguy? Follow these steps and upload your version in the comments section below with the hashtag #RoyalMastersOfKulit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10910242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1846523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131154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Royal - 2018-11-07 09:00:00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Hilig mo rin ba gumawa ng tricks kagaya ng pasaway na si Ryan Bang? Ilabas ang kulit at gawing nakakaaliw ang araw ng barkada. Learn how to do the Mananangguy trick now! #RoyalMastersOfKulit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17063410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826039158"/>
                  </a:ext>
                </a:extLst>
              </a:tr>
            </a:tbl>
          </a:graphicData>
        </a:graphic>
      </p:graphicFrame>
      <p:sp>
        <p:nvSpPr>
          <p:cNvPr id="4" name="Text Placeholder 3">
            <a:extLst>
              <a:ext uri="{FF2B5EF4-FFF2-40B4-BE49-F238E27FC236}">
                <a16:creationId xmlns:a16="http://schemas.microsoft.com/office/drawing/2014/main" id="{9D96A9E1-90A3-483C-A116-28F3827D7E43}"/>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5390975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1D094-8208-4A87-91FD-35E1264FD8E4}"/>
              </a:ext>
            </a:extLst>
          </p:cNvPr>
          <p:cNvSpPr>
            <a:spLocks noGrp="1"/>
          </p:cNvSpPr>
          <p:nvPr>
            <p:ph type="title"/>
          </p:nvPr>
        </p:nvSpPr>
        <p:spPr/>
        <p:txBody>
          <a:bodyPr/>
          <a:lstStyle/>
          <a:p>
            <a:r>
              <a:rPr lang="en-US"/>
              <a:t>Facebook Facebook: Content Performance | Royal PH Owned - 6 of 6</a:t>
            </a:r>
          </a:p>
        </p:txBody>
      </p:sp>
      <p:graphicFrame>
        <p:nvGraphicFramePr>
          <p:cNvPr id="5" name="Table Placeholder 4">
            <a:extLst>
              <a:ext uri="{FF2B5EF4-FFF2-40B4-BE49-F238E27FC236}">
                <a16:creationId xmlns:a16="http://schemas.microsoft.com/office/drawing/2014/main" id="{D4BD707E-50F1-475A-B411-07A9A47DCAE7}"/>
              </a:ext>
            </a:extLst>
          </p:cNvPr>
          <p:cNvGraphicFramePr>
            <a:graphicFrameLocks noGrp="1"/>
          </p:cNvGraphicFramePr>
          <p:nvPr>
            <p:ph type="tbl" sz="quarter" idx="13"/>
            <p:extLst>
              <p:ext uri="{D42A27DB-BD31-4B8C-83A1-F6EECF244321}">
                <p14:modId xmlns:p14="http://schemas.microsoft.com/office/powerpoint/2010/main" val="16440423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410109590"/>
                    </a:ext>
                  </a:extLst>
                </a:gridCol>
                <a:gridCol w="1234440">
                  <a:extLst>
                    <a:ext uri="{9D8B030D-6E8A-4147-A177-3AD203B41FA5}">
                      <a16:colId xmlns:a16="http://schemas.microsoft.com/office/drawing/2014/main" val="737912640"/>
                    </a:ext>
                  </a:extLst>
                </a:gridCol>
                <a:gridCol w="822960">
                  <a:extLst>
                    <a:ext uri="{9D8B030D-6E8A-4147-A177-3AD203B41FA5}">
                      <a16:colId xmlns:a16="http://schemas.microsoft.com/office/drawing/2014/main" val="2813454100"/>
                    </a:ext>
                  </a:extLst>
                </a:gridCol>
                <a:gridCol w="822960">
                  <a:extLst>
                    <a:ext uri="{9D8B030D-6E8A-4147-A177-3AD203B41FA5}">
                      <a16:colId xmlns:a16="http://schemas.microsoft.com/office/drawing/2014/main" val="1733533646"/>
                    </a:ext>
                  </a:extLst>
                </a:gridCol>
                <a:gridCol w="822960">
                  <a:extLst>
                    <a:ext uri="{9D8B030D-6E8A-4147-A177-3AD203B41FA5}">
                      <a16:colId xmlns:a16="http://schemas.microsoft.com/office/drawing/2014/main" val="4013378791"/>
                    </a:ext>
                  </a:extLst>
                </a:gridCol>
                <a:gridCol w="822960">
                  <a:extLst>
                    <a:ext uri="{9D8B030D-6E8A-4147-A177-3AD203B41FA5}">
                      <a16:colId xmlns:a16="http://schemas.microsoft.com/office/drawing/2014/main" val="3647149751"/>
                    </a:ext>
                  </a:extLst>
                </a:gridCol>
                <a:gridCol w="822960">
                  <a:extLst>
                    <a:ext uri="{9D8B030D-6E8A-4147-A177-3AD203B41FA5}">
                      <a16:colId xmlns:a16="http://schemas.microsoft.com/office/drawing/2014/main" val="3239420649"/>
                    </a:ext>
                  </a:extLst>
                </a:gridCol>
                <a:gridCol w="822960">
                  <a:extLst>
                    <a:ext uri="{9D8B030D-6E8A-4147-A177-3AD203B41FA5}">
                      <a16:colId xmlns:a16="http://schemas.microsoft.com/office/drawing/2014/main" val="3533227333"/>
                    </a:ext>
                  </a:extLst>
                </a:gridCol>
                <a:gridCol w="822960">
                  <a:extLst>
                    <a:ext uri="{9D8B030D-6E8A-4147-A177-3AD203B41FA5}">
                      <a16:colId xmlns:a16="http://schemas.microsoft.com/office/drawing/2014/main" val="18083829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736332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Royal - 2018-11-06 09:00:00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Royal ko?! Share ko?! No way! Isa ka rin bang Kikay? Then share your own kulit AYAW MAG-SHARE lewks in the comments below! #RoyalMastersOfKulit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19967543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1823212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606097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Royal - 2018-11-03 09:00:00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Ang sakit sa kilay, bes. #RoyalMastersOfKulit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11731716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1280972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532672360"/>
                  </a:ext>
                </a:extLst>
              </a:tr>
            </a:tbl>
          </a:graphicData>
        </a:graphic>
      </p:graphicFrame>
      <p:sp>
        <p:nvSpPr>
          <p:cNvPr id="4" name="Text Placeholder 3">
            <a:extLst>
              <a:ext uri="{FF2B5EF4-FFF2-40B4-BE49-F238E27FC236}">
                <a16:creationId xmlns:a16="http://schemas.microsoft.com/office/drawing/2014/main" id="{05467624-C420-43D7-9950-98EE16D4C195}"/>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7468947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F2D9A-CDD8-480A-ADF6-CCCCFC1C293E}"/>
              </a:ext>
            </a:extLst>
          </p:cNvPr>
          <p:cNvSpPr>
            <a:spLocks noGrp="1"/>
          </p:cNvSpPr>
          <p:nvPr>
            <p:ph type="title"/>
          </p:nvPr>
        </p:nvSpPr>
        <p:spPr/>
        <p:txBody>
          <a:bodyPr/>
          <a:lstStyle/>
          <a:p>
            <a:r>
              <a:rPr lang="en-US"/>
              <a:t>Twitter Twitter: Content Performance | Royal PH Owned</a:t>
            </a:r>
          </a:p>
        </p:txBody>
      </p:sp>
      <p:graphicFrame>
        <p:nvGraphicFramePr>
          <p:cNvPr id="5" name="Table Placeholder 4">
            <a:extLst>
              <a:ext uri="{FF2B5EF4-FFF2-40B4-BE49-F238E27FC236}">
                <a16:creationId xmlns:a16="http://schemas.microsoft.com/office/drawing/2014/main" id="{C9A0C958-CEB4-4302-8711-8CBC46ED5BE7}"/>
              </a:ext>
            </a:extLst>
          </p:cNvPr>
          <p:cNvGraphicFramePr>
            <a:graphicFrameLocks noGrp="1"/>
          </p:cNvGraphicFramePr>
          <p:nvPr>
            <p:ph type="tbl" sz="quarter" idx="13"/>
            <p:extLst>
              <p:ext uri="{D42A27DB-BD31-4B8C-83A1-F6EECF244321}">
                <p14:modId xmlns:p14="http://schemas.microsoft.com/office/powerpoint/2010/main" val="27720337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65397498"/>
                    </a:ext>
                  </a:extLst>
                </a:gridCol>
                <a:gridCol w="822960">
                  <a:extLst>
                    <a:ext uri="{9D8B030D-6E8A-4147-A177-3AD203B41FA5}">
                      <a16:colId xmlns:a16="http://schemas.microsoft.com/office/drawing/2014/main" val="4121419763"/>
                    </a:ext>
                  </a:extLst>
                </a:gridCol>
                <a:gridCol w="822960">
                  <a:extLst>
                    <a:ext uri="{9D8B030D-6E8A-4147-A177-3AD203B41FA5}">
                      <a16:colId xmlns:a16="http://schemas.microsoft.com/office/drawing/2014/main" val="1231360403"/>
                    </a:ext>
                  </a:extLst>
                </a:gridCol>
                <a:gridCol w="822960">
                  <a:extLst>
                    <a:ext uri="{9D8B030D-6E8A-4147-A177-3AD203B41FA5}">
                      <a16:colId xmlns:a16="http://schemas.microsoft.com/office/drawing/2014/main" val="3537520376"/>
                    </a:ext>
                  </a:extLst>
                </a:gridCol>
                <a:gridCol w="822960">
                  <a:extLst>
                    <a:ext uri="{9D8B030D-6E8A-4147-A177-3AD203B41FA5}">
                      <a16:colId xmlns:a16="http://schemas.microsoft.com/office/drawing/2014/main" val="4108586840"/>
                    </a:ext>
                  </a:extLst>
                </a:gridCol>
                <a:gridCol w="822960">
                  <a:extLst>
                    <a:ext uri="{9D8B030D-6E8A-4147-A177-3AD203B41FA5}">
                      <a16:colId xmlns:a16="http://schemas.microsoft.com/office/drawing/2014/main" val="3410794757"/>
                    </a:ext>
                  </a:extLst>
                </a:gridCol>
                <a:gridCol w="822960">
                  <a:extLst>
                    <a:ext uri="{9D8B030D-6E8A-4147-A177-3AD203B41FA5}">
                      <a16:colId xmlns:a16="http://schemas.microsoft.com/office/drawing/2014/main" val="3553513703"/>
                    </a:ext>
                  </a:extLst>
                </a:gridCol>
                <a:gridCol w="822960">
                  <a:extLst>
                    <a:ext uri="{9D8B030D-6E8A-4147-A177-3AD203B41FA5}">
                      <a16:colId xmlns:a16="http://schemas.microsoft.com/office/drawing/2014/main" val="2215925204"/>
                    </a:ext>
                  </a:extLst>
                </a:gridCol>
              </a:tblGrid>
              <a:tr h="370840">
                <a:tc>
                  <a:txBody>
                    <a:bodyPr/>
                    <a:lstStyle/>
                    <a:p>
                      <a:r>
                        <a:rPr lang="en-US" sz="1000"/>
                        <a:t>Tweet</a:t>
                      </a:r>
                    </a:p>
                  </a:txBody>
                  <a:tcPr/>
                </a:tc>
                <a:tc>
                  <a:txBody>
                    <a:bodyPr/>
                    <a:lstStyle/>
                    <a:p>
                      <a:r>
                        <a:rPr lang="en-US" sz="1000"/>
                        <a:t>Impressions</a:t>
                      </a:r>
                    </a:p>
                  </a:txBody>
                  <a:tcPr/>
                </a:tc>
                <a:tc>
                  <a:txBody>
                    <a:bodyPr/>
                    <a:lstStyle/>
                    <a:p>
                      <a:r>
                        <a:rPr lang="en-US" sz="1000"/>
                        <a:t>Likes</a:t>
                      </a:r>
                    </a:p>
                  </a:txBody>
                  <a:tcPr/>
                </a:tc>
                <a:tc>
                  <a:txBody>
                    <a:bodyPr/>
                    <a:lstStyle/>
                    <a:p>
                      <a:r>
                        <a:rPr lang="en-US" sz="1000"/>
                        <a:t>Replies</a:t>
                      </a:r>
                    </a:p>
                  </a:txBody>
                  <a:tcPr/>
                </a:tc>
                <a:tc>
                  <a:txBody>
                    <a:bodyPr/>
                    <a:lstStyle/>
                    <a:p>
                      <a:r>
                        <a:rPr lang="en-US" sz="1000"/>
                        <a:t>Retweets</a:t>
                      </a:r>
                    </a:p>
                  </a:txBody>
                  <a:tcPr/>
                </a:tc>
                <a:tc>
                  <a:txBody>
                    <a:bodyPr/>
                    <a:lstStyle/>
                    <a:p>
                      <a:r>
                        <a:rPr lang="en-US" sz="1000"/>
                        <a:t>Video Views</a:t>
                      </a:r>
                    </a:p>
                  </a:txBody>
                  <a:tcPr/>
                </a:tc>
                <a:tc>
                  <a:txBody>
                    <a:bodyPr/>
                    <a:lstStyle/>
                    <a:p>
                      <a:r>
                        <a:rPr lang="en-US" sz="1000"/>
                        <a:t>Boost Duration</a:t>
                      </a:r>
                    </a:p>
                  </a:txBody>
                  <a:tcPr/>
                </a:tc>
                <a:tc>
                  <a:txBody>
                    <a:bodyPr/>
                    <a:lstStyle/>
                    <a:p>
                      <a:r>
                        <a:rPr lang="en-US" sz="1000"/>
                        <a:t>Content Theme</a:t>
                      </a:r>
                    </a:p>
                  </a:txBody>
                  <a:tcPr/>
                </a:tc>
                <a:extLst>
                  <a:ext uri="{0D108BD9-81ED-4DB2-BD59-A6C34878D82A}">
                    <a16:rowId xmlns:a16="http://schemas.microsoft.com/office/drawing/2014/main" val="1563238050"/>
                  </a:ext>
                </a:extLst>
              </a:tr>
              <a:tr h="370840">
                <a:tc>
                  <a:txBody>
                    <a:bodyPr/>
                    <a:lstStyle/>
                    <a:p>
                      <a:r>
                        <a:rPr lang="en-US" sz="1000" b="1"/>
                        <a:t> @RoyalPH - 2018-11-30 09:00:01 </a:t>
                      </a:r>
                      <a:r>
                        <a:rPr lang="en-US" sz="1000"/>
                        <a:t>
  Syempre, may kasamang selfie pa ‘yan pagkatapos! May kilala ka bang ganito tuwing may barkada bonding kayo? Share n’yo kung ano ang kulit trip n’yo this long weekend! #RoyalMastersOfKulit https://t.co/gjvIP88Eza</a:t>
                      </a:r>
                    </a:p>
                  </a:txBody>
                  <a:tcPr/>
                </a:tc>
                <a:tc>
                  <a:txBody>
                    <a:bodyPr/>
                    <a:lstStyle/>
                    <a:p>
                      <a:r>
                        <a:rPr lang="en-US" sz="1000"/>
                        <a:t>x</a:t>
                      </a:r>
                    </a:p>
                  </a:txBody>
                  <a:tcPr/>
                </a:tc>
                <a:tc>
                  <a:txBody>
                    <a:bodyPr/>
                    <a:lstStyle/>
                    <a:p>
                      <a:r>
                        <a:rPr lang="en-US" sz="1000"/>
                        <a:t>9</a:t>
                      </a:r>
                    </a:p>
                  </a:txBody>
                  <a:tcPr/>
                </a:tc>
                <a:tc>
                  <a:txBody>
                    <a:bodyPr/>
                    <a:lstStyle/>
                    <a:p>
                      <a:r>
                        <a:rPr lang="en-US" sz="1000"/>
                        <a:t>0</a:t>
                      </a:r>
                    </a:p>
                  </a:txBody>
                  <a:tcPr/>
                </a:tc>
                <a:tc>
                  <a:txBody>
                    <a:bodyPr/>
                    <a:lstStyle/>
                    <a:p>
                      <a:r>
                        <a:rPr lang="en-US" sz="1000"/>
                        <a:t>1</a:t>
                      </a:r>
                    </a:p>
                  </a:txBody>
                  <a:tcPr/>
                </a:tc>
                <a:tc>
                  <a:txBody>
                    <a:bodyPr/>
                    <a:lstStyle/>
                    <a:p>
                      <a:r>
                        <a:rPr lang="en-US" sz="1000"/>
                        <a:t>x</a:t>
                      </a:r>
                    </a:p>
                  </a:txBody>
                  <a:tcPr/>
                </a:tc>
                <a:tc>
                  <a:txBody>
                    <a:bodyPr/>
                    <a:lstStyle/>
                    <a:p>
                      <a:r>
                        <a:rPr lang="en-US" sz="1000"/>
                        <a:t>x</a:t>
                      </a:r>
                    </a:p>
                  </a:txBody>
                  <a:tcPr/>
                </a:tc>
                <a:tc>
                  <a:txBody>
                    <a:bodyPr/>
                    <a:lstStyle/>
                    <a:p>
                      <a:r>
                        <a:rPr lang="en-US" sz="1000"/>
                        <a:t>x</a:t>
                      </a:r>
                    </a:p>
                  </a:txBody>
                  <a:tcPr/>
                </a:tc>
                <a:extLst>
                  <a:ext uri="{0D108BD9-81ED-4DB2-BD59-A6C34878D82A}">
                    <a16:rowId xmlns:a16="http://schemas.microsoft.com/office/drawing/2014/main" val="2984821131"/>
                  </a:ext>
                </a:extLst>
              </a:tr>
              <a:tr h="370840">
                <a:tc>
                  <a:txBody>
                    <a:bodyPr/>
                    <a:lstStyle/>
                    <a:p>
                      <a:r>
                        <a:rPr lang="en-US" sz="1000" b="1"/>
                        <a:t> @RoyalPH - 2018-11-11 09:00:06 </a:t>
                      </a:r>
                      <a:r>
                        <a:rPr lang="en-US" sz="1000"/>
                        <a:t>
  Sino sa barkada n'yo 'yung busy ngayon sa dami ng 11/11 discounts? 'Add to Cart' na din kayo ng ROYAL at awardan 'yan ng bentang orange taste! #RoyalMastersOfKulit https://t.co/YpIoP5GMwn</a:t>
                      </a:r>
                    </a:p>
                  </a:txBody>
                  <a:tcPr/>
                </a:tc>
                <a:tc>
                  <a:txBody>
                    <a:bodyPr/>
                    <a:lstStyle/>
                    <a:p>
                      <a:r>
                        <a:rPr lang="en-US" sz="1000"/>
                        <a:t>x</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x</a:t>
                      </a:r>
                    </a:p>
                  </a:txBody>
                  <a:tcPr/>
                </a:tc>
                <a:tc>
                  <a:txBody>
                    <a:bodyPr/>
                    <a:lstStyle/>
                    <a:p>
                      <a:r>
                        <a:rPr lang="en-US" sz="1000"/>
                        <a:t>x</a:t>
                      </a:r>
                    </a:p>
                  </a:txBody>
                  <a:tcPr/>
                </a:tc>
                <a:tc>
                  <a:txBody>
                    <a:bodyPr/>
                    <a:lstStyle/>
                    <a:p>
                      <a:r>
                        <a:rPr lang="en-US" sz="1000"/>
                        <a:t>x</a:t>
                      </a:r>
                    </a:p>
                  </a:txBody>
                  <a:tcPr/>
                </a:tc>
                <a:extLst>
                  <a:ext uri="{0D108BD9-81ED-4DB2-BD59-A6C34878D82A}">
                    <a16:rowId xmlns:a16="http://schemas.microsoft.com/office/drawing/2014/main" val="2613149538"/>
                  </a:ext>
                </a:extLst>
              </a:tr>
            </a:tbl>
          </a:graphicData>
        </a:graphic>
      </p:graphicFrame>
      <p:sp>
        <p:nvSpPr>
          <p:cNvPr id="4" name="Text Placeholder 3">
            <a:extLst>
              <a:ext uri="{FF2B5EF4-FFF2-40B4-BE49-F238E27FC236}">
                <a16:creationId xmlns:a16="http://schemas.microsoft.com/office/drawing/2014/main" id="{912548EF-A233-412A-B91D-D6588EDB8D1E}"/>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84308012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657</Words>
  <Application>Microsoft Office PowerPoint</Application>
  <PresentationFormat>On-screen Show (4:3)</PresentationFormat>
  <Paragraphs>202</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quintly_template</vt:lpstr>
      <vt:lpstr>Royal PH Monthly Report Export</vt:lpstr>
      <vt:lpstr>Facebook Facebook: Content Performance | Royal PH Owned - 1 of 6</vt:lpstr>
      <vt:lpstr>Facebook Facebook: Content Performance | Royal PH Owned - 2 of 6</vt:lpstr>
      <vt:lpstr>Facebook Facebook: Content Performance | Royal PH Owned - 3 of 6</vt:lpstr>
      <vt:lpstr>Facebook Facebook: Content Performance | Royal PH Owned - 4 of 6</vt:lpstr>
      <vt:lpstr>Facebook Facebook: Content Performance | Royal PH Owned - 5 of 6</vt:lpstr>
      <vt:lpstr>Facebook Facebook: Content Performance | Royal PH Owned - 6 of 6</vt:lpstr>
      <vt:lpstr>Twitter Twitter: Content Performance | Royal PH Owned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Royal PH Monthly Report Export</dc:title>
  <dc:creator>Administrator</dc:creator>
  <cp:lastModifiedBy>Administrator</cp:lastModifiedBy>
  <cp:revision>1</cp:revision>
  <dcterms:created xsi:type="dcterms:W3CDTF">2018-12-07T02:51:12Z</dcterms:created>
  <dcterms:modified xsi:type="dcterms:W3CDTF">2018-12-07T02:51:27Z</dcterms:modified>
</cp:coreProperties>
</file>