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12E3-1587-468D-AF47-1C664F906131}"/>
              </a:ext>
            </a:extLst>
          </p:cNvPr>
          <p:cNvSpPr>
            <a:spLocks noGrp="1"/>
          </p:cNvSpPr>
          <p:nvPr>
            <p:ph type="ctrTitle"/>
          </p:nvPr>
        </p:nvSpPr>
        <p:spPr/>
        <p:txBody>
          <a:bodyPr/>
          <a:lstStyle/>
          <a:p>
            <a:r>
              <a:rPr lang="en-US"/>
              <a:t>Royal PH Monthly Report Export</a:t>
            </a:r>
          </a:p>
        </p:txBody>
      </p:sp>
      <p:sp>
        <p:nvSpPr>
          <p:cNvPr id="3" name="Subtitle 2">
            <a:extLst>
              <a:ext uri="{FF2B5EF4-FFF2-40B4-BE49-F238E27FC236}">
                <a16:creationId xmlns:a16="http://schemas.microsoft.com/office/drawing/2014/main" id="{2936387A-4CA8-4360-B5DF-051CC0060DF1}"/>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637655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60513-68CC-4C80-A5CB-5EF7A984608E}"/>
              </a:ext>
            </a:extLst>
          </p:cNvPr>
          <p:cNvSpPr>
            <a:spLocks noGrp="1"/>
          </p:cNvSpPr>
          <p:nvPr>
            <p:ph type="title"/>
          </p:nvPr>
        </p:nvSpPr>
        <p:spPr/>
        <p:txBody>
          <a:bodyPr/>
          <a:lstStyle/>
          <a:p>
            <a:r>
              <a:rPr lang="en-US"/>
              <a:t>Facebook Facebook: Content Performance | Royal PH Owned - 1 of 6</a:t>
            </a:r>
          </a:p>
        </p:txBody>
      </p:sp>
      <p:graphicFrame>
        <p:nvGraphicFramePr>
          <p:cNvPr id="5" name="Table Placeholder 4">
            <a:extLst>
              <a:ext uri="{FF2B5EF4-FFF2-40B4-BE49-F238E27FC236}">
                <a16:creationId xmlns:a16="http://schemas.microsoft.com/office/drawing/2014/main" id="{31874B8A-D6D4-46C0-A036-31EAEF11F9B1}"/>
              </a:ext>
            </a:extLst>
          </p:cNvPr>
          <p:cNvGraphicFramePr>
            <a:graphicFrameLocks noGrp="1"/>
          </p:cNvGraphicFramePr>
          <p:nvPr>
            <p:ph type="tbl" sz="quarter" idx="13"/>
            <p:extLst>
              <p:ext uri="{D42A27DB-BD31-4B8C-83A1-F6EECF244321}">
                <p14:modId xmlns:p14="http://schemas.microsoft.com/office/powerpoint/2010/main" val="189501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02277271"/>
                    </a:ext>
                  </a:extLst>
                </a:gridCol>
                <a:gridCol w="1234440">
                  <a:extLst>
                    <a:ext uri="{9D8B030D-6E8A-4147-A177-3AD203B41FA5}">
                      <a16:colId xmlns:a16="http://schemas.microsoft.com/office/drawing/2014/main" val="680829668"/>
                    </a:ext>
                  </a:extLst>
                </a:gridCol>
                <a:gridCol w="822960">
                  <a:extLst>
                    <a:ext uri="{9D8B030D-6E8A-4147-A177-3AD203B41FA5}">
                      <a16:colId xmlns:a16="http://schemas.microsoft.com/office/drawing/2014/main" val="4152117714"/>
                    </a:ext>
                  </a:extLst>
                </a:gridCol>
                <a:gridCol w="822960">
                  <a:extLst>
                    <a:ext uri="{9D8B030D-6E8A-4147-A177-3AD203B41FA5}">
                      <a16:colId xmlns:a16="http://schemas.microsoft.com/office/drawing/2014/main" val="1779383895"/>
                    </a:ext>
                  </a:extLst>
                </a:gridCol>
                <a:gridCol w="822960">
                  <a:extLst>
                    <a:ext uri="{9D8B030D-6E8A-4147-A177-3AD203B41FA5}">
                      <a16:colId xmlns:a16="http://schemas.microsoft.com/office/drawing/2014/main" val="2367413543"/>
                    </a:ext>
                  </a:extLst>
                </a:gridCol>
                <a:gridCol w="822960">
                  <a:extLst>
                    <a:ext uri="{9D8B030D-6E8A-4147-A177-3AD203B41FA5}">
                      <a16:colId xmlns:a16="http://schemas.microsoft.com/office/drawing/2014/main" val="3558178153"/>
                    </a:ext>
                  </a:extLst>
                </a:gridCol>
                <a:gridCol w="822960">
                  <a:extLst>
                    <a:ext uri="{9D8B030D-6E8A-4147-A177-3AD203B41FA5}">
                      <a16:colId xmlns:a16="http://schemas.microsoft.com/office/drawing/2014/main" val="3157373018"/>
                    </a:ext>
                  </a:extLst>
                </a:gridCol>
                <a:gridCol w="822960">
                  <a:extLst>
                    <a:ext uri="{9D8B030D-6E8A-4147-A177-3AD203B41FA5}">
                      <a16:colId xmlns:a16="http://schemas.microsoft.com/office/drawing/2014/main" val="1880746956"/>
                    </a:ext>
                  </a:extLst>
                </a:gridCol>
                <a:gridCol w="822960">
                  <a:extLst>
                    <a:ext uri="{9D8B030D-6E8A-4147-A177-3AD203B41FA5}">
                      <a16:colId xmlns:a16="http://schemas.microsoft.com/office/drawing/2014/main" val="229536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834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- 2018-11-30 01:00:01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Syempre, may kasamang selfie pa ‘yan pagkatapos! May kilala ka bang ganito tuwing may barkada bonding kayo? Share n’yo kung ano ang kulit trip n’yo this long weekend!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9640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- 2018-11-26 01:00:01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 ka rin bang Drama Kween? Patunayan mo by showing us your own kulit Royal perspective shots! Upload your versions on the comments below with the hashtag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9369729"/>
                  </a:ext>
                </a:extLst>
              </a:tr>
            </a:tbl>
          </a:graphicData>
        </a:graphic>
      </p:graphicFrame>
      <p:sp>
        <p:nvSpPr>
          <p:cNvPr id="4" name="Text Placeholder 3">
            <a:extLst>
              <a:ext uri="{FF2B5EF4-FFF2-40B4-BE49-F238E27FC236}">
                <a16:creationId xmlns:a16="http://schemas.microsoft.com/office/drawing/2014/main" id="{D3995030-DC47-408E-9CB1-393BA4F4837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06241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63F90-D090-444F-9F40-A6944912E9D9}"/>
              </a:ext>
            </a:extLst>
          </p:cNvPr>
          <p:cNvSpPr>
            <a:spLocks noGrp="1"/>
          </p:cNvSpPr>
          <p:nvPr>
            <p:ph type="title"/>
          </p:nvPr>
        </p:nvSpPr>
        <p:spPr/>
        <p:txBody>
          <a:bodyPr/>
          <a:lstStyle/>
          <a:p>
            <a:r>
              <a:rPr lang="en-US"/>
              <a:t>Facebook Facebook: Content Performance | Royal PH Owned - 2 of 6</a:t>
            </a:r>
          </a:p>
        </p:txBody>
      </p:sp>
      <p:graphicFrame>
        <p:nvGraphicFramePr>
          <p:cNvPr id="5" name="Table Placeholder 4">
            <a:extLst>
              <a:ext uri="{FF2B5EF4-FFF2-40B4-BE49-F238E27FC236}">
                <a16:creationId xmlns:a16="http://schemas.microsoft.com/office/drawing/2014/main" id="{BDB46F7D-B1A0-4537-A3C1-9192702AD1D3}"/>
              </a:ext>
            </a:extLst>
          </p:cNvPr>
          <p:cNvGraphicFramePr>
            <a:graphicFrameLocks noGrp="1"/>
          </p:cNvGraphicFramePr>
          <p:nvPr>
            <p:ph type="tbl" sz="quarter" idx="13"/>
            <p:extLst>
              <p:ext uri="{D42A27DB-BD31-4B8C-83A1-F6EECF244321}">
                <p14:modId xmlns:p14="http://schemas.microsoft.com/office/powerpoint/2010/main" val="1245820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83453320"/>
                    </a:ext>
                  </a:extLst>
                </a:gridCol>
                <a:gridCol w="1234440">
                  <a:extLst>
                    <a:ext uri="{9D8B030D-6E8A-4147-A177-3AD203B41FA5}">
                      <a16:colId xmlns:a16="http://schemas.microsoft.com/office/drawing/2014/main" val="3653482078"/>
                    </a:ext>
                  </a:extLst>
                </a:gridCol>
                <a:gridCol w="822960">
                  <a:extLst>
                    <a:ext uri="{9D8B030D-6E8A-4147-A177-3AD203B41FA5}">
                      <a16:colId xmlns:a16="http://schemas.microsoft.com/office/drawing/2014/main" val="4076436716"/>
                    </a:ext>
                  </a:extLst>
                </a:gridCol>
                <a:gridCol w="822960">
                  <a:extLst>
                    <a:ext uri="{9D8B030D-6E8A-4147-A177-3AD203B41FA5}">
                      <a16:colId xmlns:a16="http://schemas.microsoft.com/office/drawing/2014/main" val="1593125391"/>
                    </a:ext>
                  </a:extLst>
                </a:gridCol>
                <a:gridCol w="822960">
                  <a:extLst>
                    <a:ext uri="{9D8B030D-6E8A-4147-A177-3AD203B41FA5}">
                      <a16:colId xmlns:a16="http://schemas.microsoft.com/office/drawing/2014/main" val="3590963206"/>
                    </a:ext>
                  </a:extLst>
                </a:gridCol>
                <a:gridCol w="822960">
                  <a:extLst>
                    <a:ext uri="{9D8B030D-6E8A-4147-A177-3AD203B41FA5}">
                      <a16:colId xmlns:a16="http://schemas.microsoft.com/office/drawing/2014/main" val="379666384"/>
                    </a:ext>
                  </a:extLst>
                </a:gridCol>
                <a:gridCol w="822960">
                  <a:extLst>
                    <a:ext uri="{9D8B030D-6E8A-4147-A177-3AD203B41FA5}">
                      <a16:colId xmlns:a16="http://schemas.microsoft.com/office/drawing/2014/main" val="1486325137"/>
                    </a:ext>
                  </a:extLst>
                </a:gridCol>
                <a:gridCol w="822960">
                  <a:extLst>
                    <a:ext uri="{9D8B030D-6E8A-4147-A177-3AD203B41FA5}">
                      <a16:colId xmlns:a16="http://schemas.microsoft.com/office/drawing/2014/main" val="4131449380"/>
                    </a:ext>
                  </a:extLst>
                </a:gridCol>
                <a:gridCol w="822960">
                  <a:extLst>
                    <a:ext uri="{9D8B030D-6E8A-4147-A177-3AD203B41FA5}">
                      <a16:colId xmlns:a16="http://schemas.microsoft.com/office/drawing/2014/main" val="821886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668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- 2018-11-22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Drama Kween issues ☹ huhuhu sakit!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085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- 2018-11-21 01:26:35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kilala ka bang pogi o nagpapapogi? Baka kasama siya sa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75075082"/>
                  </a:ext>
                </a:extLst>
              </a:tr>
            </a:tbl>
          </a:graphicData>
        </a:graphic>
      </p:graphicFrame>
      <p:sp>
        <p:nvSpPr>
          <p:cNvPr id="4" name="Text Placeholder 3">
            <a:extLst>
              <a:ext uri="{FF2B5EF4-FFF2-40B4-BE49-F238E27FC236}">
                <a16:creationId xmlns:a16="http://schemas.microsoft.com/office/drawing/2014/main" id="{F554A56A-9527-4D22-ABF6-A351EE4F16E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57514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B498-C4EE-4C7F-9F9F-2D04B67559C1}"/>
              </a:ext>
            </a:extLst>
          </p:cNvPr>
          <p:cNvSpPr>
            <a:spLocks noGrp="1"/>
          </p:cNvSpPr>
          <p:nvPr>
            <p:ph type="title"/>
          </p:nvPr>
        </p:nvSpPr>
        <p:spPr/>
        <p:txBody>
          <a:bodyPr/>
          <a:lstStyle/>
          <a:p>
            <a:r>
              <a:rPr lang="en-US"/>
              <a:t>Facebook Facebook: Content Performance | Royal PH Owned - 3 of 6</a:t>
            </a:r>
          </a:p>
        </p:txBody>
      </p:sp>
      <p:graphicFrame>
        <p:nvGraphicFramePr>
          <p:cNvPr id="5" name="Table Placeholder 4">
            <a:extLst>
              <a:ext uri="{FF2B5EF4-FFF2-40B4-BE49-F238E27FC236}">
                <a16:creationId xmlns:a16="http://schemas.microsoft.com/office/drawing/2014/main" id="{D625D9E0-A8A2-4A3E-8C88-004901A5F16E}"/>
              </a:ext>
            </a:extLst>
          </p:cNvPr>
          <p:cNvGraphicFramePr>
            <a:graphicFrameLocks noGrp="1"/>
          </p:cNvGraphicFramePr>
          <p:nvPr>
            <p:ph type="tbl" sz="quarter" idx="13"/>
            <p:extLst>
              <p:ext uri="{D42A27DB-BD31-4B8C-83A1-F6EECF244321}">
                <p14:modId xmlns:p14="http://schemas.microsoft.com/office/powerpoint/2010/main" val="1525301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1774476"/>
                    </a:ext>
                  </a:extLst>
                </a:gridCol>
                <a:gridCol w="1234440">
                  <a:extLst>
                    <a:ext uri="{9D8B030D-6E8A-4147-A177-3AD203B41FA5}">
                      <a16:colId xmlns:a16="http://schemas.microsoft.com/office/drawing/2014/main" val="1603987111"/>
                    </a:ext>
                  </a:extLst>
                </a:gridCol>
                <a:gridCol w="822960">
                  <a:extLst>
                    <a:ext uri="{9D8B030D-6E8A-4147-A177-3AD203B41FA5}">
                      <a16:colId xmlns:a16="http://schemas.microsoft.com/office/drawing/2014/main" val="3201806350"/>
                    </a:ext>
                  </a:extLst>
                </a:gridCol>
                <a:gridCol w="822960">
                  <a:extLst>
                    <a:ext uri="{9D8B030D-6E8A-4147-A177-3AD203B41FA5}">
                      <a16:colId xmlns:a16="http://schemas.microsoft.com/office/drawing/2014/main" val="24710177"/>
                    </a:ext>
                  </a:extLst>
                </a:gridCol>
                <a:gridCol w="822960">
                  <a:extLst>
                    <a:ext uri="{9D8B030D-6E8A-4147-A177-3AD203B41FA5}">
                      <a16:colId xmlns:a16="http://schemas.microsoft.com/office/drawing/2014/main" val="880691677"/>
                    </a:ext>
                  </a:extLst>
                </a:gridCol>
                <a:gridCol w="822960">
                  <a:extLst>
                    <a:ext uri="{9D8B030D-6E8A-4147-A177-3AD203B41FA5}">
                      <a16:colId xmlns:a16="http://schemas.microsoft.com/office/drawing/2014/main" val="4254204615"/>
                    </a:ext>
                  </a:extLst>
                </a:gridCol>
                <a:gridCol w="822960">
                  <a:extLst>
                    <a:ext uri="{9D8B030D-6E8A-4147-A177-3AD203B41FA5}">
                      <a16:colId xmlns:a16="http://schemas.microsoft.com/office/drawing/2014/main" val="1944794334"/>
                    </a:ext>
                  </a:extLst>
                </a:gridCol>
                <a:gridCol w="822960">
                  <a:extLst>
                    <a:ext uri="{9D8B030D-6E8A-4147-A177-3AD203B41FA5}">
                      <a16:colId xmlns:a16="http://schemas.microsoft.com/office/drawing/2014/main" val="1286448250"/>
                    </a:ext>
                  </a:extLst>
                </a:gridCol>
                <a:gridCol w="822960">
                  <a:extLst>
                    <a:ext uri="{9D8B030D-6E8A-4147-A177-3AD203B41FA5}">
                      <a16:colId xmlns:a16="http://schemas.microsoft.com/office/drawing/2014/main" val="367870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9695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- 2018-11-19 06:20:18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Add a little bit of fun and drama to your barkada’s day. Ilabas ang kulit at umarte na parang nasa movie scene ka like our Drama Kween, Janina Vela. Upload your Royal bottle perspective shots and show us what you got!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9613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- 2018-11-17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Kung pwede ko lang hatiin. Ah, okay eto na. Game.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1225621"/>
                  </a:ext>
                </a:extLst>
              </a:tr>
            </a:tbl>
          </a:graphicData>
        </a:graphic>
      </p:graphicFrame>
      <p:sp>
        <p:nvSpPr>
          <p:cNvPr id="4" name="Text Placeholder 3">
            <a:extLst>
              <a:ext uri="{FF2B5EF4-FFF2-40B4-BE49-F238E27FC236}">
                <a16:creationId xmlns:a16="http://schemas.microsoft.com/office/drawing/2014/main" id="{2F9459DE-D4B5-4B0C-8CA7-51B319863CD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05010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7AE4E-5FCA-4880-86E0-A271C7382C87}"/>
              </a:ext>
            </a:extLst>
          </p:cNvPr>
          <p:cNvSpPr>
            <a:spLocks noGrp="1"/>
          </p:cNvSpPr>
          <p:nvPr>
            <p:ph type="title"/>
          </p:nvPr>
        </p:nvSpPr>
        <p:spPr/>
        <p:txBody>
          <a:bodyPr/>
          <a:lstStyle/>
          <a:p>
            <a:r>
              <a:rPr lang="en-US"/>
              <a:t>Facebook Facebook: Content Performance | Royal PH Owned - 4 of 6</a:t>
            </a:r>
          </a:p>
        </p:txBody>
      </p:sp>
      <p:graphicFrame>
        <p:nvGraphicFramePr>
          <p:cNvPr id="5" name="Table Placeholder 4">
            <a:extLst>
              <a:ext uri="{FF2B5EF4-FFF2-40B4-BE49-F238E27FC236}">
                <a16:creationId xmlns:a16="http://schemas.microsoft.com/office/drawing/2014/main" id="{B2CC7248-044E-4C5E-90F3-0CF874D8EE88}"/>
              </a:ext>
            </a:extLst>
          </p:cNvPr>
          <p:cNvGraphicFramePr>
            <a:graphicFrameLocks noGrp="1"/>
          </p:cNvGraphicFramePr>
          <p:nvPr>
            <p:ph type="tbl" sz="quarter" idx="13"/>
            <p:extLst>
              <p:ext uri="{D42A27DB-BD31-4B8C-83A1-F6EECF244321}">
                <p14:modId xmlns:p14="http://schemas.microsoft.com/office/powerpoint/2010/main" val="763771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91521351"/>
                    </a:ext>
                  </a:extLst>
                </a:gridCol>
                <a:gridCol w="1234440">
                  <a:extLst>
                    <a:ext uri="{9D8B030D-6E8A-4147-A177-3AD203B41FA5}">
                      <a16:colId xmlns:a16="http://schemas.microsoft.com/office/drawing/2014/main" val="1500499584"/>
                    </a:ext>
                  </a:extLst>
                </a:gridCol>
                <a:gridCol w="822960">
                  <a:extLst>
                    <a:ext uri="{9D8B030D-6E8A-4147-A177-3AD203B41FA5}">
                      <a16:colId xmlns:a16="http://schemas.microsoft.com/office/drawing/2014/main" val="1502332334"/>
                    </a:ext>
                  </a:extLst>
                </a:gridCol>
                <a:gridCol w="822960">
                  <a:extLst>
                    <a:ext uri="{9D8B030D-6E8A-4147-A177-3AD203B41FA5}">
                      <a16:colId xmlns:a16="http://schemas.microsoft.com/office/drawing/2014/main" val="447567773"/>
                    </a:ext>
                  </a:extLst>
                </a:gridCol>
                <a:gridCol w="822960">
                  <a:extLst>
                    <a:ext uri="{9D8B030D-6E8A-4147-A177-3AD203B41FA5}">
                      <a16:colId xmlns:a16="http://schemas.microsoft.com/office/drawing/2014/main" val="1367840230"/>
                    </a:ext>
                  </a:extLst>
                </a:gridCol>
                <a:gridCol w="822960">
                  <a:extLst>
                    <a:ext uri="{9D8B030D-6E8A-4147-A177-3AD203B41FA5}">
                      <a16:colId xmlns:a16="http://schemas.microsoft.com/office/drawing/2014/main" val="313190482"/>
                    </a:ext>
                  </a:extLst>
                </a:gridCol>
                <a:gridCol w="822960">
                  <a:extLst>
                    <a:ext uri="{9D8B030D-6E8A-4147-A177-3AD203B41FA5}">
                      <a16:colId xmlns:a16="http://schemas.microsoft.com/office/drawing/2014/main" val="972146779"/>
                    </a:ext>
                  </a:extLst>
                </a:gridCol>
                <a:gridCol w="822960">
                  <a:extLst>
                    <a:ext uri="{9D8B030D-6E8A-4147-A177-3AD203B41FA5}">
                      <a16:colId xmlns:a16="http://schemas.microsoft.com/office/drawing/2014/main" val="987755944"/>
                    </a:ext>
                  </a:extLst>
                </a:gridCol>
                <a:gridCol w="822960">
                  <a:extLst>
                    <a:ext uri="{9D8B030D-6E8A-4147-A177-3AD203B41FA5}">
                      <a16:colId xmlns:a16="http://schemas.microsoft.com/office/drawing/2014/main" val="1790588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3301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- 2018-11-13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Pasaway to the rescue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11057280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5153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- 2018-11-11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Sino sa barkada n'yo 'yung busy ngayon sa dami ng 11/11 discounts? 'Add to Cart' na din kayo ng ROYAL at awardan 'yan ng bentang orange taste!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35901846"/>
                  </a:ext>
                </a:extLst>
              </a:tr>
            </a:tbl>
          </a:graphicData>
        </a:graphic>
      </p:graphicFrame>
      <p:sp>
        <p:nvSpPr>
          <p:cNvPr id="4" name="Text Placeholder 3">
            <a:extLst>
              <a:ext uri="{FF2B5EF4-FFF2-40B4-BE49-F238E27FC236}">
                <a16:creationId xmlns:a16="http://schemas.microsoft.com/office/drawing/2014/main" id="{F272EC2B-4215-40E3-85B9-738ADAEEFFF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17259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6A6F3-22B0-4B52-84C5-634456D2044B}"/>
              </a:ext>
            </a:extLst>
          </p:cNvPr>
          <p:cNvSpPr>
            <a:spLocks noGrp="1"/>
          </p:cNvSpPr>
          <p:nvPr>
            <p:ph type="title"/>
          </p:nvPr>
        </p:nvSpPr>
        <p:spPr/>
        <p:txBody>
          <a:bodyPr/>
          <a:lstStyle/>
          <a:p>
            <a:r>
              <a:rPr lang="en-US"/>
              <a:t>Facebook Facebook: Content Performance | Royal PH Owned - 5 of 6</a:t>
            </a:r>
          </a:p>
        </p:txBody>
      </p:sp>
      <p:graphicFrame>
        <p:nvGraphicFramePr>
          <p:cNvPr id="5" name="Table Placeholder 4">
            <a:extLst>
              <a:ext uri="{FF2B5EF4-FFF2-40B4-BE49-F238E27FC236}">
                <a16:creationId xmlns:a16="http://schemas.microsoft.com/office/drawing/2014/main" id="{86F106C2-2F62-4FEC-8088-B91D54149B5F}"/>
              </a:ext>
            </a:extLst>
          </p:cNvPr>
          <p:cNvGraphicFramePr>
            <a:graphicFrameLocks noGrp="1"/>
          </p:cNvGraphicFramePr>
          <p:nvPr>
            <p:ph type="tbl" sz="quarter" idx="13"/>
            <p:extLst>
              <p:ext uri="{D42A27DB-BD31-4B8C-83A1-F6EECF244321}">
                <p14:modId xmlns:p14="http://schemas.microsoft.com/office/powerpoint/2010/main" val="1011449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21048658"/>
                    </a:ext>
                  </a:extLst>
                </a:gridCol>
                <a:gridCol w="1234440">
                  <a:extLst>
                    <a:ext uri="{9D8B030D-6E8A-4147-A177-3AD203B41FA5}">
                      <a16:colId xmlns:a16="http://schemas.microsoft.com/office/drawing/2014/main" val="1914865343"/>
                    </a:ext>
                  </a:extLst>
                </a:gridCol>
                <a:gridCol w="822960">
                  <a:extLst>
                    <a:ext uri="{9D8B030D-6E8A-4147-A177-3AD203B41FA5}">
                      <a16:colId xmlns:a16="http://schemas.microsoft.com/office/drawing/2014/main" val="355428157"/>
                    </a:ext>
                  </a:extLst>
                </a:gridCol>
                <a:gridCol w="822960">
                  <a:extLst>
                    <a:ext uri="{9D8B030D-6E8A-4147-A177-3AD203B41FA5}">
                      <a16:colId xmlns:a16="http://schemas.microsoft.com/office/drawing/2014/main" val="2917720764"/>
                    </a:ext>
                  </a:extLst>
                </a:gridCol>
                <a:gridCol w="822960">
                  <a:extLst>
                    <a:ext uri="{9D8B030D-6E8A-4147-A177-3AD203B41FA5}">
                      <a16:colId xmlns:a16="http://schemas.microsoft.com/office/drawing/2014/main" val="3169425641"/>
                    </a:ext>
                  </a:extLst>
                </a:gridCol>
                <a:gridCol w="822960">
                  <a:extLst>
                    <a:ext uri="{9D8B030D-6E8A-4147-A177-3AD203B41FA5}">
                      <a16:colId xmlns:a16="http://schemas.microsoft.com/office/drawing/2014/main" val="1762515490"/>
                    </a:ext>
                  </a:extLst>
                </a:gridCol>
                <a:gridCol w="822960">
                  <a:extLst>
                    <a:ext uri="{9D8B030D-6E8A-4147-A177-3AD203B41FA5}">
                      <a16:colId xmlns:a16="http://schemas.microsoft.com/office/drawing/2014/main" val="4187585618"/>
                    </a:ext>
                  </a:extLst>
                </a:gridCol>
                <a:gridCol w="822960">
                  <a:extLst>
                    <a:ext uri="{9D8B030D-6E8A-4147-A177-3AD203B41FA5}">
                      <a16:colId xmlns:a16="http://schemas.microsoft.com/office/drawing/2014/main" val="2488282190"/>
                    </a:ext>
                  </a:extLst>
                </a:gridCol>
                <a:gridCol w="822960">
                  <a:extLst>
                    <a:ext uri="{9D8B030D-6E8A-4147-A177-3AD203B41FA5}">
                      <a16:colId xmlns:a16="http://schemas.microsoft.com/office/drawing/2014/main" val="671121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1861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- 2018-11-09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mo rin bang maging Mananangguy? Follow these steps and upload your version in the comments section below with the hashtag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1187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- 2018-11-07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Hilig mo rin ba gumawa ng tricks kagaya ng pasaway na si Ryan Bang? Ilabas ang kulit at gawing nakakaaliw ang araw ng barkada. Learn how to do the Mananangguy trick now!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37934425"/>
                  </a:ext>
                </a:extLst>
              </a:tr>
            </a:tbl>
          </a:graphicData>
        </a:graphic>
      </p:graphicFrame>
      <p:sp>
        <p:nvSpPr>
          <p:cNvPr id="4" name="Text Placeholder 3">
            <a:extLst>
              <a:ext uri="{FF2B5EF4-FFF2-40B4-BE49-F238E27FC236}">
                <a16:creationId xmlns:a16="http://schemas.microsoft.com/office/drawing/2014/main" id="{8012C4FB-CA87-4C7D-B77A-5E7742F32CF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727749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B1ED-FA2C-464E-8068-EABBA8E02232}"/>
              </a:ext>
            </a:extLst>
          </p:cNvPr>
          <p:cNvSpPr>
            <a:spLocks noGrp="1"/>
          </p:cNvSpPr>
          <p:nvPr>
            <p:ph type="title"/>
          </p:nvPr>
        </p:nvSpPr>
        <p:spPr/>
        <p:txBody>
          <a:bodyPr/>
          <a:lstStyle/>
          <a:p>
            <a:r>
              <a:rPr lang="en-US"/>
              <a:t>Facebook Facebook: Content Performance | Royal PH Owned - 6 of 6</a:t>
            </a:r>
          </a:p>
        </p:txBody>
      </p:sp>
      <p:graphicFrame>
        <p:nvGraphicFramePr>
          <p:cNvPr id="5" name="Table Placeholder 4">
            <a:extLst>
              <a:ext uri="{FF2B5EF4-FFF2-40B4-BE49-F238E27FC236}">
                <a16:creationId xmlns:a16="http://schemas.microsoft.com/office/drawing/2014/main" id="{3330E249-D740-4B07-8A56-EA1B00DEA14E}"/>
              </a:ext>
            </a:extLst>
          </p:cNvPr>
          <p:cNvGraphicFramePr>
            <a:graphicFrameLocks noGrp="1"/>
          </p:cNvGraphicFramePr>
          <p:nvPr>
            <p:ph type="tbl" sz="quarter" idx="13"/>
            <p:extLst>
              <p:ext uri="{D42A27DB-BD31-4B8C-83A1-F6EECF244321}">
                <p14:modId xmlns:p14="http://schemas.microsoft.com/office/powerpoint/2010/main" val="254565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57752102"/>
                    </a:ext>
                  </a:extLst>
                </a:gridCol>
                <a:gridCol w="1234440">
                  <a:extLst>
                    <a:ext uri="{9D8B030D-6E8A-4147-A177-3AD203B41FA5}">
                      <a16:colId xmlns:a16="http://schemas.microsoft.com/office/drawing/2014/main" val="1840552822"/>
                    </a:ext>
                  </a:extLst>
                </a:gridCol>
                <a:gridCol w="822960">
                  <a:extLst>
                    <a:ext uri="{9D8B030D-6E8A-4147-A177-3AD203B41FA5}">
                      <a16:colId xmlns:a16="http://schemas.microsoft.com/office/drawing/2014/main" val="3438736320"/>
                    </a:ext>
                  </a:extLst>
                </a:gridCol>
                <a:gridCol w="822960">
                  <a:extLst>
                    <a:ext uri="{9D8B030D-6E8A-4147-A177-3AD203B41FA5}">
                      <a16:colId xmlns:a16="http://schemas.microsoft.com/office/drawing/2014/main" val="586963100"/>
                    </a:ext>
                  </a:extLst>
                </a:gridCol>
                <a:gridCol w="822960">
                  <a:extLst>
                    <a:ext uri="{9D8B030D-6E8A-4147-A177-3AD203B41FA5}">
                      <a16:colId xmlns:a16="http://schemas.microsoft.com/office/drawing/2014/main" val="2226442961"/>
                    </a:ext>
                  </a:extLst>
                </a:gridCol>
                <a:gridCol w="822960">
                  <a:extLst>
                    <a:ext uri="{9D8B030D-6E8A-4147-A177-3AD203B41FA5}">
                      <a16:colId xmlns:a16="http://schemas.microsoft.com/office/drawing/2014/main" val="109609468"/>
                    </a:ext>
                  </a:extLst>
                </a:gridCol>
                <a:gridCol w="822960">
                  <a:extLst>
                    <a:ext uri="{9D8B030D-6E8A-4147-A177-3AD203B41FA5}">
                      <a16:colId xmlns:a16="http://schemas.microsoft.com/office/drawing/2014/main" val="1388014688"/>
                    </a:ext>
                  </a:extLst>
                </a:gridCol>
                <a:gridCol w="822960">
                  <a:extLst>
                    <a:ext uri="{9D8B030D-6E8A-4147-A177-3AD203B41FA5}">
                      <a16:colId xmlns:a16="http://schemas.microsoft.com/office/drawing/2014/main" val="2874870254"/>
                    </a:ext>
                  </a:extLst>
                </a:gridCol>
                <a:gridCol w="822960">
                  <a:extLst>
                    <a:ext uri="{9D8B030D-6E8A-4147-A177-3AD203B41FA5}">
                      <a16:colId xmlns:a16="http://schemas.microsoft.com/office/drawing/2014/main" val="2408635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6352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- 2018-11-06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Royal ko?! Share ko?! No way! Isa ka rin bang Kikay? Then share your own kulit AYAW MAG-SHARE lewks in the comments below!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6303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- 2018-11-03 01:00:00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 sakit sa kilay, bes.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39591438"/>
                  </a:ext>
                </a:extLst>
              </a:tr>
            </a:tbl>
          </a:graphicData>
        </a:graphic>
      </p:graphicFrame>
      <p:sp>
        <p:nvSpPr>
          <p:cNvPr id="4" name="Text Placeholder 3">
            <a:extLst>
              <a:ext uri="{FF2B5EF4-FFF2-40B4-BE49-F238E27FC236}">
                <a16:creationId xmlns:a16="http://schemas.microsoft.com/office/drawing/2014/main" id="{5ABFA038-DEC7-4BB8-8686-367A2660B60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46206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935FE-5FE6-4E53-9392-9F0C939B8338}"/>
              </a:ext>
            </a:extLst>
          </p:cNvPr>
          <p:cNvSpPr>
            <a:spLocks noGrp="1"/>
          </p:cNvSpPr>
          <p:nvPr>
            <p:ph type="title"/>
          </p:nvPr>
        </p:nvSpPr>
        <p:spPr/>
        <p:txBody>
          <a:bodyPr/>
          <a:lstStyle/>
          <a:p>
            <a:r>
              <a:rPr lang="en-US"/>
              <a:t>Twitter Twitter: Content Performance | Royal PH Owned</a:t>
            </a:r>
          </a:p>
        </p:txBody>
      </p:sp>
      <p:graphicFrame>
        <p:nvGraphicFramePr>
          <p:cNvPr id="5" name="Table Placeholder 4">
            <a:extLst>
              <a:ext uri="{FF2B5EF4-FFF2-40B4-BE49-F238E27FC236}">
                <a16:creationId xmlns:a16="http://schemas.microsoft.com/office/drawing/2014/main" id="{F8B7F52A-B2DE-421F-B5C3-F95EDFD58DA5}"/>
              </a:ext>
            </a:extLst>
          </p:cNvPr>
          <p:cNvGraphicFramePr>
            <a:graphicFrameLocks noGrp="1"/>
          </p:cNvGraphicFramePr>
          <p:nvPr>
            <p:ph type="tbl" sz="quarter" idx="13"/>
            <p:extLst>
              <p:ext uri="{D42A27DB-BD31-4B8C-83A1-F6EECF244321}">
                <p14:modId xmlns:p14="http://schemas.microsoft.com/office/powerpoint/2010/main" val="158977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93686527"/>
                    </a:ext>
                  </a:extLst>
                </a:gridCol>
                <a:gridCol w="822960">
                  <a:extLst>
                    <a:ext uri="{9D8B030D-6E8A-4147-A177-3AD203B41FA5}">
                      <a16:colId xmlns:a16="http://schemas.microsoft.com/office/drawing/2014/main" val="252219862"/>
                    </a:ext>
                  </a:extLst>
                </a:gridCol>
                <a:gridCol w="822960">
                  <a:extLst>
                    <a:ext uri="{9D8B030D-6E8A-4147-A177-3AD203B41FA5}">
                      <a16:colId xmlns:a16="http://schemas.microsoft.com/office/drawing/2014/main" val="1020939881"/>
                    </a:ext>
                  </a:extLst>
                </a:gridCol>
                <a:gridCol w="822960">
                  <a:extLst>
                    <a:ext uri="{9D8B030D-6E8A-4147-A177-3AD203B41FA5}">
                      <a16:colId xmlns:a16="http://schemas.microsoft.com/office/drawing/2014/main" val="1786900338"/>
                    </a:ext>
                  </a:extLst>
                </a:gridCol>
                <a:gridCol w="822960">
                  <a:extLst>
                    <a:ext uri="{9D8B030D-6E8A-4147-A177-3AD203B41FA5}">
                      <a16:colId xmlns:a16="http://schemas.microsoft.com/office/drawing/2014/main" val="359405127"/>
                    </a:ext>
                  </a:extLst>
                </a:gridCol>
                <a:gridCol w="822960">
                  <a:extLst>
                    <a:ext uri="{9D8B030D-6E8A-4147-A177-3AD203B41FA5}">
                      <a16:colId xmlns:a16="http://schemas.microsoft.com/office/drawing/2014/main" val="3718021295"/>
                    </a:ext>
                  </a:extLst>
                </a:gridCol>
                <a:gridCol w="822960">
                  <a:extLst>
                    <a:ext uri="{9D8B030D-6E8A-4147-A177-3AD203B41FA5}">
                      <a16:colId xmlns:a16="http://schemas.microsoft.com/office/drawing/2014/main" val="3983245534"/>
                    </a:ext>
                  </a:extLst>
                </a:gridCol>
                <a:gridCol w="822960">
                  <a:extLst>
                    <a:ext uri="{9D8B030D-6E8A-4147-A177-3AD203B41FA5}">
                      <a16:colId xmlns:a16="http://schemas.microsoft.com/office/drawing/2014/main" val="3153356264"/>
                    </a:ext>
                  </a:extLst>
                </a:gridCol>
              </a:tblGrid>
              <a:tr h="370840">
                <a:tc>
                  <a:txBody>
                    <a:bodyPr/>
                    <a:lstStyle/>
                    <a:p>
                      <a:r>
                        <a:rPr lang="en-US" sz="1000"/>
                        <a:t>Tweet</a:t>
                      </a:r>
                    </a:p>
                  </a:txBody>
                  <a:tcPr/>
                </a:tc>
                <a:tc>
                  <a:txBody>
                    <a:bodyPr/>
                    <a:lstStyle/>
                    <a:p>
                      <a:r>
                        <a:rPr lang="en-US" sz="1000"/>
                        <a:t>Impressions</a:t>
                      </a:r>
                    </a:p>
                  </a:txBody>
                  <a:tcPr/>
                </a:tc>
                <a:tc>
                  <a:txBody>
                    <a:bodyPr/>
                    <a:lstStyle/>
                    <a:p>
                      <a:r>
                        <a:rPr lang="en-US" sz="1000"/>
                        <a:t>Likes</a:t>
                      </a:r>
                    </a:p>
                  </a:txBody>
                  <a:tcPr/>
                </a:tc>
                <a:tc>
                  <a:txBody>
                    <a:bodyPr/>
                    <a:lstStyle/>
                    <a:p>
                      <a:r>
                        <a:rPr lang="en-US" sz="1000"/>
                        <a:t>Replies</a:t>
                      </a:r>
                    </a:p>
                  </a:txBody>
                  <a:tcPr/>
                </a:tc>
                <a:tc>
                  <a:txBody>
                    <a:bodyPr/>
                    <a:lstStyle/>
                    <a:p>
                      <a:r>
                        <a:rPr lang="en-US" sz="1000"/>
                        <a:t>Retweets</a:t>
                      </a:r>
                    </a:p>
                  </a:txBody>
                  <a:tcPr/>
                </a:tc>
                <a:tc>
                  <a:txBody>
                    <a:bodyPr/>
                    <a:lstStyle/>
                    <a:p>
                      <a:r>
                        <a:rPr lang="en-US" sz="1000"/>
                        <a:t>Video Views</a:t>
                      </a:r>
                    </a:p>
                  </a:txBody>
                  <a:tcPr/>
                </a:tc>
                <a:tc>
                  <a:txBody>
                    <a:bodyPr/>
                    <a:lstStyle/>
                    <a:p>
                      <a:r>
                        <a:rPr lang="en-US" sz="1000"/>
                        <a:t>Boost Duration</a:t>
                      </a:r>
                    </a:p>
                  </a:txBody>
                  <a:tcPr/>
                </a:tc>
                <a:tc>
                  <a:txBody>
                    <a:bodyPr/>
                    <a:lstStyle/>
                    <a:p>
                      <a:r>
                        <a:rPr lang="en-US" sz="1000"/>
                        <a:t>Content Theme</a:t>
                      </a:r>
                    </a:p>
                  </a:txBody>
                  <a:tcPr/>
                </a:tc>
                <a:extLst>
                  <a:ext uri="{0D108BD9-81ED-4DB2-BD59-A6C34878D82A}">
                    <a16:rowId xmlns:a16="http://schemas.microsoft.com/office/drawing/2014/main" val="1140843225"/>
                  </a:ext>
                </a:extLst>
              </a:tr>
              <a:tr h="370840">
                <a:tc>
                  <a:txBody>
                    <a:bodyPr/>
                    <a:lstStyle/>
                    <a:p>
                      <a:r>
                        <a:rPr lang="en-US" sz="1000" b="1"/>
                        <a:t> @RoyalPH - 2018-11-30 01:00:01 </a:t>
                      </a:r>
                      <a:r>
                        <a:rPr lang="en-US" sz="1000"/>
                        <a:t>
  Syempre, may kasamang selfie pa ‘yan pagkatapos! May kilala ka bang ganito tuwing may barkada bonding kayo? Share n’yo kung ano ang kulit trip n’yo this long weekend! #RoyalMastersOfKulit https://t.co/gjvIP88Eza</a:t>
                      </a:r>
                    </a:p>
                  </a:txBody>
                  <a:tcPr/>
                </a:tc>
                <a:tc>
                  <a:txBody>
                    <a:bodyPr/>
                    <a:lstStyle/>
                    <a:p>
                      <a:r>
                        <a:rPr lang="en-US" sz="1000"/>
                        <a:t>x</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x</a:t>
                      </a:r>
                    </a:p>
                  </a:txBody>
                  <a:tcPr/>
                </a:tc>
                <a:tc>
                  <a:txBody>
                    <a:bodyPr/>
                    <a:lstStyle/>
                    <a:p>
                      <a:r>
                        <a:rPr lang="en-US" sz="1000"/>
                        <a:t>x</a:t>
                      </a:r>
                    </a:p>
                  </a:txBody>
                  <a:tcPr/>
                </a:tc>
                <a:tc>
                  <a:txBody>
                    <a:bodyPr/>
                    <a:lstStyle/>
                    <a:p>
                      <a:r>
                        <a:rPr lang="en-US" sz="1000"/>
                        <a:t>x</a:t>
                      </a:r>
                    </a:p>
                  </a:txBody>
                  <a:tcPr/>
                </a:tc>
                <a:extLst>
                  <a:ext uri="{0D108BD9-81ED-4DB2-BD59-A6C34878D82A}">
                    <a16:rowId xmlns:a16="http://schemas.microsoft.com/office/drawing/2014/main" val="2822980446"/>
                  </a:ext>
                </a:extLst>
              </a:tr>
              <a:tr h="370840">
                <a:tc>
                  <a:txBody>
                    <a:bodyPr/>
                    <a:lstStyle/>
                    <a:p>
                      <a:r>
                        <a:rPr lang="en-US" sz="1000" b="1"/>
                        <a:t> @RoyalPH - 2018-11-11 01:00:06 </a:t>
                      </a:r>
                      <a:r>
                        <a:rPr lang="en-US" sz="1000"/>
                        <a:t>
  Sino sa barkada n'yo 'yung busy ngayon sa dami ng 11/11 discounts? 'Add to Cart' na din kayo ng ROYAL at awardan 'yan ng bentang orange taste! #RoyalMastersOfKulit https://t.co/YpIoP5GMwn</a:t>
                      </a:r>
                    </a:p>
                  </a:txBody>
                  <a:tcPr/>
                </a:tc>
                <a:tc>
                  <a:txBody>
                    <a:bodyPr/>
                    <a:lstStyle/>
                    <a:p>
                      <a:r>
                        <a:rPr lang="en-US" sz="1000"/>
                        <a:t>x</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x</a:t>
                      </a:r>
                    </a:p>
                  </a:txBody>
                  <a:tcPr/>
                </a:tc>
                <a:tc>
                  <a:txBody>
                    <a:bodyPr/>
                    <a:lstStyle/>
                    <a:p>
                      <a:r>
                        <a:rPr lang="en-US" sz="1000"/>
                        <a:t>x</a:t>
                      </a:r>
                    </a:p>
                  </a:txBody>
                  <a:tcPr/>
                </a:tc>
                <a:tc>
                  <a:txBody>
                    <a:bodyPr/>
                    <a:lstStyle/>
                    <a:p>
                      <a:r>
                        <a:rPr lang="en-US" sz="1000"/>
                        <a:t>x</a:t>
                      </a:r>
                    </a:p>
                  </a:txBody>
                  <a:tcPr/>
                </a:tc>
                <a:extLst>
                  <a:ext uri="{0D108BD9-81ED-4DB2-BD59-A6C34878D82A}">
                    <a16:rowId xmlns:a16="http://schemas.microsoft.com/office/drawing/2014/main" val="1308395448"/>
                  </a:ext>
                </a:extLst>
              </a:tr>
            </a:tbl>
          </a:graphicData>
        </a:graphic>
      </p:graphicFrame>
      <p:sp>
        <p:nvSpPr>
          <p:cNvPr id="4" name="Text Placeholder 3">
            <a:extLst>
              <a:ext uri="{FF2B5EF4-FFF2-40B4-BE49-F238E27FC236}">
                <a16:creationId xmlns:a16="http://schemas.microsoft.com/office/drawing/2014/main" id="{15391AE0-F510-4B63-8709-7D1C951D631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335059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657</Words>
  <Application>Microsoft Office PowerPoint</Application>
  <PresentationFormat>On-screen Show (4:3)</PresentationFormat>
  <Paragraphs>202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Royal PH Monthly Report Export</vt:lpstr>
      <vt:lpstr>Facebook Facebook: Content Performance | Royal PH Owned - 1 of 6</vt:lpstr>
      <vt:lpstr>Facebook Facebook: Content Performance | Royal PH Owned - 2 of 6</vt:lpstr>
      <vt:lpstr>Facebook Facebook: Content Performance | Royal PH Owned - 3 of 6</vt:lpstr>
      <vt:lpstr>Facebook Facebook: Content Performance | Royal PH Owned - 4 of 6</vt:lpstr>
      <vt:lpstr>Facebook Facebook: Content Performance | Royal PH Owned - 5 of 6</vt:lpstr>
      <vt:lpstr>Facebook Facebook: Content Performance | Royal PH Owned - 6 of 6</vt:lpstr>
      <vt:lpstr>Twitter Twitter: Content Performance | Royal PH Owned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Royal PH Monthly Report Export</dc:title>
  <dc:creator>Administrator</dc:creator>
  <cp:lastModifiedBy>Administrator</cp:lastModifiedBy>
  <cp:revision>1</cp:revision>
  <dcterms:created xsi:type="dcterms:W3CDTF">2018-12-06T07:21:39Z</dcterms:created>
  <dcterms:modified xsi:type="dcterms:W3CDTF">2018-12-06T07:21:54Z</dcterms:modified>
</cp:coreProperties>
</file>