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Lst>
  <p:sldSz cx="9144000" cy="6858000" type="screen4x3"/>
  <p:notesSz cx="6858000" cy="9144000"/>
  <p:embeddedFontLst>
    <p:embeddedFont>
      <p:font typeface="Calibri" panose="020F0502020204030204" pitchFamily="34" charset="0"/>
      <p:regular r:id="rId8"/>
      <p:bold r:id="rId9"/>
      <p:italic r:id="rId10"/>
      <p:boldItalic r:id="rId1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77395-12D1-4291-AF3C-3B525079371C}"/>
              </a:ext>
            </a:extLst>
          </p:cNvPr>
          <p:cNvSpPr>
            <a:spLocks noGrp="1"/>
          </p:cNvSpPr>
          <p:nvPr>
            <p:ph type="ctrTitle"/>
          </p:nvPr>
        </p:nvSpPr>
        <p:spPr/>
        <p:txBody>
          <a:bodyPr/>
          <a:lstStyle/>
          <a:p>
            <a:r>
              <a:rPr lang="en-US"/>
              <a:t>Wilkins PH Monthly Report Export</a:t>
            </a:r>
          </a:p>
        </p:txBody>
      </p:sp>
      <p:sp>
        <p:nvSpPr>
          <p:cNvPr id="3" name="Subtitle 2">
            <a:extLst>
              <a:ext uri="{FF2B5EF4-FFF2-40B4-BE49-F238E27FC236}">
                <a16:creationId xmlns:a16="http://schemas.microsoft.com/office/drawing/2014/main" id="{AD03796F-B64D-4889-8A10-C6B42EB9A959}"/>
              </a:ext>
            </a:extLst>
          </p:cNvPr>
          <p:cNvSpPr>
            <a:spLocks noGrp="1"/>
          </p:cNvSpPr>
          <p:nvPr>
            <p:ph type="subTitle" idx="1"/>
          </p:nvPr>
        </p:nvSpPr>
        <p:spPr/>
        <p:txBody>
          <a:bodyPr/>
          <a:lstStyle/>
          <a:p>
            <a:r>
              <a:rPr lang="en-US"/>
              <a:t>Ogilvy &amp; Mather Philippines Inc.</a:t>
            </a:r>
          </a:p>
        </p:txBody>
      </p:sp>
    </p:spTree>
    <p:extLst>
      <p:ext uri="{BB962C8B-B14F-4D97-AF65-F5344CB8AC3E}">
        <p14:creationId xmlns:p14="http://schemas.microsoft.com/office/powerpoint/2010/main" val="21212053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9F47E-D417-4757-BE6F-526788ADCABA}"/>
              </a:ext>
            </a:extLst>
          </p:cNvPr>
          <p:cNvSpPr>
            <a:spLocks noGrp="1"/>
          </p:cNvSpPr>
          <p:nvPr>
            <p:ph type="title"/>
          </p:nvPr>
        </p:nvSpPr>
        <p:spPr/>
        <p:txBody>
          <a:bodyPr/>
          <a:lstStyle/>
          <a:p>
            <a:r>
              <a:rPr lang="en-US"/>
              <a:t>Facebook Facebook: Content Performance | Wilkins Pure PH - 1 of 5</a:t>
            </a:r>
          </a:p>
        </p:txBody>
      </p:sp>
      <p:graphicFrame>
        <p:nvGraphicFramePr>
          <p:cNvPr id="5" name="Table Placeholder 4">
            <a:extLst>
              <a:ext uri="{FF2B5EF4-FFF2-40B4-BE49-F238E27FC236}">
                <a16:creationId xmlns:a16="http://schemas.microsoft.com/office/drawing/2014/main" id="{F73404D3-FBF4-48D0-9A66-AAA98DD861C6}"/>
              </a:ext>
            </a:extLst>
          </p:cNvPr>
          <p:cNvGraphicFramePr>
            <a:graphicFrameLocks noGrp="1"/>
          </p:cNvGraphicFramePr>
          <p:nvPr>
            <p:ph type="tbl" sz="quarter" idx="13"/>
            <p:extLst>
              <p:ext uri="{D42A27DB-BD31-4B8C-83A1-F6EECF244321}">
                <p14:modId xmlns:p14="http://schemas.microsoft.com/office/powerpoint/2010/main" val="22704894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453186495"/>
                    </a:ext>
                  </a:extLst>
                </a:gridCol>
                <a:gridCol w="1234440">
                  <a:extLst>
                    <a:ext uri="{9D8B030D-6E8A-4147-A177-3AD203B41FA5}">
                      <a16:colId xmlns:a16="http://schemas.microsoft.com/office/drawing/2014/main" val="2993489152"/>
                    </a:ext>
                  </a:extLst>
                </a:gridCol>
                <a:gridCol w="822960">
                  <a:extLst>
                    <a:ext uri="{9D8B030D-6E8A-4147-A177-3AD203B41FA5}">
                      <a16:colId xmlns:a16="http://schemas.microsoft.com/office/drawing/2014/main" val="2353280226"/>
                    </a:ext>
                  </a:extLst>
                </a:gridCol>
                <a:gridCol w="822960">
                  <a:extLst>
                    <a:ext uri="{9D8B030D-6E8A-4147-A177-3AD203B41FA5}">
                      <a16:colId xmlns:a16="http://schemas.microsoft.com/office/drawing/2014/main" val="1419274505"/>
                    </a:ext>
                  </a:extLst>
                </a:gridCol>
                <a:gridCol w="822960">
                  <a:extLst>
                    <a:ext uri="{9D8B030D-6E8A-4147-A177-3AD203B41FA5}">
                      <a16:colId xmlns:a16="http://schemas.microsoft.com/office/drawing/2014/main" val="2325437707"/>
                    </a:ext>
                  </a:extLst>
                </a:gridCol>
                <a:gridCol w="822960">
                  <a:extLst>
                    <a:ext uri="{9D8B030D-6E8A-4147-A177-3AD203B41FA5}">
                      <a16:colId xmlns:a16="http://schemas.microsoft.com/office/drawing/2014/main" val="2394394573"/>
                    </a:ext>
                  </a:extLst>
                </a:gridCol>
                <a:gridCol w="822960">
                  <a:extLst>
                    <a:ext uri="{9D8B030D-6E8A-4147-A177-3AD203B41FA5}">
                      <a16:colId xmlns:a16="http://schemas.microsoft.com/office/drawing/2014/main" val="2516221976"/>
                    </a:ext>
                  </a:extLst>
                </a:gridCol>
                <a:gridCol w="822960">
                  <a:extLst>
                    <a:ext uri="{9D8B030D-6E8A-4147-A177-3AD203B41FA5}">
                      <a16:colId xmlns:a16="http://schemas.microsoft.com/office/drawing/2014/main" val="3154589711"/>
                    </a:ext>
                  </a:extLst>
                </a:gridCol>
                <a:gridCol w="822960">
                  <a:extLst>
                    <a:ext uri="{9D8B030D-6E8A-4147-A177-3AD203B41FA5}">
                      <a16:colId xmlns:a16="http://schemas.microsoft.com/office/drawing/2014/main" val="20171369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3394911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Wilkins Water - 2018-10-31 08:56:00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 are the key to your tipid mode. #CleanseWithWilkinsPure for only P9 SRP (330mL)! Available in sari-sari stores near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2603894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556947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Wilkins Water - 2018-10-31 08:55:30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Nothing beats ice cream in the afternoon. Cap it off with a bottle of Wilkins Pure for only P9 SRP (330mL). #CleanseWithWilkinsPure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1929256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273765977"/>
                  </a:ext>
                </a:extLst>
              </a:tr>
            </a:tbl>
          </a:graphicData>
        </a:graphic>
      </p:graphicFrame>
      <p:sp>
        <p:nvSpPr>
          <p:cNvPr id="4" name="Text Placeholder 3">
            <a:extLst>
              <a:ext uri="{FF2B5EF4-FFF2-40B4-BE49-F238E27FC236}">
                <a16:creationId xmlns:a16="http://schemas.microsoft.com/office/drawing/2014/main" id="{C6078048-D341-4001-9661-4C95C4FBB4B8}"/>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7239467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2E7BF-8419-456D-8259-8EBCB6A3798B}"/>
              </a:ext>
            </a:extLst>
          </p:cNvPr>
          <p:cNvSpPr>
            <a:spLocks noGrp="1"/>
          </p:cNvSpPr>
          <p:nvPr>
            <p:ph type="title"/>
          </p:nvPr>
        </p:nvSpPr>
        <p:spPr/>
        <p:txBody>
          <a:bodyPr/>
          <a:lstStyle/>
          <a:p>
            <a:r>
              <a:rPr lang="en-US"/>
              <a:t>Facebook Facebook: Content Performance | Wilkins Pure PH - 2 of 5</a:t>
            </a:r>
          </a:p>
        </p:txBody>
      </p:sp>
      <p:graphicFrame>
        <p:nvGraphicFramePr>
          <p:cNvPr id="5" name="Table Placeholder 4">
            <a:extLst>
              <a:ext uri="{FF2B5EF4-FFF2-40B4-BE49-F238E27FC236}">
                <a16:creationId xmlns:a16="http://schemas.microsoft.com/office/drawing/2014/main" id="{9D504309-BF11-43C5-AD48-0ECD6A134073}"/>
              </a:ext>
            </a:extLst>
          </p:cNvPr>
          <p:cNvGraphicFramePr>
            <a:graphicFrameLocks noGrp="1"/>
          </p:cNvGraphicFramePr>
          <p:nvPr>
            <p:ph type="tbl" sz="quarter" idx="13"/>
            <p:extLst>
              <p:ext uri="{D42A27DB-BD31-4B8C-83A1-F6EECF244321}">
                <p14:modId xmlns:p14="http://schemas.microsoft.com/office/powerpoint/2010/main" val="13664414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473471572"/>
                    </a:ext>
                  </a:extLst>
                </a:gridCol>
                <a:gridCol w="1234440">
                  <a:extLst>
                    <a:ext uri="{9D8B030D-6E8A-4147-A177-3AD203B41FA5}">
                      <a16:colId xmlns:a16="http://schemas.microsoft.com/office/drawing/2014/main" val="3505178447"/>
                    </a:ext>
                  </a:extLst>
                </a:gridCol>
                <a:gridCol w="822960">
                  <a:extLst>
                    <a:ext uri="{9D8B030D-6E8A-4147-A177-3AD203B41FA5}">
                      <a16:colId xmlns:a16="http://schemas.microsoft.com/office/drawing/2014/main" val="1512290006"/>
                    </a:ext>
                  </a:extLst>
                </a:gridCol>
                <a:gridCol w="822960">
                  <a:extLst>
                    <a:ext uri="{9D8B030D-6E8A-4147-A177-3AD203B41FA5}">
                      <a16:colId xmlns:a16="http://schemas.microsoft.com/office/drawing/2014/main" val="3157127771"/>
                    </a:ext>
                  </a:extLst>
                </a:gridCol>
                <a:gridCol w="822960">
                  <a:extLst>
                    <a:ext uri="{9D8B030D-6E8A-4147-A177-3AD203B41FA5}">
                      <a16:colId xmlns:a16="http://schemas.microsoft.com/office/drawing/2014/main" val="706326370"/>
                    </a:ext>
                  </a:extLst>
                </a:gridCol>
                <a:gridCol w="822960">
                  <a:extLst>
                    <a:ext uri="{9D8B030D-6E8A-4147-A177-3AD203B41FA5}">
                      <a16:colId xmlns:a16="http://schemas.microsoft.com/office/drawing/2014/main" val="3807047533"/>
                    </a:ext>
                  </a:extLst>
                </a:gridCol>
                <a:gridCol w="822960">
                  <a:extLst>
                    <a:ext uri="{9D8B030D-6E8A-4147-A177-3AD203B41FA5}">
                      <a16:colId xmlns:a16="http://schemas.microsoft.com/office/drawing/2014/main" val="3743742896"/>
                    </a:ext>
                  </a:extLst>
                </a:gridCol>
                <a:gridCol w="822960">
                  <a:extLst>
                    <a:ext uri="{9D8B030D-6E8A-4147-A177-3AD203B41FA5}">
                      <a16:colId xmlns:a16="http://schemas.microsoft.com/office/drawing/2014/main" val="1775267543"/>
                    </a:ext>
                  </a:extLst>
                </a:gridCol>
                <a:gridCol w="822960">
                  <a:extLst>
                    <a:ext uri="{9D8B030D-6E8A-4147-A177-3AD203B41FA5}">
                      <a16:colId xmlns:a16="http://schemas.microsoft.com/office/drawing/2014/main" val="11683590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1292708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Wilkins Water - 2018-10-15 09:00:01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Alisin ang body toxins sa presyong tipid! 9 pesos SRP lang ang Wilkins Pure!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87128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Wilkins Water - 2018-10-15 09:00:00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 presyong 9 pesos SRP lang, kayang-kaya mo nang mag-alis ng body toxins araw-araw sa tulong ng Wilkins Pure.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9660565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630235628"/>
                  </a:ext>
                </a:extLst>
              </a:tr>
            </a:tbl>
          </a:graphicData>
        </a:graphic>
      </p:graphicFrame>
      <p:sp>
        <p:nvSpPr>
          <p:cNvPr id="4" name="Text Placeholder 3">
            <a:extLst>
              <a:ext uri="{FF2B5EF4-FFF2-40B4-BE49-F238E27FC236}">
                <a16:creationId xmlns:a16="http://schemas.microsoft.com/office/drawing/2014/main" id="{CDEA4862-E49F-4F90-B636-6836071F5F7E}"/>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40032285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27BDEC-89AD-4D02-8A10-FB25819641E4}"/>
              </a:ext>
            </a:extLst>
          </p:cNvPr>
          <p:cNvSpPr>
            <a:spLocks noGrp="1"/>
          </p:cNvSpPr>
          <p:nvPr>
            <p:ph type="title"/>
          </p:nvPr>
        </p:nvSpPr>
        <p:spPr/>
        <p:txBody>
          <a:bodyPr/>
          <a:lstStyle/>
          <a:p>
            <a:r>
              <a:rPr lang="en-US"/>
              <a:t>Facebook Facebook: Content Performance | Wilkins Pure PH - 3 of 5</a:t>
            </a:r>
          </a:p>
        </p:txBody>
      </p:sp>
      <p:graphicFrame>
        <p:nvGraphicFramePr>
          <p:cNvPr id="5" name="Table Placeholder 4">
            <a:extLst>
              <a:ext uri="{FF2B5EF4-FFF2-40B4-BE49-F238E27FC236}">
                <a16:creationId xmlns:a16="http://schemas.microsoft.com/office/drawing/2014/main" id="{9E86C2F3-FD51-4201-BCE8-7C5B830B71FE}"/>
              </a:ext>
            </a:extLst>
          </p:cNvPr>
          <p:cNvGraphicFramePr>
            <a:graphicFrameLocks noGrp="1"/>
          </p:cNvGraphicFramePr>
          <p:nvPr>
            <p:ph type="tbl" sz="quarter" idx="13"/>
            <p:extLst>
              <p:ext uri="{D42A27DB-BD31-4B8C-83A1-F6EECF244321}">
                <p14:modId xmlns:p14="http://schemas.microsoft.com/office/powerpoint/2010/main" val="461559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36538777"/>
                    </a:ext>
                  </a:extLst>
                </a:gridCol>
                <a:gridCol w="1234440">
                  <a:extLst>
                    <a:ext uri="{9D8B030D-6E8A-4147-A177-3AD203B41FA5}">
                      <a16:colId xmlns:a16="http://schemas.microsoft.com/office/drawing/2014/main" val="1390922904"/>
                    </a:ext>
                  </a:extLst>
                </a:gridCol>
                <a:gridCol w="822960">
                  <a:extLst>
                    <a:ext uri="{9D8B030D-6E8A-4147-A177-3AD203B41FA5}">
                      <a16:colId xmlns:a16="http://schemas.microsoft.com/office/drawing/2014/main" val="926291731"/>
                    </a:ext>
                  </a:extLst>
                </a:gridCol>
                <a:gridCol w="822960">
                  <a:extLst>
                    <a:ext uri="{9D8B030D-6E8A-4147-A177-3AD203B41FA5}">
                      <a16:colId xmlns:a16="http://schemas.microsoft.com/office/drawing/2014/main" val="3196740861"/>
                    </a:ext>
                  </a:extLst>
                </a:gridCol>
                <a:gridCol w="822960">
                  <a:extLst>
                    <a:ext uri="{9D8B030D-6E8A-4147-A177-3AD203B41FA5}">
                      <a16:colId xmlns:a16="http://schemas.microsoft.com/office/drawing/2014/main" val="4040518016"/>
                    </a:ext>
                  </a:extLst>
                </a:gridCol>
                <a:gridCol w="822960">
                  <a:extLst>
                    <a:ext uri="{9D8B030D-6E8A-4147-A177-3AD203B41FA5}">
                      <a16:colId xmlns:a16="http://schemas.microsoft.com/office/drawing/2014/main" val="1413042099"/>
                    </a:ext>
                  </a:extLst>
                </a:gridCol>
                <a:gridCol w="822960">
                  <a:extLst>
                    <a:ext uri="{9D8B030D-6E8A-4147-A177-3AD203B41FA5}">
                      <a16:colId xmlns:a16="http://schemas.microsoft.com/office/drawing/2014/main" val="839605524"/>
                    </a:ext>
                  </a:extLst>
                </a:gridCol>
                <a:gridCol w="822960">
                  <a:extLst>
                    <a:ext uri="{9D8B030D-6E8A-4147-A177-3AD203B41FA5}">
                      <a16:colId xmlns:a16="http://schemas.microsoft.com/office/drawing/2014/main" val="4290843358"/>
                    </a:ext>
                  </a:extLst>
                </a:gridCol>
                <a:gridCol w="822960">
                  <a:extLst>
                    <a:ext uri="{9D8B030D-6E8A-4147-A177-3AD203B41FA5}">
                      <a16:colId xmlns:a16="http://schemas.microsoft.com/office/drawing/2014/main" val="9403134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906055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Wilkins Water - 2018-10-15 09:00:00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HINDI ITO FAKE NEWS! Sa halagang 9 pesos SRP, tumutulong mag-alis ng body toxins ang Wilkins Pure. Mura lang diba?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5864499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494560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Wilkins Water - 2018-10-14 09:00:01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Isaw, barbecue or betamax? Whichever you decide to have for merienda, always make sure you #CleanseWithWilkinsPure afterwards. Only ₱9 (330mL) SRP at your suking tindahan!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6168923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819319029"/>
                  </a:ext>
                </a:extLst>
              </a:tr>
            </a:tbl>
          </a:graphicData>
        </a:graphic>
      </p:graphicFrame>
      <p:sp>
        <p:nvSpPr>
          <p:cNvPr id="4" name="Text Placeholder 3">
            <a:extLst>
              <a:ext uri="{FF2B5EF4-FFF2-40B4-BE49-F238E27FC236}">
                <a16:creationId xmlns:a16="http://schemas.microsoft.com/office/drawing/2014/main" id="{3C89D11C-A7A7-4D1D-9061-E90BF80DC418}"/>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4019257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D2A99-3F63-43A8-99B2-E86B48D4CDCF}"/>
              </a:ext>
            </a:extLst>
          </p:cNvPr>
          <p:cNvSpPr>
            <a:spLocks noGrp="1"/>
          </p:cNvSpPr>
          <p:nvPr>
            <p:ph type="title"/>
          </p:nvPr>
        </p:nvSpPr>
        <p:spPr/>
        <p:txBody>
          <a:bodyPr/>
          <a:lstStyle/>
          <a:p>
            <a:r>
              <a:rPr lang="en-US"/>
              <a:t>Facebook Facebook: Content Performance | Wilkins Pure PH - 4 of 5</a:t>
            </a:r>
          </a:p>
        </p:txBody>
      </p:sp>
      <p:graphicFrame>
        <p:nvGraphicFramePr>
          <p:cNvPr id="5" name="Table Placeholder 4">
            <a:extLst>
              <a:ext uri="{FF2B5EF4-FFF2-40B4-BE49-F238E27FC236}">
                <a16:creationId xmlns:a16="http://schemas.microsoft.com/office/drawing/2014/main" id="{126D74EF-4C37-4512-850F-1ECA5FCC4752}"/>
              </a:ext>
            </a:extLst>
          </p:cNvPr>
          <p:cNvGraphicFramePr>
            <a:graphicFrameLocks noGrp="1"/>
          </p:cNvGraphicFramePr>
          <p:nvPr>
            <p:ph type="tbl" sz="quarter" idx="13"/>
            <p:extLst>
              <p:ext uri="{D42A27DB-BD31-4B8C-83A1-F6EECF244321}">
                <p14:modId xmlns:p14="http://schemas.microsoft.com/office/powerpoint/2010/main" val="37292161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702733076"/>
                    </a:ext>
                  </a:extLst>
                </a:gridCol>
                <a:gridCol w="1234440">
                  <a:extLst>
                    <a:ext uri="{9D8B030D-6E8A-4147-A177-3AD203B41FA5}">
                      <a16:colId xmlns:a16="http://schemas.microsoft.com/office/drawing/2014/main" val="2067213135"/>
                    </a:ext>
                  </a:extLst>
                </a:gridCol>
                <a:gridCol w="822960">
                  <a:extLst>
                    <a:ext uri="{9D8B030D-6E8A-4147-A177-3AD203B41FA5}">
                      <a16:colId xmlns:a16="http://schemas.microsoft.com/office/drawing/2014/main" val="703141399"/>
                    </a:ext>
                  </a:extLst>
                </a:gridCol>
                <a:gridCol w="822960">
                  <a:extLst>
                    <a:ext uri="{9D8B030D-6E8A-4147-A177-3AD203B41FA5}">
                      <a16:colId xmlns:a16="http://schemas.microsoft.com/office/drawing/2014/main" val="1845266620"/>
                    </a:ext>
                  </a:extLst>
                </a:gridCol>
                <a:gridCol w="822960">
                  <a:extLst>
                    <a:ext uri="{9D8B030D-6E8A-4147-A177-3AD203B41FA5}">
                      <a16:colId xmlns:a16="http://schemas.microsoft.com/office/drawing/2014/main" val="3276474597"/>
                    </a:ext>
                  </a:extLst>
                </a:gridCol>
                <a:gridCol w="822960">
                  <a:extLst>
                    <a:ext uri="{9D8B030D-6E8A-4147-A177-3AD203B41FA5}">
                      <a16:colId xmlns:a16="http://schemas.microsoft.com/office/drawing/2014/main" val="2930524450"/>
                    </a:ext>
                  </a:extLst>
                </a:gridCol>
                <a:gridCol w="822960">
                  <a:extLst>
                    <a:ext uri="{9D8B030D-6E8A-4147-A177-3AD203B41FA5}">
                      <a16:colId xmlns:a16="http://schemas.microsoft.com/office/drawing/2014/main" val="3439274147"/>
                    </a:ext>
                  </a:extLst>
                </a:gridCol>
                <a:gridCol w="822960">
                  <a:extLst>
                    <a:ext uri="{9D8B030D-6E8A-4147-A177-3AD203B41FA5}">
                      <a16:colId xmlns:a16="http://schemas.microsoft.com/office/drawing/2014/main" val="3679308086"/>
                    </a:ext>
                  </a:extLst>
                </a:gridCol>
                <a:gridCol w="822960">
                  <a:extLst>
                    <a:ext uri="{9D8B030D-6E8A-4147-A177-3AD203B41FA5}">
                      <a16:colId xmlns:a16="http://schemas.microsoft.com/office/drawing/2014/main" val="35597296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108375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Wilkins Water - 2018-10-03 15:56:56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When it comes to water, trust only Wilkins Distilled. Safe, doctor recommended, and is the most trusted by moms. That’s why it’s Iya’s and Marian’s #1 choice. Make it yours, too!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23729013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300696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Wilkins Water - 2018-10-03 15:54:53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Don’t risk your family’s safety by giving them water you’re unsure of.
Let them drink water that’s safe, recommended by doctors, and is the most trusted by moms. Trust only Wilkins Distilled.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21262743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771244401"/>
                  </a:ext>
                </a:extLst>
              </a:tr>
            </a:tbl>
          </a:graphicData>
        </a:graphic>
      </p:graphicFrame>
      <p:sp>
        <p:nvSpPr>
          <p:cNvPr id="4" name="Text Placeholder 3">
            <a:extLst>
              <a:ext uri="{FF2B5EF4-FFF2-40B4-BE49-F238E27FC236}">
                <a16:creationId xmlns:a16="http://schemas.microsoft.com/office/drawing/2014/main" id="{EB00EE52-0920-4F78-9077-551881B2CEF3}"/>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12874955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2075D3-452A-4428-B0A4-FD246F005A8A}"/>
              </a:ext>
            </a:extLst>
          </p:cNvPr>
          <p:cNvSpPr>
            <a:spLocks noGrp="1"/>
          </p:cNvSpPr>
          <p:nvPr>
            <p:ph type="title"/>
          </p:nvPr>
        </p:nvSpPr>
        <p:spPr/>
        <p:txBody>
          <a:bodyPr/>
          <a:lstStyle/>
          <a:p>
            <a:r>
              <a:rPr lang="en-US"/>
              <a:t>Facebook Facebook: Content Performance | Wilkins Pure PH - 5 of 5</a:t>
            </a:r>
          </a:p>
        </p:txBody>
      </p:sp>
      <p:graphicFrame>
        <p:nvGraphicFramePr>
          <p:cNvPr id="5" name="Table Placeholder 4">
            <a:extLst>
              <a:ext uri="{FF2B5EF4-FFF2-40B4-BE49-F238E27FC236}">
                <a16:creationId xmlns:a16="http://schemas.microsoft.com/office/drawing/2014/main" id="{0497D7AF-0C76-4611-876A-52CEC8E5B45F}"/>
              </a:ext>
            </a:extLst>
          </p:cNvPr>
          <p:cNvGraphicFramePr>
            <a:graphicFrameLocks noGrp="1"/>
          </p:cNvGraphicFramePr>
          <p:nvPr>
            <p:ph type="tbl" sz="quarter" idx="13"/>
            <p:extLst>
              <p:ext uri="{D42A27DB-BD31-4B8C-83A1-F6EECF244321}">
                <p14:modId xmlns:p14="http://schemas.microsoft.com/office/powerpoint/2010/main" val="20209222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482161384"/>
                    </a:ext>
                  </a:extLst>
                </a:gridCol>
                <a:gridCol w="1234440">
                  <a:extLst>
                    <a:ext uri="{9D8B030D-6E8A-4147-A177-3AD203B41FA5}">
                      <a16:colId xmlns:a16="http://schemas.microsoft.com/office/drawing/2014/main" val="2938811873"/>
                    </a:ext>
                  </a:extLst>
                </a:gridCol>
                <a:gridCol w="822960">
                  <a:extLst>
                    <a:ext uri="{9D8B030D-6E8A-4147-A177-3AD203B41FA5}">
                      <a16:colId xmlns:a16="http://schemas.microsoft.com/office/drawing/2014/main" val="2518038648"/>
                    </a:ext>
                  </a:extLst>
                </a:gridCol>
                <a:gridCol w="822960">
                  <a:extLst>
                    <a:ext uri="{9D8B030D-6E8A-4147-A177-3AD203B41FA5}">
                      <a16:colId xmlns:a16="http://schemas.microsoft.com/office/drawing/2014/main" val="2825591680"/>
                    </a:ext>
                  </a:extLst>
                </a:gridCol>
                <a:gridCol w="822960">
                  <a:extLst>
                    <a:ext uri="{9D8B030D-6E8A-4147-A177-3AD203B41FA5}">
                      <a16:colId xmlns:a16="http://schemas.microsoft.com/office/drawing/2014/main" val="4053515372"/>
                    </a:ext>
                  </a:extLst>
                </a:gridCol>
                <a:gridCol w="822960">
                  <a:extLst>
                    <a:ext uri="{9D8B030D-6E8A-4147-A177-3AD203B41FA5}">
                      <a16:colId xmlns:a16="http://schemas.microsoft.com/office/drawing/2014/main" val="232295067"/>
                    </a:ext>
                  </a:extLst>
                </a:gridCol>
                <a:gridCol w="822960">
                  <a:extLst>
                    <a:ext uri="{9D8B030D-6E8A-4147-A177-3AD203B41FA5}">
                      <a16:colId xmlns:a16="http://schemas.microsoft.com/office/drawing/2014/main" val="1671760975"/>
                    </a:ext>
                  </a:extLst>
                </a:gridCol>
                <a:gridCol w="822960">
                  <a:extLst>
                    <a:ext uri="{9D8B030D-6E8A-4147-A177-3AD203B41FA5}">
                      <a16:colId xmlns:a16="http://schemas.microsoft.com/office/drawing/2014/main" val="4047916468"/>
                    </a:ext>
                  </a:extLst>
                </a:gridCol>
                <a:gridCol w="822960">
                  <a:extLst>
                    <a:ext uri="{9D8B030D-6E8A-4147-A177-3AD203B41FA5}">
                      <a16:colId xmlns:a16="http://schemas.microsoft.com/office/drawing/2014/main" val="17164478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3839206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Wilkins Water - 2018-10-02 12:18:21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Snack now, cleanse after.
You may have food toxins left in your body from the food you eat. #CleanseWithWilkinsPure after every meal. Grab a bottle now for only ₱9 (330ml) SRP!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1605710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287771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Wilkins Water - 2018-10-02 12:16:51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Less toxins, more savings! It’s easy to #CleanseWithWilkinsPure daily for only ₱9 SRP.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6611672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076605222"/>
                  </a:ext>
                </a:extLst>
              </a:tr>
            </a:tbl>
          </a:graphicData>
        </a:graphic>
      </p:graphicFrame>
      <p:sp>
        <p:nvSpPr>
          <p:cNvPr id="4" name="Text Placeholder 3">
            <a:extLst>
              <a:ext uri="{FF2B5EF4-FFF2-40B4-BE49-F238E27FC236}">
                <a16:creationId xmlns:a16="http://schemas.microsoft.com/office/drawing/2014/main" id="{6162B1C9-7B05-438E-B8F2-BFC68EC2EBDC}"/>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424664421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499</Words>
  <Application>Microsoft Office PowerPoint</Application>
  <PresentationFormat>On-screen Show (4:3)</PresentationFormat>
  <Paragraphs>147</Paragraphs>
  <Slides>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quintly_template</vt:lpstr>
      <vt:lpstr>Wilkins PH Monthly Report Export</vt:lpstr>
      <vt:lpstr>Facebook Facebook: Content Performance | Wilkins Pure PH - 1 of 5</vt:lpstr>
      <vt:lpstr>Facebook Facebook: Content Performance | Wilkins Pure PH - 2 of 5</vt:lpstr>
      <vt:lpstr>Facebook Facebook: Content Performance | Wilkins Pure PH - 3 of 5</vt:lpstr>
      <vt:lpstr>Facebook Facebook: Content Performance | Wilkins Pure PH - 4 of 5</vt:lpstr>
      <vt:lpstr>Facebook Facebook: Content Performance | Wilkins Pure PH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Wilkins PH Monthly Report Export</dc:title>
  <dc:creator>Administrator</dc:creator>
  <cp:lastModifiedBy>Administrator</cp:lastModifiedBy>
  <cp:revision>1</cp:revision>
  <dcterms:created xsi:type="dcterms:W3CDTF">2018-11-07T12:42:46Z</dcterms:created>
  <dcterms:modified xsi:type="dcterms:W3CDTF">2018-11-07T12:42:58Z</dcterms:modified>
</cp:coreProperties>
</file>