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D325D-53E7-4714-9C21-D8A979ECE405}"/>
              </a:ext>
            </a:extLst>
          </p:cNvPr>
          <p:cNvSpPr>
            <a:spLocks noGrp="1"/>
          </p:cNvSpPr>
          <p:nvPr>
            <p:ph type="ctrTitle"/>
          </p:nvPr>
        </p:nvSpPr>
        <p:spPr/>
        <p:txBody>
          <a:bodyPr/>
          <a:lstStyle/>
          <a:p>
            <a:r>
              <a:rPr lang="en-US"/>
              <a:t>Coke PH Monthly Report Export</a:t>
            </a:r>
          </a:p>
        </p:txBody>
      </p:sp>
      <p:sp>
        <p:nvSpPr>
          <p:cNvPr id="3" name="Subtitle 2">
            <a:extLst>
              <a:ext uri="{FF2B5EF4-FFF2-40B4-BE49-F238E27FC236}">
                <a16:creationId xmlns:a16="http://schemas.microsoft.com/office/drawing/2014/main" id="{CE4207C6-A4BF-48D4-96B1-81348FAA5D52}"/>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449538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F4837-7EA7-4651-9E81-E7241C49BD58}"/>
              </a:ext>
            </a:extLst>
          </p:cNvPr>
          <p:cNvSpPr>
            <a:spLocks noGrp="1"/>
          </p:cNvSpPr>
          <p:nvPr>
            <p:ph type="title"/>
          </p:nvPr>
        </p:nvSpPr>
        <p:spPr/>
        <p:txBody>
          <a:bodyPr/>
          <a:lstStyle/>
          <a:p>
            <a:r>
              <a:rPr lang="en-US"/>
              <a:t>Facebook Facebook: Content Performance | Coca-Cola PH - 1 of 15</a:t>
            </a:r>
          </a:p>
        </p:txBody>
      </p:sp>
      <p:graphicFrame>
        <p:nvGraphicFramePr>
          <p:cNvPr id="5" name="Table Placeholder 4">
            <a:extLst>
              <a:ext uri="{FF2B5EF4-FFF2-40B4-BE49-F238E27FC236}">
                <a16:creationId xmlns:a16="http://schemas.microsoft.com/office/drawing/2014/main" id="{66FA9F0E-11F7-4FFF-9030-4062B236835C}"/>
              </a:ext>
            </a:extLst>
          </p:cNvPr>
          <p:cNvGraphicFramePr>
            <a:graphicFrameLocks noGrp="1"/>
          </p:cNvGraphicFramePr>
          <p:nvPr>
            <p:ph type="tbl" sz="quarter" idx="13"/>
            <p:extLst>
              <p:ext uri="{D42A27DB-BD31-4B8C-83A1-F6EECF244321}">
                <p14:modId xmlns:p14="http://schemas.microsoft.com/office/powerpoint/2010/main" val="157650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721547631"/>
                    </a:ext>
                  </a:extLst>
                </a:gridCol>
                <a:gridCol w="1234440">
                  <a:extLst>
                    <a:ext uri="{9D8B030D-6E8A-4147-A177-3AD203B41FA5}">
                      <a16:colId xmlns:a16="http://schemas.microsoft.com/office/drawing/2014/main" val="3923704348"/>
                    </a:ext>
                  </a:extLst>
                </a:gridCol>
                <a:gridCol w="822960">
                  <a:extLst>
                    <a:ext uri="{9D8B030D-6E8A-4147-A177-3AD203B41FA5}">
                      <a16:colId xmlns:a16="http://schemas.microsoft.com/office/drawing/2014/main" val="890619781"/>
                    </a:ext>
                  </a:extLst>
                </a:gridCol>
                <a:gridCol w="822960">
                  <a:extLst>
                    <a:ext uri="{9D8B030D-6E8A-4147-A177-3AD203B41FA5}">
                      <a16:colId xmlns:a16="http://schemas.microsoft.com/office/drawing/2014/main" val="3160362909"/>
                    </a:ext>
                  </a:extLst>
                </a:gridCol>
                <a:gridCol w="822960">
                  <a:extLst>
                    <a:ext uri="{9D8B030D-6E8A-4147-A177-3AD203B41FA5}">
                      <a16:colId xmlns:a16="http://schemas.microsoft.com/office/drawing/2014/main" val="4272840967"/>
                    </a:ext>
                  </a:extLst>
                </a:gridCol>
                <a:gridCol w="822960">
                  <a:extLst>
                    <a:ext uri="{9D8B030D-6E8A-4147-A177-3AD203B41FA5}">
                      <a16:colId xmlns:a16="http://schemas.microsoft.com/office/drawing/2014/main" val="3800136942"/>
                    </a:ext>
                  </a:extLst>
                </a:gridCol>
                <a:gridCol w="822960">
                  <a:extLst>
                    <a:ext uri="{9D8B030D-6E8A-4147-A177-3AD203B41FA5}">
                      <a16:colId xmlns:a16="http://schemas.microsoft.com/office/drawing/2014/main" val="619518005"/>
                    </a:ext>
                  </a:extLst>
                </a:gridCol>
                <a:gridCol w="822960">
                  <a:extLst>
                    <a:ext uri="{9D8B030D-6E8A-4147-A177-3AD203B41FA5}">
                      <a16:colId xmlns:a16="http://schemas.microsoft.com/office/drawing/2014/main" val="2423307122"/>
                    </a:ext>
                  </a:extLst>
                </a:gridCol>
                <a:gridCol w="822960">
                  <a:extLst>
                    <a:ext uri="{9D8B030D-6E8A-4147-A177-3AD203B41FA5}">
                      <a16:colId xmlns:a16="http://schemas.microsoft.com/office/drawing/2014/main" val="2495331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9910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Indie folk meets the Prince of P-pop! Sinong hula n’yo? Let us know and comment below!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87640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It’s a crossover between the biggest OPM indie folk band and the Prince of P-pop on this week’s #CokeStudioHomecoming. Sino kaya sila?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97889841"/>
                  </a:ext>
                </a:extLst>
              </a:tr>
            </a:tbl>
          </a:graphicData>
        </a:graphic>
      </p:graphicFrame>
      <p:sp>
        <p:nvSpPr>
          <p:cNvPr id="4" name="Text Placeholder 3">
            <a:extLst>
              <a:ext uri="{FF2B5EF4-FFF2-40B4-BE49-F238E27FC236}">
                <a16:creationId xmlns:a16="http://schemas.microsoft.com/office/drawing/2014/main" id="{733D85FB-F393-495E-9267-C10F9B6F661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86692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C4D62-D753-48BA-9DD2-21194CBF4DB9}"/>
              </a:ext>
            </a:extLst>
          </p:cNvPr>
          <p:cNvSpPr>
            <a:spLocks noGrp="1"/>
          </p:cNvSpPr>
          <p:nvPr>
            <p:ph type="title"/>
          </p:nvPr>
        </p:nvSpPr>
        <p:spPr/>
        <p:txBody>
          <a:bodyPr/>
          <a:lstStyle/>
          <a:p>
            <a:r>
              <a:rPr lang="en-US"/>
              <a:t>Facebook Facebook: Content Performance | Coca-Cola PH - 2 of 15</a:t>
            </a:r>
          </a:p>
        </p:txBody>
      </p:sp>
      <p:graphicFrame>
        <p:nvGraphicFramePr>
          <p:cNvPr id="5" name="Table Placeholder 4">
            <a:extLst>
              <a:ext uri="{FF2B5EF4-FFF2-40B4-BE49-F238E27FC236}">
                <a16:creationId xmlns:a16="http://schemas.microsoft.com/office/drawing/2014/main" id="{2C5B1A9B-E837-4043-9D72-FB3182C4812D}"/>
              </a:ext>
            </a:extLst>
          </p:cNvPr>
          <p:cNvGraphicFramePr>
            <a:graphicFrameLocks noGrp="1"/>
          </p:cNvGraphicFramePr>
          <p:nvPr>
            <p:ph type="tbl" sz="quarter" idx="13"/>
            <p:extLst>
              <p:ext uri="{D42A27DB-BD31-4B8C-83A1-F6EECF244321}">
                <p14:modId xmlns:p14="http://schemas.microsoft.com/office/powerpoint/2010/main" val="40960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80779338"/>
                    </a:ext>
                  </a:extLst>
                </a:gridCol>
                <a:gridCol w="1234440">
                  <a:extLst>
                    <a:ext uri="{9D8B030D-6E8A-4147-A177-3AD203B41FA5}">
                      <a16:colId xmlns:a16="http://schemas.microsoft.com/office/drawing/2014/main" val="1133776628"/>
                    </a:ext>
                  </a:extLst>
                </a:gridCol>
                <a:gridCol w="822960">
                  <a:extLst>
                    <a:ext uri="{9D8B030D-6E8A-4147-A177-3AD203B41FA5}">
                      <a16:colId xmlns:a16="http://schemas.microsoft.com/office/drawing/2014/main" val="2817446832"/>
                    </a:ext>
                  </a:extLst>
                </a:gridCol>
                <a:gridCol w="822960">
                  <a:extLst>
                    <a:ext uri="{9D8B030D-6E8A-4147-A177-3AD203B41FA5}">
                      <a16:colId xmlns:a16="http://schemas.microsoft.com/office/drawing/2014/main" val="3655405711"/>
                    </a:ext>
                  </a:extLst>
                </a:gridCol>
                <a:gridCol w="822960">
                  <a:extLst>
                    <a:ext uri="{9D8B030D-6E8A-4147-A177-3AD203B41FA5}">
                      <a16:colId xmlns:a16="http://schemas.microsoft.com/office/drawing/2014/main" val="2911505588"/>
                    </a:ext>
                  </a:extLst>
                </a:gridCol>
                <a:gridCol w="822960">
                  <a:extLst>
                    <a:ext uri="{9D8B030D-6E8A-4147-A177-3AD203B41FA5}">
                      <a16:colId xmlns:a16="http://schemas.microsoft.com/office/drawing/2014/main" val="3634626044"/>
                    </a:ext>
                  </a:extLst>
                </a:gridCol>
                <a:gridCol w="822960">
                  <a:extLst>
                    <a:ext uri="{9D8B030D-6E8A-4147-A177-3AD203B41FA5}">
                      <a16:colId xmlns:a16="http://schemas.microsoft.com/office/drawing/2014/main" val="651066023"/>
                    </a:ext>
                  </a:extLst>
                </a:gridCol>
                <a:gridCol w="822960">
                  <a:extLst>
                    <a:ext uri="{9D8B030D-6E8A-4147-A177-3AD203B41FA5}">
                      <a16:colId xmlns:a16="http://schemas.microsoft.com/office/drawing/2014/main" val="3822559601"/>
                    </a:ext>
                  </a:extLst>
                </a:gridCol>
                <a:gridCol w="822960">
                  <a:extLst>
                    <a:ext uri="{9D8B030D-6E8A-4147-A177-3AD203B41FA5}">
                      <a16:colId xmlns:a16="http://schemas.microsoft.com/office/drawing/2014/main" val="640656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09210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Sino kaya ang magiging 10th member ng Ben &amp; Ben sa next #CokeStudioHomecoming episode? Abangan!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38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DJ Patty Tiu invites you to watch their #CokeStudioHomecoming episode today! Subscribe na sa youtube.com/CokeStudioPH para manood. #CokeStudioTiuChu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28344775"/>
                  </a:ext>
                </a:extLst>
              </a:tr>
            </a:tbl>
          </a:graphicData>
        </a:graphic>
      </p:graphicFrame>
      <p:sp>
        <p:nvSpPr>
          <p:cNvPr id="4" name="Text Placeholder 3">
            <a:extLst>
              <a:ext uri="{FF2B5EF4-FFF2-40B4-BE49-F238E27FC236}">
                <a16:creationId xmlns:a16="http://schemas.microsoft.com/office/drawing/2014/main" id="{FD8E2F57-5D08-4412-888A-B228F325E22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91779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2585C-2ACE-4259-9088-E2E6725587E2}"/>
              </a:ext>
            </a:extLst>
          </p:cNvPr>
          <p:cNvSpPr>
            <a:spLocks noGrp="1"/>
          </p:cNvSpPr>
          <p:nvPr>
            <p:ph type="title"/>
          </p:nvPr>
        </p:nvSpPr>
        <p:spPr/>
        <p:txBody>
          <a:bodyPr/>
          <a:lstStyle/>
          <a:p>
            <a:r>
              <a:rPr lang="en-US"/>
              <a:t>Facebook Facebook: Content Performance | Coca-Cola PH - 3 of 15</a:t>
            </a:r>
          </a:p>
        </p:txBody>
      </p:sp>
      <p:graphicFrame>
        <p:nvGraphicFramePr>
          <p:cNvPr id="5" name="Table Placeholder 4">
            <a:extLst>
              <a:ext uri="{FF2B5EF4-FFF2-40B4-BE49-F238E27FC236}">
                <a16:creationId xmlns:a16="http://schemas.microsoft.com/office/drawing/2014/main" id="{3AA1ABFD-CC23-4B55-9369-5B0BDE285967}"/>
              </a:ext>
            </a:extLst>
          </p:cNvPr>
          <p:cNvGraphicFramePr>
            <a:graphicFrameLocks noGrp="1"/>
          </p:cNvGraphicFramePr>
          <p:nvPr>
            <p:ph type="tbl" sz="quarter" idx="13"/>
            <p:extLst>
              <p:ext uri="{D42A27DB-BD31-4B8C-83A1-F6EECF244321}">
                <p14:modId xmlns:p14="http://schemas.microsoft.com/office/powerpoint/2010/main" val="833530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00953313"/>
                    </a:ext>
                  </a:extLst>
                </a:gridCol>
                <a:gridCol w="1234440">
                  <a:extLst>
                    <a:ext uri="{9D8B030D-6E8A-4147-A177-3AD203B41FA5}">
                      <a16:colId xmlns:a16="http://schemas.microsoft.com/office/drawing/2014/main" val="973761725"/>
                    </a:ext>
                  </a:extLst>
                </a:gridCol>
                <a:gridCol w="822960">
                  <a:extLst>
                    <a:ext uri="{9D8B030D-6E8A-4147-A177-3AD203B41FA5}">
                      <a16:colId xmlns:a16="http://schemas.microsoft.com/office/drawing/2014/main" val="2265020255"/>
                    </a:ext>
                  </a:extLst>
                </a:gridCol>
                <a:gridCol w="822960">
                  <a:extLst>
                    <a:ext uri="{9D8B030D-6E8A-4147-A177-3AD203B41FA5}">
                      <a16:colId xmlns:a16="http://schemas.microsoft.com/office/drawing/2014/main" val="1766002165"/>
                    </a:ext>
                  </a:extLst>
                </a:gridCol>
                <a:gridCol w="822960">
                  <a:extLst>
                    <a:ext uri="{9D8B030D-6E8A-4147-A177-3AD203B41FA5}">
                      <a16:colId xmlns:a16="http://schemas.microsoft.com/office/drawing/2014/main" val="2668338703"/>
                    </a:ext>
                  </a:extLst>
                </a:gridCol>
                <a:gridCol w="822960">
                  <a:extLst>
                    <a:ext uri="{9D8B030D-6E8A-4147-A177-3AD203B41FA5}">
                      <a16:colId xmlns:a16="http://schemas.microsoft.com/office/drawing/2014/main" val="1464561618"/>
                    </a:ext>
                  </a:extLst>
                </a:gridCol>
                <a:gridCol w="822960">
                  <a:extLst>
                    <a:ext uri="{9D8B030D-6E8A-4147-A177-3AD203B41FA5}">
                      <a16:colId xmlns:a16="http://schemas.microsoft.com/office/drawing/2014/main" val="1653468896"/>
                    </a:ext>
                  </a:extLst>
                </a:gridCol>
                <a:gridCol w="822960">
                  <a:extLst>
                    <a:ext uri="{9D8B030D-6E8A-4147-A177-3AD203B41FA5}">
                      <a16:colId xmlns:a16="http://schemas.microsoft.com/office/drawing/2014/main" val="309152569"/>
                    </a:ext>
                  </a:extLst>
                </a:gridCol>
                <a:gridCol w="822960">
                  <a:extLst>
                    <a:ext uri="{9D8B030D-6E8A-4147-A177-3AD203B41FA5}">
                      <a16:colId xmlns:a16="http://schemas.microsoft.com/office/drawing/2014/main" val="1572710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61420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Kriesha and Patty both want you to R.U.N. towards your dreams! Can relate ka ba sa girl power lyrics nila? Tell us which parts are your fave!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25131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Missed DJ Patty and Kriesha’s remix performance of Sunset Dream? All you have to do is subscribe to youtube.com/CokeStudioPH at mapapanood mo na rin ang full episode nila!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8312684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01930817"/>
                  </a:ext>
                </a:extLst>
              </a:tr>
            </a:tbl>
          </a:graphicData>
        </a:graphic>
      </p:graphicFrame>
      <p:sp>
        <p:nvSpPr>
          <p:cNvPr id="4" name="Text Placeholder 3">
            <a:extLst>
              <a:ext uri="{FF2B5EF4-FFF2-40B4-BE49-F238E27FC236}">
                <a16:creationId xmlns:a16="http://schemas.microsoft.com/office/drawing/2014/main" id="{7AF417B1-4F35-4BB2-9518-182FC48076F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1923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2D5CA-45F4-4A71-8304-3B463F7A768F}"/>
              </a:ext>
            </a:extLst>
          </p:cNvPr>
          <p:cNvSpPr>
            <a:spLocks noGrp="1"/>
          </p:cNvSpPr>
          <p:nvPr>
            <p:ph type="title"/>
          </p:nvPr>
        </p:nvSpPr>
        <p:spPr/>
        <p:txBody>
          <a:bodyPr/>
          <a:lstStyle/>
          <a:p>
            <a:r>
              <a:rPr lang="en-US"/>
              <a:t>Facebook Facebook: Content Performance | Coca-Cola PH - 4 of 15</a:t>
            </a:r>
          </a:p>
        </p:txBody>
      </p:sp>
      <p:graphicFrame>
        <p:nvGraphicFramePr>
          <p:cNvPr id="5" name="Table Placeholder 4">
            <a:extLst>
              <a:ext uri="{FF2B5EF4-FFF2-40B4-BE49-F238E27FC236}">
                <a16:creationId xmlns:a16="http://schemas.microsoft.com/office/drawing/2014/main" id="{DEE41F19-406C-4414-B455-26651F29B85E}"/>
              </a:ext>
            </a:extLst>
          </p:cNvPr>
          <p:cNvGraphicFramePr>
            <a:graphicFrameLocks noGrp="1"/>
          </p:cNvGraphicFramePr>
          <p:nvPr>
            <p:ph type="tbl" sz="quarter" idx="13"/>
            <p:extLst>
              <p:ext uri="{D42A27DB-BD31-4B8C-83A1-F6EECF244321}">
                <p14:modId xmlns:p14="http://schemas.microsoft.com/office/powerpoint/2010/main" val="99152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192570781"/>
                    </a:ext>
                  </a:extLst>
                </a:gridCol>
                <a:gridCol w="1234440">
                  <a:extLst>
                    <a:ext uri="{9D8B030D-6E8A-4147-A177-3AD203B41FA5}">
                      <a16:colId xmlns:a16="http://schemas.microsoft.com/office/drawing/2014/main" val="1583446755"/>
                    </a:ext>
                  </a:extLst>
                </a:gridCol>
                <a:gridCol w="822960">
                  <a:extLst>
                    <a:ext uri="{9D8B030D-6E8A-4147-A177-3AD203B41FA5}">
                      <a16:colId xmlns:a16="http://schemas.microsoft.com/office/drawing/2014/main" val="4282609839"/>
                    </a:ext>
                  </a:extLst>
                </a:gridCol>
                <a:gridCol w="822960">
                  <a:extLst>
                    <a:ext uri="{9D8B030D-6E8A-4147-A177-3AD203B41FA5}">
                      <a16:colId xmlns:a16="http://schemas.microsoft.com/office/drawing/2014/main" val="4108526137"/>
                    </a:ext>
                  </a:extLst>
                </a:gridCol>
                <a:gridCol w="822960">
                  <a:extLst>
                    <a:ext uri="{9D8B030D-6E8A-4147-A177-3AD203B41FA5}">
                      <a16:colId xmlns:a16="http://schemas.microsoft.com/office/drawing/2014/main" val="1662737769"/>
                    </a:ext>
                  </a:extLst>
                </a:gridCol>
                <a:gridCol w="822960">
                  <a:extLst>
                    <a:ext uri="{9D8B030D-6E8A-4147-A177-3AD203B41FA5}">
                      <a16:colId xmlns:a16="http://schemas.microsoft.com/office/drawing/2014/main" val="3022186691"/>
                    </a:ext>
                  </a:extLst>
                </a:gridCol>
                <a:gridCol w="822960">
                  <a:extLst>
                    <a:ext uri="{9D8B030D-6E8A-4147-A177-3AD203B41FA5}">
                      <a16:colId xmlns:a16="http://schemas.microsoft.com/office/drawing/2014/main" val="1104116585"/>
                    </a:ext>
                  </a:extLst>
                </a:gridCol>
                <a:gridCol w="822960">
                  <a:extLst>
                    <a:ext uri="{9D8B030D-6E8A-4147-A177-3AD203B41FA5}">
                      <a16:colId xmlns:a16="http://schemas.microsoft.com/office/drawing/2014/main" val="36686469"/>
                    </a:ext>
                  </a:extLst>
                </a:gridCol>
                <a:gridCol w="822960">
                  <a:extLst>
                    <a:ext uri="{9D8B030D-6E8A-4147-A177-3AD203B41FA5}">
                      <a16:colId xmlns:a16="http://schemas.microsoft.com/office/drawing/2014/main" val="1216392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56385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Panoorin ulit ang kanilang original collab and the full #CokeStudioTiuChu episode on youtube.com/CokeStudioPH!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18566073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7410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11:45:00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#CokeStudioTiuChu Sunset Dream remix makes me want 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55755845"/>
                  </a:ext>
                </a:extLst>
              </a:tr>
            </a:tbl>
          </a:graphicData>
        </a:graphic>
      </p:graphicFrame>
      <p:sp>
        <p:nvSpPr>
          <p:cNvPr id="4" name="Text Placeholder 3">
            <a:extLst>
              <a:ext uri="{FF2B5EF4-FFF2-40B4-BE49-F238E27FC236}">
                <a16:creationId xmlns:a16="http://schemas.microsoft.com/office/drawing/2014/main" id="{1CE37558-F01A-446C-92C9-89D9B4126A4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473286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6EE28-CD93-4518-90D1-7A14959705CA}"/>
              </a:ext>
            </a:extLst>
          </p:cNvPr>
          <p:cNvSpPr>
            <a:spLocks noGrp="1"/>
          </p:cNvSpPr>
          <p:nvPr>
            <p:ph type="title"/>
          </p:nvPr>
        </p:nvSpPr>
        <p:spPr/>
        <p:txBody>
          <a:bodyPr/>
          <a:lstStyle/>
          <a:p>
            <a:r>
              <a:rPr lang="en-US"/>
              <a:t>Facebook Facebook: Content Performance | Coca-Cola PH - 5 of 15</a:t>
            </a:r>
          </a:p>
        </p:txBody>
      </p:sp>
      <p:graphicFrame>
        <p:nvGraphicFramePr>
          <p:cNvPr id="5" name="Table Placeholder 4">
            <a:extLst>
              <a:ext uri="{FF2B5EF4-FFF2-40B4-BE49-F238E27FC236}">
                <a16:creationId xmlns:a16="http://schemas.microsoft.com/office/drawing/2014/main" id="{35726B8D-03F4-42BB-8E93-CF51460F38FA}"/>
              </a:ext>
            </a:extLst>
          </p:cNvPr>
          <p:cNvGraphicFramePr>
            <a:graphicFrameLocks noGrp="1"/>
          </p:cNvGraphicFramePr>
          <p:nvPr>
            <p:ph type="tbl" sz="quarter" idx="13"/>
            <p:extLst>
              <p:ext uri="{D42A27DB-BD31-4B8C-83A1-F6EECF244321}">
                <p14:modId xmlns:p14="http://schemas.microsoft.com/office/powerpoint/2010/main" val="691621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462797184"/>
                    </a:ext>
                  </a:extLst>
                </a:gridCol>
                <a:gridCol w="1234440">
                  <a:extLst>
                    <a:ext uri="{9D8B030D-6E8A-4147-A177-3AD203B41FA5}">
                      <a16:colId xmlns:a16="http://schemas.microsoft.com/office/drawing/2014/main" val="2840702568"/>
                    </a:ext>
                  </a:extLst>
                </a:gridCol>
                <a:gridCol w="822960">
                  <a:extLst>
                    <a:ext uri="{9D8B030D-6E8A-4147-A177-3AD203B41FA5}">
                      <a16:colId xmlns:a16="http://schemas.microsoft.com/office/drawing/2014/main" val="2409382050"/>
                    </a:ext>
                  </a:extLst>
                </a:gridCol>
                <a:gridCol w="822960">
                  <a:extLst>
                    <a:ext uri="{9D8B030D-6E8A-4147-A177-3AD203B41FA5}">
                      <a16:colId xmlns:a16="http://schemas.microsoft.com/office/drawing/2014/main" val="3270435408"/>
                    </a:ext>
                  </a:extLst>
                </a:gridCol>
                <a:gridCol w="822960">
                  <a:extLst>
                    <a:ext uri="{9D8B030D-6E8A-4147-A177-3AD203B41FA5}">
                      <a16:colId xmlns:a16="http://schemas.microsoft.com/office/drawing/2014/main" val="1690837446"/>
                    </a:ext>
                  </a:extLst>
                </a:gridCol>
                <a:gridCol w="822960">
                  <a:extLst>
                    <a:ext uri="{9D8B030D-6E8A-4147-A177-3AD203B41FA5}">
                      <a16:colId xmlns:a16="http://schemas.microsoft.com/office/drawing/2014/main" val="969780079"/>
                    </a:ext>
                  </a:extLst>
                </a:gridCol>
                <a:gridCol w="822960">
                  <a:extLst>
                    <a:ext uri="{9D8B030D-6E8A-4147-A177-3AD203B41FA5}">
                      <a16:colId xmlns:a16="http://schemas.microsoft.com/office/drawing/2014/main" val="2366160981"/>
                    </a:ext>
                  </a:extLst>
                </a:gridCol>
                <a:gridCol w="822960">
                  <a:extLst>
                    <a:ext uri="{9D8B030D-6E8A-4147-A177-3AD203B41FA5}">
                      <a16:colId xmlns:a16="http://schemas.microsoft.com/office/drawing/2014/main" val="4071368617"/>
                    </a:ext>
                  </a:extLst>
                </a:gridCol>
                <a:gridCol w="822960">
                  <a:extLst>
                    <a:ext uri="{9D8B030D-6E8A-4147-A177-3AD203B41FA5}">
                      <a16:colId xmlns:a16="http://schemas.microsoft.com/office/drawing/2014/main" val="16565389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39408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11:30:00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Kriesha and Patty's food trip is making me crave:
#CokeStudioTiuChu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3676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- 2018-09-30 11:15:00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Annyeong haseyo! Nanonood na ba kayo ng #CokeStudioHomecoming episode nina Kriesha and DJ Patty? You can also watch it on our YouTube channel! #CokeStudioTiuChu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03748227"/>
                  </a:ext>
                </a:extLst>
              </a:tr>
            </a:tbl>
          </a:graphicData>
        </a:graphic>
      </p:graphicFrame>
      <p:sp>
        <p:nvSpPr>
          <p:cNvPr id="4" name="Text Placeholder 3">
            <a:extLst>
              <a:ext uri="{FF2B5EF4-FFF2-40B4-BE49-F238E27FC236}">
                <a16:creationId xmlns:a16="http://schemas.microsoft.com/office/drawing/2014/main" id="{E1F1A6E8-ECE2-4131-9E41-9ECB626675A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158509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AC92E-71A3-4A4D-9867-BF2176729D97}"/>
              </a:ext>
            </a:extLst>
          </p:cNvPr>
          <p:cNvSpPr>
            <a:spLocks noGrp="1"/>
          </p:cNvSpPr>
          <p:nvPr>
            <p:ph type="title"/>
          </p:nvPr>
        </p:nvSpPr>
        <p:spPr/>
        <p:txBody>
          <a:bodyPr/>
          <a:lstStyle/>
          <a:p>
            <a:r>
              <a:rPr lang="en-US"/>
              <a:t>Facebook Facebook: Content Performance | Coca-Cola PH - 6 of 15</a:t>
            </a:r>
          </a:p>
        </p:txBody>
      </p:sp>
      <p:graphicFrame>
        <p:nvGraphicFramePr>
          <p:cNvPr id="5" name="Table Placeholder 4">
            <a:extLst>
              <a:ext uri="{FF2B5EF4-FFF2-40B4-BE49-F238E27FC236}">
                <a16:creationId xmlns:a16="http://schemas.microsoft.com/office/drawing/2014/main" id="{BAB8F2C6-DA9B-4F06-8F70-5DDD8887241D}"/>
              </a:ext>
            </a:extLst>
          </p:cNvPr>
          <p:cNvGraphicFramePr>
            <a:graphicFrameLocks noGrp="1"/>
          </p:cNvGraphicFramePr>
          <p:nvPr>
            <p:ph type="tbl" sz="quarter" idx="13"/>
            <p:extLst>
              <p:ext uri="{D42A27DB-BD31-4B8C-83A1-F6EECF244321}">
                <p14:modId xmlns:p14="http://schemas.microsoft.com/office/powerpoint/2010/main" val="4107936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20678382"/>
                    </a:ext>
                  </a:extLst>
                </a:gridCol>
                <a:gridCol w="1234440">
                  <a:extLst>
                    <a:ext uri="{9D8B030D-6E8A-4147-A177-3AD203B41FA5}">
                      <a16:colId xmlns:a16="http://schemas.microsoft.com/office/drawing/2014/main" val="1423160208"/>
                    </a:ext>
                  </a:extLst>
                </a:gridCol>
                <a:gridCol w="822960">
                  <a:extLst>
                    <a:ext uri="{9D8B030D-6E8A-4147-A177-3AD203B41FA5}">
                      <a16:colId xmlns:a16="http://schemas.microsoft.com/office/drawing/2014/main" val="2070412202"/>
                    </a:ext>
                  </a:extLst>
                </a:gridCol>
                <a:gridCol w="822960">
                  <a:extLst>
                    <a:ext uri="{9D8B030D-6E8A-4147-A177-3AD203B41FA5}">
                      <a16:colId xmlns:a16="http://schemas.microsoft.com/office/drawing/2014/main" val="2681377927"/>
                    </a:ext>
                  </a:extLst>
                </a:gridCol>
                <a:gridCol w="822960">
                  <a:extLst>
                    <a:ext uri="{9D8B030D-6E8A-4147-A177-3AD203B41FA5}">
                      <a16:colId xmlns:a16="http://schemas.microsoft.com/office/drawing/2014/main" val="766356523"/>
                    </a:ext>
                  </a:extLst>
                </a:gridCol>
                <a:gridCol w="822960">
                  <a:extLst>
                    <a:ext uri="{9D8B030D-6E8A-4147-A177-3AD203B41FA5}">
                      <a16:colId xmlns:a16="http://schemas.microsoft.com/office/drawing/2014/main" val="210556017"/>
                    </a:ext>
                  </a:extLst>
                </a:gridCol>
                <a:gridCol w="822960">
                  <a:extLst>
                    <a:ext uri="{9D8B030D-6E8A-4147-A177-3AD203B41FA5}">
                      <a16:colId xmlns:a16="http://schemas.microsoft.com/office/drawing/2014/main" val="1214557549"/>
                    </a:ext>
                  </a:extLst>
                </a:gridCol>
                <a:gridCol w="822960">
                  <a:extLst>
                    <a:ext uri="{9D8B030D-6E8A-4147-A177-3AD203B41FA5}">
                      <a16:colId xmlns:a16="http://schemas.microsoft.com/office/drawing/2014/main" val="2874298219"/>
                    </a:ext>
                  </a:extLst>
                </a:gridCol>
                <a:gridCol w="822960">
                  <a:extLst>
                    <a:ext uri="{9D8B030D-6E8A-4147-A177-3AD203B41FA5}">
                      <a16:colId xmlns:a16="http://schemas.microsoft.com/office/drawing/2014/main" val="2033496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45047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- 2018-09-28 19:23:21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Congratulations to the winners of today's Coca-Cola Hack-a-pack at the ICC Summit #Yes18! 🏆 Each went home with 15k, while the audience favorite got 5k. Thank you to everyone who joined. We hope to see you again in our next #WorldWithoutWaste activities!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43531574"/>
                  </a:ext>
                </a:extLst>
              </a:tr>
            </a:tbl>
          </a:graphicData>
        </a:graphic>
      </p:graphicFrame>
      <p:sp>
        <p:nvSpPr>
          <p:cNvPr id="4" name="Text Placeholder 3">
            <a:extLst>
              <a:ext uri="{FF2B5EF4-FFF2-40B4-BE49-F238E27FC236}">
                <a16:creationId xmlns:a16="http://schemas.microsoft.com/office/drawing/2014/main" id="{3D61DC18-0F8C-48CE-8161-1A5AEB99D83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32953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8718A-6501-46F7-B31D-4EC901070694}"/>
              </a:ext>
            </a:extLst>
          </p:cNvPr>
          <p:cNvSpPr>
            <a:spLocks noGrp="1"/>
          </p:cNvSpPr>
          <p:nvPr>
            <p:ph type="title"/>
          </p:nvPr>
        </p:nvSpPr>
        <p:spPr/>
        <p:txBody>
          <a:bodyPr/>
          <a:lstStyle/>
          <a:p>
            <a:r>
              <a:rPr lang="en-US"/>
              <a:t>Facebook Facebook: Content Performance | Coca-Cola PH - 7 of 15</a:t>
            </a:r>
          </a:p>
        </p:txBody>
      </p:sp>
      <p:graphicFrame>
        <p:nvGraphicFramePr>
          <p:cNvPr id="5" name="Table Placeholder 4">
            <a:extLst>
              <a:ext uri="{FF2B5EF4-FFF2-40B4-BE49-F238E27FC236}">
                <a16:creationId xmlns:a16="http://schemas.microsoft.com/office/drawing/2014/main" id="{72213501-414E-4949-A581-BE10D63ECB93}"/>
              </a:ext>
            </a:extLst>
          </p:cNvPr>
          <p:cNvGraphicFramePr>
            <a:graphicFrameLocks noGrp="1"/>
          </p:cNvGraphicFramePr>
          <p:nvPr>
            <p:ph type="tbl" sz="quarter" idx="13"/>
            <p:extLst>
              <p:ext uri="{D42A27DB-BD31-4B8C-83A1-F6EECF244321}">
                <p14:modId xmlns:p14="http://schemas.microsoft.com/office/powerpoint/2010/main" val="325623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40355371"/>
                    </a:ext>
                  </a:extLst>
                </a:gridCol>
                <a:gridCol w="1234440">
                  <a:extLst>
                    <a:ext uri="{9D8B030D-6E8A-4147-A177-3AD203B41FA5}">
                      <a16:colId xmlns:a16="http://schemas.microsoft.com/office/drawing/2014/main" val="1382885483"/>
                    </a:ext>
                  </a:extLst>
                </a:gridCol>
                <a:gridCol w="822960">
                  <a:extLst>
                    <a:ext uri="{9D8B030D-6E8A-4147-A177-3AD203B41FA5}">
                      <a16:colId xmlns:a16="http://schemas.microsoft.com/office/drawing/2014/main" val="3893622988"/>
                    </a:ext>
                  </a:extLst>
                </a:gridCol>
                <a:gridCol w="822960">
                  <a:extLst>
                    <a:ext uri="{9D8B030D-6E8A-4147-A177-3AD203B41FA5}">
                      <a16:colId xmlns:a16="http://schemas.microsoft.com/office/drawing/2014/main" val="2642809800"/>
                    </a:ext>
                  </a:extLst>
                </a:gridCol>
                <a:gridCol w="822960">
                  <a:extLst>
                    <a:ext uri="{9D8B030D-6E8A-4147-A177-3AD203B41FA5}">
                      <a16:colId xmlns:a16="http://schemas.microsoft.com/office/drawing/2014/main" val="40911883"/>
                    </a:ext>
                  </a:extLst>
                </a:gridCol>
                <a:gridCol w="822960">
                  <a:extLst>
                    <a:ext uri="{9D8B030D-6E8A-4147-A177-3AD203B41FA5}">
                      <a16:colId xmlns:a16="http://schemas.microsoft.com/office/drawing/2014/main" val="2697743410"/>
                    </a:ext>
                  </a:extLst>
                </a:gridCol>
                <a:gridCol w="822960">
                  <a:extLst>
                    <a:ext uri="{9D8B030D-6E8A-4147-A177-3AD203B41FA5}">
                      <a16:colId xmlns:a16="http://schemas.microsoft.com/office/drawing/2014/main" val="2769247526"/>
                    </a:ext>
                  </a:extLst>
                </a:gridCol>
                <a:gridCol w="822960">
                  <a:extLst>
                    <a:ext uri="{9D8B030D-6E8A-4147-A177-3AD203B41FA5}">
                      <a16:colId xmlns:a16="http://schemas.microsoft.com/office/drawing/2014/main" val="1435439083"/>
                    </a:ext>
                  </a:extLst>
                </a:gridCol>
                <a:gridCol w="822960">
                  <a:extLst>
                    <a:ext uri="{9D8B030D-6E8A-4147-A177-3AD203B41FA5}">
                      <a16:colId xmlns:a16="http://schemas.microsoft.com/office/drawing/2014/main" val="2946256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022347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- 2018-09-28 16:00:00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 you for showing support for Coca-Cola Philippines’ #WorldWithoutWaste initiatives this September. We’re starting with International Coastal Cleanup Day and ICC Summit 2018, and by 2030, we aim to help collect and recycle a bottle or can for every one we sell. Let’s continue to work together in making a litter-free world possible, starting with our homes! For more details on how you can join future activities, please follow our social media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3611489"/>
                  </a:ext>
                </a:extLst>
              </a:tr>
            </a:tbl>
          </a:graphicData>
        </a:graphic>
      </p:graphicFrame>
      <p:sp>
        <p:nvSpPr>
          <p:cNvPr id="4" name="Text Placeholder 3">
            <a:extLst>
              <a:ext uri="{FF2B5EF4-FFF2-40B4-BE49-F238E27FC236}">
                <a16:creationId xmlns:a16="http://schemas.microsoft.com/office/drawing/2014/main" id="{F8F5431D-8086-4E4F-8058-4365EC060070}"/>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536819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D4125-177F-4EE0-88B2-704D3AA42E6F}"/>
              </a:ext>
            </a:extLst>
          </p:cNvPr>
          <p:cNvSpPr>
            <a:spLocks noGrp="1"/>
          </p:cNvSpPr>
          <p:nvPr>
            <p:ph type="title"/>
          </p:nvPr>
        </p:nvSpPr>
        <p:spPr/>
        <p:txBody>
          <a:bodyPr/>
          <a:lstStyle/>
          <a:p>
            <a:r>
              <a:rPr lang="en-US"/>
              <a:t>Facebook Facebook: Content Performance | Coca-Cola PH - 8 of 15</a:t>
            </a:r>
          </a:p>
        </p:txBody>
      </p:sp>
      <p:graphicFrame>
        <p:nvGraphicFramePr>
          <p:cNvPr id="5" name="Table Placeholder 4">
            <a:extLst>
              <a:ext uri="{FF2B5EF4-FFF2-40B4-BE49-F238E27FC236}">
                <a16:creationId xmlns:a16="http://schemas.microsoft.com/office/drawing/2014/main" id="{E5FBCF0B-ADFB-4237-AB28-D059DB13B332}"/>
              </a:ext>
            </a:extLst>
          </p:cNvPr>
          <p:cNvGraphicFramePr>
            <a:graphicFrameLocks noGrp="1"/>
          </p:cNvGraphicFramePr>
          <p:nvPr>
            <p:ph type="tbl" sz="quarter" idx="13"/>
            <p:extLst>
              <p:ext uri="{D42A27DB-BD31-4B8C-83A1-F6EECF244321}">
                <p14:modId xmlns:p14="http://schemas.microsoft.com/office/powerpoint/2010/main" val="1163757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25967774"/>
                    </a:ext>
                  </a:extLst>
                </a:gridCol>
                <a:gridCol w="1234440">
                  <a:extLst>
                    <a:ext uri="{9D8B030D-6E8A-4147-A177-3AD203B41FA5}">
                      <a16:colId xmlns:a16="http://schemas.microsoft.com/office/drawing/2014/main" val="306552313"/>
                    </a:ext>
                  </a:extLst>
                </a:gridCol>
                <a:gridCol w="822960">
                  <a:extLst>
                    <a:ext uri="{9D8B030D-6E8A-4147-A177-3AD203B41FA5}">
                      <a16:colId xmlns:a16="http://schemas.microsoft.com/office/drawing/2014/main" val="472014914"/>
                    </a:ext>
                  </a:extLst>
                </a:gridCol>
                <a:gridCol w="822960">
                  <a:extLst>
                    <a:ext uri="{9D8B030D-6E8A-4147-A177-3AD203B41FA5}">
                      <a16:colId xmlns:a16="http://schemas.microsoft.com/office/drawing/2014/main" val="75487760"/>
                    </a:ext>
                  </a:extLst>
                </a:gridCol>
                <a:gridCol w="822960">
                  <a:extLst>
                    <a:ext uri="{9D8B030D-6E8A-4147-A177-3AD203B41FA5}">
                      <a16:colId xmlns:a16="http://schemas.microsoft.com/office/drawing/2014/main" val="1846995595"/>
                    </a:ext>
                  </a:extLst>
                </a:gridCol>
                <a:gridCol w="822960">
                  <a:extLst>
                    <a:ext uri="{9D8B030D-6E8A-4147-A177-3AD203B41FA5}">
                      <a16:colId xmlns:a16="http://schemas.microsoft.com/office/drawing/2014/main" val="872827608"/>
                    </a:ext>
                  </a:extLst>
                </a:gridCol>
                <a:gridCol w="822960">
                  <a:extLst>
                    <a:ext uri="{9D8B030D-6E8A-4147-A177-3AD203B41FA5}">
                      <a16:colId xmlns:a16="http://schemas.microsoft.com/office/drawing/2014/main" val="4206858475"/>
                    </a:ext>
                  </a:extLst>
                </a:gridCol>
                <a:gridCol w="822960">
                  <a:extLst>
                    <a:ext uri="{9D8B030D-6E8A-4147-A177-3AD203B41FA5}">
                      <a16:colId xmlns:a16="http://schemas.microsoft.com/office/drawing/2014/main" val="86140506"/>
                    </a:ext>
                  </a:extLst>
                </a:gridCol>
                <a:gridCol w="822960">
                  <a:extLst>
                    <a:ext uri="{9D8B030D-6E8A-4147-A177-3AD203B41FA5}">
                      <a16:colId xmlns:a16="http://schemas.microsoft.com/office/drawing/2014/main" val="3316716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6126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- 2018-09-28 11:05:46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ICC Summit #Yes18 Day 2 has officially begun! Coca-Cola is working with MakeSense and over 50 Sangguniang Kabataan officials to find new innovations and solutions to collect, recycle, and/or divert trash. Join us in working towards a #WorldWithoutWaste!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33668399"/>
                  </a:ext>
                </a:extLst>
              </a:tr>
            </a:tbl>
          </a:graphicData>
        </a:graphic>
      </p:graphicFrame>
      <p:sp>
        <p:nvSpPr>
          <p:cNvPr id="4" name="Text Placeholder 3">
            <a:extLst>
              <a:ext uri="{FF2B5EF4-FFF2-40B4-BE49-F238E27FC236}">
                <a16:creationId xmlns:a16="http://schemas.microsoft.com/office/drawing/2014/main" id="{7D8D09AF-57A1-4182-BAA6-3A677C24369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0905699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C1EDF-C1B7-46F0-82E7-314A0D2675A0}"/>
              </a:ext>
            </a:extLst>
          </p:cNvPr>
          <p:cNvSpPr>
            <a:spLocks noGrp="1"/>
          </p:cNvSpPr>
          <p:nvPr>
            <p:ph type="title"/>
          </p:nvPr>
        </p:nvSpPr>
        <p:spPr/>
        <p:txBody>
          <a:bodyPr/>
          <a:lstStyle/>
          <a:p>
            <a:r>
              <a:rPr lang="en-US"/>
              <a:t>Facebook Facebook: Content Performance | Coca-Cola PH - 9 of 15</a:t>
            </a:r>
          </a:p>
        </p:txBody>
      </p:sp>
      <p:graphicFrame>
        <p:nvGraphicFramePr>
          <p:cNvPr id="5" name="Table Placeholder 4">
            <a:extLst>
              <a:ext uri="{FF2B5EF4-FFF2-40B4-BE49-F238E27FC236}">
                <a16:creationId xmlns:a16="http://schemas.microsoft.com/office/drawing/2014/main" id="{64A2B330-9D21-4B02-AC80-AF1BD0D1B9A5}"/>
              </a:ext>
            </a:extLst>
          </p:cNvPr>
          <p:cNvGraphicFramePr>
            <a:graphicFrameLocks noGrp="1"/>
          </p:cNvGraphicFramePr>
          <p:nvPr>
            <p:ph type="tbl" sz="quarter" idx="13"/>
            <p:extLst>
              <p:ext uri="{D42A27DB-BD31-4B8C-83A1-F6EECF244321}">
                <p14:modId xmlns:p14="http://schemas.microsoft.com/office/powerpoint/2010/main" val="113497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03568947"/>
                    </a:ext>
                  </a:extLst>
                </a:gridCol>
                <a:gridCol w="1234440">
                  <a:extLst>
                    <a:ext uri="{9D8B030D-6E8A-4147-A177-3AD203B41FA5}">
                      <a16:colId xmlns:a16="http://schemas.microsoft.com/office/drawing/2014/main" val="1712444676"/>
                    </a:ext>
                  </a:extLst>
                </a:gridCol>
                <a:gridCol w="822960">
                  <a:extLst>
                    <a:ext uri="{9D8B030D-6E8A-4147-A177-3AD203B41FA5}">
                      <a16:colId xmlns:a16="http://schemas.microsoft.com/office/drawing/2014/main" val="1609644324"/>
                    </a:ext>
                  </a:extLst>
                </a:gridCol>
                <a:gridCol w="822960">
                  <a:extLst>
                    <a:ext uri="{9D8B030D-6E8A-4147-A177-3AD203B41FA5}">
                      <a16:colId xmlns:a16="http://schemas.microsoft.com/office/drawing/2014/main" val="3581913150"/>
                    </a:ext>
                  </a:extLst>
                </a:gridCol>
                <a:gridCol w="822960">
                  <a:extLst>
                    <a:ext uri="{9D8B030D-6E8A-4147-A177-3AD203B41FA5}">
                      <a16:colId xmlns:a16="http://schemas.microsoft.com/office/drawing/2014/main" val="3142238420"/>
                    </a:ext>
                  </a:extLst>
                </a:gridCol>
                <a:gridCol w="822960">
                  <a:extLst>
                    <a:ext uri="{9D8B030D-6E8A-4147-A177-3AD203B41FA5}">
                      <a16:colId xmlns:a16="http://schemas.microsoft.com/office/drawing/2014/main" val="3957277942"/>
                    </a:ext>
                  </a:extLst>
                </a:gridCol>
                <a:gridCol w="822960">
                  <a:extLst>
                    <a:ext uri="{9D8B030D-6E8A-4147-A177-3AD203B41FA5}">
                      <a16:colId xmlns:a16="http://schemas.microsoft.com/office/drawing/2014/main" val="274779547"/>
                    </a:ext>
                  </a:extLst>
                </a:gridCol>
                <a:gridCol w="822960">
                  <a:extLst>
                    <a:ext uri="{9D8B030D-6E8A-4147-A177-3AD203B41FA5}">
                      <a16:colId xmlns:a16="http://schemas.microsoft.com/office/drawing/2014/main" val="3270614745"/>
                    </a:ext>
                  </a:extLst>
                </a:gridCol>
                <a:gridCol w="822960">
                  <a:extLst>
                    <a:ext uri="{9D8B030D-6E8A-4147-A177-3AD203B41FA5}">
                      <a16:colId xmlns:a16="http://schemas.microsoft.com/office/drawing/2014/main" val="31772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97748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- 2018-09-27 18:12:04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COCA-COLA Philippines is proud to be part of ICC Summit #Yes18 this year. Part of our goal is to educate and encourage more people to segregate recyclable wastes and upcycle materials towards a litter-free environment. In case you missed today’s workshops, here’s a peek at the activities in Subic. Interested to join? Get in touch with us to know how you can help! #WorldWithoutWaste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62832835"/>
                  </a:ext>
                </a:extLst>
              </a:tr>
            </a:tbl>
          </a:graphicData>
        </a:graphic>
      </p:graphicFrame>
      <p:sp>
        <p:nvSpPr>
          <p:cNvPr id="4" name="Text Placeholder 3">
            <a:extLst>
              <a:ext uri="{FF2B5EF4-FFF2-40B4-BE49-F238E27FC236}">
                <a16:creationId xmlns:a16="http://schemas.microsoft.com/office/drawing/2014/main" id="{D95646F8-E3E4-478C-B007-72F0D86C059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203463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0E922-CEEA-415F-BF29-ABB05E2E69DD}"/>
              </a:ext>
            </a:extLst>
          </p:cNvPr>
          <p:cNvSpPr>
            <a:spLocks noGrp="1"/>
          </p:cNvSpPr>
          <p:nvPr>
            <p:ph type="title"/>
          </p:nvPr>
        </p:nvSpPr>
        <p:spPr/>
        <p:txBody>
          <a:bodyPr/>
          <a:lstStyle/>
          <a:p>
            <a:r>
              <a:rPr lang="en-US"/>
              <a:t>Facebook Facebook: Content Performance | Coca-Cola PH - 10 of 15</a:t>
            </a:r>
          </a:p>
        </p:txBody>
      </p:sp>
      <p:graphicFrame>
        <p:nvGraphicFramePr>
          <p:cNvPr id="5" name="Table Placeholder 4">
            <a:extLst>
              <a:ext uri="{FF2B5EF4-FFF2-40B4-BE49-F238E27FC236}">
                <a16:creationId xmlns:a16="http://schemas.microsoft.com/office/drawing/2014/main" id="{F289CFE4-3998-4BC2-91A5-9B58B0BDD953}"/>
              </a:ext>
            </a:extLst>
          </p:cNvPr>
          <p:cNvGraphicFramePr>
            <a:graphicFrameLocks noGrp="1"/>
          </p:cNvGraphicFramePr>
          <p:nvPr>
            <p:ph type="tbl" sz="quarter" idx="13"/>
            <p:extLst>
              <p:ext uri="{D42A27DB-BD31-4B8C-83A1-F6EECF244321}">
                <p14:modId xmlns:p14="http://schemas.microsoft.com/office/powerpoint/2010/main" val="3556722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90749597"/>
                    </a:ext>
                  </a:extLst>
                </a:gridCol>
                <a:gridCol w="1234440">
                  <a:extLst>
                    <a:ext uri="{9D8B030D-6E8A-4147-A177-3AD203B41FA5}">
                      <a16:colId xmlns:a16="http://schemas.microsoft.com/office/drawing/2014/main" val="3118492383"/>
                    </a:ext>
                  </a:extLst>
                </a:gridCol>
                <a:gridCol w="822960">
                  <a:extLst>
                    <a:ext uri="{9D8B030D-6E8A-4147-A177-3AD203B41FA5}">
                      <a16:colId xmlns:a16="http://schemas.microsoft.com/office/drawing/2014/main" val="3853279887"/>
                    </a:ext>
                  </a:extLst>
                </a:gridCol>
                <a:gridCol w="822960">
                  <a:extLst>
                    <a:ext uri="{9D8B030D-6E8A-4147-A177-3AD203B41FA5}">
                      <a16:colId xmlns:a16="http://schemas.microsoft.com/office/drawing/2014/main" val="2484718158"/>
                    </a:ext>
                  </a:extLst>
                </a:gridCol>
                <a:gridCol w="822960">
                  <a:extLst>
                    <a:ext uri="{9D8B030D-6E8A-4147-A177-3AD203B41FA5}">
                      <a16:colId xmlns:a16="http://schemas.microsoft.com/office/drawing/2014/main" val="583508573"/>
                    </a:ext>
                  </a:extLst>
                </a:gridCol>
                <a:gridCol w="822960">
                  <a:extLst>
                    <a:ext uri="{9D8B030D-6E8A-4147-A177-3AD203B41FA5}">
                      <a16:colId xmlns:a16="http://schemas.microsoft.com/office/drawing/2014/main" val="591996682"/>
                    </a:ext>
                  </a:extLst>
                </a:gridCol>
                <a:gridCol w="822960">
                  <a:extLst>
                    <a:ext uri="{9D8B030D-6E8A-4147-A177-3AD203B41FA5}">
                      <a16:colId xmlns:a16="http://schemas.microsoft.com/office/drawing/2014/main" val="2477376174"/>
                    </a:ext>
                  </a:extLst>
                </a:gridCol>
                <a:gridCol w="822960">
                  <a:extLst>
                    <a:ext uri="{9D8B030D-6E8A-4147-A177-3AD203B41FA5}">
                      <a16:colId xmlns:a16="http://schemas.microsoft.com/office/drawing/2014/main" val="3178721408"/>
                    </a:ext>
                  </a:extLst>
                </a:gridCol>
                <a:gridCol w="822960">
                  <a:extLst>
                    <a:ext uri="{9D8B030D-6E8A-4147-A177-3AD203B41FA5}">
                      <a16:colId xmlns:a16="http://schemas.microsoft.com/office/drawing/2014/main" val="249147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8298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- 2018-09-27 12:42:08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Today, Coca-Cola is taking one big step closer to a #WorldWithoutWaste at the ICC Summit #Yes18. We're working together with our partners in finding ways to give packaging another life. Join the conversation by posting your questions and suggestions here: http://CokeURL.com/ICCPH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00899301"/>
                  </a:ext>
                </a:extLst>
              </a:tr>
            </a:tbl>
          </a:graphicData>
        </a:graphic>
      </p:graphicFrame>
      <p:sp>
        <p:nvSpPr>
          <p:cNvPr id="4" name="Text Placeholder 3">
            <a:extLst>
              <a:ext uri="{FF2B5EF4-FFF2-40B4-BE49-F238E27FC236}">
                <a16:creationId xmlns:a16="http://schemas.microsoft.com/office/drawing/2014/main" id="{DA3C4C4B-01B8-4D0E-BDEA-5565B22411B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477714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43F5F-19BB-4A3C-B682-16547AD00621}"/>
              </a:ext>
            </a:extLst>
          </p:cNvPr>
          <p:cNvSpPr>
            <a:spLocks noGrp="1"/>
          </p:cNvSpPr>
          <p:nvPr>
            <p:ph type="title"/>
          </p:nvPr>
        </p:nvSpPr>
        <p:spPr/>
        <p:txBody>
          <a:bodyPr/>
          <a:lstStyle/>
          <a:p>
            <a:r>
              <a:rPr lang="en-US"/>
              <a:t>Facebook Facebook: Content Performance | Coca-Cola PH - 11 of 15</a:t>
            </a:r>
          </a:p>
        </p:txBody>
      </p:sp>
      <p:graphicFrame>
        <p:nvGraphicFramePr>
          <p:cNvPr id="5" name="Table Placeholder 4">
            <a:extLst>
              <a:ext uri="{FF2B5EF4-FFF2-40B4-BE49-F238E27FC236}">
                <a16:creationId xmlns:a16="http://schemas.microsoft.com/office/drawing/2014/main" id="{4CF786E0-8E64-42B7-9B1C-CD5B52C22514}"/>
              </a:ext>
            </a:extLst>
          </p:cNvPr>
          <p:cNvGraphicFramePr>
            <a:graphicFrameLocks noGrp="1"/>
          </p:cNvGraphicFramePr>
          <p:nvPr>
            <p:ph type="tbl" sz="quarter" idx="13"/>
            <p:extLst>
              <p:ext uri="{D42A27DB-BD31-4B8C-83A1-F6EECF244321}">
                <p14:modId xmlns:p14="http://schemas.microsoft.com/office/powerpoint/2010/main" val="3836960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43700684"/>
                    </a:ext>
                  </a:extLst>
                </a:gridCol>
                <a:gridCol w="1234440">
                  <a:extLst>
                    <a:ext uri="{9D8B030D-6E8A-4147-A177-3AD203B41FA5}">
                      <a16:colId xmlns:a16="http://schemas.microsoft.com/office/drawing/2014/main" val="1379447250"/>
                    </a:ext>
                  </a:extLst>
                </a:gridCol>
                <a:gridCol w="822960">
                  <a:extLst>
                    <a:ext uri="{9D8B030D-6E8A-4147-A177-3AD203B41FA5}">
                      <a16:colId xmlns:a16="http://schemas.microsoft.com/office/drawing/2014/main" val="3680616077"/>
                    </a:ext>
                  </a:extLst>
                </a:gridCol>
                <a:gridCol w="822960">
                  <a:extLst>
                    <a:ext uri="{9D8B030D-6E8A-4147-A177-3AD203B41FA5}">
                      <a16:colId xmlns:a16="http://schemas.microsoft.com/office/drawing/2014/main" val="3723872184"/>
                    </a:ext>
                  </a:extLst>
                </a:gridCol>
                <a:gridCol w="822960">
                  <a:extLst>
                    <a:ext uri="{9D8B030D-6E8A-4147-A177-3AD203B41FA5}">
                      <a16:colId xmlns:a16="http://schemas.microsoft.com/office/drawing/2014/main" val="1915813695"/>
                    </a:ext>
                  </a:extLst>
                </a:gridCol>
                <a:gridCol w="822960">
                  <a:extLst>
                    <a:ext uri="{9D8B030D-6E8A-4147-A177-3AD203B41FA5}">
                      <a16:colId xmlns:a16="http://schemas.microsoft.com/office/drawing/2014/main" val="3869729007"/>
                    </a:ext>
                  </a:extLst>
                </a:gridCol>
                <a:gridCol w="822960">
                  <a:extLst>
                    <a:ext uri="{9D8B030D-6E8A-4147-A177-3AD203B41FA5}">
                      <a16:colId xmlns:a16="http://schemas.microsoft.com/office/drawing/2014/main" val="3026185328"/>
                    </a:ext>
                  </a:extLst>
                </a:gridCol>
                <a:gridCol w="822960">
                  <a:extLst>
                    <a:ext uri="{9D8B030D-6E8A-4147-A177-3AD203B41FA5}">
                      <a16:colId xmlns:a16="http://schemas.microsoft.com/office/drawing/2014/main" val="3756008770"/>
                    </a:ext>
                  </a:extLst>
                </a:gridCol>
                <a:gridCol w="822960">
                  <a:extLst>
                    <a:ext uri="{9D8B030D-6E8A-4147-A177-3AD203B41FA5}">
                      <a16:colId xmlns:a16="http://schemas.microsoft.com/office/drawing/2014/main" val="2171878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2613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- 2018-09-27 12:32:25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Next stop for Coca-Cola Philippines' #WorldWithoutWaste initiatives: ICC Summit #Yes18! After attending today's workshops, feel free to share your ideas on promoting efficient waste management in your community. We'll be here until tomorrow, September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68302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- 2018-09-26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 you guess kung ano ang title ng original collab song nina Kriesha Chu and Patty Tiu?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8209802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16544735"/>
                  </a:ext>
                </a:extLst>
              </a:tr>
            </a:tbl>
          </a:graphicData>
        </a:graphic>
      </p:graphicFrame>
      <p:sp>
        <p:nvSpPr>
          <p:cNvPr id="4" name="Text Placeholder 3">
            <a:extLst>
              <a:ext uri="{FF2B5EF4-FFF2-40B4-BE49-F238E27FC236}">
                <a16:creationId xmlns:a16="http://schemas.microsoft.com/office/drawing/2014/main" id="{68F0C150-16D4-4C51-8C1E-7C8A91E7E983}"/>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2270396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270BC-5F97-4FEE-805F-E501B8764D75}"/>
              </a:ext>
            </a:extLst>
          </p:cNvPr>
          <p:cNvSpPr>
            <a:spLocks noGrp="1"/>
          </p:cNvSpPr>
          <p:nvPr>
            <p:ph type="title"/>
          </p:nvPr>
        </p:nvSpPr>
        <p:spPr/>
        <p:txBody>
          <a:bodyPr/>
          <a:lstStyle/>
          <a:p>
            <a:r>
              <a:rPr lang="en-US"/>
              <a:t>Facebook Facebook: Content Performance | Coca-Cola PH - 12 of 15</a:t>
            </a:r>
          </a:p>
        </p:txBody>
      </p:sp>
      <p:graphicFrame>
        <p:nvGraphicFramePr>
          <p:cNvPr id="5" name="Table Placeholder 4">
            <a:extLst>
              <a:ext uri="{FF2B5EF4-FFF2-40B4-BE49-F238E27FC236}">
                <a16:creationId xmlns:a16="http://schemas.microsoft.com/office/drawing/2014/main" id="{D563AF1E-1A64-4AE2-B8CB-B8DB16A0994B}"/>
              </a:ext>
            </a:extLst>
          </p:cNvPr>
          <p:cNvGraphicFramePr>
            <a:graphicFrameLocks noGrp="1"/>
          </p:cNvGraphicFramePr>
          <p:nvPr>
            <p:ph type="tbl" sz="quarter" idx="13"/>
            <p:extLst>
              <p:ext uri="{D42A27DB-BD31-4B8C-83A1-F6EECF244321}">
                <p14:modId xmlns:p14="http://schemas.microsoft.com/office/powerpoint/2010/main" val="4023268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01310182"/>
                    </a:ext>
                  </a:extLst>
                </a:gridCol>
                <a:gridCol w="1234440">
                  <a:extLst>
                    <a:ext uri="{9D8B030D-6E8A-4147-A177-3AD203B41FA5}">
                      <a16:colId xmlns:a16="http://schemas.microsoft.com/office/drawing/2014/main" val="2578609856"/>
                    </a:ext>
                  </a:extLst>
                </a:gridCol>
                <a:gridCol w="822960">
                  <a:extLst>
                    <a:ext uri="{9D8B030D-6E8A-4147-A177-3AD203B41FA5}">
                      <a16:colId xmlns:a16="http://schemas.microsoft.com/office/drawing/2014/main" val="3709221924"/>
                    </a:ext>
                  </a:extLst>
                </a:gridCol>
                <a:gridCol w="822960">
                  <a:extLst>
                    <a:ext uri="{9D8B030D-6E8A-4147-A177-3AD203B41FA5}">
                      <a16:colId xmlns:a16="http://schemas.microsoft.com/office/drawing/2014/main" val="1530570221"/>
                    </a:ext>
                  </a:extLst>
                </a:gridCol>
                <a:gridCol w="822960">
                  <a:extLst>
                    <a:ext uri="{9D8B030D-6E8A-4147-A177-3AD203B41FA5}">
                      <a16:colId xmlns:a16="http://schemas.microsoft.com/office/drawing/2014/main" val="2269543387"/>
                    </a:ext>
                  </a:extLst>
                </a:gridCol>
                <a:gridCol w="822960">
                  <a:extLst>
                    <a:ext uri="{9D8B030D-6E8A-4147-A177-3AD203B41FA5}">
                      <a16:colId xmlns:a16="http://schemas.microsoft.com/office/drawing/2014/main" val="2360784167"/>
                    </a:ext>
                  </a:extLst>
                </a:gridCol>
                <a:gridCol w="822960">
                  <a:extLst>
                    <a:ext uri="{9D8B030D-6E8A-4147-A177-3AD203B41FA5}">
                      <a16:colId xmlns:a16="http://schemas.microsoft.com/office/drawing/2014/main" val="3094669826"/>
                    </a:ext>
                  </a:extLst>
                </a:gridCol>
                <a:gridCol w="822960">
                  <a:extLst>
                    <a:ext uri="{9D8B030D-6E8A-4147-A177-3AD203B41FA5}">
                      <a16:colId xmlns:a16="http://schemas.microsoft.com/office/drawing/2014/main" val="2179169787"/>
                    </a:ext>
                  </a:extLst>
                </a:gridCol>
                <a:gridCol w="822960">
                  <a:extLst>
                    <a:ext uri="{9D8B030D-6E8A-4147-A177-3AD203B41FA5}">
                      <a16:colId xmlns:a16="http://schemas.microsoft.com/office/drawing/2014/main" val="736645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4434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- 2018-09-26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What do you get when you put Chu and Tiu together? A homecoming of dreamers!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778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- 2018-09-26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all about dreamers this week! Kasama ang K-pop star na si Kriesha Chu and Spinning Superstar na si DJ Patty Tiu. Who’s ready to watch their episode? 😊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34845668"/>
                  </a:ext>
                </a:extLst>
              </a:tr>
            </a:tbl>
          </a:graphicData>
        </a:graphic>
      </p:graphicFrame>
      <p:sp>
        <p:nvSpPr>
          <p:cNvPr id="4" name="Text Placeholder 3">
            <a:extLst>
              <a:ext uri="{FF2B5EF4-FFF2-40B4-BE49-F238E27FC236}">
                <a16:creationId xmlns:a16="http://schemas.microsoft.com/office/drawing/2014/main" id="{9ED18D25-6BC0-4CE7-BB2C-E550B0E5876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73707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C4C09-CA87-4757-8E01-67DAE846DFB7}"/>
              </a:ext>
            </a:extLst>
          </p:cNvPr>
          <p:cNvSpPr>
            <a:spLocks noGrp="1"/>
          </p:cNvSpPr>
          <p:nvPr>
            <p:ph type="title"/>
          </p:nvPr>
        </p:nvSpPr>
        <p:spPr/>
        <p:txBody>
          <a:bodyPr/>
          <a:lstStyle/>
          <a:p>
            <a:r>
              <a:rPr lang="en-US"/>
              <a:t>Facebook Facebook: Content Performance | Coca-Cola PH - 13 of 15</a:t>
            </a:r>
          </a:p>
        </p:txBody>
      </p:sp>
      <p:graphicFrame>
        <p:nvGraphicFramePr>
          <p:cNvPr id="5" name="Table Placeholder 4">
            <a:extLst>
              <a:ext uri="{FF2B5EF4-FFF2-40B4-BE49-F238E27FC236}">
                <a16:creationId xmlns:a16="http://schemas.microsoft.com/office/drawing/2014/main" id="{664677D3-47F9-4A5B-8B2D-A8BD1150CC7B}"/>
              </a:ext>
            </a:extLst>
          </p:cNvPr>
          <p:cNvGraphicFramePr>
            <a:graphicFrameLocks noGrp="1"/>
          </p:cNvGraphicFramePr>
          <p:nvPr>
            <p:ph type="tbl" sz="quarter" idx="13"/>
            <p:extLst>
              <p:ext uri="{D42A27DB-BD31-4B8C-83A1-F6EECF244321}">
                <p14:modId xmlns:p14="http://schemas.microsoft.com/office/powerpoint/2010/main" val="2023118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44956513"/>
                    </a:ext>
                  </a:extLst>
                </a:gridCol>
                <a:gridCol w="1234440">
                  <a:extLst>
                    <a:ext uri="{9D8B030D-6E8A-4147-A177-3AD203B41FA5}">
                      <a16:colId xmlns:a16="http://schemas.microsoft.com/office/drawing/2014/main" val="3452357063"/>
                    </a:ext>
                  </a:extLst>
                </a:gridCol>
                <a:gridCol w="822960">
                  <a:extLst>
                    <a:ext uri="{9D8B030D-6E8A-4147-A177-3AD203B41FA5}">
                      <a16:colId xmlns:a16="http://schemas.microsoft.com/office/drawing/2014/main" val="3126845527"/>
                    </a:ext>
                  </a:extLst>
                </a:gridCol>
                <a:gridCol w="822960">
                  <a:extLst>
                    <a:ext uri="{9D8B030D-6E8A-4147-A177-3AD203B41FA5}">
                      <a16:colId xmlns:a16="http://schemas.microsoft.com/office/drawing/2014/main" val="4168412720"/>
                    </a:ext>
                  </a:extLst>
                </a:gridCol>
                <a:gridCol w="822960">
                  <a:extLst>
                    <a:ext uri="{9D8B030D-6E8A-4147-A177-3AD203B41FA5}">
                      <a16:colId xmlns:a16="http://schemas.microsoft.com/office/drawing/2014/main" val="26315843"/>
                    </a:ext>
                  </a:extLst>
                </a:gridCol>
                <a:gridCol w="822960">
                  <a:extLst>
                    <a:ext uri="{9D8B030D-6E8A-4147-A177-3AD203B41FA5}">
                      <a16:colId xmlns:a16="http://schemas.microsoft.com/office/drawing/2014/main" val="1614795072"/>
                    </a:ext>
                  </a:extLst>
                </a:gridCol>
                <a:gridCol w="822960">
                  <a:extLst>
                    <a:ext uri="{9D8B030D-6E8A-4147-A177-3AD203B41FA5}">
                      <a16:colId xmlns:a16="http://schemas.microsoft.com/office/drawing/2014/main" val="3591592413"/>
                    </a:ext>
                  </a:extLst>
                </a:gridCol>
                <a:gridCol w="822960">
                  <a:extLst>
                    <a:ext uri="{9D8B030D-6E8A-4147-A177-3AD203B41FA5}">
                      <a16:colId xmlns:a16="http://schemas.microsoft.com/office/drawing/2014/main" val="3179541339"/>
                    </a:ext>
                  </a:extLst>
                </a:gridCol>
                <a:gridCol w="822960">
                  <a:extLst>
                    <a:ext uri="{9D8B030D-6E8A-4147-A177-3AD203B41FA5}">
                      <a16:colId xmlns:a16="http://schemas.microsoft.com/office/drawing/2014/main" val="3941899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6212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- 2018-09-26 06:00:00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Our dream pair-up will have you RUNning and grooving!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9292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- 2018-09-24 09:00:00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PASTA message: Walang tatalo sa celebration ng mga Pinoy! Basta may okasyon, ‘di mawawala ang #ForeverBagay na spaghetti at ice-cold Coke! Paano ang celebration ninyo ng Family Day ngayong taon?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27259903"/>
                  </a:ext>
                </a:extLst>
              </a:tr>
            </a:tbl>
          </a:graphicData>
        </a:graphic>
      </p:graphicFrame>
      <p:sp>
        <p:nvSpPr>
          <p:cNvPr id="4" name="Text Placeholder 3">
            <a:extLst>
              <a:ext uri="{FF2B5EF4-FFF2-40B4-BE49-F238E27FC236}">
                <a16:creationId xmlns:a16="http://schemas.microsoft.com/office/drawing/2014/main" id="{D29F84D8-30FE-424A-AEAB-9B34DC0883E9}"/>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146808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1E58-2ECF-42EF-BE8C-7091A8768840}"/>
              </a:ext>
            </a:extLst>
          </p:cNvPr>
          <p:cNvSpPr>
            <a:spLocks noGrp="1"/>
          </p:cNvSpPr>
          <p:nvPr>
            <p:ph type="title"/>
          </p:nvPr>
        </p:nvSpPr>
        <p:spPr/>
        <p:txBody>
          <a:bodyPr/>
          <a:lstStyle/>
          <a:p>
            <a:r>
              <a:rPr lang="en-US"/>
              <a:t>Facebook Facebook: Content Performance | Coca-Cola PH - 14 of 15</a:t>
            </a:r>
          </a:p>
        </p:txBody>
      </p:sp>
      <p:graphicFrame>
        <p:nvGraphicFramePr>
          <p:cNvPr id="5" name="Table Placeholder 4">
            <a:extLst>
              <a:ext uri="{FF2B5EF4-FFF2-40B4-BE49-F238E27FC236}">
                <a16:creationId xmlns:a16="http://schemas.microsoft.com/office/drawing/2014/main" id="{242ACDA6-7780-4E30-A7B5-F747333275F7}"/>
              </a:ext>
            </a:extLst>
          </p:cNvPr>
          <p:cNvGraphicFramePr>
            <a:graphicFrameLocks noGrp="1"/>
          </p:cNvGraphicFramePr>
          <p:nvPr>
            <p:ph type="tbl" sz="quarter" idx="13"/>
            <p:extLst>
              <p:ext uri="{D42A27DB-BD31-4B8C-83A1-F6EECF244321}">
                <p14:modId xmlns:p14="http://schemas.microsoft.com/office/powerpoint/2010/main" val="408187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34101860"/>
                    </a:ext>
                  </a:extLst>
                </a:gridCol>
                <a:gridCol w="1234440">
                  <a:extLst>
                    <a:ext uri="{9D8B030D-6E8A-4147-A177-3AD203B41FA5}">
                      <a16:colId xmlns:a16="http://schemas.microsoft.com/office/drawing/2014/main" val="656600024"/>
                    </a:ext>
                  </a:extLst>
                </a:gridCol>
                <a:gridCol w="822960">
                  <a:extLst>
                    <a:ext uri="{9D8B030D-6E8A-4147-A177-3AD203B41FA5}">
                      <a16:colId xmlns:a16="http://schemas.microsoft.com/office/drawing/2014/main" val="2512844756"/>
                    </a:ext>
                  </a:extLst>
                </a:gridCol>
                <a:gridCol w="822960">
                  <a:extLst>
                    <a:ext uri="{9D8B030D-6E8A-4147-A177-3AD203B41FA5}">
                      <a16:colId xmlns:a16="http://schemas.microsoft.com/office/drawing/2014/main" val="2364693958"/>
                    </a:ext>
                  </a:extLst>
                </a:gridCol>
                <a:gridCol w="822960">
                  <a:extLst>
                    <a:ext uri="{9D8B030D-6E8A-4147-A177-3AD203B41FA5}">
                      <a16:colId xmlns:a16="http://schemas.microsoft.com/office/drawing/2014/main" val="1934442540"/>
                    </a:ext>
                  </a:extLst>
                </a:gridCol>
                <a:gridCol w="822960">
                  <a:extLst>
                    <a:ext uri="{9D8B030D-6E8A-4147-A177-3AD203B41FA5}">
                      <a16:colId xmlns:a16="http://schemas.microsoft.com/office/drawing/2014/main" val="4030274950"/>
                    </a:ext>
                  </a:extLst>
                </a:gridCol>
                <a:gridCol w="822960">
                  <a:extLst>
                    <a:ext uri="{9D8B030D-6E8A-4147-A177-3AD203B41FA5}">
                      <a16:colId xmlns:a16="http://schemas.microsoft.com/office/drawing/2014/main" val="618526645"/>
                    </a:ext>
                  </a:extLst>
                </a:gridCol>
                <a:gridCol w="822960">
                  <a:extLst>
                    <a:ext uri="{9D8B030D-6E8A-4147-A177-3AD203B41FA5}">
                      <a16:colId xmlns:a16="http://schemas.microsoft.com/office/drawing/2014/main" val="1978243581"/>
                    </a:ext>
                  </a:extLst>
                </a:gridCol>
                <a:gridCol w="822960">
                  <a:extLst>
                    <a:ext uri="{9D8B030D-6E8A-4147-A177-3AD203B41FA5}">
                      <a16:colId xmlns:a16="http://schemas.microsoft.com/office/drawing/2014/main" val="3719666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36951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- 2018-09-23 18:00:01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 na K ang next artist pair-up natin! Sayaw and party na this week!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7426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- 2018-09-23 18:00:00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Annyeong, party peeps! Want CHIU find out kung sino ang artists this week? Here’s a Klue: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8015708"/>
                  </a:ext>
                </a:extLst>
              </a:tr>
            </a:tbl>
          </a:graphicData>
        </a:graphic>
      </p:graphicFrame>
      <p:sp>
        <p:nvSpPr>
          <p:cNvPr id="4" name="Text Placeholder 3">
            <a:extLst>
              <a:ext uri="{FF2B5EF4-FFF2-40B4-BE49-F238E27FC236}">
                <a16:creationId xmlns:a16="http://schemas.microsoft.com/office/drawing/2014/main" id="{BFCDDF10-AD7D-45AB-9A83-768C6A6860F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943384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80711-F262-40BD-9DF5-0FA5F4FA862A}"/>
              </a:ext>
            </a:extLst>
          </p:cNvPr>
          <p:cNvSpPr>
            <a:spLocks noGrp="1"/>
          </p:cNvSpPr>
          <p:nvPr>
            <p:ph type="title"/>
          </p:nvPr>
        </p:nvSpPr>
        <p:spPr/>
        <p:txBody>
          <a:bodyPr/>
          <a:lstStyle/>
          <a:p>
            <a:r>
              <a:rPr lang="en-US"/>
              <a:t>Facebook Facebook: Content Performance | Coca-Cola PH - 15 of 15</a:t>
            </a:r>
          </a:p>
        </p:txBody>
      </p:sp>
      <p:graphicFrame>
        <p:nvGraphicFramePr>
          <p:cNvPr id="5" name="Table Placeholder 4">
            <a:extLst>
              <a:ext uri="{FF2B5EF4-FFF2-40B4-BE49-F238E27FC236}">
                <a16:creationId xmlns:a16="http://schemas.microsoft.com/office/drawing/2014/main" id="{AB7EE71F-2D04-46F6-82C3-A29C66BBE529}"/>
              </a:ext>
            </a:extLst>
          </p:cNvPr>
          <p:cNvGraphicFramePr>
            <a:graphicFrameLocks noGrp="1"/>
          </p:cNvGraphicFramePr>
          <p:nvPr>
            <p:ph type="tbl" sz="quarter" idx="13"/>
            <p:extLst>
              <p:ext uri="{D42A27DB-BD31-4B8C-83A1-F6EECF244321}">
                <p14:modId xmlns:p14="http://schemas.microsoft.com/office/powerpoint/2010/main" val="402395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58522887"/>
                    </a:ext>
                  </a:extLst>
                </a:gridCol>
                <a:gridCol w="1234440">
                  <a:extLst>
                    <a:ext uri="{9D8B030D-6E8A-4147-A177-3AD203B41FA5}">
                      <a16:colId xmlns:a16="http://schemas.microsoft.com/office/drawing/2014/main" val="2521918170"/>
                    </a:ext>
                  </a:extLst>
                </a:gridCol>
                <a:gridCol w="822960">
                  <a:extLst>
                    <a:ext uri="{9D8B030D-6E8A-4147-A177-3AD203B41FA5}">
                      <a16:colId xmlns:a16="http://schemas.microsoft.com/office/drawing/2014/main" val="806874552"/>
                    </a:ext>
                  </a:extLst>
                </a:gridCol>
                <a:gridCol w="822960">
                  <a:extLst>
                    <a:ext uri="{9D8B030D-6E8A-4147-A177-3AD203B41FA5}">
                      <a16:colId xmlns:a16="http://schemas.microsoft.com/office/drawing/2014/main" val="2627639088"/>
                    </a:ext>
                  </a:extLst>
                </a:gridCol>
                <a:gridCol w="822960">
                  <a:extLst>
                    <a:ext uri="{9D8B030D-6E8A-4147-A177-3AD203B41FA5}">
                      <a16:colId xmlns:a16="http://schemas.microsoft.com/office/drawing/2014/main" val="2559155049"/>
                    </a:ext>
                  </a:extLst>
                </a:gridCol>
                <a:gridCol w="822960">
                  <a:extLst>
                    <a:ext uri="{9D8B030D-6E8A-4147-A177-3AD203B41FA5}">
                      <a16:colId xmlns:a16="http://schemas.microsoft.com/office/drawing/2014/main" val="1433997524"/>
                    </a:ext>
                  </a:extLst>
                </a:gridCol>
                <a:gridCol w="822960">
                  <a:extLst>
                    <a:ext uri="{9D8B030D-6E8A-4147-A177-3AD203B41FA5}">
                      <a16:colId xmlns:a16="http://schemas.microsoft.com/office/drawing/2014/main" val="2980296884"/>
                    </a:ext>
                  </a:extLst>
                </a:gridCol>
                <a:gridCol w="822960">
                  <a:extLst>
                    <a:ext uri="{9D8B030D-6E8A-4147-A177-3AD203B41FA5}">
                      <a16:colId xmlns:a16="http://schemas.microsoft.com/office/drawing/2014/main" val="2869098045"/>
                    </a:ext>
                  </a:extLst>
                </a:gridCol>
                <a:gridCol w="822960">
                  <a:extLst>
                    <a:ext uri="{9D8B030D-6E8A-4147-A177-3AD203B41FA5}">
                      <a16:colId xmlns:a16="http://schemas.microsoft.com/office/drawing/2014/main" val="3442259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692513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- 2018-09-23 12:00:01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Gusto mo bang ma-inspire ulit? 😊 Iniimbitahan kayo ni Juan Miguel Severo na panoorin ang episode 2 ng #CokeStudioHomecoming sa youtube.com/CokeStudioPH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4677243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0836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- 2018-09-23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second episode of #CokeStudioHomecoming is up! Panoorin si Quest kasama si Juan Miguel Severo sa youtube.com/CokeStudioPH. #CokeStudioQuestJMS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484837965"/>
                  </a:ext>
                </a:extLst>
              </a:tr>
            </a:tbl>
          </a:graphicData>
        </a:graphic>
      </p:graphicFrame>
      <p:sp>
        <p:nvSpPr>
          <p:cNvPr id="4" name="Text Placeholder 3">
            <a:extLst>
              <a:ext uri="{FF2B5EF4-FFF2-40B4-BE49-F238E27FC236}">
                <a16:creationId xmlns:a16="http://schemas.microsoft.com/office/drawing/2014/main" id="{4CCC9432-548F-409E-AE3A-040395A251E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127205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FC4B7-E0B2-42AE-B547-A2C74A04579D}"/>
              </a:ext>
            </a:extLst>
          </p:cNvPr>
          <p:cNvSpPr>
            <a:spLocks noGrp="1"/>
          </p:cNvSpPr>
          <p:nvPr>
            <p:ph type="title"/>
          </p:nvPr>
        </p:nvSpPr>
        <p:spPr/>
        <p:txBody>
          <a:bodyPr/>
          <a:lstStyle/>
          <a:p>
            <a:r>
              <a:rPr lang="pt-BR"/>
              <a:t>Instagram Instagram: Content Performance | Coca-Cola PH - 1 of 15</a:t>
            </a:r>
            <a:endParaRPr lang="en-US"/>
          </a:p>
        </p:txBody>
      </p:sp>
      <p:graphicFrame>
        <p:nvGraphicFramePr>
          <p:cNvPr id="5" name="Table Placeholder 4">
            <a:extLst>
              <a:ext uri="{FF2B5EF4-FFF2-40B4-BE49-F238E27FC236}">
                <a16:creationId xmlns:a16="http://schemas.microsoft.com/office/drawing/2014/main" id="{E348CA54-C4EC-4394-9291-768C25EA0024}"/>
              </a:ext>
            </a:extLst>
          </p:cNvPr>
          <p:cNvGraphicFramePr>
            <a:graphicFrameLocks noGrp="1"/>
          </p:cNvGraphicFramePr>
          <p:nvPr>
            <p:ph type="tbl" sz="quarter" idx="13"/>
            <p:extLst>
              <p:ext uri="{D42A27DB-BD31-4B8C-83A1-F6EECF244321}">
                <p14:modId xmlns:p14="http://schemas.microsoft.com/office/powerpoint/2010/main" val="378027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36018021"/>
                    </a:ext>
                  </a:extLst>
                </a:gridCol>
                <a:gridCol w="1234440">
                  <a:extLst>
                    <a:ext uri="{9D8B030D-6E8A-4147-A177-3AD203B41FA5}">
                      <a16:colId xmlns:a16="http://schemas.microsoft.com/office/drawing/2014/main" val="179332861"/>
                    </a:ext>
                  </a:extLst>
                </a:gridCol>
                <a:gridCol w="822960">
                  <a:extLst>
                    <a:ext uri="{9D8B030D-6E8A-4147-A177-3AD203B41FA5}">
                      <a16:colId xmlns:a16="http://schemas.microsoft.com/office/drawing/2014/main" val="2557915183"/>
                    </a:ext>
                  </a:extLst>
                </a:gridCol>
                <a:gridCol w="822960">
                  <a:extLst>
                    <a:ext uri="{9D8B030D-6E8A-4147-A177-3AD203B41FA5}">
                      <a16:colId xmlns:a16="http://schemas.microsoft.com/office/drawing/2014/main" val="2088441319"/>
                    </a:ext>
                  </a:extLst>
                </a:gridCol>
                <a:gridCol w="822960">
                  <a:extLst>
                    <a:ext uri="{9D8B030D-6E8A-4147-A177-3AD203B41FA5}">
                      <a16:colId xmlns:a16="http://schemas.microsoft.com/office/drawing/2014/main" val="1627256462"/>
                    </a:ext>
                  </a:extLst>
                </a:gridCol>
                <a:gridCol w="822960">
                  <a:extLst>
                    <a:ext uri="{9D8B030D-6E8A-4147-A177-3AD203B41FA5}">
                      <a16:colId xmlns:a16="http://schemas.microsoft.com/office/drawing/2014/main" val="1436148690"/>
                    </a:ext>
                  </a:extLst>
                </a:gridCol>
                <a:gridCol w="822960">
                  <a:extLst>
                    <a:ext uri="{9D8B030D-6E8A-4147-A177-3AD203B41FA5}">
                      <a16:colId xmlns:a16="http://schemas.microsoft.com/office/drawing/2014/main" val="155532436"/>
                    </a:ext>
                  </a:extLst>
                </a:gridCol>
                <a:gridCol w="822960">
                  <a:extLst>
                    <a:ext uri="{9D8B030D-6E8A-4147-A177-3AD203B41FA5}">
                      <a16:colId xmlns:a16="http://schemas.microsoft.com/office/drawing/2014/main" val="3112212141"/>
                    </a:ext>
                  </a:extLst>
                </a:gridCol>
                <a:gridCol w="822960">
                  <a:extLst>
                    <a:ext uri="{9D8B030D-6E8A-4147-A177-3AD203B41FA5}">
                      <a16:colId xmlns:a16="http://schemas.microsoft.com/office/drawing/2014/main" val="1543634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58724653"/>
                  </a:ext>
                </a:extLst>
              </a:tr>
            </a:tbl>
          </a:graphicData>
        </a:graphic>
      </p:graphicFrame>
      <p:sp>
        <p:nvSpPr>
          <p:cNvPr id="4" name="Text Placeholder 3">
            <a:extLst>
              <a:ext uri="{FF2B5EF4-FFF2-40B4-BE49-F238E27FC236}">
                <a16:creationId xmlns:a16="http://schemas.microsoft.com/office/drawing/2014/main" id="{207B273F-DBA9-4F80-87AD-D2872530846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805575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38A6F-695E-4298-B289-A0F99EDF9004}"/>
              </a:ext>
            </a:extLst>
          </p:cNvPr>
          <p:cNvSpPr>
            <a:spLocks noGrp="1"/>
          </p:cNvSpPr>
          <p:nvPr>
            <p:ph type="title"/>
          </p:nvPr>
        </p:nvSpPr>
        <p:spPr/>
        <p:txBody>
          <a:bodyPr/>
          <a:lstStyle/>
          <a:p>
            <a:r>
              <a:rPr lang="pt-BR"/>
              <a:t>Instagram Instagram: Content Performance | Coca-Cola PH - 2 of 15</a:t>
            </a:r>
            <a:endParaRPr lang="en-US"/>
          </a:p>
        </p:txBody>
      </p:sp>
      <p:graphicFrame>
        <p:nvGraphicFramePr>
          <p:cNvPr id="5" name="Table Placeholder 4">
            <a:extLst>
              <a:ext uri="{FF2B5EF4-FFF2-40B4-BE49-F238E27FC236}">
                <a16:creationId xmlns:a16="http://schemas.microsoft.com/office/drawing/2014/main" id="{5AF185D9-B3CB-4184-9F1F-3B3270046223}"/>
              </a:ext>
            </a:extLst>
          </p:cNvPr>
          <p:cNvGraphicFramePr>
            <a:graphicFrameLocks noGrp="1"/>
          </p:cNvGraphicFramePr>
          <p:nvPr>
            <p:ph type="tbl" sz="quarter" idx="13"/>
            <p:extLst>
              <p:ext uri="{D42A27DB-BD31-4B8C-83A1-F6EECF244321}">
                <p14:modId xmlns:p14="http://schemas.microsoft.com/office/powerpoint/2010/main" val="253313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98627138"/>
                    </a:ext>
                  </a:extLst>
                </a:gridCol>
                <a:gridCol w="1234440">
                  <a:extLst>
                    <a:ext uri="{9D8B030D-6E8A-4147-A177-3AD203B41FA5}">
                      <a16:colId xmlns:a16="http://schemas.microsoft.com/office/drawing/2014/main" val="2491341449"/>
                    </a:ext>
                  </a:extLst>
                </a:gridCol>
                <a:gridCol w="822960">
                  <a:extLst>
                    <a:ext uri="{9D8B030D-6E8A-4147-A177-3AD203B41FA5}">
                      <a16:colId xmlns:a16="http://schemas.microsoft.com/office/drawing/2014/main" val="2971012694"/>
                    </a:ext>
                  </a:extLst>
                </a:gridCol>
                <a:gridCol w="822960">
                  <a:extLst>
                    <a:ext uri="{9D8B030D-6E8A-4147-A177-3AD203B41FA5}">
                      <a16:colId xmlns:a16="http://schemas.microsoft.com/office/drawing/2014/main" val="648143626"/>
                    </a:ext>
                  </a:extLst>
                </a:gridCol>
                <a:gridCol w="822960">
                  <a:extLst>
                    <a:ext uri="{9D8B030D-6E8A-4147-A177-3AD203B41FA5}">
                      <a16:colId xmlns:a16="http://schemas.microsoft.com/office/drawing/2014/main" val="1707632593"/>
                    </a:ext>
                  </a:extLst>
                </a:gridCol>
                <a:gridCol w="822960">
                  <a:extLst>
                    <a:ext uri="{9D8B030D-6E8A-4147-A177-3AD203B41FA5}">
                      <a16:colId xmlns:a16="http://schemas.microsoft.com/office/drawing/2014/main" val="3579742134"/>
                    </a:ext>
                  </a:extLst>
                </a:gridCol>
                <a:gridCol w="822960">
                  <a:extLst>
                    <a:ext uri="{9D8B030D-6E8A-4147-A177-3AD203B41FA5}">
                      <a16:colId xmlns:a16="http://schemas.microsoft.com/office/drawing/2014/main" val="2918995827"/>
                    </a:ext>
                  </a:extLst>
                </a:gridCol>
                <a:gridCol w="822960">
                  <a:extLst>
                    <a:ext uri="{9D8B030D-6E8A-4147-A177-3AD203B41FA5}">
                      <a16:colId xmlns:a16="http://schemas.microsoft.com/office/drawing/2014/main" val="359088456"/>
                    </a:ext>
                  </a:extLst>
                </a:gridCol>
                <a:gridCol w="822960">
                  <a:extLst>
                    <a:ext uri="{9D8B030D-6E8A-4147-A177-3AD203B41FA5}">
                      <a16:colId xmlns:a16="http://schemas.microsoft.com/office/drawing/2014/main" val="185697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37792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- 2018-09-28 16:00:01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 you for showing support for Coca-Cola Philippines’ #WorldWithoutWaste initiatives this September. We’re starting with the International Coastal Cleanup Day and ICC Summit 2018, and by 2030, we aim to help collect and recycle a bottle or can for every one we sell. Let’s continue to work together in making a litter-free world possible, starting with our homes! For more details on how you can join future activities, please follow our social media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49193177"/>
                  </a:ext>
                </a:extLst>
              </a:tr>
            </a:tbl>
          </a:graphicData>
        </a:graphic>
      </p:graphicFrame>
      <p:sp>
        <p:nvSpPr>
          <p:cNvPr id="4" name="Text Placeholder 3">
            <a:extLst>
              <a:ext uri="{FF2B5EF4-FFF2-40B4-BE49-F238E27FC236}">
                <a16:creationId xmlns:a16="http://schemas.microsoft.com/office/drawing/2014/main" id="{6F85192F-B280-48F5-992D-07CFAE7105B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89330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1337E-7D3F-4CEB-9D99-334EC9ACBA59}"/>
              </a:ext>
            </a:extLst>
          </p:cNvPr>
          <p:cNvSpPr>
            <a:spLocks noGrp="1"/>
          </p:cNvSpPr>
          <p:nvPr>
            <p:ph type="title"/>
          </p:nvPr>
        </p:nvSpPr>
        <p:spPr/>
        <p:txBody>
          <a:bodyPr/>
          <a:lstStyle/>
          <a:p>
            <a:r>
              <a:rPr lang="pt-BR"/>
              <a:t>Instagram Instagram: Content Performance | Coca-Cola PH - 3 of 15</a:t>
            </a:r>
            <a:endParaRPr lang="en-US"/>
          </a:p>
        </p:txBody>
      </p:sp>
      <p:graphicFrame>
        <p:nvGraphicFramePr>
          <p:cNvPr id="5" name="Table Placeholder 4">
            <a:extLst>
              <a:ext uri="{FF2B5EF4-FFF2-40B4-BE49-F238E27FC236}">
                <a16:creationId xmlns:a16="http://schemas.microsoft.com/office/drawing/2014/main" id="{4689FBE3-3301-4597-B864-E400D5F5A286}"/>
              </a:ext>
            </a:extLst>
          </p:cNvPr>
          <p:cNvGraphicFramePr>
            <a:graphicFrameLocks noGrp="1"/>
          </p:cNvGraphicFramePr>
          <p:nvPr>
            <p:ph type="tbl" sz="quarter" idx="13"/>
            <p:extLst>
              <p:ext uri="{D42A27DB-BD31-4B8C-83A1-F6EECF244321}">
                <p14:modId xmlns:p14="http://schemas.microsoft.com/office/powerpoint/2010/main" val="370047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84331627"/>
                    </a:ext>
                  </a:extLst>
                </a:gridCol>
                <a:gridCol w="1234440">
                  <a:extLst>
                    <a:ext uri="{9D8B030D-6E8A-4147-A177-3AD203B41FA5}">
                      <a16:colId xmlns:a16="http://schemas.microsoft.com/office/drawing/2014/main" val="1057655779"/>
                    </a:ext>
                  </a:extLst>
                </a:gridCol>
                <a:gridCol w="822960">
                  <a:extLst>
                    <a:ext uri="{9D8B030D-6E8A-4147-A177-3AD203B41FA5}">
                      <a16:colId xmlns:a16="http://schemas.microsoft.com/office/drawing/2014/main" val="2547669929"/>
                    </a:ext>
                  </a:extLst>
                </a:gridCol>
                <a:gridCol w="822960">
                  <a:extLst>
                    <a:ext uri="{9D8B030D-6E8A-4147-A177-3AD203B41FA5}">
                      <a16:colId xmlns:a16="http://schemas.microsoft.com/office/drawing/2014/main" val="2637087790"/>
                    </a:ext>
                  </a:extLst>
                </a:gridCol>
                <a:gridCol w="822960">
                  <a:extLst>
                    <a:ext uri="{9D8B030D-6E8A-4147-A177-3AD203B41FA5}">
                      <a16:colId xmlns:a16="http://schemas.microsoft.com/office/drawing/2014/main" val="1166701882"/>
                    </a:ext>
                  </a:extLst>
                </a:gridCol>
                <a:gridCol w="822960">
                  <a:extLst>
                    <a:ext uri="{9D8B030D-6E8A-4147-A177-3AD203B41FA5}">
                      <a16:colId xmlns:a16="http://schemas.microsoft.com/office/drawing/2014/main" val="4119609581"/>
                    </a:ext>
                  </a:extLst>
                </a:gridCol>
                <a:gridCol w="822960">
                  <a:extLst>
                    <a:ext uri="{9D8B030D-6E8A-4147-A177-3AD203B41FA5}">
                      <a16:colId xmlns:a16="http://schemas.microsoft.com/office/drawing/2014/main" val="1255601533"/>
                    </a:ext>
                  </a:extLst>
                </a:gridCol>
                <a:gridCol w="822960">
                  <a:extLst>
                    <a:ext uri="{9D8B030D-6E8A-4147-A177-3AD203B41FA5}">
                      <a16:colId xmlns:a16="http://schemas.microsoft.com/office/drawing/2014/main" val="3217646646"/>
                    </a:ext>
                  </a:extLst>
                </a:gridCol>
                <a:gridCol w="822960">
                  <a:extLst>
                    <a:ext uri="{9D8B030D-6E8A-4147-A177-3AD203B41FA5}">
                      <a16:colId xmlns:a16="http://schemas.microsoft.com/office/drawing/2014/main" val="2737322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182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- 2018-09-28 11:05:17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ICC Summit #Yes18 Day 2 has officially begun! Coca-Cola is working with MakeSense and over 50 Sangguniang Kabataan officials to find new innovations and solutions to collect, recycle, and/or divert trash. Join us in working towards a #WorldWithoutWaste!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48229451"/>
                  </a:ext>
                </a:extLst>
              </a:tr>
            </a:tbl>
          </a:graphicData>
        </a:graphic>
      </p:graphicFrame>
      <p:sp>
        <p:nvSpPr>
          <p:cNvPr id="4" name="Text Placeholder 3">
            <a:extLst>
              <a:ext uri="{FF2B5EF4-FFF2-40B4-BE49-F238E27FC236}">
                <a16:creationId xmlns:a16="http://schemas.microsoft.com/office/drawing/2014/main" id="{C0065949-6BA3-44E5-B907-41DB2A64236E}"/>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68274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B580A-FD5A-4B1A-8504-ECAEA7D782F4}"/>
              </a:ext>
            </a:extLst>
          </p:cNvPr>
          <p:cNvSpPr>
            <a:spLocks noGrp="1"/>
          </p:cNvSpPr>
          <p:nvPr>
            <p:ph type="title"/>
          </p:nvPr>
        </p:nvSpPr>
        <p:spPr/>
        <p:txBody>
          <a:bodyPr/>
          <a:lstStyle/>
          <a:p>
            <a:r>
              <a:rPr lang="pt-BR"/>
              <a:t>Instagram Instagram: Content Performance | Coca-Cola PH - 4 of 15</a:t>
            </a:r>
            <a:endParaRPr lang="en-US"/>
          </a:p>
        </p:txBody>
      </p:sp>
      <p:graphicFrame>
        <p:nvGraphicFramePr>
          <p:cNvPr id="5" name="Table Placeholder 4">
            <a:extLst>
              <a:ext uri="{FF2B5EF4-FFF2-40B4-BE49-F238E27FC236}">
                <a16:creationId xmlns:a16="http://schemas.microsoft.com/office/drawing/2014/main" id="{3A430DFE-354B-4B63-BA57-A640D699EAB0}"/>
              </a:ext>
            </a:extLst>
          </p:cNvPr>
          <p:cNvGraphicFramePr>
            <a:graphicFrameLocks noGrp="1"/>
          </p:cNvGraphicFramePr>
          <p:nvPr>
            <p:ph type="tbl" sz="quarter" idx="13"/>
            <p:extLst>
              <p:ext uri="{D42A27DB-BD31-4B8C-83A1-F6EECF244321}">
                <p14:modId xmlns:p14="http://schemas.microsoft.com/office/powerpoint/2010/main" val="26990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90028846"/>
                    </a:ext>
                  </a:extLst>
                </a:gridCol>
                <a:gridCol w="1234440">
                  <a:extLst>
                    <a:ext uri="{9D8B030D-6E8A-4147-A177-3AD203B41FA5}">
                      <a16:colId xmlns:a16="http://schemas.microsoft.com/office/drawing/2014/main" val="50904650"/>
                    </a:ext>
                  </a:extLst>
                </a:gridCol>
                <a:gridCol w="822960">
                  <a:extLst>
                    <a:ext uri="{9D8B030D-6E8A-4147-A177-3AD203B41FA5}">
                      <a16:colId xmlns:a16="http://schemas.microsoft.com/office/drawing/2014/main" val="1780096956"/>
                    </a:ext>
                  </a:extLst>
                </a:gridCol>
                <a:gridCol w="822960">
                  <a:extLst>
                    <a:ext uri="{9D8B030D-6E8A-4147-A177-3AD203B41FA5}">
                      <a16:colId xmlns:a16="http://schemas.microsoft.com/office/drawing/2014/main" val="1006048126"/>
                    </a:ext>
                  </a:extLst>
                </a:gridCol>
                <a:gridCol w="822960">
                  <a:extLst>
                    <a:ext uri="{9D8B030D-6E8A-4147-A177-3AD203B41FA5}">
                      <a16:colId xmlns:a16="http://schemas.microsoft.com/office/drawing/2014/main" val="4219936423"/>
                    </a:ext>
                  </a:extLst>
                </a:gridCol>
                <a:gridCol w="822960">
                  <a:extLst>
                    <a:ext uri="{9D8B030D-6E8A-4147-A177-3AD203B41FA5}">
                      <a16:colId xmlns:a16="http://schemas.microsoft.com/office/drawing/2014/main" val="1897959242"/>
                    </a:ext>
                  </a:extLst>
                </a:gridCol>
                <a:gridCol w="822960">
                  <a:extLst>
                    <a:ext uri="{9D8B030D-6E8A-4147-A177-3AD203B41FA5}">
                      <a16:colId xmlns:a16="http://schemas.microsoft.com/office/drawing/2014/main" val="2348762743"/>
                    </a:ext>
                  </a:extLst>
                </a:gridCol>
                <a:gridCol w="822960">
                  <a:extLst>
                    <a:ext uri="{9D8B030D-6E8A-4147-A177-3AD203B41FA5}">
                      <a16:colId xmlns:a16="http://schemas.microsoft.com/office/drawing/2014/main" val="3044819160"/>
                    </a:ext>
                  </a:extLst>
                </a:gridCol>
                <a:gridCol w="822960">
                  <a:extLst>
                    <a:ext uri="{9D8B030D-6E8A-4147-A177-3AD203B41FA5}">
                      <a16:colId xmlns:a16="http://schemas.microsoft.com/office/drawing/2014/main" val="1150387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0948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- 2018-09-27 18:21:50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COCA-COLA Philippines is proud to be part of ICC Summit #Yes18 this year. Part of our goal is to educate and encourage more people to segregate recyclable wastes and upcycle materials towards a litter-free environment. In case you missed today’s workshops, here’s a peek at the activities in Subic. Interested to join? Get in touch with us to know how you can help! #WorldWithoutWaste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86570993"/>
                  </a:ext>
                </a:extLst>
              </a:tr>
            </a:tbl>
          </a:graphicData>
        </a:graphic>
      </p:graphicFrame>
      <p:sp>
        <p:nvSpPr>
          <p:cNvPr id="4" name="Text Placeholder 3">
            <a:extLst>
              <a:ext uri="{FF2B5EF4-FFF2-40B4-BE49-F238E27FC236}">
                <a16:creationId xmlns:a16="http://schemas.microsoft.com/office/drawing/2014/main" id="{16941832-3976-4416-A701-5B8F37515C5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179002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37E6C-0AD9-4A58-85C6-A3EC91F5471A}"/>
              </a:ext>
            </a:extLst>
          </p:cNvPr>
          <p:cNvSpPr>
            <a:spLocks noGrp="1"/>
          </p:cNvSpPr>
          <p:nvPr>
            <p:ph type="title"/>
          </p:nvPr>
        </p:nvSpPr>
        <p:spPr/>
        <p:txBody>
          <a:bodyPr/>
          <a:lstStyle/>
          <a:p>
            <a:r>
              <a:rPr lang="pt-BR"/>
              <a:t>Instagram Instagram: Content Performance | Coca-Cola PH - 5 of 15</a:t>
            </a:r>
            <a:endParaRPr lang="en-US"/>
          </a:p>
        </p:txBody>
      </p:sp>
      <p:graphicFrame>
        <p:nvGraphicFramePr>
          <p:cNvPr id="5" name="Table Placeholder 4">
            <a:extLst>
              <a:ext uri="{FF2B5EF4-FFF2-40B4-BE49-F238E27FC236}">
                <a16:creationId xmlns:a16="http://schemas.microsoft.com/office/drawing/2014/main" id="{A8B1F7C1-A501-4027-9817-4F9E74EAECEE}"/>
              </a:ext>
            </a:extLst>
          </p:cNvPr>
          <p:cNvGraphicFramePr>
            <a:graphicFrameLocks noGrp="1"/>
          </p:cNvGraphicFramePr>
          <p:nvPr>
            <p:ph type="tbl" sz="quarter" idx="13"/>
            <p:extLst>
              <p:ext uri="{D42A27DB-BD31-4B8C-83A1-F6EECF244321}">
                <p14:modId xmlns:p14="http://schemas.microsoft.com/office/powerpoint/2010/main" val="714781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27145060"/>
                    </a:ext>
                  </a:extLst>
                </a:gridCol>
                <a:gridCol w="1234440">
                  <a:extLst>
                    <a:ext uri="{9D8B030D-6E8A-4147-A177-3AD203B41FA5}">
                      <a16:colId xmlns:a16="http://schemas.microsoft.com/office/drawing/2014/main" val="3843790665"/>
                    </a:ext>
                  </a:extLst>
                </a:gridCol>
                <a:gridCol w="822960">
                  <a:extLst>
                    <a:ext uri="{9D8B030D-6E8A-4147-A177-3AD203B41FA5}">
                      <a16:colId xmlns:a16="http://schemas.microsoft.com/office/drawing/2014/main" val="842403833"/>
                    </a:ext>
                  </a:extLst>
                </a:gridCol>
                <a:gridCol w="822960">
                  <a:extLst>
                    <a:ext uri="{9D8B030D-6E8A-4147-A177-3AD203B41FA5}">
                      <a16:colId xmlns:a16="http://schemas.microsoft.com/office/drawing/2014/main" val="2384871608"/>
                    </a:ext>
                  </a:extLst>
                </a:gridCol>
                <a:gridCol w="822960">
                  <a:extLst>
                    <a:ext uri="{9D8B030D-6E8A-4147-A177-3AD203B41FA5}">
                      <a16:colId xmlns:a16="http://schemas.microsoft.com/office/drawing/2014/main" val="1376341950"/>
                    </a:ext>
                  </a:extLst>
                </a:gridCol>
                <a:gridCol w="822960">
                  <a:extLst>
                    <a:ext uri="{9D8B030D-6E8A-4147-A177-3AD203B41FA5}">
                      <a16:colId xmlns:a16="http://schemas.microsoft.com/office/drawing/2014/main" val="2983418524"/>
                    </a:ext>
                  </a:extLst>
                </a:gridCol>
                <a:gridCol w="822960">
                  <a:extLst>
                    <a:ext uri="{9D8B030D-6E8A-4147-A177-3AD203B41FA5}">
                      <a16:colId xmlns:a16="http://schemas.microsoft.com/office/drawing/2014/main" val="977620603"/>
                    </a:ext>
                  </a:extLst>
                </a:gridCol>
                <a:gridCol w="822960">
                  <a:extLst>
                    <a:ext uri="{9D8B030D-6E8A-4147-A177-3AD203B41FA5}">
                      <a16:colId xmlns:a16="http://schemas.microsoft.com/office/drawing/2014/main" val="2679177541"/>
                    </a:ext>
                  </a:extLst>
                </a:gridCol>
                <a:gridCol w="822960">
                  <a:extLst>
                    <a:ext uri="{9D8B030D-6E8A-4147-A177-3AD203B41FA5}">
                      <a16:colId xmlns:a16="http://schemas.microsoft.com/office/drawing/2014/main" val="1015623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44496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- 2018-09-27 13:10:22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Who wants to help upcycle plastic bottles with us? 🙋 Head over to the #CokeStudioHomecoming TuneCycle booth at the ICC Summit #Yes18 and let's shred bottles which will be turned to new materials! Volunteers will get a free shirt, too! ♻️ #WorldWithoutWaste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10291798"/>
                  </a:ext>
                </a:extLst>
              </a:tr>
            </a:tbl>
          </a:graphicData>
        </a:graphic>
      </p:graphicFrame>
      <p:sp>
        <p:nvSpPr>
          <p:cNvPr id="4" name="Text Placeholder 3">
            <a:extLst>
              <a:ext uri="{FF2B5EF4-FFF2-40B4-BE49-F238E27FC236}">
                <a16:creationId xmlns:a16="http://schemas.microsoft.com/office/drawing/2014/main" id="{B67F2025-F6EB-41EE-8AC6-EC2781E117E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7583227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D65D6-2429-4D99-9FE0-FEE50EC74CC1}"/>
              </a:ext>
            </a:extLst>
          </p:cNvPr>
          <p:cNvSpPr>
            <a:spLocks noGrp="1"/>
          </p:cNvSpPr>
          <p:nvPr>
            <p:ph type="title"/>
          </p:nvPr>
        </p:nvSpPr>
        <p:spPr/>
        <p:txBody>
          <a:bodyPr/>
          <a:lstStyle/>
          <a:p>
            <a:r>
              <a:rPr lang="pt-BR"/>
              <a:t>Instagram Instagram: Content Performance | Coca-Cola PH - 6 of 15</a:t>
            </a:r>
            <a:endParaRPr lang="en-US"/>
          </a:p>
        </p:txBody>
      </p:sp>
      <p:graphicFrame>
        <p:nvGraphicFramePr>
          <p:cNvPr id="5" name="Table Placeholder 4">
            <a:extLst>
              <a:ext uri="{FF2B5EF4-FFF2-40B4-BE49-F238E27FC236}">
                <a16:creationId xmlns:a16="http://schemas.microsoft.com/office/drawing/2014/main" id="{995E22C7-D54B-44B1-A747-B874FEC958A4}"/>
              </a:ext>
            </a:extLst>
          </p:cNvPr>
          <p:cNvGraphicFramePr>
            <a:graphicFrameLocks noGrp="1"/>
          </p:cNvGraphicFramePr>
          <p:nvPr>
            <p:ph type="tbl" sz="quarter" idx="13"/>
            <p:extLst>
              <p:ext uri="{D42A27DB-BD31-4B8C-83A1-F6EECF244321}">
                <p14:modId xmlns:p14="http://schemas.microsoft.com/office/powerpoint/2010/main" val="1683970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302385878"/>
                    </a:ext>
                  </a:extLst>
                </a:gridCol>
                <a:gridCol w="1234440">
                  <a:extLst>
                    <a:ext uri="{9D8B030D-6E8A-4147-A177-3AD203B41FA5}">
                      <a16:colId xmlns:a16="http://schemas.microsoft.com/office/drawing/2014/main" val="1194883057"/>
                    </a:ext>
                  </a:extLst>
                </a:gridCol>
                <a:gridCol w="822960">
                  <a:extLst>
                    <a:ext uri="{9D8B030D-6E8A-4147-A177-3AD203B41FA5}">
                      <a16:colId xmlns:a16="http://schemas.microsoft.com/office/drawing/2014/main" val="3431258815"/>
                    </a:ext>
                  </a:extLst>
                </a:gridCol>
                <a:gridCol w="822960">
                  <a:extLst>
                    <a:ext uri="{9D8B030D-6E8A-4147-A177-3AD203B41FA5}">
                      <a16:colId xmlns:a16="http://schemas.microsoft.com/office/drawing/2014/main" val="1549260369"/>
                    </a:ext>
                  </a:extLst>
                </a:gridCol>
                <a:gridCol w="822960">
                  <a:extLst>
                    <a:ext uri="{9D8B030D-6E8A-4147-A177-3AD203B41FA5}">
                      <a16:colId xmlns:a16="http://schemas.microsoft.com/office/drawing/2014/main" val="2487588391"/>
                    </a:ext>
                  </a:extLst>
                </a:gridCol>
                <a:gridCol w="822960">
                  <a:extLst>
                    <a:ext uri="{9D8B030D-6E8A-4147-A177-3AD203B41FA5}">
                      <a16:colId xmlns:a16="http://schemas.microsoft.com/office/drawing/2014/main" val="2611635461"/>
                    </a:ext>
                  </a:extLst>
                </a:gridCol>
                <a:gridCol w="822960">
                  <a:extLst>
                    <a:ext uri="{9D8B030D-6E8A-4147-A177-3AD203B41FA5}">
                      <a16:colId xmlns:a16="http://schemas.microsoft.com/office/drawing/2014/main" val="2661503407"/>
                    </a:ext>
                  </a:extLst>
                </a:gridCol>
                <a:gridCol w="822960">
                  <a:extLst>
                    <a:ext uri="{9D8B030D-6E8A-4147-A177-3AD203B41FA5}">
                      <a16:colId xmlns:a16="http://schemas.microsoft.com/office/drawing/2014/main" val="3286497469"/>
                    </a:ext>
                  </a:extLst>
                </a:gridCol>
                <a:gridCol w="822960">
                  <a:extLst>
                    <a:ext uri="{9D8B030D-6E8A-4147-A177-3AD203B41FA5}">
                      <a16:colId xmlns:a16="http://schemas.microsoft.com/office/drawing/2014/main" val="3240360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641987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- 2018-09-27 12:35:05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Next stop for Coca-Cola Philippines' #WorldWithoutWaste initiatives: ICC Summit #Yes18! After attending today's workshops, feel free to share your ideas on promoting efficient waste management in your community. We'll be here until tomorrow, September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69393183"/>
                  </a:ext>
                </a:extLst>
              </a:tr>
            </a:tbl>
          </a:graphicData>
        </a:graphic>
      </p:graphicFrame>
      <p:sp>
        <p:nvSpPr>
          <p:cNvPr id="4" name="Text Placeholder 3">
            <a:extLst>
              <a:ext uri="{FF2B5EF4-FFF2-40B4-BE49-F238E27FC236}">
                <a16:creationId xmlns:a16="http://schemas.microsoft.com/office/drawing/2014/main" id="{37202DBD-9860-4115-B70E-EA96A91DE38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974265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03709-ECF3-4B01-BBB6-AE58B6108207}"/>
              </a:ext>
            </a:extLst>
          </p:cNvPr>
          <p:cNvSpPr>
            <a:spLocks noGrp="1"/>
          </p:cNvSpPr>
          <p:nvPr>
            <p:ph type="title"/>
          </p:nvPr>
        </p:nvSpPr>
        <p:spPr/>
        <p:txBody>
          <a:bodyPr/>
          <a:lstStyle/>
          <a:p>
            <a:r>
              <a:rPr lang="pt-BR"/>
              <a:t>Instagram Instagram: Content Performance | Coca-Cola PH - 7 of 15</a:t>
            </a:r>
            <a:endParaRPr lang="en-US"/>
          </a:p>
        </p:txBody>
      </p:sp>
      <p:graphicFrame>
        <p:nvGraphicFramePr>
          <p:cNvPr id="5" name="Table Placeholder 4">
            <a:extLst>
              <a:ext uri="{FF2B5EF4-FFF2-40B4-BE49-F238E27FC236}">
                <a16:creationId xmlns:a16="http://schemas.microsoft.com/office/drawing/2014/main" id="{C8DCCBDC-74A0-40CC-9872-550F1D415D79}"/>
              </a:ext>
            </a:extLst>
          </p:cNvPr>
          <p:cNvGraphicFramePr>
            <a:graphicFrameLocks noGrp="1"/>
          </p:cNvGraphicFramePr>
          <p:nvPr>
            <p:ph type="tbl" sz="quarter" idx="13"/>
            <p:extLst>
              <p:ext uri="{D42A27DB-BD31-4B8C-83A1-F6EECF244321}">
                <p14:modId xmlns:p14="http://schemas.microsoft.com/office/powerpoint/2010/main" val="1027554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14741700"/>
                    </a:ext>
                  </a:extLst>
                </a:gridCol>
                <a:gridCol w="1234440">
                  <a:extLst>
                    <a:ext uri="{9D8B030D-6E8A-4147-A177-3AD203B41FA5}">
                      <a16:colId xmlns:a16="http://schemas.microsoft.com/office/drawing/2014/main" val="1055423893"/>
                    </a:ext>
                  </a:extLst>
                </a:gridCol>
                <a:gridCol w="822960">
                  <a:extLst>
                    <a:ext uri="{9D8B030D-6E8A-4147-A177-3AD203B41FA5}">
                      <a16:colId xmlns:a16="http://schemas.microsoft.com/office/drawing/2014/main" val="3098256044"/>
                    </a:ext>
                  </a:extLst>
                </a:gridCol>
                <a:gridCol w="822960">
                  <a:extLst>
                    <a:ext uri="{9D8B030D-6E8A-4147-A177-3AD203B41FA5}">
                      <a16:colId xmlns:a16="http://schemas.microsoft.com/office/drawing/2014/main" val="3666703512"/>
                    </a:ext>
                  </a:extLst>
                </a:gridCol>
                <a:gridCol w="822960">
                  <a:extLst>
                    <a:ext uri="{9D8B030D-6E8A-4147-A177-3AD203B41FA5}">
                      <a16:colId xmlns:a16="http://schemas.microsoft.com/office/drawing/2014/main" val="728301444"/>
                    </a:ext>
                  </a:extLst>
                </a:gridCol>
                <a:gridCol w="822960">
                  <a:extLst>
                    <a:ext uri="{9D8B030D-6E8A-4147-A177-3AD203B41FA5}">
                      <a16:colId xmlns:a16="http://schemas.microsoft.com/office/drawing/2014/main" val="1791811929"/>
                    </a:ext>
                  </a:extLst>
                </a:gridCol>
                <a:gridCol w="822960">
                  <a:extLst>
                    <a:ext uri="{9D8B030D-6E8A-4147-A177-3AD203B41FA5}">
                      <a16:colId xmlns:a16="http://schemas.microsoft.com/office/drawing/2014/main" val="1232518625"/>
                    </a:ext>
                  </a:extLst>
                </a:gridCol>
                <a:gridCol w="822960">
                  <a:extLst>
                    <a:ext uri="{9D8B030D-6E8A-4147-A177-3AD203B41FA5}">
                      <a16:colId xmlns:a16="http://schemas.microsoft.com/office/drawing/2014/main" val="2567129963"/>
                    </a:ext>
                  </a:extLst>
                </a:gridCol>
                <a:gridCol w="822960">
                  <a:extLst>
                    <a:ext uri="{9D8B030D-6E8A-4147-A177-3AD203B41FA5}">
                      <a16:colId xmlns:a16="http://schemas.microsoft.com/office/drawing/2014/main" val="3593796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65858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- 2018-09-24 09:00:04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PASTA message: Walang tatalo sa celebration ng mga Pinoy! Basta may okasyon, ‘di mawawala ang #ForeverBagay na spaghetti at ice-cold Coke! Paano ang celebration ninyo ng Family Day ngayong taon?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31322969"/>
                  </a:ext>
                </a:extLst>
              </a:tr>
            </a:tbl>
          </a:graphicData>
        </a:graphic>
      </p:graphicFrame>
      <p:sp>
        <p:nvSpPr>
          <p:cNvPr id="4" name="Text Placeholder 3">
            <a:extLst>
              <a:ext uri="{FF2B5EF4-FFF2-40B4-BE49-F238E27FC236}">
                <a16:creationId xmlns:a16="http://schemas.microsoft.com/office/drawing/2014/main" id="{CE6A4A05-81E6-494D-93AB-42CF7611381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31432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D06B1-BFEE-4FDF-8B3A-6B9638318B4E}"/>
              </a:ext>
            </a:extLst>
          </p:cNvPr>
          <p:cNvSpPr>
            <a:spLocks noGrp="1"/>
          </p:cNvSpPr>
          <p:nvPr>
            <p:ph type="title"/>
          </p:nvPr>
        </p:nvSpPr>
        <p:spPr/>
        <p:txBody>
          <a:bodyPr/>
          <a:lstStyle/>
          <a:p>
            <a:r>
              <a:rPr lang="pt-BR"/>
              <a:t>Instagram Instagram: Content Performance | Coca-Cola PH - 8 of 15</a:t>
            </a:r>
            <a:endParaRPr lang="en-US"/>
          </a:p>
        </p:txBody>
      </p:sp>
      <p:graphicFrame>
        <p:nvGraphicFramePr>
          <p:cNvPr id="5" name="Table Placeholder 4">
            <a:extLst>
              <a:ext uri="{FF2B5EF4-FFF2-40B4-BE49-F238E27FC236}">
                <a16:creationId xmlns:a16="http://schemas.microsoft.com/office/drawing/2014/main" id="{F2FB579A-9789-4656-A053-A8BA22BFDC92}"/>
              </a:ext>
            </a:extLst>
          </p:cNvPr>
          <p:cNvGraphicFramePr>
            <a:graphicFrameLocks noGrp="1"/>
          </p:cNvGraphicFramePr>
          <p:nvPr>
            <p:ph type="tbl" sz="quarter" idx="13"/>
            <p:extLst>
              <p:ext uri="{D42A27DB-BD31-4B8C-83A1-F6EECF244321}">
                <p14:modId xmlns:p14="http://schemas.microsoft.com/office/powerpoint/2010/main" val="4176431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48001476"/>
                    </a:ext>
                  </a:extLst>
                </a:gridCol>
                <a:gridCol w="1234440">
                  <a:extLst>
                    <a:ext uri="{9D8B030D-6E8A-4147-A177-3AD203B41FA5}">
                      <a16:colId xmlns:a16="http://schemas.microsoft.com/office/drawing/2014/main" val="633831368"/>
                    </a:ext>
                  </a:extLst>
                </a:gridCol>
                <a:gridCol w="822960">
                  <a:extLst>
                    <a:ext uri="{9D8B030D-6E8A-4147-A177-3AD203B41FA5}">
                      <a16:colId xmlns:a16="http://schemas.microsoft.com/office/drawing/2014/main" val="3019902650"/>
                    </a:ext>
                  </a:extLst>
                </a:gridCol>
                <a:gridCol w="822960">
                  <a:extLst>
                    <a:ext uri="{9D8B030D-6E8A-4147-A177-3AD203B41FA5}">
                      <a16:colId xmlns:a16="http://schemas.microsoft.com/office/drawing/2014/main" val="343129335"/>
                    </a:ext>
                  </a:extLst>
                </a:gridCol>
                <a:gridCol w="822960">
                  <a:extLst>
                    <a:ext uri="{9D8B030D-6E8A-4147-A177-3AD203B41FA5}">
                      <a16:colId xmlns:a16="http://schemas.microsoft.com/office/drawing/2014/main" val="301538294"/>
                    </a:ext>
                  </a:extLst>
                </a:gridCol>
                <a:gridCol w="822960">
                  <a:extLst>
                    <a:ext uri="{9D8B030D-6E8A-4147-A177-3AD203B41FA5}">
                      <a16:colId xmlns:a16="http://schemas.microsoft.com/office/drawing/2014/main" val="2834234219"/>
                    </a:ext>
                  </a:extLst>
                </a:gridCol>
                <a:gridCol w="822960">
                  <a:extLst>
                    <a:ext uri="{9D8B030D-6E8A-4147-A177-3AD203B41FA5}">
                      <a16:colId xmlns:a16="http://schemas.microsoft.com/office/drawing/2014/main" val="361876094"/>
                    </a:ext>
                  </a:extLst>
                </a:gridCol>
                <a:gridCol w="822960">
                  <a:extLst>
                    <a:ext uri="{9D8B030D-6E8A-4147-A177-3AD203B41FA5}">
                      <a16:colId xmlns:a16="http://schemas.microsoft.com/office/drawing/2014/main" val="136231923"/>
                    </a:ext>
                  </a:extLst>
                </a:gridCol>
                <a:gridCol w="822960">
                  <a:extLst>
                    <a:ext uri="{9D8B030D-6E8A-4147-A177-3AD203B41FA5}">
                      <a16:colId xmlns:a16="http://schemas.microsoft.com/office/drawing/2014/main" val="1969220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825741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- 2018-09-22 11:35:14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Coca-Cola Company is leading by example in making the vision of a #WorldWithoutWaste a reality. Through the collective efforts of the Company, partner NGOs, government, and all of you, we can make this happen. Today’s participation in the International Coastal Cleanup is just a small step towards our goal. Send us a message to know how you can help! #ICC2018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381031132"/>
                  </a:ext>
                </a:extLst>
              </a:tr>
            </a:tbl>
          </a:graphicData>
        </a:graphic>
      </p:graphicFrame>
      <p:sp>
        <p:nvSpPr>
          <p:cNvPr id="4" name="Text Placeholder 3">
            <a:extLst>
              <a:ext uri="{FF2B5EF4-FFF2-40B4-BE49-F238E27FC236}">
                <a16:creationId xmlns:a16="http://schemas.microsoft.com/office/drawing/2014/main" id="{22AFBB8B-4946-4E6E-AF3C-AC2517250A1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984200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9DFFD-98F2-407E-8FEB-341B01DD7AD8}"/>
              </a:ext>
            </a:extLst>
          </p:cNvPr>
          <p:cNvSpPr>
            <a:spLocks noGrp="1"/>
          </p:cNvSpPr>
          <p:nvPr>
            <p:ph type="title"/>
          </p:nvPr>
        </p:nvSpPr>
        <p:spPr/>
        <p:txBody>
          <a:bodyPr/>
          <a:lstStyle/>
          <a:p>
            <a:r>
              <a:rPr lang="pt-BR"/>
              <a:t>Instagram Instagram: Content Performance | Coca-Cola PH - 9 of 15</a:t>
            </a:r>
            <a:endParaRPr lang="en-US"/>
          </a:p>
        </p:txBody>
      </p:sp>
      <p:graphicFrame>
        <p:nvGraphicFramePr>
          <p:cNvPr id="5" name="Table Placeholder 4">
            <a:extLst>
              <a:ext uri="{FF2B5EF4-FFF2-40B4-BE49-F238E27FC236}">
                <a16:creationId xmlns:a16="http://schemas.microsoft.com/office/drawing/2014/main" id="{E65520CC-3BD4-4992-ACED-96D260980DDC}"/>
              </a:ext>
            </a:extLst>
          </p:cNvPr>
          <p:cNvGraphicFramePr>
            <a:graphicFrameLocks noGrp="1"/>
          </p:cNvGraphicFramePr>
          <p:nvPr>
            <p:ph type="tbl" sz="quarter" idx="13"/>
            <p:extLst>
              <p:ext uri="{D42A27DB-BD31-4B8C-83A1-F6EECF244321}">
                <p14:modId xmlns:p14="http://schemas.microsoft.com/office/powerpoint/2010/main" val="1940851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989478541"/>
                    </a:ext>
                  </a:extLst>
                </a:gridCol>
                <a:gridCol w="1234440">
                  <a:extLst>
                    <a:ext uri="{9D8B030D-6E8A-4147-A177-3AD203B41FA5}">
                      <a16:colId xmlns:a16="http://schemas.microsoft.com/office/drawing/2014/main" val="1425207848"/>
                    </a:ext>
                  </a:extLst>
                </a:gridCol>
                <a:gridCol w="822960">
                  <a:extLst>
                    <a:ext uri="{9D8B030D-6E8A-4147-A177-3AD203B41FA5}">
                      <a16:colId xmlns:a16="http://schemas.microsoft.com/office/drawing/2014/main" val="2760441391"/>
                    </a:ext>
                  </a:extLst>
                </a:gridCol>
                <a:gridCol w="822960">
                  <a:extLst>
                    <a:ext uri="{9D8B030D-6E8A-4147-A177-3AD203B41FA5}">
                      <a16:colId xmlns:a16="http://schemas.microsoft.com/office/drawing/2014/main" val="431415516"/>
                    </a:ext>
                  </a:extLst>
                </a:gridCol>
                <a:gridCol w="822960">
                  <a:extLst>
                    <a:ext uri="{9D8B030D-6E8A-4147-A177-3AD203B41FA5}">
                      <a16:colId xmlns:a16="http://schemas.microsoft.com/office/drawing/2014/main" val="1110383029"/>
                    </a:ext>
                  </a:extLst>
                </a:gridCol>
                <a:gridCol w="822960">
                  <a:extLst>
                    <a:ext uri="{9D8B030D-6E8A-4147-A177-3AD203B41FA5}">
                      <a16:colId xmlns:a16="http://schemas.microsoft.com/office/drawing/2014/main" val="1031253927"/>
                    </a:ext>
                  </a:extLst>
                </a:gridCol>
                <a:gridCol w="822960">
                  <a:extLst>
                    <a:ext uri="{9D8B030D-6E8A-4147-A177-3AD203B41FA5}">
                      <a16:colId xmlns:a16="http://schemas.microsoft.com/office/drawing/2014/main" val="765071933"/>
                    </a:ext>
                  </a:extLst>
                </a:gridCol>
                <a:gridCol w="822960">
                  <a:extLst>
                    <a:ext uri="{9D8B030D-6E8A-4147-A177-3AD203B41FA5}">
                      <a16:colId xmlns:a16="http://schemas.microsoft.com/office/drawing/2014/main" val="3447922014"/>
                    </a:ext>
                  </a:extLst>
                </a:gridCol>
                <a:gridCol w="822960">
                  <a:extLst>
                    <a:ext uri="{9D8B030D-6E8A-4147-A177-3AD203B41FA5}">
                      <a16:colId xmlns:a16="http://schemas.microsoft.com/office/drawing/2014/main" val="3981538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636556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- 2018-09-22 10:36:00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Coke Studio Homecoming's TuneCycle is here in Subic #ICC2018! Volunteers are using this to shred plastic bottles and upcycle them to new useful materials. Spotted triathlete Frank Lacson leading the grinding of recovered recyclable PET bottles! ♻️ #WorldWithoutWaste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96921360"/>
                  </a:ext>
                </a:extLst>
              </a:tr>
            </a:tbl>
          </a:graphicData>
        </a:graphic>
      </p:graphicFrame>
      <p:sp>
        <p:nvSpPr>
          <p:cNvPr id="4" name="Text Placeholder 3">
            <a:extLst>
              <a:ext uri="{FF2B5EF4-FFF2-40B4-BE49-F238E27FC236}">
                <a16:creationId xmlns:a16="http://schemas.microsoft.com/office/drawing/2014/main" id="{4027BC35-5AF1-401B-8F23-258F3DFAC71A}"/>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248216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87AD9-EB7B-42A1-9F07-7AF9001321B2}"/>
              </a:ext>
            </a:extLst>
          </p:cNvPr>
          <p:cNvSpPr>
            <a:spLocks noGrp="1"/>
          </p:cNvSpPr>
          <p:nvPr>
            <p:ph type="title"/>
          </p:nvPr>
        </p:nvSpPr>
        <p:spPr/>
        <p:txBody>
          <a:bodyPr/>
          <a:lstStyle/>
          <a:p>
            <a:r>
              <a:rPr lang="pt-BR"/>
              <a:t>Instagram Instagram: Content Performance | Coca-Cola PH - 10 of 15</a:t>
            </a:r>
            <a:endParaRPr lang="en-US"/>
          </a:p>
        </p:txBody>
      </p:sp>
      <p:graphicFrame>
        <p:nvGraphicFramePr>
          <p:cNvPr id="5" name="Table Placeholder 4">
            <a:extLst>
              <a:ext uri="{FF2B5EF4-FFF2-40B4-BE49-F238E27FC236}">
                <a16:creationId xmlns:a16="http://schemas.microsoft.com/office/drawing/2014/main" id="{A33E7CDC-260D-4AB3-B295-51DCE67BB176}"/>
              </a:ext>
            </a:extLst>
          </p:cNvPr>
          <p:cNvGraphicFramePr>
            <a:graphicFrameLocks noGrp="1"/>
          </p:cNvGraphicFramePr>
          <p:nvPr>
            <p:ph type="tbl" sz="quarter" idx="13"/>
            <p:extLst>
              <p:ext uri="{D42A27DB-BD31-4B8C-83A1-F6EECF244321}">
                <p14:modId xmlns:p14="http://schemas.microsoft.com/office/powerpoint/2010/main" val="395081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98690330"/>
                    </a:ext>
                  </a:extLst>
                </a:gridCol>
                <a:gridCol w="1234440">
                  <a:extLst>
                    <a:ext uri="{9D8B030D-6E8A-4147-A177-3AD203B41FA5}">
                      <a16:colId xmlns:a16="http://schemas.microsoft.com/office/drawing/2014/main" val="2640584891"/>
                    </a:ext>
                  </a:extLst>
                </a:gridCol>
                <a:gridCol w="822960">
                  <a:extLst>
                    <a:ext uri="{9D8B030D-6E8A-4147-A177-3AD203B41FA5}">
                      <a16:colId xmlns:a16="http://schemas.microsoft.com/office/drawing/2014/main" val="1839700479"/>
                    </a:ext>
                  </a:extLst>
                </a:gridCol>
                <a:gridCol w="822960">
                  <a:extLst>
                    <a:ext uri="{9D8B030D-6E8A-4147-A177-3AD203B41FA5}">
                      <a16:colId xmlns:a16="http://schemas.microsoft.com/office/drawing/2014/main" val="1101944709"/>
                    </a:ext>
                  </a:extLst>
                </a:gridCol>
                <a:gridCol w="822960">
                  <a:extLst>
                    <a:ext uri="{9D8B030D-6E8A-4147-A177-3AD203B41FA5}">
                      <a16:colId xmlns:a16="http://schemas.microsoft.com/office/drawing/2014/main" val="2377352680"/>
                    </a:ext>
                  </a:extLst>
                </a:gridCol>
                <a:gridCol w="822960">
                  <a:extLst>
                    <a:ext uri="{9D8B030D-6E8A-4147-A177-3AD203B41FA5}">
                      <a16:colId xmlns:a16="http://schemas.microsoft.com/office/drawing/2014/main" val="4294316143"/>
                    </a:ext>
                  </a:extLst>
                </a:gridCol>
                <a:gridCol w="822960">
                  <a:extLst>
                    <a:ext uri="{9D8B030D-6E8A-4147-A177-3AD203B41FA5}">
                      <a16:colId xmlns:a16="http://schemas.microsoft.com/office/drawing/2014/main" val="2416333482"/>
                    </a:ext>
                  </a:extLst>
                </a:gridCol>
                <a:gridCol w="822960">
                  <a:extLst>
                    <a:ext uri="{9D8B030D-6E8A-4147-A177-3AD203B41FA5}">
                      <a16:colId xmlns:a16="http://schemas.microsoft.com/office/drawing/2014/main" val="3391305415"/>
                    </a:ext>
                  </a:extLst>
                </a:gridCol>
                <a:gridCol w="822960">
                  <a:extLst>
                    <a:ext uri="{9D8B030D-6E8A-4147-A177-3AD203B41FA5}">
                      <a16:colId xmlns:a16="http://schemas.microsoft.com/office/drawing/2014/main" val="342394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09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- 2018-09-22 09:17:46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Starting the day right by joining International Coastal Cleanup! The Coca-Cola System all over the Philippines is participating in the global vision of making a litter-free world possible. ♻️ #WorldWithoutWaste #ICC2018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5830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- 2018-09-13 09:00:03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May bago kaming way para gawing... TAPA-ka sarap ang usual Beef Tapa ninyo. 😉 Don't forget to pair it up with a bottle of ice-cold COCA-COLA para kumpleto ang kainan.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34216506"/>
                  </a:ext>
                </a:extLst>
              </a:tr>
            </a:tbl>
          </a:graphicData>
        </a:graphic>
      </p:graphicFrame>
      <p:sp>
        <p:nvSpPr>
          <p:cNvPr id="4" name="Text Placeholder 3">
            <a:extLst>
              <a:ext uri="{FF2B5EF4-FFF2-40B4-BE49-F238E27FC236}">
                <a16:creationId xmlns:a16="http://schemas.microsoft.com/office/drawing/2014/main" id="{763F8CB9-B2BB-4E5A-9636-5F49A263E62B}"/>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7634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C5207-7800-4621-871D-CA037C9BA92B}"/>
              </a:ext>
            </a:extLst>
          </p:cNvPr>
          <p:cNvSpPr>
            <a:spLocks noGrp="1"/>
          </p:cNvSpPr>
          <p:nvPr>
            <p:ph type="title"/>
          </p:nvPr>
        </p:nvSpPr>
        <p:spPr/>
        <p:txBody>
          <a:bodyPr/>
          <a:lstStyle/>
          <a:p>
            <a:r>
              <a:rPr lang="pt-BR"/>
              <a:t>Instagram Instagram: Content Performance | Coca-Cola PH - 11 of 15</a:t>
            </a:r>
            <a:endParaRPr lang="en-US"/>
          </a:p>
        </p:txBody>
      </p:sp>
      <p:graphicFrame>
        <p:nvGraphicFramePr>
          <p:cNvPr id="5" name="Table Placeholder 4">
            <a:extLst>
              <a:ext uri="{FF2B5EF4-FFF2-40B4-BE49-F238E27FC236}">
                <a16:creationId xmlns:a16="http://schemas.microsoft.com/office/drawing/2014/main" id="{CDBD8D93-E00A-4927-9FD2-C733D013BFFA}"/>
              </a:ext>
            </a:extLst>
          </p:cNvPr>
          <p:cNvGraphicFramePr>
            <a:graphicFrameLocks noGrp="1"/>
          </p:cNvGraphicFramePr>
          <p:nvPr>
            <p:ph type="tbl" sz="quarter" idx="13"/>
            <p:extLst>
              <p:ext uri="{D42A27DB-BD31-4B8C-83A1-F6EECF244321}">
                <p14:modId xmlns:p14="http://schemas.microsoft.com/office/powerpoint/2010/main" val="21847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42218809"/>
                    </a:ext>
                  </a:extLst>
                </a:gridCol>
                <a:gridCol w="1234440">
                  <a:extLst>
                    <a:ext uri="{9D8B030D-6E8A-4147-A177-3AD203B41FA5}">
                      <a16:colId xmlns:a16="http://schemas.microsoft.com/office/drawing/2014/main" val="3894329677"/>
                    </a:ext>
                  </a:extLst>
                </a:gridCol>
                <a:gridCol w="822960">
                  <a:extLst>
                    <a:ext uri="{9D8B030D-6E8A-4147-A177-3AD203B41FA5}">
                      <a16:colId xmlns:a16="http://schemas.microsoft.com/office/drawing/2014/main" val="604043870"/>
                    </a:ext>
                  </a:extLst>
                </a:gridCol>
                <a:gridCol w="822960">
                  <a:extLst>
                    <a:ext uri="{9D8B030D-6E8A-4147-A177-3AD203B41FA5}">
                      <a16:colId xmlns:a16="http://schemas.microsoft.com/office/drawing/2014/main" val="3836357544"/>
                    </a:ext>
                  </a:extLst>
                </a:gridCol>
                <a:gridCol w="822960">
                  <a:extLst>
                    <a:ext uri="{9D8B030D-6E8A-4147-A177-3AD203B41FA5}">
                      <a16:colId xmlns:a16="http://schemas.microsoft.com/office/drawing/2014/main" val="332871662"/>
                    </a:ext>
                  </a:extLst>
                </a:gridCol>
                <a:gridCol w="822960">
                  <a:extLst>
                    <a:ext uri="{9D8B030D-6E8A-4147-A177-3AD203B41FA5}">
                      <a16:colId xmlns:a16="http://schemas.microsoft.com/office/drawing/2014/main" val="2463520935"/>
                    </a:ext>
                  </a:extLst>
                </a:gridCol>
                <a:gridCol w="822960">
                  <a:extLst>
                    <a:ext uri="{9D8B030D-6E8A-4147-A177-3AD203B41FA5}">
                      <a16:colId xmlns:a16="http://schemas.microsoft.com/office/drawing/2014/main" val="3675689768"/>
                    </a:ext>
                  </a:extLst>
                </a:gridCol>
                <a:gridCol w="822960">
                  <a:extLst>
                    <a:ext uri="{9D8B030D-6E8A-4147-A177-3AD203B41FA5}">
                      <a16:colId xmlns:a16="http://schemas.microsoft.com/office/drawing/2014/main" val="2130759840"/>
                    </a:ext>
                  </a:extLst>
                </a:gridCol>
                <a:gridCol w="822960">
                  <a:extLst>
                    <a:ext uri="{9D8B030D-6E8A-4147-A177-3AD203B41FA5}">
                      <a16:colId xmlns:a16="http://schemas.microsoft.com/office/drawing/2014/main" val="2924680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8718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- 2018-09-09 09:00:01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ISDAbest na, it's o-FISH-al pa! Walang kapantay ang luto at pagmamahal nila lolo't lola. Alin ang paboritong pagsaluhan ng inyong pamilya kasama ang ice-cold COCA-COLA?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99327778"/>
                  </a:ext>
                </a:extLst>
              </a:tr>
            </a:tbl>
          </a:graphicData>
        </a:graphic>
      </p:graphicFrame>
      <p:sp>
        <p:nvSpPr>
          <p:cNvPr id="4" name="Text Placeholder 3">
            <a:extLst>
              <a:ext uri="{FF2B5EF4-FFF2-40B4-BE49-F238E27FC236}">
                <a16:creationId xmlns:a16="http://schemas.microsoft.com/office/drawing/2014/main" id="{6B41DAAC-57E0-46AA-8D91-74002D92F435}"/>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4667773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BC215-FB5F-46F5-9B8C-C94C80BC157E}"/>
              </a:ext>
            </a:extLst>
          </p:cNvPr>
          <p:cNvSpPr>
            <a:spLocks noGrp="1"/>
          </p:cNvSpPr>
          <p:nvPr>
            <p:ph type="title"/>
          </p:nvPr>
        </p:nvSpPr>
        <p:spPr/>
        <p:txBody>
          <a:bodyPr/>
          <a:lstStyle/>
          <a:p>
            <a:r>
              <a:rPr lang="pt-BR"/>
              <a:t>Instagram Instagram: Content Performance | Coca-Cola PH - 12 of 15</a:t>
            </a:r>
            <a:endParaRPr lang="en-US"/>
          </a:p>
        </p:txBody>
      </p:sp>
      <p:graphicFrame>
        <p:nvGraphicFramePr>
          <p:cNvPr id="5" name="Table Placeholder 4">
            <a:extLst>
              <a:ext uri="{FF2B5EF4-FFF2-40B4-BE49-F238E27FC236}">
                <a16:creationId xmlns:a16="http://schemas.microsoft.com/office/drawing/2014/main" id="{537A5A6C-C87D-41E9-A608-D3521C92CB2B}"/>
              </a:ext>
            </a:extLst>
          </p:cNvPr>
          <p:cNvGraphicFramePr>
            <a:graphicFrameLocks noGrp="1"/>
          </p:cNvGraphicFramePr>
          <p:nvPr>
            <p:ph type="tbl" sz="quarter" idx="13"/>
            <p:extLst>
              <p:ext uri="{D42A27DB-BD31-4B8C-83A1-F6EECF244321}">
                <p14:modId xmlns:p14="http://schemas.microsoft.com/office/powerpoint/2010/main" val="1369726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55413261"/>
                    </a:ext>
                  </a:extLst>
                </a:gridCol>
                <a:gridCol w="1234440">
                  <a:extLst>
                    <a:ext uri="{9D8B030D-6E8A-4147-A177-3AD203B41FA5}">
                      <a16:colId xmlns:a16="http://schemas.microsoft.com/office/drawing/2014/main" val="1684264120"/>
                    </a:ext>
                  </a:extLst>
                </a:gridCol>
                <a:gridCol w="822960">
                  <a:extLst>
                    <a:ext uri="{9D8B030D-6E8A-4147-A177-3AD203B41FA5}">
                      <a16:colId xmlns:a16="http://schemas.microsoft.com/office/drawing/2014/main" val="550848812"/>
                    </a:ext>
                  </a:extLst>
                </a:gridCol>
                <a:gridCol w="822960">
                  <a:extLst>
                    <a:ext uri="{9D8B030D-6E8A-4147-A177-3AD203B41FA5}">
                      <a16:colId xmlns:a16="http://schemas.microsoft.com/office/drawing/2014/main" val="1466945010"/>
                    </a:ext>
                  </a:extLst>
                </a:gridCol>
                <a:gridCol w="822960">
                  <a:extLst>
                    <a:ext uri="{9D8B030D-6E8A-4147-A177-3AD203B41FA5}">
                      <a16:colId xmlns:a16="http://schemas.microsoft.com/office/drawing/2014/main" val="875999479"/>
                    </a:ext>
                  </a:extLst>
                </a:gridCol>
                <a:gridCol w="822960">
                  <a:extLst>
                    <a:ext uri="{9D8B030D-6E8A-4147-A177-3AD203B41FA5}">
                      <a16:colId xmlns:a16="http://schemas.microsoft.com/office/drawing/2014/main" val="4108475638"/>
                    </a:ext>
                  </a:extLst>
                </a:gridCol>
                <a:gridCol w="822960">
                  <a:extLst>
                    <a:ext uri="{9D8B030D-6E8A-4147-A177-3AD203B41FA5}">
                      <a16:colId xmlns:a16="http://schemas.microsoft.com/office/drawing/2014/main" val="4212354831"/>
                    </a:ext>
                  </a:extLst>
                </a:gridCol>
                <a:gridCol w="822960">
                  <a:extLst>
                    <a:ext uri="{9D8B030D-6E8A-4147-A177-3AD203B41FA5}">
                      <a16:colId xmlns:a16="http://schemas.microsoft.com/office/drawing/2014/main" val="1170445475"/>
                    </a:ext>
                  </a:extLst>
                </a:gridCol>
                <a:gridCol w="822960">
                  <a:extLst>
                    <a:ext uri="{9D8B030D-6E8A-4147-A177-3AD203B41FA5}">
                      <a16:colId xmlns:a16="http://schemas.microsoft.com/office/drawing/2014/main" val="3523849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07015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- 2018-09-03 17:50:01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 toast to The Coca-Cola Collectors Club for organizing the very first Philippine Coca-Cola Collectors Fair! Visit them on September 8, 1:00 PM at Fisher Mall in Quezon City and take a trip down the COCA-COLA memory lane! Rare collections from the Philippines and other countries await. See you there!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5329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- 2018-09-01 23:55:20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Thanks for coming. Watch out for the first pair of #CokeStudioHomecoming! Sino ang hula ninyo? 😊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86902206"/>
                  </a:ext>
                </a:extLst>
              </a:tr>
            </a:tbl>
          </a:graphicData>
        </a:graphic>
      </p:graphicFrame>
      <p:sp>
        <p:nvSpPr>
          <p:cNvPr id="4" name="Text Placeholder 3">
            <a:extLst>
              <a:ext uri="{FF2B5EF4-FFF2-40B4-BE49-F238E27FC236}">
                <a16:creationId xmlns:a16="http://schemas.microsoft.com/office/drawing/2014/main" id="{F4E3074D-ABD5-47AF-BA6A-8B104A95118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2346545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54231-F014-4CC1-B7BF-304ABB462DFB}"/>
              </a:ext>
            </a:extLst>
          </p:cNvPr>
          <p:cNvSpPr>
            <a:spLocks noGrp="1"/>
          </p:cNvSpPr>
          <p:nvPr>
            <p:ph type="title"/>
          </p:nvPr>
        </p:nvSpPr>
        <p:spPr/>
        <p:txBody>
          <a:bodyPr/>
          <a:lstStyle/>
          <a:p>
            <a:r>
              <a:rPr lang="pt-BR"/>
              <a:t>Instagram Instagram: Content Performance | Coca-Cola PH - 13 of 15</a:t>
            </a:r>
            <a:endParaRPr lang="en-US"/>
          </a:p>
        </p:txBody>
      </p:sp>
      <p:graphicFrame>
        <p:nvGraphicFramePr>
          <p:cNvPr id="5" name="Table Placeholder 4">
            <a:extLst>
              <a:ext uri="{FF2B5EF4-FFF2-40B4-BE49-F238E27FC236}">
                <a16:creationId xmlns:a16="http://schemas.microsoft.com/office/drawing/2014/main" id="{89632857-AEE3-49B7-9F9B-50FBA6AF10A1}"/>
              </a:ext>
            </a:extLst>
          </p:cNvPr>
          <p:cNvGraphicFramePr>
            <a:graphicFrameLocks noGrp="1"/>
          </p:cNvGraphicFramePr>
          <p:nvPr>
            <p:ph type="tbl" sz="quarter" idx="13"/>
            <p:extLst>
              <p:ext uri="{D42A27DB-BD31-4B8C-83A1-F6EECF244321}">
                <p14:modId xmlns:p14="http://schemas.microsoft.com/office/powerpoint/2010/main" val="426966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255027587"/>
                    </a:ext>
                  </a:extLst>
                </a:gridCol>
                <a:gridCol w="1234440">
                  <a:extLst>
                    <a:ext uri="{9D8B030D-6E8A-4147-A177-3AD203B41FA5}">
                      <a16:colId xmlns:a16="http://schemas.microsoft.com/office/drawing/2014/main" val="2068469616"/>
                    </a:ext>
                  </a:extLst>
                </a:gridCol>
                <a:gridCol w="822960">
                  <a:extLst>
                    <a:ext uri="{9D8B030D-6E8A-4147-A177-3AD203B41FA5}">
                      <a16:colId xmlns:a16="http://schemas.microsoft.com/office/drawing/2014/main" val="3856311456"/>
                    </a:ext>
                  </a:extLst>
                </a:gridCol>
                <a:gridCol w="822960">
                  <a:extLst>
                    <a:ext uri="{9D8B030D-6E8A-4147-A177-3AD203B41FA5}">
                      <a16:colId xmlns:a16="http://schemas.microsoft.com/office/drawing/2014/main" val="3748423890"/>
                    </a:ext>
                  </a:extLst>
                </a:gridCol>
                <a:gridCol w="822960">
                  <a:extLst>
                    <a:ext uri="{9D8B030D-6E8A-4147-A177-3AD203B41FA5}">
                      <a16:colId xmlns:a16="http://schemas.microsoft.com/office/drawing/2014/main" val="2527109579"/>
                    </a:ext>
                  </a:extLst>
                </a:gridCol>
                <a:gridCol w="822960">
                  <a:extLst>
                    <a:ext uri="{9D8B030D-6E8A-4147-A177-3AD203B41FA5}">
                      <a16:colId xmlns:a16="http://schemas.microsoft.com/office/drawing/2014/main" val="184863739"/>
                    </a:ext>
                  </a:extLst>
                </a:gridCol>
                <a:gridCol w="822960">
                  <a:extLst>
                    <a:ext uri="{9D8B030D-6E8A-4147-A177-3AD203B41FA5}">
                      <a16:colId xmlns:a16="http://schemas.microsoft.com/office/drawing/2014/main" val="2297386251"/>
                    </a:ext>
                  </a:extLst>
                </a:gridCol>
                <a:gridCol w="822960">
                  <a:extLst>
                    <a:ext uri="{9D8B030D-6E8A-4147-A177-3AD203B41FA5}">
                      <a16:colId xmlns:a16="http://schemas.microsoft.com/office/drawing/2014/main" val="3206361988"/>
                    </a:ext>
                  </a:extLst>
                </a:gridCol>
                <a:gridCol w="822960">
                  <a:extLst>
                    <a:ext uri="{9D8B030D-6E8A-4147-A177-3AD203B41FA5}">
                      <a16:colId xmlns:a16="http://schemas.microsoft.com/office/drawing/2014/main" val="3093579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73672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- 2018-09-01 20:38:43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Look at what you're missing here at the #CokeStudioHomecoming launch! Bring your friends and join us here at the World Trade Center. You still have a few more hours to catch up! 🎸🎶 #CokeStudioPH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30157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- 2018-09-01 19:10:59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having so much fun here at the launch of #CokeStudioHomecoming!! Watch the Season 2 artists live and join us here at the World Trade Center Manila NOW. Entrance is FREE! See you! #CokeStudioPH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072262940"/>
                  </a:ext>
                </a:extLst>
              </a:tr>
            </a:tbl>
          </a:graphicData>
        </a:graphic>
      </p:graphicFrame>
      <p:sp>
        <p:nvSpPr>
          <p:cNvPr id="4" name="Text Placeholder 3">
            <a:extLst>
              <a:ext uri="{FF2B5EF4-FFF2-40B4-BE49-F238E27FC236}">
                <a16:creationId xmlns:a16="http://schemas.microsoft.com/office/drawing/2014/main" id="{06DC32AE-C369-4C5E-8FDA-10631E02B55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5545066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4DE2E-742B-4414-9600-5818785DC361}"/>
              </a:ext>
            </a:extLst>
          </p:cNvPr>
          <p:cNvSpPr>
            <a:spLocks noGrp="1"/>
          </p:cNvSpPr>
          <p:nvPr>
            <p:ph type="title"/>
          </p:nvPr>
        </p:nvSpPr>
        <p:spPr/>
        <p:txBody>
          <a:bodyPr/>
          <a:lstStyle/>
          <a:p>
            <a:r>
              <a:rPr lang="pt-BR"/>
              <a:t>Instagram Instagram: Content Performance | Coca-Cola PH - 14 of 15</a:t>
            </a:r>
            <a:endParaRPr lang="en-US"/>
          </a:p>
        </p:txBody>
      </p:sp>
      <p:graphicFrame>
        <p:nvGraphicFramePr>
          <p:cNvPr id="5" name="Table Placeholder 4">
            <a:extLst>
              <a:ext uri="{FF2B5EF4-FFF2-40B4-BE49-F238E27FC236}">
                <a16:creationId xmlns:a16="http://schemas.microsoft.com/office/drawing/2014/main" id="{3943AB35-0F9A-4ADA-8AD5-072C1296A70F}"/>
              </a:ext>
            </a:extLst>
          </p:cNvPr>
          <p:cNvGraphicFramePr>
            <a:graphicFrameLocks noGrp="1"/>
          </p:cNvGraphicFramePr>
          <p:nvPr>
            <p:ph type="tbl" sz="quarter" idx="13"/>
            <p:extLst>
              <p:ext uri="{D42A27DB-BD31-4B8C-83A1-F6EECF244321}">
                <p14:modId xmlns:p14="http://schemas.microsoft.com/office/powerpoint/2010/main" val="770483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86822321"/>
                    </a:ext>
                  </a:extLst>
                </a:gridCol>
                <a:gridCol w="1234440">
                  <a:extLst>
                    <a:ext uri="{9D8B030D-6E8A-4147-A177-3AD203B41FA5}">
                      <a16:colId xmlns:a16="http://schemas.microsoft.com/office/drawing/2014/main" val="2585158432"/>
                    </a:ext>
                  </a:extLst>
                </a:gridCol>
                <a:gridCol w="822960">
                  <a:extLst>
                    <a:ext uri="{9D8B030D-6E8A-4147-A177-3AD203B41FA5}">
                      <a16:colId xmlns:a16="http://schemas.microsoft.com/office/drawing/2014/main" val="3608099660"/>
                    </a:ext>
                  </a:extLst>
                </a:gridCol>
                <a:gridCol w="822960">
                  <a:extLst>
                    <a:ext uri="{9D8B030D-6E8A-4147-A177-3AD203B41FA5}">
                      <a16:colId xmlns:a16="http://schemas.microsoft.com/office/drawing/2014/main" val="377142410"/>
                    </a:ext>
                  </a:extLst>
                </a:gridCol>
                <a:gridCol w="822960">
                  <a:extLst>
                    <a:ext uri="{9D8B030D-6E8A-4147-A177-3AD203B41FA5}">
                      <a16:colId xmlns:a16="http://schemas.microsoft.com/office/drawing/2014/main" val="4170114976"/>
                    </a:ext>
                  </a:extLst>
                </a:gridCol>
                <a:gridCol w="822960">
                  <a:extLst>
                    <a:ext uri="{9D8B030D-6E8A-4147-A177-3AD203B41FA5}">
                      <a16:colId xmlns:a16="http://schemas.microsoft.com/office/drawing/2014/main" val="3209995029"/>
                    </a:ext>
                  </a:extLst>
                </a:gridCol>
                <a:gridCol w="822960">
                  <a:extLst>
                    <a:ext uri="{9D8B030D-6E8A-4147-A177-3AD203B41FA5}">
                      <a16:colId xmlns:a16="http://schemas.microsoft.com/office/drawing/2014/main" val="910524811"/>
                    </a:ext>
                  </a:extLst>
                </a:gridCol>
                <a:gridCol w="822960">
                  <a:extLst>
                    <a:ext uri="{9D8B030D-6E8A-4147-A177-3AD203B41FA5}">
                      <a16:colId xmlns:a16="http://schemas.microsoft.com/office/drawing/2014/main" val="216407480"/>
                    </a:ext>
                  </a:extLst>
                </a:gridCol>
                <a:gridCol w="822960">
                  <a:extLst>
                    <a:ext uri="{9D8B030D-6E8A-4147-A177-3AD203B41FA5}">
                      <a16:colId xmlns:a16="http://schemas.microsoft.com/office/drawing/2014/main" val="182874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7457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- 2018-09-01 18:00:49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Don't forget to drop your empty plastic bottles in our bins around the #CokeStudioHomecoming venue! You can also help upcycle these by shredding them at the Tune Cycle booth. #CokeStudioPH #WorldWithoutWaste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59181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- 2018-09-01 17:15:42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happy to announce our newest set of artists for the 2nd season of Coke Studio! Kilala n'yo ba silang lahat?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28784127"/>
                  </a:ext>
                </a:extLst>
              </a:tr>
            </a:tbl>
          </a:graphicData>
        </a:graphic>
      </p:graphicFrame>
      <p:sp>
        <p:nvSpPr>
          <p:cNvPr id="4" name="Text Placeholder 3">
            <a:extLst>
              <a:ext uri="{FF2B5EF4-FFF2-40B4-BE49-F238E27FC236}">
                <a16:creationId xmlns:a16="http://schemas.microsoft.com/office/drawing/2014/main" id="{17812DC0-3736-4BF2-96AD-BCD276D6DDC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41406595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BE79D-9FEE-41B7-8BB3-6904FAC5178B}"/>
              </a:ext>
            </a:extLst>
          </p:cNvPr>
          <p:cNvSpPr>
            <a:spLocks noGrp="1"/>
          </p:cNvSpPr>
          <p:nvPr>
            <p:ph type="title"/>
          </p:nvPr>
        </p:nvSpPr>
        <p:spPr/>
        <p:txBody>
          <a:bodyPr/>
          <a:lstStyle/>
          <a:p>
            <a:r>
              <a:rPr lang="pt-BR"/>
              <a:t>Instagram Instagram: Content Performance | Coca-Cola PH - 15 of 15</a:t>
            </a:r>
            <a:endParaRPr lang="en-US"/>
          </a:p>
        </p:txBody>
      </p:sp>
      <p:graphicFrame>
        <p:nvGraphicFramePr>
          <p:cNvPr id="5" name="Table Placeholder 4">
            <a:extLst>
              <a:ext uri="{FF2B5EF4-FFF2-40B4-BE49-F238E27FC236}">
                <a16:creationId xmlns:a16="http://schemas.microsoft.com/office/drawing/2014/main" id="{90C75D64-AEEE-44E3-B56F-F7633C730DA1}"/>
              </a:ext>
            </a:extLst>
          </p:cNvPr>
          <p:cNvGraphicFramePr>
            <a:graphicFrameLocks noGrp="1"/>
          </p:cNvGraphicFramePr>
          <p:nvPr>
            <p:ph type="tbl" sz="quarter" idx="13"/>
            <p:extLst>
              <p:ext uri="{D42A27DB-BD31-4B8C-83A1-F6EECF244321}">
                <p14:modId xmlns:p14="http://schemas.microsoft.com/office/powerpoint/2010/main" val="1985172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20780891"/>
                    </a:ext>
                  </a:extLst>
                </a:gridCol>
                <a:gridCol w="1234440">
                  <a:extLst>
                    <a:ext uri="{9D8B030D-6E8A-4147-A177-3AD203B41FA5}">
                      <a16:colId xmlns:a16="http://schemas.microsoft.com/office/drawing/2014/main" val="4131718688"/>
                    </a:ext>
                  </a:extLst>
                </a:gridCol>
                <a:gridCol w="822960">
                  <a:extLst>
                    <a:ext uri="{9D8B030D-6E8A-4147-A177-3AD203B41FA5}">
                      <a16:colId xmlns:a16="http://schemas.microsoft.com/office/drawing/2014/main" val="622982611"/>
                    </a:ext>
                  </a:extLst>
                </a:gridCol>
                <a:gridCol w="822960">
                  <a:extLst>
                    <a:ext uri="{9D8B030D-6E8A-4147-A177-3AD203B41FA5}">
                      <a16:colId xmlns:a16="http://schemas.microsoft.com/office/drawing/2014/main" val="3247957768"/>
                    </a:ext>
                  </a:extLst>
                </a:gridCol>
                <a:gridCol w="822960">
                  <a:extLst>
                    <a:ext uri="{9D8B030D-6E8A-4147-A177-3AD203B41FA5}">
                      <a16:colId xmlns:a16="http://schemas.microsoft.com/office/drawing/2014/main" val="2948087402"/>
                    </a:ext>
                  </a:extLst>
                </a:gridCol>
                <a:gridCol w="822960">
                  <a:extLst>
                    <a:ext uri="{9D8B030D-6E8A-4147-A177-3AD203B41FA5}">
                      <a16:colId xmlns:a16="http://schemas.microsoft.com/office/drawing/2014/main" val="3759517144"/>
                    </a:ext>
                  </a:extLst>
                </a:gridCol>
                <a:gridCol w="822960">
                  <a:extLst>
                    <a:ext uri="{9D8B030D-6E8A-4147-A177-3AD203B41FA5}">
                      <a16:colId xmlns:a16="http://schemas.microsoft.com/office/drawing/2014/main" val="4026198081"/>
                    </a:ext>
                  </a:extLst>
                </a:gridCol>
                <a:gridCol w="822960">
                  <a:extLst>
                    <a:ext uri="{9D8B030D-6E8A-4147-A177-3AD203B41FA5}">
                      <a16:colId xmlns:a16="http://schemas.microsoft.com/office/drawing/2014/main" val="286890357"/>
                    </a:ext>
                  </a:extLst>
                </a:gridCol>
                <a:gridCol w="822960">
                  <a:extLst>
                    <a:ext uri="{9D8B030D-6E8A-4147-A177-3AD203B41FA5}">
                      <a16:colId xmlns:a16="http://schemas.microsoft.com/office/drawing/2014/main" val="414519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205464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- 2018-09-01 17:13:02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season, iba’t-ibang homecoming stories ang mapapanood ninyo. Whether it’s homecoming to love, life, friends, these stories are something to be excited about!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31102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cocacolaph - 2018-09-01 16:14:55 </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The BIG reveal everyone was waiting for… #CokeStudioHomecoming is finally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33823811"/>
                  </a:ext>
                </a:extLst>
              </a:tr>
            </a:tbl>
          </a:graphicData>
        </a:graphic>
      </p:graphicFrame>
      <p:sp>
        <p:nvSpPr>
          <p:cNvPr id="4" name="Text Placeholder 3">
            <a:extLst>
              <a:ext uri="{FF2B5EF4-FFF2-40B4-BE49-F238E27FC236}">
                <a16:creationId xmlns:a16="http://schemas.microsoft.com/office/drawing/2014/main" id="{6F1F0ADB-756B-4C8D-AE17-97BD755750C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6194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E973F-B95D-43A4-9735-8AADD0368FBE}"/>
              </a:ext>
            </a:extLst>
          </p:cNvPr>
          <p:cNvSpPr>
            <a:spLocks noGrp="1"/>
          </p:cNvSpPr>
          <p:nvPr>
            <p:ph type="title"/>
          </p:nvPr>
        </p:nvSpPr>
        <p:spPr/>
        <p:txBody>
          <a:bodyPr/>
          <a:lstStyle/>
          <a:p>
            <a:r>
              <a:rPr lang="en-US"/>
              <a:t>Twitter Twitter: Content Performance | Coca-Cola PH - 1 of 7</a:t>
            </a:r>
          </a:p>
        </p:txBody>
      </p:sp>
      <p:graphicFrame>
        <p:nvGraphicFramePr>
          <p:cNvPr id="5" name="Table Placeholder 4">
            <a:extLst>
              <a:ext uri="{FF2B5EF4-FFF2-40B4-BE49-F238E27FC236}">
                <a16:creationId xmlns:a16="http://schemas.microsoft.com/office/drawing/2014/main" id="{B1675C13-0533-4A4B-94FE-F9B7030D21BD}"/>
              </a:ext>
            </a:extLst>
          </p:cNvPr>
          <p:cNvGraphicFramePr>
            <a:graphicFrameLocks noGrp="1"/>
          </p:cNvGraphicFramePr>
          <p:nvPr>
            <p:ph type="tbl" sz="quarter" idx="13"/>
            <p:extLst>
              <p:ext uri="{D42A27DB-BD31-4B8C-83A1-F6EECF244321}">
                <p14:modId xmlns:p14="http://schemas.microsoft.com/office/powerpoint/2010/main" val="3422930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20370434"/>
                    </a:ext>
                  </a:extLst>
                </a:gridCol>
                <a:gridCol w="822960">
                  <a:extLst>
                    <a:ext uri="{9D8B030D-6E8A-4147-A177-3AD203B41FA5}">
                      <a16:colId xmlns:a16="http://schemas.microsoft.com/office/drawing/2014/main" val="3978865776"/>
                    </a:ext>
                  </a:extLst>
                </a:gridCol>
                <a:gridCol w="822960">
                  <a:extLst>
                    <a:ext uri="{9D8B030D-6E8A-4147-A177-3AD203B41FA5}">
                      <a16:colId xmlns:a16="http://schemas.microsoft.com/office/drawing/2014/main" val="2447865169"/>
                    </a:ext>
                  </a:extLst>
                </a:gridCol>
                <a:gridCol w="822960">
                  <a:extLst>
                    <a:ext uri="{9D8B030D-6E8A-4147-A177-3AD203B41FA5}">
                      <a16:colId xmlns:a16="http://schemas.microsoft.com/office/drawing/2014/main" val="3467775990"/>
                    </a:ext>
                  </a:extLst>
                </a:gridCol>
                <a:gridCol w="822960">
                  <a:extLst>
                    <a:ext uri="{9D8B030D-6E8A-4147-A177-3AD203B41FA5}">
                      <a16:colId xmlns:a16="http://schemas.microsoft.com/office/drawing/2014/main" val="3799028292"/>
                    </a:ext>
                  </a:extLst>
                </a:gridCol>
                <a:gridCol w="822960">
                  <a:extLst>
                    <a:ext uri="{9D8B030D-6E8A-4147-A177-3AD203B41FA5}">
                      <a16:colId xmlns:a16="http://schemas.microsoft.com/office/drawing/2014/main" val="2663278273"/>
                    </a:ext>
                  </a:extLst>
                </a:gridCol>
                <a:gridCol w="822960">
                  <a:extLst>
                    <a:ext uri="{9D8B030D-6E8A-4147-A177-3AD203B41FA5}">
                      <a16:colId xmlns:a16="http://schemas.microsoft.com/office/drawing/2014/main" val="2037505597"/>
                    </a:ext>
                  </a:extLst>
                </a:gridCol>
                <a:gridCol w="822960">
                  <a:extLst>
                    <a:ext uri="{9D8B030D-6E8A-4147-A177-3AD203B41FA5}">
                      <a16:colId xmlns:a16="http://schemas.microsoft.com/office/drawing/2014/main" val="1393719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77821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11:42:41 </a:t>
                      </a:r>
                      <a:r>
                        <a:rPr kumimoji="0" lang="en-US" sz="1000" b="0" i="0" u="none" strike="noStrike" kern="1200" cap="none" spc="0" normalizeH="0" baseline="0" noProof="0">
                          <a:ln>
                            <a:noFill/>
                          </a:ln>
                          <a:solidFill>
                            <a:prstClr val="black"/>
                          </a:solidFill>
                          <a:effectLst/>
                          <a:uLnTx/>
                          <a:uFillTx/>
                          <a:latin typeface="+mn-lt"/>
                          <a:ea typeface="+mn-ea"/>
                          <a:cs typeface="+mn-cs"/>
                        </a:rPr>
                        <a:t>
  Thanks for watching! 💕 What was the best part of the episode for you?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33161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11:38:23 </a:t>
                      </a:r>
                      <a:r>
                        <a:rPr kumimoji="0" lang="en-US" sz="1000" b="0" i="0" u="none" strike="noStrike" kern="1200" cap="none" spc="0" normalizeH="0" baseline="0" noProof="0">
                          <a:ln>
                            <a:noFill/>
                          </a:ln>
                          <a:solidFill>
                            <a:prstClr val="black"/>
                          </a:solidFill>
                          <a:effectLst/>
                          <a:uLnTx/>
                          <a:uFillTx/>
                          <a:latin typeface="+mn-lt"/>
                          <a:ea typeface="+mn-ea"/>
                          <a:cs typeface="+mn-cs"/>
                        </a:rPr>
                        <a:t>
  Are you ready to run, run, run with @PattyTiu and @724chu_official? Watch their original collab performance now!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52568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11:37:45 </a:t>
                      </a:r>
                      <a:r>
                        <a:rPr kumimoji="0" lang="en-US" sz="1000" b="0" i="0" u="none" strike="noStrike" kern="1200" cap="none" spc="0" normalizeH="0" baseline="0" noProof="0">
                          <a:ln>
                            <a:noFill/>
                          </a:ln>
                          <a:solidFill>
                            <a:prstClr val="black"/>
                          </a:solidFill>
                          <a:effectLst/>
                          <a:uLnTx/>
                          <a:uFillTx/>
                          <a:latin typeface="+mn-lt"/>
                          <a:ea typeface="+mn-ea"/>
                          <a:cs typeface="+mn-cs"/>
                        </a:rPr>
                        <a:t>
  FUN FACT: DJ Patty’s dad taught her and her ate how to play guitar!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05593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11:32:21 </a:t>
                      </a:r>
                      <a:r>
                        <a:rPr kumimoji="0" lang="en-US" sz="1000" b="0" i="0" u="none" strike="noStrike" kern="1200" cap="none" spc="0" normalizeH="0" baseline="0" noProof="0">
                          <a:ln>
                            <a:noFill/>
                          </a:ln>
                          <a:solidFill>
                            <a:prstClr val="black"/>
                          </a:solidFill>
                          <a:effectLst/>
                          <a:uLnTx/>
                          <a:uFillTx/>
                          <a:latin typeface="+mn-lt"/>
                          <a:ea typeface="+mn-ea"/>
                          <a:cs typeface="+mn-cs"/>
                        </a:rPr>
                        <a:t>
  When @724chu_official gets a day or two off from work, she immediately books a flight from Korea to Cebu so she could spend time with her Tita and Lola 💖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82107675"/>
                  </a:ext>
                </a:extLst>
              </a:tr>
            </a:tbl>
          </a:graphicData>
        </a:graphic>
      </p:graphicFrame>
      <p:sp>
        <p:nvSpPr>
          <p:cNvPr id="4" name="Text Placeholder 3">
            <a:extLst>
              <a:ext uri="{FF2B5EF4-FFF2-40B4-BE49-F238E27FC236}">
                <a16:creationId xmlns:a16="http://schemas.microsoft.com/office/drawing/2014/main" id="{FB3C8513-35D1-4556-AD5C-0CDD00BAEA0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4968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982A9-38BC-448D-AEE1-5BE6C0D5583B}"/>
              </a:ext>
            </a:extLst>
          </p:cNvPr>
          <p:cNvSpPr>
            <a:spLocks noGrp="1"/>
          </p:cNvSpPr>
          <p:nvPr>
            <p:ph type="title"/>
          </p:nvPr>
        </p:nvSpPr>
        <p:spPr/>
        <p:txBody>
          <a:bodyPr/>
          <a:lstStyle/>
          <a:p>
            <a:r>
              <a:rPr lang="en-US"/>
              <a:t>Twitter Twitter: Content Performance | Coca-Cola PH - 2 of 7</a:t>
            </a:r>
          </a:p>
        </p:txBody>
      </p:sp>
      <p:graphicFrame>
        <p:nvGraphicFramePr>
          <p:cNvPr id="5" name="Table Placeholder 4">
            <a:extLst>
              <a:ext uri="{FF2B5EF4-FFF2-40B4-BE49-F238E27FC236}">
                <a16:creationId xmlns:a16="http://schemas.microsoft.com/office/drawing/2014/main" id="{F54C990E-63EF-47D1-B3C0-39B0A5B6D86E}"/>
              </a:ext>
            </a:extLst>
          </p:cNvPr>
          <p:cNvGraphicFramePr>
            <a:graphicFrameLocks noGrp="1"/>
          </p:cNvGraphicFramePr>
          <p:nvPr>
            <p:ph type="tbl" sz="quarter" idx="13"/>
            <p:extLst>
              <p:ext uri="{D42A27DB-BD31-4B8C-83A1-F6EECF244321}">
                <p14:modId xmlns:p14="http://schemas.microsoft.com/office/powerpoint/2010/main" val="2744936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412417"/>
                    </a:ext>
                  </a:extLst>
                </a:gridCol>
                <a:gridCol w="822960">
                  <a:extLst>
                    <a:ext uri="{9D8B030D-6E8A-4147-A177-3AD203B41FA5}">
                      <a16:colId xmlns:a16="http://schemas.microsoft.com/office/drawing/2014/main" val="2950791347"/>
                    </a:ext>
                  </a:extLst>
                </a:gridCol>
                <a:gridCol w="822960">
                  <a:extLst>
                    <a:ext uri="{9D8B030D-6E8A-4147-A177-3AD203B41FA5}">
                      <a16:colId xmlns:a16="http://schemas.microsoft.com/office/drawing/2014/main" val="773002056"/>
                    </a:ext>
                  </a:extLst>
                </a:gridCol>
                <a:gridCol w="822960">
                  <a:extLst>
                    <a:ext uri="{9D8B030D-6E8A-4147-A177-3AD203B41FA5}">
                      <a16:colId xmlns:a16="http://schemas.microsoft.com/office/drawing/2014/main" val="3234941805"/>
                    </a:ext>
                  </a:extLst>
                </a:gridCol>
                <a:gridCol w="822960">
                  <a:extLst>
                    <a:ext uri="{9D8B030D-6E8A-4147-A177-3AD203B41FA5}">
                      <a16:colId xmlns:a16="http://schemas.microsoft.com/office/drawing/2014/main" val="3578581427"/>
                    </a:ext>
                  </a:extLst>
                </a:gridCol>
                <a:gridCol w="822960">
                  <a:extLst>
                    <a:ext uri="{9D8B030D-6E8A-4147-A177-3AD203B41FA5}">
                      <a16:colId xmlns:a16="http://schemas.microsoft.com/office/drawing/2014/main" val="2706125303"/>
                    </a:ext>
                  </a:extLst>
                </a:gridCol>
                <a:gridCol w="822960">
                  <a:extLst>
                    <a:ext uri="{9D8B030D-6E8A-4147-A177-3AD203B41FA5}">
                      <a16:colId xmlns:a16="http://schemas.microsoft.com/office/drawing/2014/main" val="302563704"/>
                    </a:ext>
                  </a:extLst>
                </a:gridCol>
                <a:gridCol w="822960">
                  <a:extLst>
                    <a:ext uri="{9D8B030D-6E8A-4147-A177-3AD203B41FA5}">
                      <a16:colId xmlns:a16="http://schemas.microsoft.com/office/drawing/2014/main" val="342016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50766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11:31:38 </a:t>
                      </a:r>
                      <a:r>
                        <a:rPr kumimoji="0" lang="en-US" sz="1000" b="0" i="0" u="none" strike="noStrike" kern="1200" cap="none" spc="0" normalizeH="0" baseline="0" noProof="0">
                          <a:ln>
                            <a:noFill/>
                          </a:ln>
                          <a:solidFill>
                            <a:prstClr val="black"/>
                          </a:solidFill>
                          <a:effectLst/>
                          <a:uLnTx/>
                          <a:uFillTx/>
                          <a:latin typeface="+mn-lt"/>
                          <a:ea typeface="+mn-ea"/>
                          <a:cs typeface="+mn-cs"/>
                        </a:rPr>
                        <a:t>
  Fun fact: Some aspiring K-Pop artists spend as long as 7 years before they get a break, but for @724chu_official, less than 2 years pa lang siyang trainee when she released her first album! Nakaka-proud diba? 🇵🇭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42858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11:30:27 </a:t>
                      </a:r>
                      <a:r>
                        <a:rPr kumimoji="0" lang="en-US" sz="1000" b="0" i="0" u="none" strike="noStrike" kern="1200" cap="none" spc="0" normalizeH="0" baseline="0" noProof="0">
                          <a:ln>
                            <a:noFill/>
                          </a:ln>
                          <a:solidFill>
                            <a:prstClr val="black"/>
                          </a:solidFill>
                          <a:effectLst/>
                          <a:uLnTx/>
                          <a:uFillTx/>
                          <a:latin typeface="+mn-lt"/>
                          <a:ea typeface="+mn-ea"/>
                          <a:cs typeface="+mn-cs"/>
                        </a:rPr>
                        <a:t>
  During the Pob crawl, @724chu_official  tried the Taho cheesecake which she really loved, having been a huge taho fan in her childhood ☺️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56656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11:28:03 </a:t>
                      </a:r>
                      <a:r>
                        <a:rPr kumimoji="0" lang="en-US" sz="1000" b="0" i="0" u="none" strike="noStrike" kern="1200" cap="none" spc="0" normalizeH="0" baseline="0" noProof="0">
                          <a:ln>
                            <a:noFill/>
                          </a:ln>
                          <a:solidFill>
                            <a:prstClr val="black"/>
                          </a:solidFill>
                          <a:effectLst/>
                          <a:uLnTx/>
                          <a:uFillTx/>
                          <a:latin typeface="+mn-lt"/>
                          <a:ea typeface="+mn-ea"/>
                          <a:cs typeface="+mn-cs"/>
                        </a:rPr>
                        <a:t>
  Napasayaw rin ba kayo sa EDM remix ng “Sunset Dream”? 😄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313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11:21:10 </a:t>
                      </a:r>
                      <a:r>
                        <a:rPr kumimoji="0" lang="en-US" sz="1000" b="0" i="0" u="none" strike="noStrike" kern="1200" cap="none" spc="0" normalizeH="0" baseline="0" noProof="0">
                          <a:ln>
                            <a:noFill/>
                          </a:ln>
                          <a:solidFill>
                            <a:prstClr val="black"/>
                          </a:solidFill>
                          <a:effectLst/>
                          <a:uLnTx/>
                          <a:uFillTx/>
                          <a:latin typeface="+mn-lt"/>
                          <a:ea typeface="+mn-ea"/>
                          <a:cs typeface="+mn-cs"/>
                        </a:rPr>
                        <a:t>
  FUN FACT: For @724chu_official, nothing beats her mom’s Sinigang!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48094073"/>
                  </a:ext>
                </a:extLst>
              </a:tr>
            </a:tbl>
          </a:graphicData>
        </a:graphic>
      </p:graphicFrame>
      <p:sp>
        <p:nvSpPr>
          <p:cNvPr id="4" name="Text Placeholder 3">
            <a:extLst>
              <a:ext uri="{FF2B5EF4-FFF2-40B4-BE49-F238E27FC236}">
                <a16:creationId xmlns:a16="http://schemas.microsoft.com/office/drawing/2014/main" id="{B9CCA41F-E021-441D-98D8-B18090386E0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3540526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CF86F-460A-4263-9F74-ADD0ECF6D0CB}"/>
              </a:ext>
            </a:extLst>
          </p:cNvPr>
          <p:cNvSpPr>
            <a:spLocks noGrp="1"/>
          </p:cNvSpPr>
          <p:nvPr>
            <p:ph type="title"/>
          </p:nvPr>
        </p:nvSpPr>
        <p:spPr/>
        <p:txBody>
          <a:bodyPr/>
          <a:lstStyle/>
          <a:p>
            <a:r>
              <a:rPr lang="en-US"/>
              <a:t>Twitter Twitter: Content Performance | Coca-Cola PH - 3 of 7</a:t>
            </a:r>
          </a:p>
        </p:txBody>
      </p:sp>
      <p:graphicFrame>
        <p:nvGraphicFramePr>
          <p:cNvPr id="5" name="Table Placeholder 4">
            <a:extLst>
              <a:ext uri="{FF2B5EF4-FFF2-40B4-BE49-F238E27FC236}">
                <a16:creationId xmlns:a16="http://schemas.microsoft.com/office/drawing/2014/main" id="{D30D8E45-BD36-4429-AA52-7BD66A9E37E9}"/>
              </a:ext>
            </a:extLst>
          </p:cNvPr>
          <p:cNvGraphicFramePr>
            <a:graphicFrameLocks noGrp="1"/>
          </p:cNvGraphicFramePr>
          <p:nvPr>
            <p:ph type="tbl" sz="quarter" idx="13"/>
            <p:extLst>
              <p:ext uri="{D42A27DB-BD31-4B8C-83A1-F6EECF244321}">
                <p14:modId xmlns:p14="http://schemas.microsoft.com/office/powerpoint/2010/main" val="73454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88744652"/>
                    </a:ext>
                  </a:extLst>
                </a:gridCol>
                <a:gridCol w="822960">
                  <a:extLst>
                    <a:ext uri="{9D8B030D-6E8A-4147-A177-3AD203B41FA5}">
                      <a16:colId xmlns:a16="http://schemas.microsoft.com/office/drawing/2014/main" val="2275718187"/>
                    </a:ext>
                  </a:extLst>
                </a:gridCol>
                <a:gridCol w="822960">
                  <a:extLst>
                    <a:ext uri="{9D8B030D-6E8A-4147-A177-3AD203B41FA5}">
                      <a16:colId xmlns:a16="http://schemas.microsoft.com/office/drawing/2014/main" val="1841215321"/>
                    </a:ext>
                  </a:extLst>
                </a:gridCol>
                <a:gridCol w="822960">
                  <a:extLst>
                    <a:ext uri="{9D8B030D-6E8A-4147-A177-3AD203B41FA5}">
                      <a16:colId xmlns:a16="http://schemas.microsoft.com/office/drawing/2014/main" val="2905031477"/>
                    </a:ext>
                  </a:extLst>
                </a:gridCol>
                <a:gridCol w="822960">
                  <a:extLst>
                    <a:ext uri="{9D8B030D-6E8A-4147-A177-3AD203B41FA5}">
                      <a16:colId xmlns:a16="http://schemas.microsoft.com/office/drawing/2014/main" val="2366350990"/>
                    </a:ext>
                  </a:extLst>
                </a:gridCol>
                <a:gridCol w="822960">
                  <a:extLst>
                    <a:ext uri="{9D8B030D-6E8A-4147-A177-3AD203B41FA5}">
                      <a16:colId xmlns:a16="http://schemas.microsoft.com/office/drawing/2014/main" val="1485440468"/>
                    </a:ext>
                  </a:extLst>
                </a:gridCol>
                <a:gridCol w="822960">
                  <a:extLst>
                    <a:ext uri="{9D8B030D-6E8A-4147-A177-3AD203B41FA5}">
                      <a16:colId xmlns:a16="http://schemas.microsoft.com/office/drawing/2014/main" val="1865747856"/>
                    </a:ext>
                  </a:extLst>
                </a:gridCol>
                <a:gridCol w="822960">
                  <a:extLst>
                    <a:ext uri="{9D8B030D-6E8A-4147-A177-3AD203B41FA5}">
                      <a16:colId xmlns:a16="http://schemas.microsoft.com/office/drawing/2014/main" val="2222454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2066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11:19:42 </a:t>
                      </a:r>
                      <a:r>
                        <a:rPr kumimoji="0" lang="en-US" sz="1000" b="0" i="0" u="none" strike="noStrike" kern="1200" cap="none" spc="0" normalizeH="0" baseline="0" noProof="0">
                          <a:ln>
                            <a:noFill/>
                          </a:ln>
                          <a:solidFill>
                            <a:prstClr val="black"/>
                          </a:solidFill>
                          <a:effectLst/>
                          <a:uLnTx/>
                          <a:uFillTx/>
                          <a:latin typeface="+mn-lt"/>
                          <a:ea typeface="+mn-ea"/>
                          <a:cs typeface="+mn-cs"/>
                        </a:rPr>
                        <a:t>
  Yuuum! Sinong nagugutom sa food challenge nina @724chu_official and @PattyTiu?:) 🙋🏻‍♀️ #CokeStudioTiuChu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3925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11:16:38 </a:t>
                      </a:r>
                      <a:r>
                        <a:rPr kumimoji="0" lang="en-US" sz="1000" b="0" i="0" u="none" strike="noStrike" kern="1200" cap="none" spc="0" normalizeH="0" baseline="0" noProof="0">
                          <a:ln>
                            <a:noFill/>
                          </a:ln>
                          <a:solidFill>
                            <a:prstClr val="black"/>
                          </a:solidFill>
                          <a:effectLst/>
                          <a:uLnTx/>
                          <a:uFillTx/>
                          <a:latin typeface="+mn-lt"/>
                          <a:ea typeface="+mn-ea"/>
                          <a:cs typeface="+mn-cs"/>
                        </a:rPr>
                        <a:t>
  RT this if nanunuod kayo ng #CokeStudioHomecoming sa ABS-CBN! ☺️ #CokeStudioTiuChu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84283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- 2018-09-30 09:56:11 </a:t>
                      </a:r>
                      <a:r>
                        <a:rPr kumimoji="0" lang="en-US" sz="1000" b="0" i="0" u="none" strike="noStrike" kern="1200" cap="none" spc="0" normalizeH="0" baseline="0" noProof="0">
                          <a:ln>
                            <a:noFill/>
                          </a:ln>
                          <a:solidFill>
                            <a:prstClr val="black"/>
                          </a:solidFill>
                          <a:effectLst/>
                          <a:uLnTx/>
                          <a:uFillTx/>
                          <a:latin typeface="+mn-lt"/>
                          <a:ea typeface="+mn-ea"/>
                          <a:cs typeface="+mn-cs"/>
                        </a:rPr>
                        <a:t>
  Kakaibang tunog ng OPM ang mapapakinggan niyo mamaya sa #CokeStudioTiuChu! Are you ready for KPop x Pinoy EDM? 😊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5152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- 2018-09-28 16:00:01 </a:t>
                      </a:r>
                      <a:r>
                        <a:rPr kumimoji="0" lang="en-US" sz="1000" b="0" i="0" u="none" strike="noStrike" kern="1200" cap="none" spc="0" normalizeH="0" baseline="0" noProof="0">
                          <a:ln>
                            <a:noFill/>
                          </a:ln>
                          <a:solidFill>
                            <a:prstClr val="black"/>
                          </a:solidFill>
                          <a:effectLst/>
                          <a:uLnTx/>
                          <a:uFillTx/>
                          <a:latin typeface="+mn-lt"/>
                          <a:ea typeface="+mn-ea"/>
                          <a:cs typeface="+mn-cs"/>
                        </a:rPr>
                        <a:t>
  Thanks for supporting our #WorldWithoutWaste initiatives this month. Your recyclable plastics are precious and should not end up in the oceans nor landfills. Let’s all be part of the solution and continue to work together in making a litter-free world possible! https://t.co/ynQ8JOZ8LK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98776869"/>
                  </a:ext>
                </a:extLst>
              </a:tr>
            </a:tbl>
          </a:graphicData>
        </a:graphic>
      </p:graphicFrame>
      <p:sp>
        <p:nvSpPr>
          <p:cNvPr id="4" name="Text Placeholder 3">
            <a:extLst>
              <a:ext uri="{FF2B5EF4-FFF2-40B4-BE49-F238E27FC236}">
                <a16:creationId xmlns:a16="http://schemas.microsoft.com/office/drawing/2014/main" id="{CD058392-CE49-4C7F-AC58-C529AFA8B7E1}"/>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8347106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48B1-0086-480C-891D-9219A9B6A9B3}"/>
              </a:ext>
            </a:extLst>
          </p:cNvPr>
          <p:cNvSpPr>
            <a:spLocks noGrp="1"/>
          </p:cNvSpPr>
          <p:nvPr>
            <p:ph type="title"/>
          </p:nvPr>
        </p:nvSpPr>
        <p:spPr/>
        <p:txBody>
          <a:bodyPr/>
          <a:lstStyle/>
          <a:p>
            <a:r>
              <a:rPr lang="en-US"/>
              <a:t>Twitter Twitter: Content Performance | Coca-Cola PH - 4 of 7</a:t>
            </a:r>
          </a:p>
        </p:txBody>
      </p:sp>
      <p:graphicFrame>
        <p:nvGraphicFramePr>
          <p:cNvPr id="5" name="Table Placeholder 4">
            <a:extLst>
              <a:ext uri="{FF2B5EF4-FFF2-40B4-BE49-F238E27FC236}">
                <a16:creationId xmlns:a16="http://schemas.microsoft.com/office/drawing/2014/main" id="{9D92BE17-93F5-4523-B8D5-53A992FFCABD}"/>
              </a:ext>
            </a:extLst>
          </p:cNvPr>
          <p:cNvGraphicFramePr>
            <a:graphicFrameLocks noGrp="1"/>
          </p:cNvGraphicFramePr>
          <p:nvPr>
            <p:ph type="tbl" sz="quarter" idx="13"/>
            <p:extLst>
              <p:ext uri="{D42A27DB-BD31-4B8C-83A1-F6EECF244321}">
                <p14:modId xmlns:p14="http://schemas.microsoft.com/office/powerpoint/2010/main" val="83617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56727837"/>
                    </a:ext>
                  </a:extLst>
                </a:gridCol>
                <a:gridCol w="822960">
                  <a:extLst>
                    <a:ext uri="{9D8B030D-6E8A-4147-A177-3AD203B41FA5}">
                      <a16:colId xmlns:a16="http://schemas.microsoft.com/office/drawing/2014/main" val="1667339060"/>
                    </a:ext>
                  </a:extLst>
                </a:gridCol>
                <a:gridCol w="822960">
                  <a:extLst>
                    <a:ext uri="{9D8B030D-6E8A-4147-A177-3AD203B41FA5}">
                      <a16:colId xmlns:a16="http://schemas.microsoft.com/office/drawing/2014/main" val="2283670912"/>
                    </a:ext>
                  </a:extLst>
                </a:gridCol>
                <a:gridCol w="822960">
                  <a:extLst>
                    <a:ext uri="{9D8B030D-6E8A-4147-A177-3AD203B41FA5}">
                      <a16:colId xmlns:a16="http://schemas.microsoft.com/office/drawing/2014/main" val="3621858841"/>
                    </a:ext>
                  </a:extLst>
                </a:gridCol>
                <a:gridCol w="822960">
                  <a:extLst>
                    <a:ext uri="{9D8B030D-6E8A-4147-A177-3AD203B41FA5}">
                      <a16:colId xmlns:a16="http://schemas.microsoft.com/office/drawing/2014/main" val="4236754266"/>
                    </a:ext>
                  </a:extLst>
                </a:gridCol>
                <a:gridCol w="822960">
                  <a:extLst>
                    <a:ext uri="{9D8B030D-6E8A-4147-A177-3AD203B41FA5}">
                      <a16:colId xmlns:a16="http://schemas.microsoft.com/office/drawing/2014/main" val="3561307318"/>
                    </a:ext>
                  </a:extLst>
                </a:gridCol>
                <a:gridCol w="822960">
                  <a:extLst>
                    <a:ext uri="{9D8B030D-6E8A-4147-A177-3AD203B41FA5}">
                      <a16:colId xmlns:a16="http://schemas.microsoft.com/office/drawing/2014/main" val="1596204637"/>
                    </a:ext>
                  </a:extLst>
                </a:gridCol>
                <a:gridCol w="822960">
                  <a:extLst>
                    <a:ext uri="{9D8B030D-6E8A-4147-A177-3AD203B41FA5}">
                      <a16:colId xmlns:a16="http://schemas.microsoft.com/office/drawing/2014/main" val="4229080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752211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- 2018-09-28 11:23:39 </a:t>
                      </a:r>
                      <a:r>
                        <a:rPr kumimoji="0" lang="en-US" sz="1000" b="0" i="0" u="none" strike="noStrike" kern="1200" cap="none" spc="0" normalizeH="0" baseline="0" noProof="0">
                          <a:ln>
                            <a:noFill/>
                          </a:ln>
                          <a:solidFill>
                            <a:prstClr val="black"/>
                          </a:solidFill>
                          <a:effectLst/>
                          <a:uLnTx/>
                          <a:uFillTx/>
                          <a:latin typeface="+mn-lt"/>
                          <a:ea typeface="+mn-ea"/>
                          <a:cs typeface="+mn-cs"/>
                        </a:rPr>
                        <a:t>
  ICC Summit #Yes18 Day 2 has officially begun! Coca-Cola is working with MakeSense and over 50 Sangguniang Kabataan officials to find new innovations and solutions to collect, recycle, and/or divert trash. Join us in working towards a #WorldWithoutWaste! ♻️🌎 https://t.co/HTN2zWiRfR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65418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- 2018-09-27 12:36:34 </a:t>
                      </a:r>
                      <a:r>
                        <a:rPr kumimoji="0" lang="en-US" sz="1000" b="0" i="0" u="none" strike="noStrike" kern="1200" cap="none" spc="0" normalizeH="0" baseline="0" noProof="0">
                          <a:ln>
                            <a:noFill/>
                          </a:ln>
                          <a:solidFill>
                            <a:prstClr val="black"/>
                          </a:solidFill>
                          <a:effectLst/>
                          <a:uLnTx/>
                          <a:uFillTx/>
                          <a:latin typeface="+mn-lt"/>
                          <a:ea typeface="+mn-ea"/>
                          <a:cs typeface="+mn-cs"/>
                        </a:rPr>
                        <a:t>
  Next stop for Coca-Cola Philippines' #WorldWithoutWaste initiatives: ICC Summit #Yes18! After attending today's workshops, feel free to share your ideas on promoting efficient waste management in your community. We'll be here until tomorrow, Sept.28! https://t.co/sv9QZzduR6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23143855"/>
                  </a:ext>
                </a:extLst>
              </a:tr>
            </a:tbl>
          </a:graphicData>
        </a:graphic>
      </p:graphicFrame>
      <p:sp>
        <p:nvSpPr>
          <p:cNvPr id="4" name="Text Placeholder 3">
            <a:extLst>
              <a:ext uri="{FF2B5EF4-FFF2-40B4-BE49-F238E27FC236}">
                <a16:creationId xmlns:a16="http://schemas.microsoft.com/office/drawing/2014/main" id="{F9CB1064-3A66-4805-9398-EEA23FD32AD8}"/>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1538161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EB10-EC8D-4ECF-91BB-034C7C724136}"/>
              </a:ext>
            </a:extLst>
          </p:cNvPr>
          <p:cNvSpPr>
            <a:spLocks noGrp="1"/>
          </p:cNvSpPr>
          <p:nvPr>
            <p:ph type="title"/>
          </p:nvPr>
        </p:nvSpPr>
        <p:spPr/>
        <p:txBody>
          <a:bodyPr/>
          <a:lstStyle/>
          <a:p>
            <a:r>
              <a:rPr lang="en-US"/>
              <a:t>Twitter Twitter: Content Performance | Coca-Cola PH - 5 of 7</a:t>
            </a:r>
          </a:p>
        </p:txBody>
      </p:sp>
      <p:graphicFrame>
        <p:nvGraphicFramePr>
          <p:cNvPr id="5" name="Table Placeholder 4">
            <a:extLst>
              <a:ext uri="{FF2B5EF4-FFF2-40B4-BE49-F238E27FC236}">
                <a16:creationId xmlns:a16="http://schemas.microsoft.com/office/drawing/2014/main" id="{CC3076A0-6257-4689-B46F-C538C637C153}"/>
              </a:ext>
            </a:extLst>
          </p:cNvPr>
          <p:cNvGraphicFramePr>
            <a:graphicFrameLocks noGrp="1"/>
          </p:cNvGraphicFramePr>
          <p:nvPr>
            <p:ph type="tbl" sz="quarter" idx="13"/>
            <p:extLst>
              <p:ext uri="{D42A27DB-BD31-4B8C-83A1-F6EECF244321}">
                <p14:modId xmlns:p14="http://schemas.microsoft.com/office/powerpoint/2010/main" val="3658753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21519145"/>
                    </a:ext>
                  </a:extLst>
                </a:gridCol>
                <a:gridCol w="822960">
                  <a:extLst>
                    <a:ext uri="{9D8B030D-6E8A-4147-A177-3AD203B41FA5}">
                      <a16:colId xmlns:a16="http://schemas.microsoft.com/office/drawing/2014/main" val="872291123"/>
                    </a:ext>
                  </a:extLst>
                </a:gridCol>
                <a:gridCol w="822960">
                  <a:extLst>
                    <a:ext uri="{9D8B030D-6E8A-4147-A177-3AD203B41FA5}">
                      <a16:colId xmlns:a16="http://schemas.microsoft.com/office/drawing/2014/main" val="2038931624"/>
                    </a:ext>
                  </a:extLst>
                </a:gridCol>
                <a:gridCol w="822960">
                  <a:extLst>
                    <a:ext uri="{9D8B030D-6E8A-4147-A177-3AD203B41FA5}">
                      <a16:colId xmlns:a16="http://schemas.microsoft.com/office/drawing/2014/main" val="3640347293"/>
                    </a:ext>
                  </a:extLst>
                </a:gridCol>
                <a:gridCol w="822960">
                  <a:extLst>
                    <a:ext uri="{9D8B030D-6E8A-4147-A177-3AD203B41FA5}">
                      <a16:colId xmlns:a16="http://schemas.microsoft.com/office/drawing/2014/main" val="3754548880"/>
                    </a:ext>
                  </a:extLst>
                </a:gridCol>
                <a:gridCol w="822960">
                  <a:extLst>
                    <a:ext uri="{9D8B030D-6E8A-4147-A177-3AD203B41FA5}">
                      <a16:colId xmlns:a16="http://schemas.microsoft.com/office/drawing/2014/main" val="1143825402"/>
                    </a:ext>
                  </a:extLst>
                </a:gridCol>
                <a:gridCol w="822960">
                  <a:extLst>
                    <a:ext uri="{9D8B030D-6E8A-4147-A177-3AD203B41FA5}">
                      <a16:colId xmlns:a16="http://schemas.microsoft.com/office/drawing/2014/main" val="3029256155"/>
                    </a:ext>
                  </a:extLst>
                </a:gridCol>
                <a:gridCol w="822960">
                  <a:extLst>
                    <a:ext uri="{9D8B030D-6E8A-4147-A177-3AD203B41FA5}">
                      <a16:colId xmlns:a16="http://schemas.microsoft.com/office/drawing/2014/main" val="1221549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611816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11:46:34 </a:t>
                      </a:r>
                      <a:r>
                        <a:rPr kumimoji="0" lang="en-US" sz="1000" b="0" i="0" u="none" strike="noStrike" kern="1200" cap="none" spc="0" normalizeH="0" baseline="0" noProof="0">
                          <a:ln>
                            <a:noFill/>
                          </a:ln>
                          <a:solidFill>
                            <a:prstClr val="black"/>
                          </a:solidFill>
                          <a:effectLst/>
                          <a:uLnTx/>
                          <a:uFillTx/>
                          <a:latin typeface="+mn-lt"/>
                          <a:ea typeface="+mn-ea"/>
                          <a:cs typeface="+mn-cs"/>
                        </a:rPr>
                        <a:t>
  Thanks for watching today’s episode!
Para sa lahat ng nangangarap, don’t lose hope. Sabi nga nina @officialQUEST at @TheRainBro, darating ka rin 😊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2370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11:34:54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@officialQUEST discovered his love for music in his Tita's house when he found Gary V.'s cassette tape? 😊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76657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11:32:42 </a:t>
                      </a:r>
                      <a:r>
                        <a:rPr kumimoji="0" lang="en-US" sz="1000" b="0" i="0" u="none" strike="noStrike" kern="1200" cap="none" spc="0" normalizeH="0" baseline="0" noProof="0">
                          <a:ln>
                            <a:noFill/>
                          </a:ln>
                          <a:solidFill>
                            <a:prstClr val="black"/>
                          </a:solidFill>
                          <a:effectLst/>
                          <a:uLnTx/>
                          <a:uFillTx/>
                          <a:latin typeface="+mn-lt"/>
                          <a:ea typeface="+mn-ea"/>
                          <a:cs typeface="+mn-cs"/>
                        </a:rPr>
                        <a:t>
  That magical blue notebook!📘 According to @officialQUEST, sinulat niya yung “Sige Lang” sa isang bus ride from Commonwealth to Alabang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0047722"/>
                  </a:ext>
                </a:extLst>
              </a:tr>
            </a:tbl>
          </a:graphicData>
        </a:graphic>
      </p:graphicFrame>
      <p:sp>
        <p:nvSpPr>
          <p:cNvPr id="4" name="Text Placeholder 3">
            <a:extLst>
              <a:ext uri="{FF2B5EF4-FFF2-40B4-BE49-F238E27FC236}">
                <a16:creationId xmlns:a16="http://schemas.microsoft.com/office/drawing/2014/main" id="{0F386E12-3AA1-495B-9639-F420806AC97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86091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CF236-C8A1-4D7E-8FC4-CF8CF616F1F2}"/>
              </a:ext>
            </a:extLst>
          </p:cNvPr>
          <p:cNvSpPr>
            <a:spLocks noGrp="1"/>
          </p:cNvSpPr>
          <p:nvPr>
            <p:ph type="title"/>
          </p:nvPr>
        </p:nvSpPr>
        <p:spPr/>
        <p:txBody>
          <a:bodyPr/>
          <a:lstStyle/>
          <a:p>
            <a:r>
              <a:rPr lang="en-US"/>
              <a:t>Twitter Twitter: Content Performance | Coca-Cola PH - 6 of 7</a:t>
            </a:r>
          </a:p>
        </p:txBody>
      </p:sp>
      <p:graphicFrame>
        <p:nvGraphicFramePr>
          <p:cNvPr id="5" name="Table Placeholder 4">
            <a:extLst>
              <a:ext uri="{FF2B5EF4-FFF2-40B4-BE49-F238E27FC236}">
                <a16:creationId xmlns:a16="http://schemas.microsoft.com/office/drawing/2014/main" id="{32B7E525-B971-4369-87DD-476802ACC0BE}"/>
              </a:ext>
            </a:extLst>
          </p:cNvPr>
          <p:cNvGraphicFramePr>
            <a:graphicFrameLocks noGrp="1"/>
          </p:cNvGraphicFramePr>
          <p:nvPr>
            <p:ph type="tbl" sz="quarter" idx="13"/>
            <p:extLst>
              <p:ext uri="{D42A27DB-BD31-4B8C-83A1-F6EECF244321}">
                <p14:modId xmlns:p14="http://schemas.microsoft.com/office/powerpoint/2010/main" val="3948399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1679254"/>
                    </a:ext>
                  </a:extLst>
                </a:gridCol>
                <a:gridCol w="822960">
                  <a:extLst>
                    <a:ext uri="{9D8B030D-6E8A-4147-A177-3AD203B41FA5}">
                      <a16:colId xmlns:a16="http://schemas.microsoft.com/office/drawing/2014/main" val="3947563453"/>
                    </a:ext>
                  </a:extLst>
                </a:gridCol>
                <a:gridCol w="822960">
                  <a:extLst>
                    <a:ext uri="{9D8B030D-6E8A-4147-A177-3AD203B41FA5}">
                      <a16:colId xmlns:a16="http://schemas.microsoft.com/office/drawing/2014/main" val="4074079034"/>
                    </a:ext>
                  </a:extLst>
                </a:gridCol>
                <a:gridCol w="822960">
                  <a:extLst>
                    <a:ext uri="{9D8B030D-6E8A-4147-A177-3AD203B41FA5}">
                      <a16:colId xmlns:a16="http://schemas.microsoft.com/office/drawing/2014/main" val="288005753"/>
                    </a:ext>
                  </a:extLst>
                </a:gridCol>
                <a:gridCol w="822960">
                  <a:extLst>
                    <a:ext uri="{9D8B030D-6E8A-4147-A177-3AD203B41FA5}">
                      <a16:colId xmlns:a16="http://schemas.microsoft.com/office/drawing/2014/main" val="1807257038"/>
                    </a:ext>
                  </a:extLst>
                </a:gridCol>
                <a:gridCol w="822960">
                  <a:extLst>
                    <a:ext uri="{9D8B030D-6E8A-4147-A177-3AD203B41FA5}">
                      <a16:colId xmlns:a16="http://schemas.microsoft.com/office/drawing/2014/main" val="398708827"/>
                    </a:ext>
                  </a:extLst>
                </a:gridCol>
                <a:gridCol w="822960">
                  <a:extLst>
                    <a:ext uri="{9D8B030D-6E8A-4147-A177-3AD203B41FA5}">
                      <a16:colId xmlns:a16="http://schemas.microsoft.com/office/drawing/2014/main" val="2429624000"/>
                    </a:ext>
                  </a:extLst>
                </a:gridCol>
                <a:gridCol w="822960">
                  <a:extLst>
                    <a:ext uri="{9D8B030D-6E8A-4147-A177-3AD203B41FA5}">
                      <a16:colId xmlns:a16="http://schemas.microsoft.com/office/drawing/2014/main" val="406831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3305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11:32:19 </a:t>
                      </a:r>
                      <a:r>
                        <a:rPr kumimoji="0" lang="en-US" sz="1000" b="0" i="0" u="none" strike="noStrike" kern="1200" cap="none" spc="0" normalizeH="0" baseline="0" noProof="0">
                          <a:ln>
                            <a:noFill/>
                          </a:ln>
                          <a:solidFill>
                            <a:prstClr val="black"/>
                          </a:solidFill>
                          <a:effectLst/>
                          <a:uLnTx/>
                          <a:uFillTx/>
                          <a:latin typeface="+mn-lt"/>
                          <a:ea typeface="+mn-ea"/>
                          <a:cs typeface="+mn-cs"/>
                        </a:rPr>
                        <a:t>
  Nag-audition si Gege sa CCP but didn't get ANY part. One of the organizers told him to go to Sev's Cafe. Sakto, because that day was the 3rd Sunday of the month which is also the schedule of the cafe’s Open Mic! Meant to be! 😊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85512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11:31:46 </a:t>
                      </a:r>
                      <a:r>
                        <a:rPr kumimoji="0" lang="en-US" sz="1000" b="0" i="0" u="none" strike="noStrike" kern="1200" cap="none" spc="0" normalizeH="0" baseline="0" noProof="0">
                          <a:ln>
                            <a:noFill/>
                          </a:ln>
                          <a:solidFill>
                            <a:prstClr val="black"/>
                          </a:solidFill>
                          <a:effectLst/>
                          <a:uLnTx/>
                          <a:uFillTx/>
                          <a:latin typeface="+mn-lt"/>
                          <a:ea typeface="+mn-ea"/>
                          <a:cs typeface="+mn-cs"/>
                        </a:rPr>
                        <a:t>
  Naluluha na ba kayo? 😢 We feel you!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68507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11:25:25 </a:t>
                      </a:r>
                      <a:r>
                        <a:rPr kumimoji="0" lang="en-US" sz="1000" b="0" i="0" u="none" strike="noStrike" kern="1200" cap="none" spc="0" normalizeH="0" baseline="0" noProof="0">
                          <a:ln>
                            <a:noFill/>
                          </a:ln>
                          <a:solidFill>
                            <a:prstClr val="black"/>
                          </a:solidFill>
                          <a:effectLst/>
                          <a:uLnTx/>
                          <a:uFillTx/>
                          <a:latin typeface="+mn-lt"/>
                          <a:ea typeface="+mn-ea"/>
                          <a:cs typeface="+mn-cs"/>
                        </a:rPr>
                        <a:t>
  Kamusta ang feelings guys? 😊 What do you think of that "Sige Lang” and “Pagsisiga sa Tabing Dagat”  mash-up?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11544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11:20:35 </a:t>
                      </a:r>
                      <a:r>
                        <a:rPr kumimoji="0" lang="en-US" sz="1000" b="0" i="0" u="none" strike="noStrike" kern="1200" cap="none" spc="0" normalizeH="0" baseline="0" noProof="0">
                          <a:ln>
                            <a:noFill/>
                          </a:ln>
                          <a:solidFill>
                            <a:prstClr val="black"/>
                          </a:solidFill>
                          <a:effectLst/>
                          <a:uLnTx/>
                          <a:uFillTx/>
                          <a:latin typeface="+mn-lt"/>
                          <a:ea typeface="+mn-ea"/>
                          <a:cs typeface="+mn-cs"/>
                        </a:rPr>
                        <a:t>
  Ready your hearts guys, are you ready for the mash-up performance?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12312523"/>
                  </a:ext>
                </a:extLst>
              </a:tr>
            </a:tbl>
          </a:graphicData>
        </a:graphic>
      </p:graphicFrame>
      <p:sp>
        <p:nvSpPr>
          <p:cNvPr id="4" name="Text Placeholder 3">
            <a:extLst>
              <a:ext uri="{FF2B5EF4-FFF2-40B4-BE49-F238E27FC236}">
                <a16:creationId xmlns:a16="http://schemas.microsoft.com/office/drawing/2014/main" id="{745592B2-E6DA-458B-8ACA-209D0936C6D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9055567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E4C52-1A43-4F33-AE64-0E52329C7A58}"/>
              </a:ext>
            </a:extLst>
          </p:cNvPr>
          <p:cNvSpPr>
            <a:spLocks noGrp="1"/>
          </p:cNvSpPr>
          <p:nvPr>
            <p:ph type="title"/>
          </p:nvPr>
        </p:nvSpPr>
        <p:spPr/>
        <p:txBody>
          <a:bodyPr/>
          <a:lstStyle/>
          <a:p>
            <a:r>
              <a:rPr lang="en-US"/>
              <a:t>Twitter Twitter: Content Performance | Coca-Cola PH - 7 of 7</a:t>
            </a:r>
          </a:p>
        </p:txBody>
      </p:sp>
      <p:graphicFrame>
        <p:nvGraphicFramePr>
          <p:cNvPr id="5" name="Table Placeholder 4">
            <a:extLst>
              <a:ext uri="{FF2B5EF4-FFF2-40B4-BE49-F238E27FC236}">
                <a16:creationId xmlns:a16="http://schemas.microsoft.com/office/drawing/2014/main" id="{C1E8E337-A35F-4714-B411-E26706086DD4}"/>
              </a:ext>
            </a:extLst>
          </p:cNvPr>
          <p:cNvGraphicFramePr>
            <a:graphicFrameLocks noGrp="1"/>
          </p:cNvGraphicFramePr>
          <p:nvPr>
            <p:ph type="tbl" sz="quarter" idx="13"/>
            <p:extLst>
              <p:ext uri="{D42A27DB-BD31-4B8C-83A1-F6EECF244321}">
                <p14:modId xmlns:p14="http://schemas.microsoft.com/office/powerpoint/2010/main" val="67265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69390178"/>
                    </a:ext>
                  </a:extLst>
                </a:gridCol>
                <a:gridCol w="822960">
                  <a:extLst>
                    <a:ext uri="{9D8B030D-6E8A-4147-A177-3AD203B41FA5}">
                      <a16:colId xmlns:a16="http://schemas.microsoft.com/office/drawing/2014/main" val="1529777846"/>
                    </a:ext>
                  </a:extLst>
                </a:gridCol>
                <a:gridCol w="822960">
                  <a:extLst>
                    <a:ext uri="{9D8B030D-6E8A-4147-A177-3AD203B41FA5}">
                      <a16:colId xmlns:a16="http://schemas.microsoft.com/office/drawing/2014/main" val="357277637"/>
                    </a:ext>
                  </a:extLst>
                </a:gridCol>
                <a:gridCol w="822960">
                  <a:extLst>
                    <a:ext uri="{9D8B030D-6E8A-4147-A177-3AD203B41FA5}">
                      <a16:colId xmlns:a16="http://schemas.microsoft.com/office/drawing/2014/main" val="1784418410"/>
                    </a:ext>
                  </a:extLst>
                </a:gridCol>
                <a:gridCol w="822960">
                  <a:extLst>
                    <a:ext uri="{9D8B030D-6E8A-4147-A177-3AD203B41FA5}">
                      <a16:colId xmlns:a16="http://schemas.microsoft.com/office/drawing/2014/main" val="3589251302"/>
                    </a:ext>
                  </a:extLst>
                </a:gridCol>
                <a:gridCol w="822960">
                  <a:extLst>
                    <a:ext uri="{9D8B030D-6E8A-4147-A177-3AD203B41FA5}">
                      <a16:colId xmlns:a16="http://schemas.microsoft.com/office/drawing/2014/main" val="2984950912"/>
                    </a:ext>
                  </a:extLst>
                </a:gridCol>
                <a:gridCol w="822960">
                  <a:extLst>
                    <a:ext uri="{9D8B030D-6E8A-4147-A177-3AD203B41FA5}">
                      <a16:colId xmlns:a16="http://schemas.microsoft.com/office/drawing/2014/main" val="2032825009"/>
                    </a:ext>
                  </a:extLst>
                </a:gridCol>
                <a:gridCol w="822960">
                  <a:extLst>
                    <a:ext uri="{9D8B030D-6E8A-4147-A177-3AD203B41FA5}">
                      <a16:colId xmlns:a16="http://schemas.microsoft.com/office/drawing/2014/main" val="1915453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30832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11:19:19 </a:t>
                      </a:r>
                      <a:r>
                        <a:rPr kumimoji="0" lang="en-US" sz="1000" b="0" i="0" u="none" strike="noStrike" kern="1200" cap="none" spc="0" normalizeH="0" baseline="0" noProof="0">
                          <a:ln>
                            <a:noFill/>
                          </a:ln>
                          <a:solidFill>
                            <a:prstClr val="black"/>
                          </a:solidFill>
                          <a:effectLst/>
                          <a:uLnTx/>
                          <a:uFillTx/>
                          <a:latin typeface="+mn-lt"/>
                          <a:ea typeface="+mn-ea"/>
                          <a:cs typeface="+mn-cs"/>
                        </a:rPr>
                        <a:t>
  Start pa lang ng episode, intense na ang tagisan ng salita! Who’s the Rap Battle winner for you? 😊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843807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11:15:50 </a:t>
                      </a:r>
                      <a:r>
                        <a:rPr kumimoji="0" lang="en-US" sz="1000" b="0" i="0" u="none" strike="noStrike" kern="1200" cap="none" spc="0" normalizeH="0" baseline="0" noProof="0">
                          <a:ln>
                            <a:noFill/>
                          </a:ln>
                          <a:solidFill>
                            <a:prstClr val="black"/>
                          </a:solidFill>
                          <a:effectLst/>
                          <a:uLnTx/>
                          <a:uFillTx/>
                          <a:latin typeface="+mn-lt"/>
                          <a:ea typeface="+mn-ea"/>
                          <a:cs typeface="+mn-cs"/>
                        </a:rPr>
                        <a:t>
  Ayan na! Who’s watching the episode on ABS-CBN? :) @officialQUEST @TheRainBro #CokeStudioQuestJMS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9130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- 2018-09-23 09:00:26 </a:t>
                      </a:r>
                      <a:r>
                        <a:rPr kumimoji="0" lang="en-US" sz="1000" b="0" i="0" u="none" strike="noStrike" kern="1200" cap="none" spc="0" normalizeH="0" baseline="0" noProof="0">
                          <a:ln>
                            <a:noFill/>
                          </a:ln>
                          <a:solidFill>
                            <a:prstClr val="black"/>
                          </a:solidFill>
                          <a:effectLst/>
                          <a:uLnTx/>
                          <a:uFillTx/>
                          <a:latin typeface="+mn-lt"/>
                          <a:ea typeface="+mn-ea"/>
                          <a:cs typeface="+mn-cs"/>
                        </a:rPr>
                        <a:t>
  2 hours na lang, mapapanood na natin ang #CokeStudioQuestJMS! Ready na ba ang ♥️ n’yo? 😊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458801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@CocaColaPH - 2018-09-22 11:17:55 </a:t>
                      </a:r>
                      <a:r>
                        <a:rPr kumimoji="0" lang="en-US" sz="1000" b="0" i="0" u="none" strike="noStrike" kern="1200" cap="none" spc="0" normalizeH="0" baseline="0" noProof="0">
                          <a:ln>
                            <a:noFill/>
                          </a:ln>
                          <a:solidFill>
                            <a:prstClr val="black"/>
                          </a:solidFill>
                          <a:effectLst/>
                          <a:uLnTx/>
                          <a:uFillTx/>
                          <a:latin typeface="+mn-lt"/>
                          <a:ea typeface="+mn-ea"/>
                          <a:cs typeface="+mn-cs"/>
                        </a:rPr>
                        <a:t>
  That's a wrap for today's cleanup drive. Interested to join our global movement? Get in touch with us to know how you can contribute in creating a #WorldWithoutWaste! 🌏♻️ #ICC2018 https://t.co/2J9Ln9QnRb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30661171"/>
                  </a:ext>
                </a:extLst>
              </a:tr>
            </a:tbl>
          </a:graphicData>
        </a:graphic>
      </p:graphicFrame>
      <p:sp>
        <p:nvSpPr>
          <p:cNvPr id="4" name="Text Placeholder 3">
            <a:extLst>
              <a:ext uri="{FF2B5EF4-FFF2-40B4-BE49-F238E27FC236}">
                <a16:creationId xmlns:a16="http://schemas.microsoft.com/office/drawing/2014/main" id="{E65D68E8-D3A3-484A-8F25-CD396EDA42C6}"/>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487990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3525</Words>
  <Application>Microsoft Office PowerPoint</Application>
  <PresentationFormat>On-screen Show (4:3)</PresentationFormat>
  <Paragraphs>998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Coke PH Monthly Report Export</vt:lpstr>
      <vt:lpstr>Facebook Facebook: Content Performance | Coca-Cola PH - 1 of 15</vt:lpstr>
      <vt:lpstr>Facebook Facebook: Content Performance | Coca-Cola PH - 2 of 15</vt:lpstr>
      <vt:lpstr>Facebook Facebook: Content Performance | Coca-Cola PH - 3 of 15</vt:lpstr>
      <vt:lpstr>Facebook Facebook: Content Performance | Coca-Cola PH - 4 of 15</vt:lpstr>
      <vt:lpstr>Facebook Facebook: Content Performance | Coca-Cola PH - 5 of 15</vt:lpstr>
      <vt:lpstr>Facebook Facebook: Content Performance | Coca-Cola PH - 6 of 15</vt:lpstr>
      <vt:lpstr>Facebook Facebook: Content Performance | Coca-Cola PH - 7 of 15</vt:lpstr>
      <vt:lpstr>Facebook Facebook: Content Performance | Coca-Cola PH - 8 of 15</vt:lpstr>
      <vt:lpstr>Facebook Facebook: Content Performance | Coca-Cola PH - 9 of 15</vt:lpstr>
      <vt:lpstr>Facebook Facebook: Content Performance | Coca-Cola PH - 10 of 15</vt:lpstr>
      <vt:lpstr>Facebook Facebook: Content Performance | Coca-Cola PH - 11 of 15</vt:lpstr>
      <vt:lpstr>Facebook Facebook: Content Performance | Coca-Cola PH - 12 of 15</vt:lpstr>
      <vt:lpstr>Facebook Facebook: Content Performance | Coca-Cola PH - 13 of 15</vt:lpstr>
      <vt:lpstr>Facebook Facebook: Content Performance | Coca-Cola PH - 14 of 15</vt:lpstr>
      <vt:lpstr>Facebook Facebook: Content Performance | Coca-Cola PH - 15 of 15</vt:lpstr>
      <vt:lpstr>Instagram Instagram: Content Performance | Coca-Cola PH - 1 of 15</vt:lpstr>
      <vt:lpstr>Instagram Instagram: Content Performance | Coca-Cola PH - 2 of 15</vt:lpstr>
      <vt:lpstr>Instagram Instagram: Content Performance | Coca-Cola PH - 3 of 15</vt:lpstr>
      <vt:lpstr>Instagram Instagram: Content Performance | Coca-Cola PH - 4 of 15</vt:lpstr>
      <vt:lpstr>Instagram Instagram: Content Performance | Coca-Cola PH - 5 of 15</vt:lpstr>
      <vt:lpstr>Instagram Instagram: Content Performance | Coca-Cola PH - 6 of 15</vt:lpstr>
      <vt:lpstr>Instagram Instagram: Content Performance | Coca-Cola PH - 7 of 15</vt:lpstr>
      <vt:lpstr>Instagram Instagram: Content Performance | Coca-Cola PH - 8 of 15</vt:lpstr>
      <vt:lpstr>Instagram Instagram: Content Performance | Coca-Cola PH - 9 of 15</vt:lpstr>
      <vt:lpstr>Instagram Instagram: Content Performance | Coca-Cola PH - 10 of 15</vt:lpstr>
      <vt:lpstr>Instagram Instagram: Content Performance | Coca-Cola PH - 11 of 15</vt:lpstr>
      <vt:lpstr>Instagram Instagram: Content Performance | Coca-Cola PH - 12 of 15</vt:lpstr>
      <vt:lpstr>Instagram Instagram: Content Performance | Coca-Cola PH - 13 of 15</vt:lpstr>
      <vt:lpstr>Instagram Instagram: Content Performance | Coca-Cola PH - 14 of 15</vt:lpstr>
      <vt:lpstr>Instagram Instagram: Content Performance | Coca-Cola PH - 15 of 15</vt:lpstr>
      <vt:lpstr>Twitter Twitter: Content Performance | Coca-Cola PH - 1 of 7</vt:lpstr>
      <vt:lpstr>Twitter Twitter: Content Performance | Coca-Cola PH - 2 of 7</vt:lpstr>
      <vt:lpstr>Twitter Twitter: Content Performance | Coca-Cola PH - 3 of 7</vt:lpstr>
      <vt:lpstr>Twitter Twitter: Content Performance | Coca-Cola PH - 4 of 7</vt:lpstr>
      <vt:lpstr>Twitter Twitter: Content Performance | Coca-Cola PH - 5 of 7</vt:lpstr>
      <vt:lpstr>Twitter Twitter: Content Performance | Coca-Cola PH - 6 of 7</vt:lpstr>
      <vt:lpstr>Twitter Twitter: Content Performance | Coca-Cola PH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Coke PH Monthly Report Export</dc:title>
  <dc:creator>Administrator</dc:creator>
  <cp:lastModifiedBy>Administrator</cp:lastModifiedBy>
  <cp:revision>1</cp:revision>
  <dcterms:created xsi:type="dcterms:W3CDTF">2018-10-08T05:02:23Z</dcterms:created>
  <dcterms:modified xsi:type="dcterms:W3CDTF">2018-10-08T05:03:30Z</dcterms:modified>
</cp:coreProperties>
</file>