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0DE92-EA14-44AC-A4D3-E13E715B30CC}"/>
              </a:ext>
            </a:extLst>
          </p:cNvPr>
          <p:cNvSpPr>
            <a:spLocks noGrp="1"/>
          </p:cNvSpPr>
          <p:nvPr>
            <p:ph type="ctrTitle"/>
          </p:nvPr>
        </p:nvSpPr>
        <p:spPr/>
        <p:txBody>
          <a:bodyPr/>
          <a:lstStyle/>
          <a:p>
            <a:r>
              <a:rPr lang="en-US"/>
              <a:t>Coke PH Monthly Report Export</a:t>
            </a:r>
          </a:p>
        </p:txBody>
      </p:sp>
      <p:sp>
        <p:nvSpPr>
          <p:cNvPr id="3" name="Subtitle 2">
            <a:extLst>
              <a:ext uri="{FF2B5EF4-FFF2-40B4-BE49-F238E27FC236}">
                <a16:creationId xmlns:a16="http://schemas.microsoft.com/office/drawing/2014/main" id="{967AC46F-1FC6-42CA-BA86-95E335BF9C42}"/>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1485484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F76D5-D11F-447A-A869-DE938BB9B5EC}"/>
              </a:ext>
            </a:extLst>
          </p:cNvPr>
          <p:cNvSpPr>
            <a:spLocks noGrp="1"/>
          </p:cNvSpPr>
          <p:nvPr>
            <p:ph type="title"/>
          </p:nvPr>
        </p:nvSpPr>
        <p:spPr/>
        <p:txBody>
          <a:bodyPr/>
          <a:lstStyle/>
          <a:p>
            <a:r>
              <a:rPr lang="it-IT"/>
              <a:t>Facebook: Content Performance | Coca-Cola PH - 1 of 15</a:t>
            </a:r>
            <a:endParaRPr lang="en-US"/>
          </a:p>
        </p:txBody>
      </p:sp>
      <p:graphicFrame>
        <p:nvGraphicFramePr>
          <p:cNvPr id="5" name="Table Placeholder 4">
            <a:extLst>
              <a:ext uri="{FF2B5EF4-FFF2-40B4-BE49-F238E27FC236}">
                <a16:creationId xmlns:a16="http://schemas.microsoft.com/office/drawing/2014/main" id="{9C092DD7-741B-4833-8B18-89316C306DE1}"/>
              </a:ext>
            </a:extLst>
          </p:cNvPr>
          <p:cNvGraphicFramePr>
            <a:graphicFrameLocks noGrp="1"/>
          </p:cNvGraphicFramePr>
          <p:nvPr>
            <p:ph type="tbl" sz="quarter" idx="13"/>
            <p:extLst>
              <p:ext uri="{D42A27DB-BD31-4B8C-83A1-F6EECF244321}">
                <p14:modId xmlns:p14="http://schemas.microsoft.com/office/powerpoint/2010/main" val="1961213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70566314"/>
                    </a:ext>
                  </a:extLst>
                </a:gridCol>
                <a:gridCol w="1234440">
                  <a:extLst>
                    <a:ext uri="{9D8B030D-6E8A-4147-A177-3AD203B41FA5}">
                      <a16:colId xmlns:a16="http://schemas.microsoft.com/office/drawing/2014/main" val="4036918222"/>
                    </a:ext>
                  </a:extLst>
                </a:gridCol>
                <a:gridCol w="822960">
                  <a:extLst>
                    <a:ext uri="{9D8B030D-6E8A-4147-A177-3AD203B41FA5}">
                      <a16:colId xmlns:a16="http://schemas.microsoft.com/office/drawing/2014/main" val="3335539325"/>
                    </a:ext>
                  </a:extLst>
                </a:gridCol>
                <a:gridCol w="822960">
                  <a:extLst>
                    <a:ext uri="{9D8B030D-6E8A-4147-A177-3AD203B41FA5}">
                      <a16:colId xmlns:a16="http://schemas.microsoft.com/office/drawing/2014/main" val="966477274"/>
                    </a:ext>
                  </a:extLst>
                </a:gridCol>
                <a:gridCol w="822960">
                  <a:extLst>
                    <a:ext uri="{9D8B030D-6E8A-4147-A177-3AD203B41FA5}">
                      <a16:colId xmlns:a16="http://schemas.microsoft.com/office/drawing/2014/main" val="2831185121"/>
                    </a:ext>
                  </a:extLst>
                </a:gridCol>
                <a:gridCol w="822960">
                  <a:extLst>
                    <a:ext uri="{9D8B030D-6E8A-4147-A177-3AD203B41FA5}">
                      <a16:colId xmlns:a16="http://schemas.microsoft.com/office/drawing/2014/main" val="2833943722"/>
                    </a:ext>
                  </a:extLst>
                </a:gridCol>
                <a:gridCol w="822960">
                  <a:extLst>
                    <a:ext uri="{9D8B030D-6E8A-4147-A177-3AD203B41FA5}">
                      <a16:colId xmlns:a16="http://schemas.microsoft.com/office/drawing/2014/main" val="2069572665"/>
                    </a:ext>
                  </a:extLst>
                </a:gridCol>
                <a:gridCol w="822960">
                  <a:extLst>
                    <a:ext uri="{9D8B030D-6E8A-4147-A177-3AD203B41FA5}">
                      <a16:colId xmlns:a16="http://schemas.microsoft.com/office/drawing/2014/main" val="1668578590"/>
                    </a:ext>
                  </a:extLst>
                </a:gridCol>
                <a:gridCol w="822960">
                  <a:extLst>
                    <a:ext uri="{9D8B030D-6E8A-4147-A177-3AD203B41FA5}">
                      <a16:colId xmlns:a16="http://schemas.microsoft.com/office/drawing/2014/main" val="4005499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8463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- 2018-08-31 19:03:34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Want to know kung sino ang #CokeStudioHomecoming artists? Punta na sa World Trade Center - Hall A on September 1, 5:30 PM to find out! Pwede pa kayong pumila sa venue to try and get tickets before the event starts.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5364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- 2018-08-31 17:54:35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 you're craving for some keso, then bagay na bagay ang dish na 'to para sa'yo! Try our Cheesy Caldereta recipe with a glass of ice-cold Coke para mas masarap ang lunch!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46356656"/>
                  </a:ext>
                </a:extLst>
              </a:tr>
            </a:tbl>
          </a:graphicData>
        </a:graphic>
      </p:graphicFrame>
      <p:sp>
        <p:nvSpPr>
          <p:cNvPr id="4" name="Text Placeholder 3">
            <a:extLst>
              <a:ext uri="{FF2B5EF4-FFF2-40B4-BE49-F238E27FC236}">
                <a16:creationId xmlns:a16="http://schemas.microsoft.com/office/drawing/2014/main" id="{F17E7F90-2FDA-4CF9-819F-ECB8C3219E1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14706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E61D-85D5-433C-986C-0310000699ED}"/>
              </a:ext>
            </a:extLst>
          </p:cNvPr>
          <p:cNvSpPr>
            <a:spLocks noGrp="1"/>
          </p:cNvSpPr>
          <p:nvPr>
            <p:ph type="title"/>
          </p:nvPr>
        </p:nvSpPr>
        <p:spPr/>
        <p:txBody>
          <a:bodyPr/>
          <a:lstStyle/>
          <a:p>
            <a:r>
              <a:rPr lang="it-IT"/>
              <a:t>Facebook: Content Performance | Coca-Cola PH - 2 of 15</a:t>
            </a:r>
            <a:endParaRPr lang="en-US"/>
          </a:p>
        </p:txBody>
      </p:sp>
      <p:graphicFrame>
        <p:nvGraphicFramePr>
          <p:cNvPr id="5" name="Table Placeholder 4">
            <a:extLst>
              <a:ext uri="{FF2B5EF4-FFF2-40B4-BE49-F238E27FC236}">
                <a16:creationId xmlns:a16="http://schemas.microsoft.com/office/drawing/2014/main" id="{38E6C083-6DF6-4B45-A7BF-78C09BC07DA3}"/>
              </a:ext>
            </a:extLst>
          </p:cNvPr>
          <p:cNvGraphicFramePr>
            <a:graphicFrameLocks noGrp="1"/>
          </p:cNvGraphicFramePr>
          <p:nvPr>
            <p:ph type="tbl" sz="quarter" idx="13"/>
            <p:extLst>
              <p:ext uri="{D42A27DB-BD31-4B8C-83A1-F6EECF244321}">
                <p14:modId xmlns:p14="http://schemas.microsoft.com/office/powerpoint/2010/main" val="357767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14745356"/>
                    </a:ext>
                  </a:extLst>
                </a:gridCol>
                <a:gridCol w="1234440">
                  <a:extLst>
                    <a:ext uri="{9D8B030D-6E8A-4147-A177-3AD203B41FA5}">
                      <a16:colId xmlns:a16="http://schemas.microsoft.com/office/drawing/2014/main" val="2611385089"/>
                    </a:ext>
                  </a:extLst>
                </a:gridCol>
                <a:gridCol w="822960">
                  <a:extLst>
                    <a:ext uri="{9D8B030D-6E8A-4147-A177-3AD203B41FA5}">
                      <a16:colId xmlns:a16="http://schemas.microsoft.com/office/drawing/2014/main" val="1090475511"/>
                    </a:ext>
                  </a:extLst>
                </a:gridCol>
                <a:gridCol w="822960">
                  <a:extLst>
                    <a:ext uri="{9D8B030D-6E8A-4147-A177-3AD203B41FA5}">
                      <a16:colId xmlns:a16="http://schemas.microsoft.com/office/drawing/2014/main" val="227114937"/>
                    </a:ext>
                  </a:extLst>
                </a:gridCol>
                <a:gridCol w="822960">
                  <a:extLst>
                    <a:ext uri="{9D8B030D-6E8A-4147-A177-3AD203B41FA5}">
                      <a16:colId xmlns:a16="http://schemas.microsoft.com/office/drawing/2014/main" val="3910280354"/>
                    </a:ext>
                  </a:extLst>
                </a:gridCol>
                <a:gridCol w="822960">
                  <a:extLst>
                    <a:ext uri="{9D8B030D-6E8A-4147-A177-3AD203B41FA5}">
                      <a16:colId xmlns:a16="http://schemas.microsoft.com/office/drawing/2014/main" val="2835470780"/>
                    </a:ext>
                  </a:extLst>
                </a:gridCol>
                <a:gridCol w="822960">
                  <a:extLst>
                    <a:ext uri="{9D8B030D-6E8A-4147-A177-3AD203B41FA5}">
                      <a16:colId xmlns:a16="http://schemas.microsoft.com/office/drawing/2014/main" val="3328773984"/>
                    </a:ext>
                  </a:extLst>
                </a:gridCol>
                <a:gridCol w="822960">
                  <a:extLst>
                    <a:ext uri="{9D8B030D-6E8A-4147-A177-3AD203B41FA5}">
                      <a16:colId xmlns:a16="http://schemas.microsoft.com/office/drawing/2014/main" val="2023171425"/>
                    </a:ext>
                  </a:extLst>
                </a:gridCol>
                <a:gridCol w="822960">
                  <a:extLst>
                    <a:ext uri="{9D8B030D-6E8A-4147-A177-3AD203B41FA5}">
                      <a16:colId xmlns:a16="http://schemas.microsoft.com/office/drawing/2014/main" val="38736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8890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- 2018-08-31 17:54:04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Cheese is it! Ang recipe ng Cheesy Caldereta na inaabangan ninyo. Watch the video to find out kung paano gawin ang #ForeverBagay dish na 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0205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- 2018-08-31 14:00:14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Marikina's turn to do the Coke #JigathonChallenge! Punta na kayo sa Riverbanks Center, Plaza Area, Marikina City para and #FizzItUp at our booth para manalo ng Coke premium items!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36030688"/>
                  </a:ext>
                </a:extLst>
              </a:tr>
            </a:tbl>
          </a:graphicData>
        </a:graphic>
      </p:graphicFrame>
      <p:sp>
        <p:nvSpPr>
          <p:cNvPr id="4" name="Text Placeholder 3">
            <a:extLst>
              <a:ext uri="{FF2B5EF4-FFF2-40B4-BE49-F238E27FC236}">
                <a16:creationId xmlns:a16="http://schemas.microsoft.com/office/drawing/2014/main" id="{33F9595A-E58E-41EA-9BA0-63C677F004D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97034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11C1-C8F3-4CEA-A4B1-7E69127C9279}"/>
              </a:ext>
            </a:extLst>
          </p:cNvPr>
          <p:cNvSpPr>
            <a:spLocks noGrp="1"/>
          </p:cNvSpPr>
          <p:nvPr>
            <p:ph type="title"/>
          </p:nvPr>
        </p:nvSpPr>
        <p:spPr/>
        <p:txBody>
          <a:bodyPr/>
          <a:lstStyle/>
          <a:p>
            <a:r>
              <a:rPr lang="it-IT"/>
              <a:t>Facebook: Content Performance | Coca-Cola PH - 3 of 15</a:t>
            </a:r>
            <a:endParaRPr lang="en-US"/>
          </a:p>
        </p:txBody>
      </p:sp>
      <p:graphicFrame>
        <p:nvGraphicFramePr>
          <p:cNvPr id="5" name="Table Placeholder 4">
            <a:extLst>
              <a:ext uri="{FF2B5EF4-FFF2-40B4-BE49-F238E27FC236}">
                <a16:creationId xmlns:a16="http://schemas.microsoft.com/office/drawing/2014/main" id="{D4D4FF2D-7F10-4403-8033-62C478D630BE}"/>
              </a:ext>
            </a:extLst>
          </p:cNvPr>
          <p:cNvGraphicFramePr>
            <a:graphicFrameLocks noGrp="1"/>
          </p:cNvGraphicFramePr>
          <p:nvPr>
            <p:ph type="tbl" sz="quarter" idx="13"/>
            <p:extLst>
              <p:ext uri="{D42A27DB-BD31-4B8C-83A1-F6EECF244321}">
                <p14:modId xmlns:p14="http://schemas.microsoft.com/office/powerpoint/2010/main" val="367577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89244157"/>
                    </a:ext>
                  </a:extLst>
                </a:gridCol>
                <a:gridCol w="1234440">
                  <a:extLst>
                    <a:ext uri="{9D8B030D-6E8A-4147-A177-3AD203B41FA5}">
                      <a16:colId xmlns:a16="http://schemas.microsoft.com/office/drawing/2014/main" val="3906923906"/>
                    </a:ext>
                  </a:extLst>
                </a:gridCol>
                <a:gridCol w="822960">
                  <a:extLst>
                    <a:ext uri="{9D8B030D-6E8A-4147-A177-3AD203B41FA5}">
                      <a16:colId xmlns:a16="http://schemas.microsoft.com/office/drawing/2014/main" val="2163482841"/>
                    </a:ext>
                  </a:extLst>
                </a:gridCol>
                <a:gridCol w="822960">
                  <a:extLst>
                    <a:ext uri="{9D8B030D-6E8A-4147-A177-3AD203B41FA5}">
                      <a16:colId xmlns:a16="http://schemas.microsoft.com/office/drawing/2014/main" val="3578850111"/>
                    </a:ext>
                  </a:extLst>
                </a:gridCol>
                <a:gridCol w="822960">
                  <a:extLst>
                    <a:ext uri="{9D8B030D-6E8A-4147-A177-3AD203B41FA5}">
                      <a16:colId xmlns:a16="http://schemas.microsoft.com/office/drawing/2014/main" val="3314821768"/>
                    </a:ext>
                  </a:extLst>
                </a:gridCol>
                <a:gridCol w="822960">
                  <a:extLst>
                    <a:ext uri="{9D8B030D-6E8A-4147-A177-3AD203B41FA5}">
                      <a16:colId xmlns:a16="http://schemas.microsoft.com/office/drawing/2014/main" val="152812859"/>
                    </a:ext>
                  </a:extLst>
                </a:gridCol>
                <a:gridCol w="822960">
                  <a:extLst>
                    <a:ext uri="{9D8B030D-6E8A-4147-A177-3AD203B41FA5}">
                      <a16:colId xmlns:a16="http://schemas.microsoft.com/office/drawing/2014/main" val="3434210816"/>
                    </a:ext>
                  </a:extLst>
                </a:gridCol>
                <a:gridCol w="822960">
                  <a:extLst>
                    <a:ext uri="{9D8B030D-6E8A-4147-A177-3AD203B41FA5}">
                      <a16:colId xmlns:a16="http://schemas.microsoft.com/office/drawing/2014/main" val="3918963072"/>
                    </a:ext>
                  </a:extLst>
                </a:gridCol>
                <a:gridCol w="822960">
                  <a:extLst>
                    <a:ext uri="{9D8B030D-6E8A-4147-A177-3AD203B41FA5}">
                      <a16:colId xmlns:a16="http://schemas.microsoft.com/office/drawing/2014/main" val="171132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3901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- 2018-08-30 14:56:55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Sali na sa Coke #JigathonChallenge, FEU Tamaraws! Nandito kami sa FEU Gazebo and we're giving away prizes to those who can #FizzItUp!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512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- 2018-08-30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n’yo bang manalo ng Coca-Cola premium items? All you have to do is #FizzItUp with a Coke and join the Coke #JigathonChallenge. Dadaan kami sa Riverbanks Center on Aug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36892685"/>
                  </a:ext>
                </a:extLst>
              </a:tr>
            </a:tbl>
          </a:graphicData>
        </a:graphic>
      </p:graphicFrame>
      <p:sp>
        <p:nvSpPr>
          <p:cNvPr id="4" name="Text Placeholder 3">
            <a:extLst>
              <a:ext uri="{FF2B5EF4-FFF2-40B4-BE49-F238E27FC236}">
                <a16:creationId xmlns:a16="http://schemas.microsoft.com/office/drawing/2014/main" id="{03ED4C0B-DAD5-47F1-9E36-589C560826B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33892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3BEED-44DB-415F-93FD-4F498FCC4499}"/>
              </a:ext>
            </a:extLst>
          </p:cNvPr>
          <p:cNvSpPr>
            <a:spLocks noGrp="1"/>
          </p:cNvSpPr>
          <p:nvPr>
            <p:ph type="title"/>
          </p:nvPr>
        </p:nvSpPr>
        <p:spPr/>
        <p:txBody>
          <a:bodyPr/>
          <a:lstStyle/>
          <a:p>
            <a:r>
              <a:rPr lang="it-IT"/>
              <a:t>Facebook: Content Performance | Coca-Cola PH - 4 of 15</a:t>
            </a:r>
            <a:endParaRPr lang="en-US"/>
          </a:p>
        </p:txBody>
      </p:sp>
      <p:graphicFrame>
        <p:nvGraphicFramePr>
          <p:cNvPr id="5" name="Table Placeholder 4">
            <a:extLst>
              <a:ext uri="{FF2B5EF4-FFF2-40B4-BE49-F238E27FC236}">
                <a16:creationId xmlns:a16="http://schemas.microsoft.com/office/drawing/2014/main" id="{BF7B8CBD-134B-487F-A52C-0514BFC27148}"/>
              </a:ext>
            </a:extLst>
          </p:cNvPr>
          <p:cNvGraphicFramePr>
            <a:graphicFrameLocks noGrp="1"/>
          </p:cNvGraphicFramePr>
          <p:nvPr>
            <p:ph type="tbl" sz="quarter" idx="13"/>
            <p:extLst>
              <p:ext uri="{D42A27DB-BD31-4B8C-83A1-F6EECF244321}">
                <p14:modId xmlns:p14="http://schemas.microsoft.com/office/powerpoint/2010/main" val="3503255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45286019"/>
                    </a:ext>
                  </a:extLst>
                </a:gridCol>
                <a:gridCol w="1234440">
                  <a:extLst>
                    <a:ext uri="{9D8B030D-6E8A-4147-A177-3AD203B41FA5}">
                      <a16:colId xmlns:a16="http://schemas.microsoft.com/office/drawing/2014/main" val="2782939109"/>
                    </a:ext>
                  </a:extLst>
                </a:gridCol>
                <a:gridCol w="822960">
                  <a:extLst>
                    <a:ext uri="{9D8B030D-6E8A-4147-A177-3AD203B41FA5}">
                      <a16:colId xmlns:a16="http://schemas.microsoft.com/office/drawing/2014/main" val="1816330956"/>
                    </a:ext>
                  </a:extLst>
                </a:gridCol>
                <a:gridCol w="822960">
                  <a:extLst>
                    <a:ext uri="{9D8B030D-6E8A-4147-A177-3AD203B41FA5}">
                      <a16:colId xmlns:a16="http://schemas.microsoft.com/office/drawing/2014/main" val="367159354"/>
                    </a:ext>
                  </a:extLst>
                </a:gridCol>
                <a:gridCol w="822960">
                  <a:extLst>
                    <a:ext uri="{9D8B030D-6E8A-4147-A177-3AD203B41FA5}">
                      <a16:colId xmlns:a16="http://schemas.microsoft.com/office/drawing/2014/main" val="894494305"/>
                    </a:ext>
                  </a:extLst>
                </a:gridCol>
                <a:gridCol w="822960">
                  <a:extLst>
                    <a:ext uri="{9D8B030D-6E8A-4147-A177-3AD203B41FA5}">
                      <a16:colId xmlns:a16="http://schemas.microsoft.com/office/drawing/2014/main" val="2030326496"/>
                    </a:ext>
                  </a:extLst>
                </a:gridCol>
                <a:gridCol w="822960">
                  <a:extLst>
                    <a:ext uri="{9D8B030D-6E8A-4147-A177-3AD203B41FA5}">
                      <a16:colId xmlns:a16="http://schemas.microsoft.com/office/drawing/2014/main" val="1266686087"/>
                    </a:ext>
                  </a:extLst>
                </a:gridCol>
                <a:gridCol w="822960">
                  <a:extLst>
                    <a:ext uri="{9D8B030D-6E8A-4147-A177-3AD203B41FA5}">
                      <a16:colId xmlns:a16="http://schemas.microsoft.com/office/drawing/2014/main" val="859658209"/>
                    </a:ext>
                  </a:extLst>
                </a:gridCol>
                <a:gridCol w="822960">
                  <a:extLst>
                    <a:ext uri="{9D8B030D-6E8A-4147-A177-3AD203B41FA5}">
                      <a16:colId xmlns:a16="http://schemas.microsoft.com/office/drawing/2014/main" val="349554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6016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- 2018-08-30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Pwede pa kayong sumali sa Coke #JigathonChallenge to win exciting prizes from Coke! Punta na sa Riverbanks Center, Marikina on Aug. 31 and #FizzItUp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6371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- 2018-08-29 18:06:53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Ikaw na ba ang pinakamabilis mag Coke Jig? Invite your friends to the Coke #JigathonChallenge! Click below or open your messenger now to play and #FizzItUp!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12160036"/>
                  </a:ext>
                </a:extLst>
              </a:tr>
            </a:tbl>
          </a:graphicData>
        </a:graphic>
      </p:graphicFrame>
      <p:sp>
        <p:nvSpPr>
          <p:cNvPr id="4" name="Text Placeholder 3">
            <a:extLst>
              <a:ext uri="{FF2B5EF4-FFF2-40B4-BE49-F238E27FC236}">
                <a16:creationId xmlns:a16="http://schemas.microsoft.com/office/drawing/2014/main" id="{A62BBF08-FA96-40DB-AF89-33AA61EC34D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67890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B0124-8996-4496-89BD-4D9F49F39DF0}"/>
              </a:ext>
            </a:extLst>
          </p:cNvPr>
          <p:cNvSpPr>
            <a:spLocks noGrp="1"/>
          </p:cNvSpPr>
          <p:nvPr>
            <p:ph type="title"/>
          </p:nvPr>
        </p:nvSpPr>
        <p:spPr/>
        <p:txBody>
          <a:bodyPr/>
          <a:lstStyle/>
          <a:p>
            <a:r>
              <a:rPr lang="it-IT"/>
              <a:t>Facebook: Content Performance | Coca-Cola PH - 5 of 15</a:t>
            </a:r>
            <a:endParaRPr lang="en-US"/>
          </a:p>
        </p:txBody>
      </p:sp>
      <p:graphicFrame>
        <p:nvGraphicFramePr>
          <p:cNvPr id="5" name="Table Placeholder 4">
            <a:extLst>
              <a:ext uri="{FF2B5EF4-FFF2-40B4-BE49-F238E27FC236}">
                <a16:creationId xmlns:a16="http://schemas.microsoft.com/office/drawing/2014/main" id="{02CE3D8B-D8E8-465C-B6C7-6E0F8333C6AB}"/>
              </a:ext>
            </a:extLst>
          </p:cNvPr>
          <p:cNvGraphicFramePr>
            <a:graphicFrameLocks noGrp="1"/>
          </p:cNvGraphicFramePr>
          <p:nvPr>
            <p:ph type="tbl" sz="quarter" idx="13"/>
            <p:extLst>
              <p:ext uri="{D42A27DB-BD31-4B8C-83A1-F6EECF244321}">
                <p14:modId xmlns:p14="http://schemas.microsoft.com/office/powerpoint/2010/main" val="341184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8089821"/>
                    </a:ext>
                  </a:extLst>
                </a:gridCol>
                <a:gridCol w="1234440">
                  <a:extLst>
                    <a:ext uri="{9D8B030D-6E8A-4147-A177-3AD203B41FA5}">
                      <a16:colId xmlns:a16="http://schemas.microsoft.com/office/drawing/2014/main" val="442552332"/>
                    </a:ext>
                  </a:extLst>
                </a:gridCol>
                <a:gridCol w="822960">
                  <a:extLst>
                    <a:ext uri="{9D8B030D-6E8A-4147-A177-3AD203B41FA5}">
                      <a16:colId xmlns:a16="http://schemas.microsoft.com/office/drawing/2014/main" val="3135193794"/>
                    </a:ext>
                  </a:extLst>
                </a:gridCol>
                <a:gridCol w="822960">
                  <a:extLst>
                    <a:ext uri="{9D8B030D-6E8A-4147-A177-3AD203B41FA5}">
                      <a16:colId xmlns:a16="http://schemas.microsoft.com/office/drawing/2014/main" val="825421027"/>
                    </a:ext>
                  </a:extLst>
                </a:gridCol>
                <a:gridCol w="822960">
                  <a:extLst>
                    <a:ext uri="{9D8B030D-6E8A-4147-A177-3AD203B41FA5}">
                      <a16:colId xmlns:a16="http://schemas.microsoft.com/office/drawing/2014/main" val="3989405606"/>
                    </a:ext>
                  </a:extLst>
                </a:gridCol>
                <a:gridCol w="822960">
                  <a:extLst>
                    <a:ext uri="{9D8B030D-6E8A-4147-A177-3AD203B41FA5}">
                      <a16:colId xmlns:a16="http://schemas.microsoft.com/office/drawing/2014/main" val="3406771826"/>
                    </a:ext>
                  </a:extLst>
                </a:gridCol>
                <a:gridCol w="822960">
                  <a:extLst>
                    <a:ext uri="{9D8B030D-6E8A-4147-A177-3AD203B41FA5}">
                      <a16:colId xmlns:a16="http://schemas.microsoft.com/office/drawing/2014/main" val="4021906425"/>
                    </a:ext>
                  </a:extLst>
                </a:gridCol>
                <a:gridCol w="822960">
                  <a:extLst>
                    <a:ext uri="{9D8B030D-6E8A-4147-A177-3AD203B41FA5}">
                      <a16:colId xmlns:a16="http://schemas.microsoft.com/office/drawing/2014/main" val="1631592227"/>
                    </a:ext>
                  </a:extLst>
                </a:gridCol>
                <a:gridCol w="822960">
                  <a:extLst>
                    <a:ext uri="{9D8B030D-6E8A-4147-A177-3AD203B41FA5}">
                      <a16:colId xmlns:a16="http://schemas.microsoft.com/office/drawing/2014/main" val="3554942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2957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- 2018-08-29 17:56:28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Bakit kaya biglang napapa-jig ‘yung mga taga-Metro Manila? Did they #FizzItUp with a Coke para makasali sa Coke #JigathonChallenge? Panoorin n’yo!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9608839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3518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- 2018-08-29 09:00:02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Coke #JigathonChallenge is coming to FEU! Samahan n’yo kaming mag- #FizzItUp at ipakita ang best version of the Coke Jig! Kita-kits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36263474"/>
                  </a:ext>
                </a:extLst>
              </a:tr>
            </a:tbl>
          </a:graphicData>
        </a:graphic>
      </p:graphicFrame>
      <p:sp>
        <p:nvSpPr>
          <p:cNvPr id="4" name="Text Placeholder 3">
            <a:extLst>
              <a:ext uri="{FF2B5EF4-FFF2-40B4-BE49-F238E27FC236}">
                <a16:creationId xmlns:a16="http://schemas.microsoft.com/office/drawing/2014/main" id="{8CF03FEB-6FA3-4016-9B4A-F81A7EA46BB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22336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D863-D8D5-4222-87E4-7E7146DA7FAF}"/>
              </a:ext>
            </a:extLst>
          </p:cNvPr>
          <p:cNvSpPr>
            <a:spLocks noGrp="1"/>
          </p:cNvSpPr>
          <p:nvPr>
            <p:ph type="title"/>
          </p:nvPr>
        </p:nvSpPr>
        <p:spPr/>
        <p:txBody>
          <a:bodyPr/>
          <a:lstStyle/>
          <a:p>
            <a:r>
              <a:rPr lang="it-IT"/>
              <a:t>Facebook: Content Performance | Coca-Cola PH - 6 of 15</a:t>
            </a:r>
            <a:endParaRPr lang="en-US"/>
          </a:p>
        </p:txBody>
      </p:sp>
      <p:graphicFrame>
        <p:nvGraphicFramePr>
          <p:cNvPr id="5" name="Table Placeholder 4">
            <a:extLst>
              <a:ext uri="{FF2B5EF4-FFF2-40B4-BE49-F238E27FC236}">
                <a16:creationId xmlns:a16="http://schemas.microsoft.com/office/drawing/2014/main" id="{4CD7FD98-D1BE-4355-9B06-80D743DE69FC}"/>
              </a:ext>
            </a:extLst>
          </p:cNvPr>
          <p:cNvGraphicFramePr>
            <a:graphicFrameLocks noGrp="1"/>
          </p:cNvGraphicFramePr>
          <p:nvPr>
            <p:ph type="tbl" sz="quarter" idx="13"/>
            <p:extLst>
              <p:ext uri="{D42A27DB-BD31-4B8C-83A1-F6EECF244321}">
                <p14:modId xmlns:p14="http://schemas.microsoft.com/office/powerpoint/2010/main" val="96263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64788270"/>
                    </a:ext>
                  </a:extLst>
                </a:gridCol>
                <a:gridCol w="1234440">
                  <a:extLst>
                    <a:ext uri="{9D8B030D-6E8A-4147-A177-3AD203B41FA5}">
                      <a16:colId xmlns:a16="http://schemas.microsoft.com/office/drawing/2014/main" val="1050219037"/>
                    </a:ext>
                  </a:extLst>
                </a:gridCol>
                <a:gridCol w="822960">
                  <a:extLst>
                    <a:ext uri="{9D8B030D-6E8A-4147-A177-3AD203B41FA5}">
                      <a16:colId xmlns:a16="http://schemas.microsoft.com/office/drawing/2014/main" val="3514165263"/>
                    </a:ext>
                  </a:extLst>
                </a:gridCol>
                <a:gridCol w="822960">
                  <a:extLst>
                    <a:ext uri="{9D8B030D-6E8A-4147-A177-3AD203B41FA5}">
                      <a16:colId xmlns:a16="http://schemas.microsoft.com/office/drawing/2014/main" val="361511433"/>
                    </a:ext>
                  </a:extLst>
                </a:gridCol>
                <a:gridCol w="822960">
                  <a:extLst>
                    <a:ext uri="{9D8B030D-6E8A-4147-A177-3AD203B41FA5}">
                      <a16:colId xmlns:a16="http://schemas.microsoft.com/office/drawing/2014/main" val="2177551904"/>
                    </a:ext>
                  </a:extLst>
                </a:gridCol>
                <a:gridCol w="822960">
                  <a:extLst>
                    <a:ext uri="{9D8B030D-6E8A-4147-A177-3AD203B41FA5}">
                      <a16:colId xmlns:a16="http://schemas.microsoft.com/office/drawing/2014/main" val="4267553659"/>
                    </a:ext>
                  </a:extLst>
                </a:gridCol>
                <a:gridCol w="822960">
                  <a:extLst>
                    <a:ext uri="{9D8B030D-6E8A-4147-A177-3AD203B41FA5}">
                      <a16:colId xmlns:a16="http://schemas.microsoft.com/office/drawing/2014/main" val="2723975635"/>
                    </a:ext>
                  </a:extLst>
                </a:gridCol>
                <a:gridCol w="822960">
                  <a:extLst>
                    <a:ext uri="{9D8B030D-6E8A-4147-A177-3AD203B41FA5}">
                      <a16:colId xmlns:a16="http://schemas.microsoft.com/office/drawing/2014/main" val="2333616892"/>
                    </a:ext>
                  </a:extLst>
                </a:gridCol>
                <a:gridCol w="822960">
                  <a:extLst>
                    <a:ext uri="{9D8B030D-6E8A-4147-A177-3AD203B41FA5}">
                      <a16:colId xmlns:a16="http://schemas.microsoft.com/office/drawing/2014/main" val="279650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9910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- 2018-08-29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FEU! Ready na ba kayo for the Coke #JigathonChallenge? We’re heading there on August 30 so be sure to #FizzItUp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8709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- 2018-08-27 17:48:28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Ikaw na ba ang pinakamabilis mag Coke Jig? Invite your friends to the Coke #JigathonChallenge! Click below or open your messenger now to play and #FizzItUp!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70166263"/>
                  </a:ext>
                </a:extLst>
              </a:tr>
            </a:tbl>
          </a:graphicData>
        </a:graphic>
      </p:graphicFrame>
      <p:sp>
        <p:nvSpPr>
          <p:cNvPr id="4" name="Text Placeholder 3">
            <a:extLst>
              <a:ext uri="{FF2B5EF4-FFF2-40B4-BE49-F238E27FC236}">
                <a16:creationId xmlns:a16="http://schemas.microsoft.com/office/drawing/2014/main" id="{31489368-5DD0-4600-B32B-32A8D4147F8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35557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F43FF-80F7-44CD-A264-E02E46AC6944}"/>
              </a:ext>
            </a:extLst>
          </p:cNvPr>
          <p:cNvSpPr>
            <a:spLocks noGrp="1"/>
          </p:cNvSpPr>
          <p:nvPr>
            <p:ph type="title"/>
          </p:nvPr>
        </p:nvSpPr>
        <p:spPr/>
        <p:txBody>
          <a:bodyPr/>
          <a:lstStyle/>
          <a:p>
            <a:r>
              <a:rPr lang="it-IT"/>
              <a:t>Facebook: Content Performance | Coca-Cola PH - 7 of 15</a:t>
            </a:r>
            <a:endParaRPr lang="en-US"/>
          </a:p>
        </p:txBody>
      </p:sp>
      <p:graphicFrame>
        <p:nvGraphicFramePr>
          <p:cNvPr id="5" name="Table Placeholder 4">
            <a:extLst>
              <a:ext uri="{FF2B5EF4-FFF2-40B4-BE49-F238E27FC236}">
                <a16:creationId xmlns:a16="http://schemas.microsoft.com/office/drawing/2014/main" id="{D848DBB6-69C0-4F84-973C-76B7498DE3EB}"/>
              </a:ext>
            </a:extLst>
          </p:cNvPr>
          <p:cNvGraphicFramePr>
            <a:graphicFrameLocks noGrp="1"/>
          </p:cNvGraphicFramePr>
          <p:nvPr>
            <p:ph type="tbl" sz="quarter" idx="13"/>
            <p:extLst>
              <p:ext uri="{D42A27DB-BD31-4B8C-83A1-F6EECF244321}">
                <p14:modId xmlns:p14="http://schemas.microsoft.com/office/powerpoint/2010/main" val="252502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56420013"/>
                    </a:ext>
                  </a:extLst>
                </a:gridCol>
                <a:gridCol w="1234440">
                  <a:extLst>
                    <a:ext uri="{9D8B030D-6E8A-4147-A177-3AD203B41FA5}">
                      <a16:colId xmlns:a16="http://schemas.microsoft.com/office/drawing/2014/main" val="3663928655"/>
                    </a:ext>
                  </a:extLst>
                </a:gridCol>
                <a:gridCol w="822960">
                  <a:extLst>
                    <a:ext uri="{9D8B030D-6E8A-4147-A177-3AD203B41FA5}">
                      <a16:colId xmlns:a16="http://schemas.microsoft.com/office/drawing/2014/main" val="847720248"/>
                    </a:ext>
                  </a:extLst>
                </a:gridCol>
                <a:gridCol w="822960">
                  <a:extLst>
                    <a:ext uri="{9D8B030D-6E8A-4147-A177-3AD203B41FA5}">
                      <a16:colId xmlns:a16="http://schemas.microsoft.com/office/drawing/2014/main" val="1054759714"/>
                    </a:ext>
                  </a:extLst>
                </a:gridCol>
                <a:gridCol w="822960">
                  <a:extLst>
                    <a:ext uri="{9D8B030D-6E8A-4147-A177-3AD203B41FA5}">
                      <a16:colId xmlns:a16="http://schemas.microsoft.com/office/drawing/2014/main" val="2613097034"/>
                    </a:ext>
                  </a:extLst>
                </a:gridCol>
                <a:gridCol w="822960">
                  <a:extLst>
                    <a:ext uri="{9D8B030D-6E8A-4147-A177-3AD203B41FA5}">
                      <a16:colId xmlns:a16="http://schemas.microsoft.com/office/drawing/2014/main" val="1218755950"/>
                    </a:ext>
                  </a:extLst>
                </a:gridCol>
                <a:gridCol w="822960">
                  <a:extLst>
                    <a:ext uri="{9D8B030D-6E8A-4147-A177-3AD203B41FA5}">
                      <a16:colId xmlns:a16="http://schemas.microsoft.com/office/drawing/2014/main" val="2049066944"/>
                    </a:ext>
                  </a:extLst>
                </a:gridCol>
                <a:gridCol w="822960">
                  <a:extLst>
                    <a:ext uri="{9D8B030D-6E8A-4147-A177-3AD203B41FA5}">
                      <a16:colId xmlns:a16="http://schemas.microsoft.com/office/drawing/2014/main" val="1614229229"/>
                    </a:ext>
                  </a:extLst>
                </a:gridCol>
                <a:gridCol w="822960">
                  <a:extLst>
                    <a:ext uri="{9D8B030D-6E8A-4147-A177-3AD203B41FA5}">
                      <a16:colId xmlns:a16="http://schemas.microsoft.com/office/drawing/2014/main" val="276224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086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- 2018-08-27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Mga taga-Caloocan! It’s your turn to #FizzItUp at the Coke #JigathonChallenge. Punta na sa Plaza City Hall on August 28 para sumali and get exciting freebies from Coke!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0533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- 2018-08-27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Tara na, magcelebrate para sa mga superhero ng bayan at ng pamilya! Anong #ForeverBagay meal ang bagay sa ice-cold COCA-COLA at okasyon ngayon? Happy National Heroes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61199979"/>
                  </a:ext>
                </a:extLst>
              </a:tr>
            </a:tbl>
          </a:graphicData>
        </a:graphic>
      </p:graphicFrame>
      <p:sp>
        <p:nvSpPr>
          <p:cNvPr id="4" name="Text Placeholder 3">
            <a:extLst>
              <a:ext uri="{FF2B5EF4-FFF2-40B4-BE49-F238E27FC236}">
                <a16:creationId xmlns:a16="http://schemas.microsoft.com/office/drawing/2014/main" id="{85C1FDFC-F7FC-4417-B40E-C43606B170A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50109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1A7C-BB55-4B26-B533-B989F65E02AA}"/>
              </a:ext>
            </a:extLst>
          </p:cNvPr>
          <p:cNvSpPr>
            <a:spLocks noGrp="1"/>
          </p:cNvSpPr>
          <p:nvPr>
            <p:ph type="title"/>
          </p:nvPr>
        </p:nvSpPr>
        <p:spPr/>
        <p:txBody>
          <a:bodyPr/>
          <a:lstStyle/>
          <a:p>
            <a:r>
              <a:rPr lang="it-IT"/>
              <a:t>Facebook: Content Performance | Coca-Cola PH - 8 of 15</a:t>
            </a:r>
            <a:endParaRPr lang="en-US"/>
          </a:p>
        </p:txBody>
      </p:sp>
      <p:graphicFrame>
        <p:nvGraphicFramePr>
          <p:cNvPr id="5" name="Table Placeholder 4">
            <a:extLst>
              <a:ext uri="{FF2B5EF4-FFF2-40B4-BE49-F238E27FC236}">
                <a16:creationId xmlns:a16="http://schemas.microsoft.com/office/drawing/2014/main" id="{BFDBD609-5A1D-4D9E-8A93-E2967841F50F}"/>
              </a:ext>
            </a:extLst>
          </p:cNvPr>
          <p:cNvGraphicFramePr>
            <a:graphicFrameLocks noGrp="1"/>
          </p:cNvGraphicFramePr>
          <p:nvPr>
            <p:ph type="tbl" sz="quarter" idx="13"/>
            <p:extLst>
              <p:ext uri="{D42A27DB-BD31-4B8C-83A1-F6EECF244321}">
                <p14:modId xmlns:p14="http://schemas.microsoft.com/office/powerpoint/2010/main" val="262134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1967578"/>
                    </a:ext>
                  </a:extLst>
                </a:gridCol>
                <a:gridCol w="1234440">
                  <a:extLst>
                    <a:ext uri="{9D8B030D-6E8A-4147-A177-3AD203B41FA5}">
                      <a16:colId xmlns:a16="http://schemas.microsoft.com/office/drawing/2014/main" val="2009924038"/>
                    </a:ext>
                  </a:extLst>
                </a:gridCol>
                <a:gridCol w="822960">
                  <a:extLst>
                    <a:ext uri="{9D8B030D-6E8A-4147-A177-3AD203B41FA5}">
                      <a16:colId xmlns:a16="http://schemas.microsoft.com/office/drawing/2014/main" val="863629218"/>
                    </a:ext>
                  </a:extLst>
                </a:gridCol>
                <a:gridCol w="822960">
                  <a:extLst>
                    <a:ext uri="{9D8B030D-6E8A-4147-A177-3AD203B41FA5}">
                      <a16:colId xmlns:a16="http://schemas.microsoft.com/office/drawing/2014/main" val="700982497"/>
                    </a:ext>
                  </a:extLst>
                </a:gridCol>
                <a:gridCol w="822960">
                  <a:extLst>
                    <a:ext uri="{9D8B030D-6E8A-4147-A177-3AD203B41FA5}">
                      <a16:colId xmlns:a16="http://schemas.microsoft.com/office/drawing/2014/main" val="1386465418"/>
                    </a:ext>
                  </a:extLst>
                </a:gridCol>
                <a:gridCol w="822960">
                  <a:extLst>
                    <a:ext uri="{9D8B030D-6E8A-4147-A177-3AD203B41FA5}">
                      <a16:colId xmlns:a16="http://schemas.microsoft.com/office/drawing/2014/main" val="3265245207"/>
                    </a:ext>
                  </a:extLst>
                </a:gridCol>
                <a:gridCol w="822960">
                  <a:extLst>
                    <a:ext uri="{9D8B030D-6E8A-4147-A177-3AD203B41FA5}">
                      <a16:colId xmlns:a16="http://schemas.microsoft.com/office/drawing/2014/main" val="818375726"/>
                    </a:ext>
                  </a:extLst>
                </a:gridCol>
                <a:gridCol w="822960">
                  <a:extLst>
                    <a:ext uri="{9D8B030D-6E8A-4147-A177-3AD203B41FA5}">
                      <a16:colId xmlns:a16="http://schemas.microsoft.com/office/drawing/2014/main" val="676009969"/>
                    </a:ext>
                  </a:extLst>
                </a:gridCol>
                <a:gridCol w="822960">
                  <a:extLst>
                    <a:ext uri="{9D8B030D-6E8A-4147-A177-3AD203B41FA5}">
                      <a16:colId xmlns:a16="http://schemas.microsoft.com/office/drawing/2014/main" val="3845726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7339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 is essential to life as it is to our business. That’s why every drop of clean water we use, we safely return to communities and to nature. Since 2011, we’ve helped provide water access to more than 170,000 beneficiaries around the country through the #CocaColaAgos program. #WorldWaterWeek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01609456"/>
                  </a:ext>
                </a:extLst>
              </a:tr>
            </a:tbl>
          </a:graphicData>
        </a:graphic>
      </p:graphicFrame>
      <p:sp>
        <p:nvSpPr>
          <p:cNvPr id="4" name="Text Placeholder 3">
            <a:extLst>
              <a:ext uri="{FF2B5EF4-FFF2-40B4-BE49-F238E27FC236}">
                <a16:creationId xmlns:a16="http://schemas.microsoft.com/office/drawing/2014/main" id="{5693BCC6-EA9C-4CB0-AD2D-1C3AAEF6754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00558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2E01-8B5D-4CC1-A281-52E8FC2B3A39}"/>
              </a:ext>
            </a:extLst>
          </p:cNvPr>
          <p:cNvSpPr>
            <a:spLocks noGrp="1"/>
          </p:cNvSpPr>
          <p:nvPr>
            <p:ph type="title"/>
          </p:nvPr>
        </p:nvSpPr>
        <p:spPr/>
        <p:txBody>
          <a:bodyPr/>
          <a:lstStyle/>
          <a:p>
            <a:r>
              <a:rPr lang="it-IT"/>
              <a:t>Facebook: Content Performance | Coca-Cola PH - 9 of 15</a:t>
            </a:r>
            <a:endParaRPr lang="en-US"/>
          </a:p>
        </p:txBody>
      </p:sp>
      <p:graphicFrame>
        <p:nvGraphicFramePr>
          <p:cNvPr id="5" name="Table Placeholder 4">
            <a:extLst>
              <a:ext uri="{FF2B5EF4-FFF2-40B4-BE49-F238E27FC236}">
                <a16:creationId xmlns:a16="http://schemas.microsoft.com/office/drawing/2014/main" id="{D829BC1B-68E7-4A47-8003-55C4AECDB8B1}"/>
              </a:ext>
            </a:extLst>
          </p:cNvPr>
          <p:cNvGraphicFramePr>
            <a:graphicFrameLocks noGrp="1"/>
          </p:cNvGraphicFramePr>
          <p:nvPr>
            <p:ph type="tbl" sz="quarter" idx="13"/>
            <p:extLst>
              <p:ext uri="{D42A27DB-BD31-4B8C-83A1-F6EECF244321}">
                <p14:modId xmlns:p14="http://schemas.microsoft.com/office/powerpoint/2010/main" val="190139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47746719"/>
                    </a:ext>
                  </a:extLst>
                </a:gridCol>
                <a:gridCol w="1234440">
                  <a:extLst>
                    <a:ext uri="{9D8B030D-6E8A-4147-A177-3AD203B41FA5}">
                      <a16:colId xmlns:a16="http://schemas.microsoft.com/office/drawing/2014/main" val="3191829336"/>
                    </a:ext>
                  </a:extLst>
                </a:gridCol>
                <a:gridCol w="822960">
                  <a:extLst>
                    <a:ext uri="{9D8B030D-6E8A-4147-A177-3AD203B41FA5}">
                      <a16:colId xmlns:a16="http://schemas.microsoft.com/office/drawing/2014/main" val="4102977450"/>
                    </a:ext>
                  </a:extLst>
                </a:gridCol>
                <a:gridCol w="822960">
                  <a:extLst>
                    <a:ext uri="{9D8B030D-6E8A-4147-A177-3AD203B41FA5}">
                      <a16:colId xmlns:a16="http://schemas.microsoft.com/office/drawing/2014/main" val="2393317142"/>
                    </a:ext>
                  </a:extLst>
                </a:gridCol>
                <a:gridCol w="822960">
                  <a:extLst>
                    <a:ext uri="{9D8B030D-6E8A-4147-A177-3AD203B41FA5}">
                      <a16:colId xmlns:a16="http://schemas.microsoft.com/office/drawing/2014/main" val="367677203"/>
                    </a:ext>
                  </a:extLst>
                </a:gridCol>
                <a:gridCol w="822960">
                  <a:extLst>
                    <a:ext uri="{9D8B030D-6E8A-4147-A177-3AD203B41FA5}">
                      <a16:colId xmlns:a16="http://schemas.microsoft.com/office/drawing/2014/main" val="3657965172"/>
                    </a:ext>
                  </a:extLst>
                </a:gridCol>
                <a:gridCol w="822960">
                  <a:extLst>
                    <a:ext uri="{9D8B030D-6E8A-4147-A177-3AD203B41FA5}">
                      <a16:colId xmlns:a16="http://schemas.microsoft.com/office/drawing/2014/main" val="4045391774"/>
                    </a:ext>
                  </a:extLst>
                </a:gridCol>
                <a:gridCol w="822960">
                  <a:extLst>
                    <a:ext uri="{9D8B030D-6E8A-4147-A177-3AD203B41FA5}">
                      <a16:colId xmlns:a16="http://schemas.microsoft.com/office/drawing/2014/main" val="2570727188"/>
                    </a:ext>
                  </a:extLst>
                </a:gridCol>
                <a:gridCol w="822960">
                  <a:extLst>
                    <a:ext uri="{9D8B030D-6E8A-4147-A177-3AD203B41FA5}">
                      <a16:colId xmlns:a16="http://schemas.microsoft.com/office/drawing/2014/main" val="2825688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9931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Caloocan! You better get ready dahil malapit nang pumunta ang Coke #JigathonChallenge sa inyo. Sali kayo ha and #FizzItUp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7529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- 2018-08-25 14:46:23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Coke Studio is back! Ready ka na ba sa ultimate homecoming ng favorite mong OPM artists? Abangan sa September 16!
Follow #CokeStudioHomecoming and subscribe to youtube.com/CokeStudioPH for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57865407"/>
                  </a:ext>
                </a:extLst>
              </a:tr>
            </a:tbl>
          </a:graphicData>
        </a:graphic>
      </p:graphicFrame>
      <p:sp>
        <p:nvSpPr>
          <p:cNvPr id="4" name="Text Placeholder 3">
            <a:extLst>
              <a:ext uri="{FF2B5EF4-FFF2-40B4-BE49-F238E27FC236}">
                <a16:creationId xmlns:a16="http://schemas.microsoft.com/office/drawing/2014/main" id="{9FD1F5F8-01B3-4E80-BD04-1F9F85E3E74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73898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F4EDD-EA39-4B65-B0C5-AB7873DDE963}"/>
              </a:ext>
            </a:extLst>
          </p:cNvPr>
          <p:cNvSpPr>
            <a:spLocks noGrp="1"/>
          </p:cNvSpPr>
          <p:nvPr>
            <p:ph type="title"/>
          </p:nvPr>
        </p:nvSpPr>
        <p:spPr/>
        <p:txBody>
          <a:bodyPr/>
          <a:lstStyle/>
          <a:p>
            <a:r>
              <a:rPr lang="it-IT"/>
              <a:t>Facebook: Content Performance | Coca-Cola PH - 10 of 15</a:t>
            </a:r>
            <a:endParaRPr lang="en-US"/>
          </a:p>
        </p:txBody>
      </p:sp>
      <p:graphicFrame>
        <p:nvGraphicFramePr>
          <p:cNvPr id="5" name="Table Placeholder 4">
            <a:extLst>
              <a:ext uri="{FF2B5EF4-FFF2-40B4-BE49-F238E27FC236}">
                <a16:creationId xmlns:a16="http://schemas.microsoft.com/office/drawing/2014/main" id="{E08E86F3-A6C7-4B9C-8DAE-4243EFC61BE5}"/>
              </a:ext>
            </a:extLst>
          </p:cNvPr>
          <p:cNvGraphicFramePr>
            <a:graphicFrameLocks noGrp="1"/>
          </p:cNvGraphicFramePr>
          <p:nvPr>
            <p:ph type="tbl" sz="quarter" idx="13"/>
            <p:extLst>
              <p:ext uri="{D42A27DB-BD31-4B8C-83A1-F6EECF244321}">
                <p14:modId xmlns:p14="http://schemas.microsoft.com/office/powerpoint/2010/main" val="1331005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17231214"/>
                    </a:ext>
                  </a:extLst>
                </a:gridCol>
                <a:gridCol w="1234440">
                  <a:extLst>
                    <a:ext uri="{9D8B030D-6E8A-4147-A177-3AD203B41FA5}">
                      <a16:colId xmlns:a16="http://schemas.microsoft.com/office/drawing/2014/main" val="746213362"/>
                    </a:ext>
                  </a:extLst>
                </a:gridCol>
                <a:gridCol w="822960">
                  <a:extLst>
                    <a:ext uri="{9D8B030D-6E8A-4147-A177-3AD203B41FA5}">
                      <a16:colId xmlns:a16="http://schemas.microsoft.com/office/drawing/2014/main" val="4133434593"/>
                    </a:ext>
                  </a:extLst>
                </a:gridCol>
                <a:gridCol w="822960">
                  <a:extLst>
                    <a:ext uri="{9D8B030D-6E8A-4147-A177-3AD203B41FA5}">
                      <a16:colId xmlns:a16="http://schemas.microsoft.com/office/drawing/2014/main" val="861199652"/>
                    </a:ext>
                  </a:extLst>
                </a:gridCol>
                <a:gridCol w="822960">
                  <a:extLst>
                    <a:ext uri="{9D8B030D-6E8A-4147-A177-3AD203B41FA5}">
                      <a16:colId xmlns:a16="http://schemas.microsoft.com/office/drawing/2014/main" val="2419611827"/>
                    </a:ext>
                  </a:extLst>
                </a:gridCol>
                <a:gridCol w="822960">
                  <a:extLst>
                    <a:ext uri="{9D8B030D-6E8A-4147-A177-3AD203B41FA5}">
                      <a16:colId xmlns:a16="http://schemas.microsoft.com/office/drawing/2014/main" val="1008796141"/>
                    </a:ext>
                  </a:extLst>
                </a:gridCol>
                <a:gridCol w="822960">
                  <a:extLst>
                    <a:ext uri="{9D8B030D-6E8A-4147-A177-3AD203B41FA5}">
                      <a16:colId xmlns:a16="http://schemas.microsoft.com/office/drawing/2014/main" val="1613680464"/>
                    </a:ext>
                  </a:extLst>
                </a:gridCol>
                <a:gridCol w="822960">
                  <a:extLst>
                    <a:ext uri="{9D8B030D-6E8A-4147-A177-3AD203B41FA5}">
                      <a16:colId xmlns:a16="http://schemas.microsoft.com/office/drawing/2014/main" val="2030808540"/>
                    </a:ext>
                  </a:extLst>
                </a:gridCol>
                <a:gridCol w="822960">
                  <a:extLst>
                    <a:ext uri="{9D8B030D-6E8A-4147-A177-3AD203B41FA5}">
                      <a16:colId xmlns:a16="http://schemas.microsoft.com/office/drawing/2014/main" val="1501456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95609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- 2018-08-23 16:25:00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Are you an organization with projects focused on recycling or waste management? Join the 16th Search for Ten Accomplished Youth Organizations (TAYO) and get a chance to be the next COKE BARKADA AWARDEE! #WorldWithoutWaste
For more details, visit: facebook.com/notes/coca-cola-philippines/coke-barkada-award-2019/1880601715319191/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05133007"/>
                  </a:ext>
                </a:extLst>
              </a:tr>
            </a:tbl>
          </a:graphicData>
        </a:graphic>
      </p:graphicFrame>
      <p:sp>
        <p:nvSpPr>
          <p:cNvPr id="4" name="Text Placeholder 3">
            <a:extLst>
              <a:ext uri="{FF2B5EF4-FFF2-40B4-BE49-F238E27FC236}">
                <a16:creationId xmlns:a16="http://schemas.microsoft.com/office/drawing/2014/main" id="{8AD81B1E-55DE-4761-8AC2-CFD76E2B6C9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5788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F179E-59AB-40E1-9E9C-2C65AEAFAF24}"/>
              </a:ext>
            </a:extLst>
          </p:cNvPr>
          <p:cNvSpPr>
            <a:spLocks noGrp="1"/>
          </p:cNvSpPr>
          <p:nvPr>
            <p:ph type="title"/>
          </p:nvPr>
        </p:nvSpPr>
        <p:spPr/>
        <p:txBody>
          <a:bodyPr/>
          <a:lstStyle/>
          <a:p>
            <a:r>
              <a:rPr lang="it-IT"/>
              <a:t>Facebook: Content Performance | Coca-Cola PH - 11 of 15</a:t>
            </a:r>
            <a:endParaRPr lang="en-US"/>
          </a:p>
        </p:txBody>
      </p:sp>
      <p:graphicFrame>
        <p:nvGraphicFramePr>
          <p:cNvPr id="5" name="Table Placeholder 4">
            <a:extLst>
              <a:ext uri="{FF2B5EF4-FFF2-40B4-BE49-F238E27FC236}">
                <a16:creationId xmlns:a16="http://schemas.microsoft.com/office/drawing/2014/main" id="{78EC0033-E1B0-4F32-A6D4-3B0AF27E3ECA}"/>
              </a:ext>
            </a:extLst>
          </p:cNvPr>
          <p:cNvGraphicFramePr>
            <a:graphicFrameLocks noGrp="1"/>
          </p:cNvGraphicFramePr>
          <p:nvPr>
            <p:ph type="tbl" sz="quarter" idx="13"/>
            <p:extLst>
              <p:ext uri="{D42A27DB-BD31-4B8C-83A1-F6EECF244321}">
                <p14:modId xmlns:p14="http://schemas.microsoft.com/office/powerpoint/2010/main" val="27702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3191067"/>
                    </a:ext>
                  </a:extLst>
                </a:gridCol>
                <a:gridCol w="1234440">
                  <a:extLst>
                    <a:ext uri="{9D8B030D-6E8A-4147-A177-3AD203B41FA5}">
                      <a16:colId xmlns:a16="http://schemas.microsoft.com/office/drawing/2014/main" val="3894179417"/>
                    </a:ext>
                  </a:extLst>
                </a:gridCol>
                <a:gridCol w="822960">
                  <a:extLst>
                    <a:ext uri="{9D8B030D-6E8A-4147-A177-3AD203B41FA5}">
                      <a16:colId xmlns:a16="http://schemas.microsoft.com/office/drawing/2014/main" val="890558354"/>
                    </a:ext>
                  </a:extLst>
                </a:gridCol>
                <a:gridCol w="822960">
                  <a:extLst>
                    <a:ext uri="{9D8B030D-6E8A-4147-A177-3AD203B41FA5}">
                      <a16:colId xmlns:a16="http://schemas.microsoft.com/office/drawing/2014/main" val="1238243517"/>
                    </a:ext>
                  </a:extLst>
                </a:gridCol>
                <a:gridCol w="822960">
                  <a:extLst>
                    <a:ext uri="{9D8B030D-6E8A-4147-A177-3AD203B41FA5}">
                      <a16:colId xmlns:a16="http://schemas.microsoft.com/office/drawing/2014/main" val="1959244474"/>
                    </a:ext>
                  </a:extLst>
                </a:gridCol>
                <a:gridCol w="822960">
                  <a:extLst>
                    <a:ext uri="{9D8B030D-6E8A-4147-A177-3AD203B41FA5}">
                      <a16:colId xmlns:a16="http://schemas.microsoft.com/office/drawing/2014/main" val="2363787107"/>
                    </a:ext>
                  </a:extLst>
                </a:gridCol>
                <a:gridCol w="822960">
                  <a:extLst>
                    <a:ext uri="{9D8B030D-6E8A-4147-A177-3AD203B41FA5}">
                      <a16:colId xmlns:a16="http://schemas.microsoft.com/office/drawing/2014/main" val="2017459074"/>
                    </a:ext>
                  </a:extLst>
                </a:gridCol>
                <a:gridCol w="822960">
                  <a:extLst>
                    <a:ext uri="{9D8B030D-6E8A-4147-A177-3AD203B41FA5}">
                      <a16:colId xmlns:a16="http://schemas.microsoft.com/office/drawing/2014/main" val="953161541"/>
                    </a:ext>
                  </a:extLst>
                </a:gridCol>
                <a:gridCol w="822960">
                  <a:extLst>
                    <a:ext uri="{9D8B030D-6E8A-4147-A177-3AD203B41FA5}">
                      <a16:colId xmlns:a16="http://schemas.microsoft.com/office/drawing/2014/main" val="298751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7749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- 2018-08-23 15:55:13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COKE BARKADA AWARD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6256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- 2018-08-22 20:24:31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Dadalhin namin ang Coke #JigathonChallenge sa Intramuros kaya get ready to #FizzItUp! Sino’ng pupunta?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24867778"/>
                  </a:ext>
                </a:extLst>
              </a:tr>
            </a:tbl>
          </a:graphicData>
        </a:graphic>
      </p:graphicFrame>
      <p:sp>
        <p:nvSpPr>
          <p:cNvPr id="4" name="Text Placeholder 3">
            <a:extLst>
              <a:ext uri="{FF2B5EF4-FFF2-40B4-BE49-F238E27FC236}">
                <a16:creationId xmlns:a16="http://schemas.microsoft.com/office/drawing/2014/main" id="{2955D172-6F19-47D5-8174-568EDBFE981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34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B8DBA-B76D-4994-AA3D-3AF10E68BAAA}"/>
              </a:ext>
            </a:extLst>
          </p:cNvPr>
          <p:cNvSpPr>
            <a:spLocks noGrp="1"/>
          </p:cNvSpPr>
          <p:nvPr>
            <p:ph type="title"/>
          </p:nvPr>
        </p:nvSpPr>
        <p:spPr/>
        <p:txBody>
          <a:bodyPr/>
          <a:lstStyle/>
          <a:p>
            <a:r>
              <a:rPr lang="it-IT"/>
              <a:t>Facebook: Content Performance | Coca-Cola PH - 12 of 15</a:t>
            </a:r>
            <a:endParaRPr lang="en-US"/>
          </a:p>
        </p:txBody>
      </p:sp>
      <p:graphicFrame>
        <p:nvGraphicFramePr>
          <p:cNvPr id="5" name="Table Placeholder 4">
            <a:extLst>
              <a:ext uri="{FF2B5EF4-FFF2-40B4-BE49-F238E27FC236}">
                <a16:creationId xmlns:a16="http://schemas.microsoft.com/office/drawing/2014/main" id="{576E7947-8AD0-4CC7-8831-701973FDAA5C}"/>
              </a:ext>
            </a:extLst>
          </p:cNvPr>
          <p:cNvGraphicFramePr>
            <a:graphicFrameLocks noGrp="1"/>
          </p:cNvGraphicFramePr>
          <p:nvPr>
            <p:ph type="tbl" sz="quarter" idx="13"/>
            <p:extLst>
              <p:ext uri="{D42A27DB-BD31-4B8C-83A1-F6EECF244321}">
                <p14:modId xmlns:p14="http://schemas.microsoft.com/office/powerpoint/2010/main" val="83054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17208699"/>
                    </a:ext>
                  </a:extLst>
                </a:gridCol>
                <a:gridCol w="1234440">
                  <a:extLst>
                    <a:ext uri="{9D8B030D-6E8A-4147-A177-3AD203B41FA5}">
                      <a16:colId xmlns:a16="http://schemas.microsoft.com/office/drawing/2014/main" val="3486141530"/>
                    </a:ext>
                  </a:extLst>
                </a:gridCol>
                <a:gridCol w="822960">
                  <a:extLst>
                    <a:ext uri="{9D8B030D-6E8A-4147-A177-3AD203B41FA5}">
                      <a16:colId xmlns:a16="http://schemas.microsoft.com/office/drawing/2014/main" val="762428274"/>
                    </a:ext>
                  </a:extLst>
                </a:gridCol>
                <a:gridCol w="822960">
                  <a:extLst>
                    <a:ext uri="{9D8B030D-6E8A-4147-A177-3AD203B41FA5}">
                      <a16:colId xmlns:a16="http://schemas.microsoft.com/office/drawing/2014/main" val="2726804731"/>
                    </a:ext>
                  </a:extLst>
                </a:gridCol>
                <a:gridCol w="822960">
                  <a:extLst>
                    <a:ext uri="{9D8B030D-6E8A-4147-A177-3AD203B41FA5}">
                      <a16:colId xmlns:a16="http://schemas.microsoft.com/office/drawing/2014/main" val="2110271221"/>
                    </a:ext>
                  </a:extLst>
                </a:gridCol>
                <a:gridCol w="822960">
                  <a:extLst>
                    <a:ext uri="{9D8B030D-6E8A-4147-A177-3AD203B41FA5}">
                      <a16:colId xmlns:a16="http://schemas.microsoft.com/office/drawing/2014/main" val="605147290"/>
                    </a:ext>
                  </a:extLst>
                </a:gridCol>
                <a:gridCol w="822960">
                  <a:extLst>
                    <a:ext uri="{9D8B030D-6E8A-4147-A177-3AD203B41FA5}">
                      <a16:colId xmlns:a16="http://schemas.microsoft.com/office/drawing/2014/main" val="9247132"/>
                    </a:ext>
                  </a:extLst>
                </a:gridCol>
                <a:gridCol w="822960">
                  <a:extLst>
                    <a:ext uri="{9D8B030D-6E8A-4147-A177-3AD203B41FA5}">
                      <a16:colId xmlns:a16="http://schemas.microsoft.com/office/drawing/2014/main" val="1042147264"/>
                    </a:ext>
                  </a:extLst>
                </a:gridCol>
                <a:gridCol w="822960">
                  <a:extLst>
                    <a:ext uri="{9D8B030D-6E8A-4147-A177-3AD203B41FA5}">
                      <a16:colId xmlns:a16="http://schemas.microsoft.com/office/drawing/2014/main" val="355887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1753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- 2018-08-22 20:21:30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mo bang maki-Coke #JigathonChallenge? #FizzItUp with us sa Intramuros on Aug. 23!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1383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- 2018-08-19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is the creamy recipe you never knew you'd love! Luto na ng Creamy Adobo para sa pamilya at samahan ng #ForeverBagay na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27858028"/>
                  </a:ext>
                </a:extLst>
              </a:tr>
            </a:tbl>
          </a:graphicData>
        </a:graphic>
      </p:graphicFrame>
      <p:sp>
        <p:nvSpPr>
          <p:cNvPr id="4" name="Text Placeholder 3">
            <a:extLst>
              <a:ext uri="{FF2B5EF4-FFF2-40B4-BE49-F238E27FC236}">
                <a16:creationId xmlns:a16="http://schemas.microsoft.com/office/drawing/2014/main" id="{5057E60D-A0B8-44BD-948B-3C6B10B2166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62492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DC46A-4E46-4252-84EE-8368FE8A8629}"/>
              </a:ext>
            </a:extLst>
          </p:cNvPr>
          <p:cNvSpPr>
            <a:spLocks noGrp="1"/>
          </p:cNvSpPr>
          <p:nvPr>
            <p:ph type="title"/>
          </p:nvPr>
        </p:nvSpPr>
        <p:spPr/>
        <p:txBody>
          <a:bodyPr/>
          <a:lstStyle/>
          <a:p>
            <a:r>
              <a:rPr lang="it-IT"/>
              <a:t>Facebook: Content Performance | Coca-Cola PH - 13 of 15</a:t>
            </a:r>
            <a:endParaRPr lang="en-US"/>
          </a:p>
        </p:txBody>
      </p:sp>
      <p:graphicFrame>
        <p:nvGraphicFramePr>
          <p:cNvPr id="5" name="Table Placeholder 4">
            <a:extLst>
              <a:ext uri="{FF2B5EF4-FFF2-40B4-BE49-F238E27FC236}">
                <a16:creationId xmlns:a16="http://schemas.microsoft.com/office/drawing/2014/main" id="{6952F647-A294-4465-A82A-5CBE7E11D91D}"/>
              </a:ext>
            </a:extLst>
          </p:cNvPr>
          <p:cNvGraphicFramePr>
            <a:graphicFrameLocks noGrp="1"/>
          </p:cNvGraphicFramePr>
          <p:nvPr>
            <p:ph type="tbl" sz="quarter" idx="13"/>
            <p:extLst>
              <p:ext uri="{D42A27DB-BD31-4B8C-83A1-F6EECF244321}">
                <p14:modId xmlns:p14="http://schemas.microsoft.com/office/powerpoint/2010/main" val="3913014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7583171"/>
                    </a:ext>
                  </a:extLst>
                </a:gridCol>
                <a:gridCol w="1234440">
                  <a:extLst>
                    <a:ext uri="{9D8B030D-6E8A-4147-A177-3AD203B41FA5}">
                      <a16:colId xmlns:a16="http://schemas.microsoft.com/office/drawing/2014/main" val="649038115"/>
                    </a:ext>
                  </a:extLst>
                </a:gridCol>
                <a:gridCol w="822960">
                  <a:extLst>
                    <a:ext uri="{9D8B030D-6E8A-4147-A177-3AD203B41FA5}">
                      <a16:colId xmlns:a16="http://schemas.microsoft.com/office/drawing/2014/main" val="941826602"/>
                    </a:ext>
                  </a:extLst>
                </a:gridCol>
                <a:gridCol w="822960">
                  <a:extLst>
                    <a:ext uri="{9D8B030D-6E8A-4147-A177-3AD203B41FA5}">
                      <a16:colId xmlns:a16="http://schemas.microsoft.com/office/drawing/2014/main" val="2931326232"/>
                    </a:ext>
                  </a:extLst>
                </a:gridCol>
                <a:gridCol w="822960">
                  <a:extLst>
                    <a:ext uri="{9D8B030D-6E8A-4147-A177-3AD203B41FA5}">
                      <a16:colId xmlns:a16="http://schemas.microsoft.com/office/drawing/2014/main" val="2928691571"/>
                    </a:ext>
                  </a:extLst>
                </a:gridCol>
                <a:gridCol w="822960">
                  <a:extLst>
                    <a:ext uri="{9D8B030D-6E8A-4147-A177-3AD203B41FA5}">
                      <a16:colId xmlns:a16="http://schemas.microsoft.com/office/drawing/2014/main" val="323958104"/>
                    </a:ext>
                  </a:extLst>
                </a:gridCol>
                <a:gridCol w="822960">
                  <a:extLst>
                    <a:ext uri="{9D8B030D-6E8A-4147-A177-3AD203B41FA5}">
                      <a16:colId xmlns:a16="http://schemas.microsoft.com/office/drawing/2014/main" val="3904720515"/>
                    </a:ext>
                  </a:extLst>
                </a:gridCol>
                <a:gridCol w="822960">
                  <a:extLst>
                    <a:ext uri="{9D8B030D-6E8A-4147-A177-3AD203B41FA5}">
                      <a16:colId xmlns:a16="http://schemas.microsoft.com/office/drawing/2014/main" val="2913277023"/>
                    </a:ext>
                  </a:extLst>
                </a:gridCol>
                <a:gridCol w="822960">
                  <a:extLst>
                    <a:ext uri="{9D8B030D-6E8A-4147-A177-3AD203B41FA5}">
                      <a16:colId xmlns:a16="http://schemas.microsoft.com/office/drawing/2014/main" val="705389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5227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- 2018-08-19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 loco over Adobo when you add cream to its usual recipe at may kasamang COCA-COLA when served! Ano pa ang twist to the Adobo recipe ang bagay with Coke?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14196575"/>
                  </a:ext>
                </a:extLst>
              </a:tr>
            </a:tbl>
          </a:graphicData>
        </a:graphic>
      </p:graphicFrame>
      <p:sp>
        <p:nvSpPr>
          <p:cNvPr id="4" name="Text Placeholder 3">
            <a:extLst>
              <a:ext uri="{FF2B5EF4-FFF2-40B4-BE49-F238E27FC236}">
                <a16:creationId xmlns:a16="http://schemas.microsoft.com/office/drawing/2014/main" id="{2E46D28B-450E-404F-B2D3-36508BFCC8C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22007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B3B8C-2E72-42C5-93F7-482785B4B514}"/>
              </a:ext>
            </a:extLst>
          </p:cNvPr>
          <p:cNvSpPr>
            <a:spLocks noGrp="1"/>
          </p:cNvSpPr>
          <p:nvPr>
            <p:ph type="title"/>
          </p:nvPr>
        </p:nvSpPr>
        <p:spPr/>
        <p:txBody>
          <a:bodyPr/>
          <a:lstStyle/>
          <a:p>
            <a:r>
              <a:rPr lang="it-IT"/>
              <a:t>Facebook: Content Performance | Coca-Cola PH - 14 of 15</a:t>
            </a:r>
            <a:endParaRPr lang="en-US"/>
          </a:p>
        </p:txBody>
      </p:sp>
      <p:graphicFrame>
        <p:nvGraphicFramePr>
          <p:cNvPr id="5" name="Table Placeholder 4">
            <a:extLst>
              <a:ext uri="{FF2B5EF4-FFF2-40B4-BE49-F238E27FC236}">
                <a16:creationId xmlns:a16="http://schemas.microsoft.com/office/drawing/2014/main" id="{36D59633-C19A-4367-AE95-392069406058}"/>
              </a:ext>
            </a:extLst>
          </p:cNvPr>
          <p:cNvGraphicFramePr>
            <a:graphicFrameLocks noGrp="1"/>
          </p:cNvGraphicFramePr>
          <p:nvPr>
            <p:ph type="tbl" sz="quarter" idx="13"/>
            <p:extLst>
              <p:ext uri="{D42A27DB-BD31-4B8C-83A1-F6EECF244321}">
                <p14:modId xmlns:p14="http://schemas.microsoft.com/office/powerpoint/2010/main" val="158710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89351317"/>
                    </a:ext>
                  </a:extLst>
                </a:gridCol>
                <a:gridCol w="1234440">
                  <a:extLst>
                    <a:ext uri="{9D8B030D-6E8A-4147-A177-3AD203B41FA5}">
                      <a16:colId xmlns:a16="http://schemas.microsoft.com/office/drawing/2014/main" val="609645690"/>
                    </a:ext>
                  </a:extLst>
                </a:gridCol>
                <a:gridCol w="822960">
                  <a:extLst>
                    <a:ext uri="{9D8B030D-6E8A-4147-A177-3AD203B41FA5}">
                      <a16:colId xmlns:a16="http://schemas.microsoft.com/office/drawing/2014/main" val="2901971416"/>
                    </a:ext>
                  </a:extLst>
                </a:gridCol>
                <a:gridCol w="822960">
                  <a:extLst>
                    <a:ext uri="{9D8B030D-6E8A-4147-A177-3AD203B41FA5}">
                      <a16:colId xmlns:a16="http://schemas.microsoft.com/office/drawing/2014/main" val="2695612878"/>
                    </a:ext>
                  </a:extLst>
                </a:gridCol>
                <a:gridCol w="822960">
                  <a:extLst>
                    <a:ext uri="{9D8B030D-6E8A-4147-A177-3AD203B41FA5}">
                      <a16:colId xmlns:a16="http://schemas.microsoft.com/office/drawing/2014/main" val="4063650153"/>
                    </a:ext>
                  </a:extLst>
                </a:gridCol>
                <a:gridCol w="822960">
                  <a:extLst>
                    <a:ext uri="{9D8B030D-6E8A-4147-A177-3AD203B41FA5}">
                      <a16:colId xmlns:a16="http://schemas.microsoft.com/office/drawing/2014/main" val="517187856"/>
                    </a:ext>
                  </a:extLst>
                </a:gridCol>
                <a:gridCol w="822960">
                  <a:extLst>
                    <a:ext uri="{9D8B030D-6E8A-4147-A177-3AD203B41FA5}">
                      <a16:colId xmlns:a16="http://schemas.microsoft.com/office/drawing/2014/main" val="2895742089"/>
                    </a:ext>
                  </a:extLst>
                </a:gridCol>
                <a:gridCol w="822960">
                  <a:extLst>
                    <a:ext uri="{9D8B030D-6E8A-4147-A177-3AD203B41FA5}">
                      <a16:colId xmlns:a16="http://schemas.microsoft.com/office/drawing/2014/main" val="496027912"/>
                    </a:ext>
                  </a:extLst>
                </a:gridCol>
                <a:gridCol w="822960">
                  <a:extLst>
                    <a:ext uri="{9D8B030D-6E8A-4147-A177-3AD203B41FA5}">
                      <a16:colId xmlns:a16="http://schemas.microsoft.com/office/drawing/2014/main" val="209137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4980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- 2018-08-17 17:16:31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Hey Davao! Join us at the City Triangle and show your Coke jig to win premium items from Coke! Plus get a chance to see #CokeStudioPH Season 1 artist, Abra perform at the Coke Studio concert. Learn more about the event here: facebook.com/events/2143331432352448/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23056581"/>
                  </a:ext>
                </a:extLst>
              </a:tr>
            </a:tbl>
          </a:graphicData>
        </a:graphic>
      </p:graphicFrame>
      <p:sp>
        <p:nvSpPr>
          <p:cNvPr id="4" name="Text Placeholder 3">
            <a:extLst>
              <a:ext uri="{FF2B5EF4-FFF2-40B4-BE49-F238E27FC236}">
                <a16:creationId xmlns:a16="http://schemas.microsoft.com/office/drawing/2014/main" id="{2C2BB365-33AD-4130-A581-A403959AAF2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44834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BFD2B-5663-4393-AA33-7FBD0D5CDF49}"/>
              </a:ext>
            </a:extLst>
          </p:cNvPr>
          <p:cNvSpPr>
            <a:spLocks noGrp="1"/>
          </p:cNvSpPr>
          <p:nvPr>
            <p:ph type="title"/>
          </p:nvPr>
        </p:nvSpPr>
        <p:spPr/>
        <p:txBody>
          <a:bodyPr/>
          <a:lstStyle/>
          <a:p>
            <a:r>
              <a:rPr lang="it-IT"/>
              <a:t>Facebook: Content Performance | Coca-Cola PH - 15 of 15</a:t>
            </a:r>
            <a:endParaRPr lang="en-US"/>
          </a:p>
        </p:txBody>
      </p:sp>
      <p:graphicFrame>
        <p:nvGraphicFramePr>
          <p:cNvPr id="5" name="Table Placeholder 4">
            <a:extLst>
              <a:ext uri="{FF2B5EF4-FFF2-40B4-BE49-F238E27FC236}">
                <a16:creationId xmlns:a16="http://schemas.microsoft.com/office/drawing/2014/main" id="{A3A0DDA6-A3A8-4FD5-BDA8-37153965E003}"/>
              </a:ext>
            </a:extLst>
          </p:cNvPr>
          <p:cNvGraphicFramePr>
            <a:graphicFrameLocks noGrp="1"/>
          </p:cNvGraphicFramePr>
          <p:nvPr>
            <p:ph type="tbl" sz="quarter" idx="13"/>
            <p:extLst>
              <p:ext uri="{D42A27DB-BD31-4B8C-83A1-F6EECF244321}">
                <p14:modId xmlns:p14="http://schemas.microsoft.com/office/powerpoint/2010/main" val="197314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80831131"/>
                    </a:ext>
                  </a:extLst>
                </a:gridCol>
                <a:gridCol w="1234440">
                  <a:extLst>
                    <a:ext uri="{9D8B030D-6E8A-4147-A177-3AD203B41FA5}">
                      <a16:colId xmlns:a16="http://schemas.microsoft.com/office/drawing/2014/main" val="976966063"/>
                    </a:ext>
                  </a:extLst>
                </a:gridCol>
                <a:gridCol w="822960">
                  <a:extLst>
                    <a:ext uri="{9D8B030D-6E8A-4147-A177-3AD203B41FA5}">
                      <a16:colId xmlns:a16="http://schemas.microsoft.com/office/drawing/2014/main" val="3020834400"/>
                    </a:ext>
                  </a:extLst>
                </a:gridCol>
                <a:gridCol w="822960">
                  <a:extLst>
                    <a:ext uri="{9D8B030D-6E8A-4147-A177-3AD203B41FA5}">
                      <a16:colId xmlns:a16="http://schemas.microsoft.com/office/drawing/2014/main" val="2209384556"/>
                    </a:ext>
                  </a:extLst>
                </a:gridCol>
                <a:gridCol w="822960">
                  <a:extLst>
                    <a:ext uri="{9D8B030D-6E8A-4147-A177-3AD203B41FA5}">
                      <a16:colId xmlns:a16="http://schemas.microsoft.com/office/drawing/2014/main" val="4210505867"/>
                    </a:ext>
                  </a:extLst>
                </a:gridCol>
                <a:gridCol w="822960">
                  <a:extLst>
                    <a:ext uri="{9D8B030D-6E8A-4147-A177-3AD203B41FA5}">
                      <a16:colId xmlns:a16="http://schemas.microsoft.com/office/drawing/2014/main" val="3851338710"/>
                    </a:ext>
                  </a:extLst>
                </a:gridCol>
                <a:gridCol w="822960">
                  <a:extLst>
                    <a:ext uri="{9D8B030D-6E8A-4147-A177-3AD203B41FA5}">
                      <a16:colId xmlns:a16="http://schemas.microsoft.com/office/drawing/2014/main" val="490851059"/>
                    </a:ext>
                  </a:extLst>
                </a:gridCol>
                <a:gridCol w="822960">
                  <a:extLst>
                    <a:ext uri="{9D8B030D-6E8A-4147-A177-3AD203B41FA5}">
                      <a16:colId xmlns:a16="http://schemas.microsoft.com/office/drawing/2014/main" val="2137820065"/>
                    </a:ext>
                  </a:extLst>
                </a:gridCol>
                <a:gridCol w="822960">
                  <a:extLst>
                    <a:ext uri="{9D8B030D-6E8A-4147-A177-3AD203B41FA5}">
                      <a16:colId xmlns:a16="http://schemas.microsoft.com/office/drawing/2014/main" val="370774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3596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- 2018-08-11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What’s your best #FizzItUp dance? Share your fun moments with COCA-COLA with the world and invite your friends to do the jig,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20806069"/>
                  </a:ext>
                </a:extLst>
              </a:tr>
            </a:tbl>
          </a:graphicData>
        </a:graphic>
      </p:graphicFrame>
      <p:sp>
        <p:nvSpPr>
          <p:cNvPr id="4" name="Text Placeholder 3">
            <a:extLst>
              <a:ext uri="{FF2B5EF4-FFF2-40B4-BE49-F238E27FC236}">
                <a16:creationId xmlns:a16="http://schemas.microsoft.com/office/drawing/2014/main" id="{FAE238D9-7B20-4549-AD87-3EF8DF8C510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98128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BB1F-3F62-4E48-A2CE-1A5F13ED29B2}"/>
              </a:ext>
            </a:extLst>
          </p:cNvPr>
          <p:cNvSpPr>
            <a:spLocks noGrp="1"/>
          </p:cNvSpPr>
          <p:nvPr>
            <p:ph type="title"/>
          </p:nvPr>
        </p:nvSpPr>
        <p:spPr/>
        <p:txBody>
          <a:bodyPr/>
          <a:lstStyle/>
          <a:p>
            <a:r>
              <a:rPr lang="en-US"/>
              <a:t>Instagram: Content Performance | Coca-Cola PH - 1 of 14</a:t>
            </a:r>
          </a:p>
        </p:txBody>
      </p:sp>
      <p:graphicFrame>
        <p:nvGraphicFramePr>
          <p:cNvPr id="5" name="Table Placeholder 4">
            <a:extLst>
              <a:ext uri="{FF2B5EF4-FFF2-40B4-BE49-F238E27FC236}">
                <a16:creationId xmlns:a16="http://schemas.microsoft.com/office/drawing/2014/main" id="{9F5F8856-39E0-409C-8265-57D58235A6EB}"/>
              </a:ext>
            </a:extLst>
          </p:cNvPr>
          <p:cNvGraphicFramePr>
            <a:graphicFrameLocks noGrp="1"/>
          </p:cNvGraphicFramePr>
          <p:nvPr>
            <p:ph type="tbl" sz="quarter" idx="13"/>
            <p:extLst>
              <p:ext uri="{D42A27DB-BD31-4B8C-83A1-F6EECF244321}">
                <p14:modId xmlns:p14="http://schemas.microsoft.com/office/powerpoint/2010/main" val="149909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28562709"/>
                    </a:ext>
                  </a:extLst>
                </a:gridCol>
                <a:gridCol w="1234440">
                  <a:extLst>
                    <a:ext uri="{9D8B030D-6E8A-4147-A177-3AD203B41FA5}">
                      <a16:colId xmlns:a16="http://schemas.microsoft.com/office/drawing/2014/main" val="3875452500"/>
                    </a:ext>
                  </a:extLst>
                </a:gridCol>
                <a:gridCol w="822960">
                  <a:extLst>
                    <a:ext uri="{9D8B030D-6E8A-4147-A177-3AD203B41FA5}">
                      <a16:colId xmlns:a16="http://schemas.microsoft.com/office/drawing/2014/main" val="171327246"/>
                    </a:ext>
                  </a:extLst>
                </a:gridCol>
                <a:gridCol w="822960">
                  <a:extLst>
                    <a:ext uri="{9D8B030D-6E8A-4147-A177-3AD203B41FA5}">
                      <a16:colId xmlns:a16="http://schemas.microsoft.com/office/drawing/2014/main" val="717396766"/>
                    </a:ext>
                  </a:extLst>
                </a:gridCol>
                <a:gridCol w="822960">
                  <a:extLst>
                    <a:ext uri="{9D8B030D-6E8A-4147-A177-3AD203B41FA5}">
                      <a16:colId xmlns:a16="http://schemas.microsoft.com/office/drawing/2014/main" val="2523123494"/>
                    </a:ext>
                  </a:extLst>
                </a:gridCol>
                <a:gridCol w="822960">
                  <a:extLst>
                    <a:ext uri="{9D8B030D-6E8A-4147-A177-3AD203B41FA5}">
                      <a16:colId xmlns:a16="http://schemas.microsoft.com/office/drawing/2014/main" val="3405353128"/>
                    </a:ext>
                  </a:extLst>
                </a:gridCol>
                <a:gridCol w="822960">
                  <a:extLst>
                    <a:ext uri="{9D8B030D-6E8A-4147-A177-3AD203B41FA5}">
                      <a16:colId xmlns:a16="http://schemas.microsoft.com/office/drawing/2014/main" val="4146057975"/>
                    </a:ext>
                  </a:extLst>
                </a:gridCol>
                <a:gridCol w="822960">
                  <a:extLst>
                    <a:ext uri="{9D8B030D-6E8A-4147-A177-3AD203B41FA5}">
                      <a16:colId xmlns:a16="http://schemas.microsoft.com/office/drawing/2014/main" val="873328940"/>
                    </a:ext>
                  </a:extLst>
                </a:gridCol>
                <a:gridCol w="822960">
                  <a:extLst>
                    <a:ext uri="{9D8B030D-6E8A-4147-A177-3AD203B41FA5}">
                      <a16:colId xmlns:a16="http://schemas.microsoft.com/office/drawing/2014/main" val="427693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5421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- 2018-08-31 17:54:36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 you're craving for some keso, then bagay na bagay ang dish na 'to para sa'yo! Try our Cheesy Caldereta recipe with a glass of ice-cold Coke para mas masarap ang lunch!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5779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- 2018-08-31 13:51:43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here at Riverbanks Center, Plaza Area, Marikina City with the Coke #JigathonChallenge! Daan kayo and #FizzItUp with us para manalo ng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40547888"/>
                  </a:ext>
                </a:extLst>
              </a:tr>
            </a:tbl>
          </a:graphicData>
        </a:graphic>
      </p:graphicFrame>
      <p:sp>
        <p:nvSpPr>
          <p:cNvPr id="4" name="Text Placeholder 3">
            <a:extLst>
              <a:ext uri="{FF2B5EF4-FFF2-40B4-BE49-F238E27FC236}">
                <a16:creationId xmlns:a16="http://schemas.microsoft.com/office/drawing/2014/main" id="{229BA483-CABB-4B64-9816-AE827F5540B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9463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0BC6E-2E8A-41FD-803E-0BA6E0062280}"/>
              </a:ext>
            </a:extLst>
          </p:cNvPr>
          <p:cNvSpPr>
            <a:spLocks noGrp="1"/>
          </p:cNvSpPr>
          <p:nvPr>
            <p:ph type="title"/>
          </p:nvPr>
        </p:nvSpPr>
        <p:spPr/>
        <p:txBody>
          <a:bodyPr/>
          <a:lstStyle/>
          <a:p>
            <a:r>
              <a:rPr lang="en-US"/>
              <a:t>Instagram: Content Performance | Coca-Cola PH - 2 of 14</a:t>
            </a:r>
          </a:p>
        </p:txBody>
      </p:sp>
      <p:graphicFrame>
        <p:nvGraphicFramePr>
          <p:cNvPr id="5" name="Table Placeholder 4">
            <a:extLst>
              <a:ext uri="{FF2B5EF4-FFF2-40B4-BE49-F238E27FC236}">
                <a16:creationId xmlns:a16="http://schemas.microsoft.com/office/drawing/2014/main" id="{7E3BF150-4749-4728-87E8-7AB6C1FC8C47}"/>
              </a:ext>
            </a:extLst>
          </p:cNvPr>
          <p:cNvGraphicFramePr>
            <a:graphicFrameLocks noGrp="1"/>
          </p:cNvGraphicFramePr>
          <p:nvPr>
            <p:ph type="tbl" sz="quarter" idx="13"/>
            <p:extLst>
              <p:ext uri="{D42A27DB-BD31-4B8C-83A1-F6EECF244321}">
                <p14:modId xmlns:p14="http://schemas.microsoft.com/office/powerpoint/2010/main" val="214308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95062362"/>
                    </a:ext>
                  </a:extLst>
                </a:gridCol>
                <a:gridCol w="1234440">
                  <a:extLst>
                    <a:ext uri="{9D8B030D-6E8A-4147-A177-3AD203B41FA5}">
                      <a16:colId xmlns:a16="http://schemas.microsoft.com/office/drawing/2014/main" val="1639267856"/>
                    </a:ext>
                  </a:extLst>
                </a:gridCol>
                <a:gridCol w="822960">
                  <a:extLst>
                    <a:ext uri="{9D8B030D-6E8A-4147-A177-3AD203B41FA5}">
                      <a16:colId xmlns:a16="http://schemas.microsoft.com/office/drawing/2014/main" val="4036351467"/>
                    </a:ext>
                  </a:extLst>
                </a:gridCol>
                <a:gridCol w="822960">
                  <a:extLst>
                    <a:ext uri="{9D8B030D-6E8A-4147-A177-3AD203B41FA5}">
                      <a16:colId xmlns:a16="http://schemas.microsoft.com/office/drawing/2014/main" val="1393564322"/>
                    </a:ext>
                  </a:extLst>
                </a:gridCol>
                <a:gridCol w="822960">
                  <a:extLst>
                    <a:ext uri="{9D8B030D-6E8A-4147-A177-3AD203B41FA5}">
                      <a16:colId xmlns:a16="http://schemas.microsoft.com/office/drawing/2014/main" val="470043915"/>
                    </a:ext>
                  </a:extLst>
                </a:gridCol>
                <a:gridCol w="822960">
                  <a:extLst>
                    <a:ext uri="{9D8B030D-6E8A-4147-A177-3AD203B41FA5}">
                      <a16:colId xmlns:a16="http://schemas.microsoft.com/office/drawing/2014/main" val="913535414"/>
                    </a:ext>
                  </a:extLst>
                </a:gridCol>
                <a:gridCol w="822960">
                  <a:extLst>
                    <a:ext uri="{9D8B030D-6E8A-4147-A177-3AD203B41FA5}">
                      <a16:colId xmlns:a16="http://schemas.microsoft.com/office/drawing/2014/main" val="3044527924"/>
                    </a:ext>
                  </a:extLst>
                </a:gridCol>
                <a:gridCol w="822960">
                  <a:extLst>
                    <a:ext uri="{9D8B030D-6E8A-4147-A177-3AD203B41FA5}">
                      <a16:colId xmlns:a16="http://schemas.microsoft.com/office/drawing/2014/main" val="2792704880"/>
                    </a:ext>
                  </a:extLst>
                </a:gridCol>
                <a:gridCol w="822960">
                  <a:extLst>
                    <a:ext uri="{9D8B030D-6E8A-4147-A177-3AD203B41FA5}">
                      <a16:colId xmlns:a16="http://schemas.microsoft.com/office/drawing/2014/main" val="236188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739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- 2018-08-30 15:31:28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Let's go FEU! Chance n'yo nang ipakita ang best Coke Jig ninyo dahil nandito na kami sa Gazebo area. 😊 Win Coke premium items when you #FizzItUp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4559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- 2018-08-30 10:28:16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Pwede pa kayong sumali sa Coke #JigathonChallenge to win exciting prizes from Coke! Punta na sa Riverbanks Center, Marikina on Aug. 31 and #FizzItUp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93363614"/>
                  </a:ext>
                </a:extLst>
              </a:tr>
            </a:tbl>
          </a:graphicData>
        </a:graphic>
      </p:graphicFrame>
      <p:sp>
        <p:nvSpPr>
          <p:cNvPr id="4" name="Text Placeholder 3">
            <a:extLst>
              <a:ext uri="{FF2B5EF4-FFF2-40B4-BE49-F238E27FC236}">
                <a16:creationId xmlns:a16="http://schemas.microsoft.com/office/drawing/2014/main" id="{B847A716-59E8-4B29-8AE5-7E8AB4312FF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78009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5359-FD95-4360-AFD4-744185E96BE2}"/>
              </a:ext>
            </a:extLst>
          </p:cNvPr>
          <p:cNvSpPr>
            <a:spLocks noGrp="1"/>
          </p:cNvSpPr>
          <p:nvPr>
            <p:ph type="title"/>
          </p:nvPr>
        </p:nvSpPr>
        <p:spPr/>
        <p:txBody>
          <a:bodyPr/>
          <a:lstStyle/>
          <a:p>
            <a:r>
              <a:rPr lang="en-US"/>
              <a:t>Instagram: Content Performance | Coca-Cola PH - 3 of 14</a:t>
            </a:r>
          </a:p>
        </p:txBody>
      </p:sp>
      <p:graphicFrame>
        <p:nvGraphicFramePr>
          <p:cNvPr id="5" name="Table Placeholder 4">
            <a:extLst>
              <a:ext uri="{FF2B5EF4-FFF2-40B4-BE49-F238E27FC236}">
                <a16:creationId xmlns:a16="http://schemas.microsoft.com/office/drawing/2014/main" id="{2DC2CD12-727E-43CA-A53D-0B3AC63D6F05}"/>
              </a:ext>
            </a:extLst>
          </p:cNvPr>
          <p:cNvGraphicFramePr>
            <a:graphicFrameLocks noGrp="1"/>
          </p:cNvGraphicFramePr>
          <p:nvPr>
            <p:ph type="tbl" sz="quarter" idx="13"/>
            <p:extLst>
              <p:ext uri="{D42A27DB-BD31-4B8C-83A1-F6EECF244321}">
                <p14:modId xmlns:p14="http://schemas.microsoft.com/office/powerpoint/2010/main" val="45559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11611500"/>
                    </a:ext>
                  </a:extLst>
                </a:gridCol>
                <a:gridCol w="1234440">
                  <a:extLst>
                    <a:ext uri="{9D8B030D-6E8A-4147-A177-3AD203B41FA5}">
                      <a16:colId xmlns:a16="http://schemas.microsoft.com/office/drawing/2014/main" val="3564921646"/>
                    </a:ext>
                  </a:extLst>
                </a:gridCol>
                <a:gridCol w="822960">
                  <a:extLst>
                    <a:ext uri="{9D8B030D-6E8A-4147-A177-3AD203B41FA5}">
                      <a16:colId xmlns:a16="http://schemas.microsoft.com/office/drawing/2014/main" val="235490232"/>
                    </a:ext>
                  </a:extLst>
                </a:gridCol>
                <a:gridCol w="822960">
                  <a:extLst>
                    <a:ext uri="{9D8B030D-6E8A-4147-A177-3AD203B41FA5}">
                      <a16:colId xmlns:a16="http://schemas.microsoft.com/office/drawing/2014/main" val="2367775809"/>
                    </a:ext>
                  </a:extLst>
                </a:gridCol>
                <a:gridCol w="822960">
                  <a:extLst>
                    <a:ext uri="{9D8B030D-6E8A-4147-A177-3AD203B41FA5}">
                      <a16:colId xmlns:a16="http://schemas.microsoft.com/office/drawing/2014/main" val="1281265519"/>
                    </a:ext>
                  </a:extLst>
                </a:gridCol>
                <a:gridCol w="822960">
                  <a:extLst>
                    <a:ext uri="{9D8B030D-6E8A-4147-A177-3AD203B41FA5}">
                      <a16:colId xmlns:a16="http://schemas.microsoft.com/office/drawing/2014/main" val="1565379164"/>
                    </a:ext>
                  </a:extLst>
                </a:gridCol>
                <a:gridCol w="822960">
                  <a:extLst>
                    <a:ext uri="{9D8B030D-6E8A-4147-A177-3AD203B41FA5}">
                      <a16:colId xmlns:a16="http://schemas.microsoft.com/office/drawing/2014/main" val="1901128079"/>
                    </a:ext>
                  </a:extLst>
                </a:gridCol>
                <a:gridCol w="822960">
                  <a:extLst>
                    <a:ext uri="{9D8B030D-6E8A-4147-A177-3AD203B41FA5}">
                      <a16:colId xmlns:a16="http://schemas.microsoft.com/office/drawing/2014/main" val="3664355099"/>
                    </a:ext>
                  </a:extLst>
                </a:gridCol>
                <a:gridCol w="822960">
                  <a:extLst>
                    <a:ext uri="{9D8B030D-6E8A-4147-A177-3AD203B41FA5}">
                      <a16:colId xmlns:a16="http://schemas.microsoft.com/office/drawing/2014/main" val="588011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63733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- 2018-08-30 09:00:05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n’yo bang manalo ng Coca-Cola premium items? All you have to do is #FizzItUp with a Coke and join the Coke #JigathonChallenge. Dadaan kami sa Riverbanks Center on Aug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831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- 2018-08-29 17:49:39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Bakit kaya biglang napapa-jig ‘yung mga taga-Metro Manila? Did they #FizzItUp with a Coke para makasali sa Coke #JigathonChallenge? Panoorin n’yo!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70633410"/>
                  </a:ext>
                </a:extLst>
              </a:tr>
            </a:tbl>
          </a:graphicData>
        </a:graphic>
      </p:graphicFrame>
      <p:sp>
        <p:nvSpPr>
          <p:cNvPr id="4" name="Text Placeholder 3">
            <a:extLst>
              <a:ext uri="{FF2B5EF4-FFF2-40B4-BE49-F238E27FC236}">
                <a16:creationId xmlns:a16="http://schemas.microsoft.com/office/drawing/2014/main" id="{F82425AD-8408-43C4-95E6-C056900DBF8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78370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906FD-0565-4DC0-A233-9BE555ED7961}"/>
              </a:ext>
            </a:extLst>
          </p:cNvPr>
          <p:cNvSpPr>
            <a:spLocks noGrp="1"/>
          </p:cNvSpPr>
          <p:nvPr>
            <p:ph type="title"/>
          </p:nvPr>
        </p:nvSpPr>
        <p:spPr/>
        <p:txBody>
          <a:bodyPr/>
          <a:lstStyle/>
          <a:p>
            <a:r>
              <a:rPr lang="en-US"/>
              <a:t>Instagram: Content Performance | Coca-Cola PH - 4 of 14</a:t>
            </a:r>
          </a:p>
        </p:txBody>
      </p:sp>
      <p:graphicFrame>
        <p:nvGraphicFramePr>
          <p:cNvPr id="5" name="Table Placeholder 4">
            <a:extLst>
              <a:ext uri="{FF2B5EF4-FFF2-40B4-BE49-F238E27FC236}">
                <a16:creationId xmlns:a16="http://schemas.microsoft.com/office/drawing/2014/main" id="{BE9E5626-5815-4A30-B0EE-C19BE9BD0380}"/>
              </a:ext>
            </a:extLst>
          </p:cNvPr>
          <p:cNvGraphicFramePr>
            <a:graphicFrameLocks noGrp="1"/>
          </p:cNvGraphicFramePr>
          <p:nvPr>
            <p:ph type="tbl" sz="quarter" idx="13"/>
            <p:extLst>
              <p:ext uri="{D42A27DB-BD31-4B8C-83A1-F6EECF244321}">
                <p14:modId xmlns:p14="http://schemas.microsoft.com/office/powerpoint/2010/main" val="2885855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9825439"/>
                    </a:ext>
                  </a:extLst>
                </a:gridCol>
                <a:gridCol w="1234440">
                  <a:extLst>
                    <a:ext uri="{9D8B030D-6E8A-4147-A177-3AD203B41FA5}">
                      <a16:colId xmlns:a16="http://schemas.microsoft.com/office/drawing/2014/main" val="1778563499"/>
                    </a:ext>
                  </a:extLst>
                </a:gridCol>
                <a:gridCol w="822960">
                  <a:extLst>
                    <a:ext uri="{9D8B030D-6E8A-4147-A177-3AD203B41FA5}">
                      <a16:colId xmlns:a16="http://schemas.microsoft.com/office/drawing/2014/main" val="69442333"/>
                    </a:ext>
                  </a:extLst>
                </a:gridCol>
                <a:gridCol w="822960">
                  <a:extLst>
                    <a:ext uri="{9D8B030D-6E8A-4147-A177-3AD203B41FA5}">
                      <a16:colId xmlns:a16="http://schemas.microsoft.com/office/drawing/2014/main" val="2033904374"/>
                    </a:ext>
                  </a:extLst>
                </a:gridCol>
                <a:gridCol w="822960">
                  <a:extLst>
                    <a:ext uri="{9D8B030D-6E8A-4147-A177-3AD203B41FA5}">
                      <a16:colId xmlns:a16="http://schemas.microsoft.com/office/drawing/2014/main" val="3403321926"/>
                    </a:ext>
                  </a:extLst>
                </a:gridCol>
                <a:gridCol w="822960">
                  <a:extLst>
                    <a:ext uri="{9D8B030D-6E8A-4147-A177-3AD203B41FA5}">
                      <a16:colId xmlns:a16="http://schemas.microsoft.com/office/drawing/2014/main" val="3331037357"/>
                    </a:ext>
                  </a:extLst>
                </a:gridCol>
                <a:gridCol w="822960">
                  <a:extLst>
                    <a:ext uri="{9D8B030D-6E8A-4147-A177-3AD203B41FA5}">
                      <a16:colId xmlns:a16="http://schemas.microsoft.com/office/drawing/2014/main" val="247926460"/>
                    </a:ext>
                  </a:extLst>
                </a:gridCol>
                <a:gridCol w="822960">
                  <a:extLst>
                    <a:ext uri="{9D8B030D-6E8A-4147-A177-3AD203B41FA5}">
                      <a16:colId xmlns:a16="http://schemas.microsoft.com/office/drawing/2014/main" val="848493286"/>
                    </a:ext>
                  </a:extLst>
                </a:gridCol>
                <a:gridCol w="822960">
                  <a:extLst>
                    <a:ext uri="{9D8B030D-6E8A-4147-A177-3AD203B41FA5}">
                      <a16:colId xmlns:a16="http://schemas.microsoft.com/office/drawing/2014/main" val="939367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4642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- 2018-08-29 09:43:20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FEU! Ready na ba kayo for the Coke #JigathonChallenge? We’re heading there on August 30 so be sure to #FizzItUp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3133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- 2018-08-29 09:00:04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Coke #JigathonChallenge is coming to FEU! Samahan n’yo kaming mag- #FizzItUp at ipakita ang best version of the Coke Jig! Kita-kits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21685824"/>
                  </a:ext>
                </a:extLst>
              </a:tr>
            </a:tbl>
          </a:graphicData>
        </a:graphic>
      </p:graphicFrame>
      <p:sp>
        <p:nvSpPr>
          <p:cNvPr id="4" name="Text Placeholder 3">
            <a:extLst>
              <a:ext uri="{FF2B5EF4-FFF2-40B4-BE49-F238E27FC236}">
                <a16:creationId xmlns:a16="http://schemas.microsoft.com/office/drawing/2014/main" id="{E72129BD-0EB1-42B3-83B9-CA11C276FC4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01475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440B-DA93-435F-9A66-54A55A9CA242}"/>
              </a:ext>
            </a:extLst>
          </p:cNvPr>
          <p:cNvSpPr>
            <a:spLocks noGrp="1"/>
          </p:cNvSpPr>
          <p:nvPr>
            <p:ph type="title"/>
          </p:nvPr>
        </p:nvSpPr>
        <p:spPr/>
        <p:txBody>
          <a:bodyPr/>
          <a:lstStyle/>
          <a:p>
            <a:r>
              <a:rPr lang="en-US"/>
              <a:t>Instagram: Content Performance | Coca-Cola PH - 5 of 14</a:t>
            </a:r>
          </a:p>
        </p:txBody>
      </p:sp>
      <p:graphicFrame>
        <p:nvGraphicFramePr>
          <p:cNvPr id="5" name="Table Placeholder 4">
            <a:extLst>
              <a:ext uri="{FF2B5EF4-FFF2-40B4-BE49-F238E27FC236}">
                <a16:creationId xmlns:a16="http://schemas.microsoft.com/office/drawing/2014/main" id="{0C646C23-8853-4C35-8B0F-288D78CAE857}"/>
              </a:ext>
            </a:extLst>
          </p:cNvPr>
          <p:cNvGraphicFramePr>
            <a:graphicFrameLocks noGrp="1"/>
          </p:cNvGraphicFramePr>
          <p:nvPr>
            <p:ph type="tbl" sz="quarter" idx="13"/>
            <p:extLst>
              <p:ext uri="{D42A27DB-BD31-4B8C-83A1-F6EECF244321}">
                <p14:modId xmlns:p14="http://schemas.microsoft.com/office/powerpoint/2010/main" val="1998350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8631192"/>
                    </a:ext>
                  </a:extLst>
                </a:gridCol>
                <a:gridCol w="1234440">
                  <a:extLst>
                    <a:ext uri="{9D8B030D-6E8A-4147-A177-3AD203B41FA5}">
                      <a16:colId xmlns:a16="http://schemas.microsoft.com/office/drawing/2014/main" val="2909891501"/>
                    </a:ext>
                  </a:extLst>
                </a:gridCol>
                <a:gridCol w="822960">
                  <a:extLst>
                    <a:ext uri="{9D8B030D-6E8A-4147-A177-3AD203B41FA5}">
                      <a16:colId xmlns:a16="http://schemas.microsoft.com/office/drawing/2014/main" val="2026511142"/>
                    </a:ext>
                  </a:extLst>
                </a:gridCol>
                <a:gridCol w="822960">
                  <a:extLst>
                    <a:ext uri="{9D8B030D-6E8A-4147-A177-3AD203B41FA5}">
                      <a16:colId xmlns:a16="http://schemas.microsoft.com/office/drawing/2014/main" val="509898084"/>
                    </a:ext>
                  </a:extLst>
                </a:gridCol>
                <a:gridCol w="822960">
                  <a:extLst>
                    <a:ext uri="{9D8B030D-6E8A-4147-A177-3AD203B41FA5}">
                      <a16:colId xmlns:a16="http://schemas.microsoft.com/office/drawing/2014/main" val="1370671104"/>
                    </a:ext>
                  </a:extLst>
                </a:gridCol>
                <a:gridCol w="822960">
                  <a:extLst>
                    <a:ext uri="{9D8B030D-6E8A-4147-A177-3AD203B41FA5}">
                      <a16:colId xmlns:a16="http://schemas.microsoft.com/office/drawing/2014/main" val="2509993618"/>
                    </a:ext>
                  </a:extLst>
                </a:gridCol>
                <a:gridCol w="822960">
                  <a:extLst>
                    <a:ext uri="{9D8B030D-6E8A-4147-A177-3AD203B41FA5}">
                      <a16:colId xmlns:a16="http://schemas.microsoft.com/office/drawing/2014/main" val="3650820951"/>
                    </a:ext>
                  </a:extLst>
                </a:gridCol>
                <a:gridCol w="822960">
                  <a:extLst>
                    <a:ext uri="{9D8B030D-6E8A-4147-A177-3AD203B41FA5}">
                      <a16:colId xmlns:a16="http://schemas.microsoft.com/office/drawing/2014/main" val="695238570"/>
                    </a:ext>
                  </a:extLst>
                </a:gridCol>
                <a:gridCol w="822960">
                  <a:extLst>
                    <a:ext uri="{9D8B030D-6E8A-4147-A177-3AD203B41FA5}">
                      <a16:colId xmlns:a16="http://schemas.microsoft.com/office/drawing/2014/main" val="337968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8869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- 2018-08-27 09:46:52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Mga taga-Caloocan! It’s your turn to #FizzItUp at the Coke #JigathonChallenge. Punta na sa Plaza City Hall on August 28 para sumali and get exciting freebies from Coke!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8189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- 2018-08-27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Tara na, magcelebrate para sa mga superhero ng bayan at ng pamilya! Anong #ForeverBagay meal ang bagay sa ice-cold COCA-COLA at okasyon ngayon? Happy National Heroes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35507403"/>
                  </a:ext>
                </a:extLst>
              </a:tr>
            </a:tbl>
          </a:graphicData>
        </a:graphic>
      </p:graphicFrame>
      <p:sp>
        <p:nvSpPr>
          <p:cNvPr id="4" name="Text Placeholder 3">
            <a:extLst>
              <a:ext uri="{FF2B5EF4-FFF2-40B4-BE49-F238E27FC236}">
                <a16:creationId xmlns:a16="http://schemas.microsoft.com/office/drawing/2014/main" id="{44A52E04-8393-479D-90E8-7B8B126B7FD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9893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3691E-8CC9-4A2B-9475-8CEFA27C8933}"/>
              </a:ext>
            </a:extLst>
          </p:cNvPr>
          <p:cNvSpPr>
            <a:spLocks noGrp="1"/>
          </p:cNvSpPr>
          <p:nvPr>
            <p:ph type="title"/>
          </p:nvPr>
        </p:nvSpPr>
        <p:spPr/>
        <p:txBody>
          <a:bodyPr/>
          <a:lstStyle/>
          <a:p>
            <a:r>
              <a:rPr lang="en-US"/>
              <a:t>Instagram: Content Performance | Coca-Cola PH - 6 of 14</a:t>
            </a:r>
          </a:p>
        </p:txBody>
      </p:sp>
      <p:graphicFrame>
        <p:nvGraphicFramePr>
          <p:cNvPr id="5" name="Table Placeholder 4">
            <a:extLst>
              <a:ext uri="{FF2B5EF4-FFF2-40B4-BE49-F238E27FC236}">
                <a16:creationId xmlns:a16="http://schemas.microsoft.com/office/drawing/2014/main" id="{D3C2F2DB-D049-4FF4-AFE5-370095FC1637}"/>
              </a:ext>
            </a:extLst>
          </p:cNvPr>
          <p:cNvGraphicFramePr>
            <a:graphicFrameLocks noGrp="1"/>
          </p:cNvGraphicFramePr>
          <p:nvPr>
            <p:ph type="tbl" sz="quarter" idx="13"/>
            <p:extLst>
              <p:ext uri="{D42A27DB-BD31-4B8C-83A1-F6EECF244321}">
                <p14:modId xmlns:p14="http://schemas.microsoft.com/office/powerpoint/2010/main" val="320318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98998265"/>
                    </a:ext>
                  </a:extLst>
                </a:gridCol>
                <a:gridCol w="1234440">
                  <a:extLst>
                    <a:ext uri="{9D8B030D-6E8A-4147-A177-3AD203B41FA5}">
                      <a16:colId xmlns:a16="http://schemas.microsoft.com/office/drawing/2014/main" val="2639942176"/>
                    </a:ext>
                  </a:extLst>
                </a:gridCol>
                <a:gridCol w="822960">
                  <a:extLst>
                    <a:ext uri="{9D8B030D-6E8A-4147-A177-3AD203B41FA5}">
                      <a16:colId xmlns:a16="http://schemas.microsoft.com/office/drawing/2014/main" val="2696302570"/>
                    </a:ext>
                  </a:extLst>
                </a:gridCol>
                <a:gridCol w="822960">
                  <a:extLst>
                    <a:ext uri="{9D8B030D-6E8A-4147-A177-3AD203B41FA5}">
                      <a16:colId xmlns:a16="http://schemas.microsoft.com/office/drawing/2014/main" val="2311478567"/>
                    </a:ext>
                  </a:extLst>
                </a:gridCol>
                <a:gridCol w="822960">
                  <a:extLst>
                    <a:ext uri="{9D8B030D-6E8A-4147-A177-3AD203B41FA5}">
                      <a16:colId xmlns:a16="http://schemas.microsoft.com/office/drawing/2014/main" val="491446768"/>
                    </a:ext>
                  </a:extLst>
                </a:gridCol>
                <a:gridCol w="822960">
                  <a:extLst>
                    <a:ext uri="{9D8B030D-6E8A-4147-A177-3AD203B41FA5}">
                      <a16:colId xmlns:a16="http://schemas.microsoft.com/office/drawing/2014/main" val="2813721943"/>
                    </a:ext>
                  </a:extLst>
                </a:gridCol>
                <a:gridCol w="822960">
                  <a:extLst>
                    <a:ext uri="{9D8B030D-6E8A-4147-A177-3AD203B41FA5}">
                      <a16:colId xmlns:a16="http://schemas.microsoft.com/office/drawing/2014/main" val="1449195043"/>
                    </a:ext>
                  </a:extLst>
                </a:gridCol>
                <a:gridCol w="822960">
                  <a:extLst>
                    <a:ext uri="{9D8B030D-6E8A-4147-A177-3AD203B41FA5}">
                      <a16:colId xmlns:a16="http://schemas.microsoft.com/office/drawing/2014/main" val="1810917941"/>
                    </a:ext>
                  </a:extLst>
                </a:gridCol>
                <a:gridCol w="822960">
                  <a:extLst>
                    <a:ext uri="{9D8B030D-6E8A-4147-A177-3AD203B41FA5}">
                      <a16:colId xmlns:a16="http://schemas.microsoft.com/office/drawing/2014/main" val="4004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7707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- 2018-08-27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Caloocan! You better get ready dahil malapit nang pumunta ang Coke #JigathonChallenge sa inyo. Sali kayo ha and #FizzItUp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25713573"/>
                  </a:ext>
                </a:extLst>
              </a:tr>
            </a:tbl>
          </a:graphicData>
        </a:graphic>
      </p:graphicFrame>
      <p:sp>
        <p:nvSpPr>
          <p:cNvPr id="4" name="Text Placeholder 3">
            <a:extLst>
              <a:ext uri="{FF2B5EF4-FFF2-40B4-BE49-F238E27FC236}">
                <a16:creationId xmlns:a16="http://schemas.microsoft.com/office/drawing/2014/main" id="{A6562970-4F0E-46C1-9346-BAB468AF268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99608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0F25-BFC1-4862-A3BD-BAB94C5C586C}"/>
              </a:ext>
            </a:extLst>
          </p:cNvPr>
          <p:cNvSpPr>
            <a:spLocks noGrp="1"/>
          </p:cNvSpPr>
          <p:nvPr>
            <p:ph type="title"/>
          </p:nvPr>
        </p:nvSpPr>
        <p:spPr/>
        <p:txBody>
          <a:bodyPr/>
          <a:lstStyle/>
          <a:p>
            <a:r>
              <a:rPr lang="en-US"/>
              <a:t>Instagram: Content Performance | Coca-Cola PH - 7 of 14</a:t>
            </a:r>
          </a:p>
        </p:txBody>
      </p:sp>
      <p:graphicFrame>
        <p:nvGraphicFramePr>
          <p:cNvPr id="5" name="Table Placeholder 4">
            <a:extLst>
              <a:ext uri="{FF2B5EF4-FFF2-40B4-BE49-F238E27FC236}">
                <a16:creationId xmlns:a16="http://schemas.microsoft.com/office/drawing/2014/main" id="{81AD1286-81B4-42B0-A320-E8C4DEF72C84}"/>
              </a:ext>
            </a:extLst>
          </p:cNvPr>
          <p:cNvGraphicFramePr>
            <a:graphicFrameLocks noGrp="1"/>
          </p:cNvGraphicFramePr>
          <p:nvPr>
            <p:ph type="tbl" sz="quarter" idx="13"/>
            <p:extLst>
              <p:ext uri="{D42A27DB-BD31-4B8C-83A1-F6EECF244321}">
                <p14:modId xmlns:p14="http://schemas.microsoft.com/office/powerpoint/2010/main" val="184293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53329204"/>
                    </a:ext>
                  </a:extLst>
                </a:gridCol>
                <a:gridCol w="1234440">
                  <a:extLst>
                    <a:ext uri="{9D8B030D-6E8A-4147-A177-3AD203B41FA5}">
                      <a16:colId xmlns:a16="http://schemas.microsoft.com/office/drawing/2014/main" val="1640033814"/>
                    </a:ext>
                  </a:extLst>
                </a:gridCol>
                <a:gridCol w="822960">
                  <a:extLst>
                    <a:ext uri="{9D8B030D-6E8A-4147-A177-3AD203B41FA5}">
                      <a16:colId xmlns:a16="http://schemas.microsoft.com/office/drawing/2014/main" val="179358333"/>
                    </a:ext>
                  </a:extLst>
                </a:gridCol>
                <a:gridCol w="822960">
                  <a:extLst>
                    <a:ext uri="{9D8B030D-6E8A-4147-A177-3AD203B41FA5}">
                      <a16:colId xmlns:a16="http://schemas.microsoft.com/office/drawing/2014/main" val="2250258958"/>
                    </a:ext>
                  </a:extLst>
                </a:gridCol>
                <a:gridCol w="822960">
                  <a:extLst>
                    <a:ext uri="{9D8B030D-6E8A-4147-A177-3AD203B41FA5}">
                      <a16:colId xmlns:a16="http://schemas.microsoft.com/office/drawing/2014/main" val="323064836"/>
                    </a:ext>
                  </a:extLst>
                </a:gridCol>
                <a:gridCol w="822960">
                  <a:extLst>
                    <a:ext uri="{9D8B030D-6E8A-4147-A177-3AD203B41FA5}">
                      <a16:colId xmlns:a16="http://schemas.microsoft.com/office/drawing/2014/main" val="3694290309"/>
                    </a:ext>
                  </a:extLst>
                </a:gridCol>
                <a:gridCol w="822960">
                  <a:extLst>
                    <a:ext uri="{9D8B030D-6E8A-4147-A177-3AD203B41FA5}">
                      <a16:colId xmlns:a16="http://schemas.microsoft.com/office/drawing/2014/main" val="1023238075"/>
                    </a:ext>
                  </a:extLst>
                </a:gridCol>
                <a:gridCol w="822960">
                  <a:extLst>
                    <a:ext uri="{9D8B030D-6E8A-4147-A177-3AD203B41FA5}">
                      <a16:colId xmlns:a16="http://schemas.microsoft.com/office/drawing/2014/main" val="3941698114"/>
                    </a:ext>
                  </a:extLst>
                </a:gridCol>
                <a:gridCol w="822960">
                  <a:extLst>
                    <a:ext uri="{9D8B030D-6E8A-4147-A177-3AD203B41FA5}">
                      <a16:colId xmlns:a16="http://schemas.microsoft.com/office/drawing/2014/main" val="394729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1029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- 2018-08-27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 is essential to life as it is to our business. That’s why every drop of clean water we use, we safely return to communities and to nature. Since 2011, we’ve helped provide water access to more than 170,000 beneficiaries around the country through the #CocaColaAgos program. #WorldWaterWeek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24656901"/>
                  </a:ext>
                </a:extLst>
              </a:tr>
            </a:tbl>
          </a:graphicData>
        </a:graphic>
      </p:graphicFrame>
      <p:sp>
        <p:nvSpPr>
          <p:cNvPr id="4" name="Text Placeholder 3">
            <a:extLst>
              <a:ext uri="{FF2B5EF4-FFF2-40B4-BE49-F238E27FC236}">
                <a16:creationId xmlns:a16="http://schemas.microsoft.com/office/drawing/2014/main" id="{C5D2AC43-DA7A-44B7-B474-C494BD6529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15643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F0182-1C81-46D3-AABC-BFB8BCD755B2}"/>
              </a:ext>
            </a:extLst>
          </p:cNvPr>
          <p:cNvSpPr>
            <a:spLocks noGrp="1"/>
          </p:cNvSpPr>
          <p:nvPr>
            <p:ph type="title"/>
          </p:nvPr>
        </p:nvSpPr>
        <p:spPr/>
        <p:txBody>
          <a:bodyPr/>
          <a:lstStyle/>
          <a:p>
            <a:r>
              <a:rPr lang="en-US"/>
              <a:t>Instagram: Content Performance | Coca-Cola PH - 8 of 14</a:t>
            </a:r>
          </a:p>
        </p:txBody>
      </p:sp>
      <p:graphicFrame>
        <p:nvGraphicFramePr>
          <p:cNvPr id="5" name="Table Placeholder 4">
            <a:extLst>
              <a:ext uri="{FF2B5EF4-FFF2-40B4-BE49-F238E27FC236}">
                <a16:creationId xmlns:a16="http://schemas.microsoft.com/office/drawing/2014/main" id="{9D7CCE1E-BAF8-4CB4-B838-43A66BFA8433}"/>
              </a:ext>
            </a:extLst>
          </p:cNvPr>
          <p:cNvGraphicFramePr>
            <a:graphicFrameLocks noGrp="1"/>
          </p:cNvGraphicFramePr>
          <p:nvPr>
            <p:ph type="tbl" sz="quarter" idx="13"/>
            <p:extLst>
              <p:ext uri="{D42A27DB-BD31-4B8C-83A1-F6EECF244321}">
                <p14:modId xmlns:p14="http://schemas.microsoft.com/office/powerpoint/2010/main" val="196945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6226563"/>
                    </a:ext>
                  </a:extLst>
                </a:gridCol>
                <a:gridCol w="1234440">
                  <a:extLst>
                    <a:ext uri="{9D8B030D-6E8A-4147-A177-3AD203B41FA5}">
                      <a16:colId xmlns:a16="http://schemas.microsoft.com/office/drawing/2014/main" val="3337551398"/>
                    </a:ext>
                  </a:extLst>
                </a:gridCol>
                <a:gridCol w="822960">
                  <a:extLst>
                    <a:ext uri="{9D8B030D-6E8A-4147-A177-3AD203B41FA5}">
                      <a16:colId xmlns:a16="http://schemas.microsoft.com/office/drawing/2014/main" val="2664195694"/>
                    </a:ext>
                  </a:extLst>
                </a:gridCol>
                <a:gridCol w="822960">
                  <a:extLst>
                    <a:ext uri="{9D8B030D-6E8A-4147-A177-3AD203B41FA5}">
                      <a16:colId xmlns:a16="http://schemas.microsoft.com/office/drawing/2014/main" val="3155392078"/>
                    </a:ext>
                  </a:extLst>
                </a:gridCol>
                <a:gridCol w="822960">
                  <a:extLst>
                    <a:ext uri="{9D8B030D-6E8A-4147-A177-3AD203B41FA5}">
                      <a16:colId xmlns:a16="http://schemas.microsoft.com/office/drawing/2014/main" val="3660591930"/>
                    </a:ext>
                  </a:extLst>
                </a:gridCol>
                <a:gridCol w="822960">
                  <a:extLst>
                    <a:ext uri="{9D8B030D-6E8A-4147-A177-3AD203B41FA5}">
                      <a16:colId xmlns:a16="http://schemas.microsoft.com/office/drawing/2014/main" val="2045832015"/>
                    </a:ext>
                  </a:extLst>
                </a:gridCol>
                <a:gridCol w="822960">
                  <a:extLst>
                    <a:ext uri="{9D8B030D-6E8A-4147-A177-3AD203B41FA5}">
                      <a16:colId xmlns:a16="http://schemas.microsoft.com/office/drawing/2014/main" val="382453553"/>
                    </a:ext>
                  </a:extLst>
                </a:gridCol>
                <a:gridCol w="822960">
                  <a:extLst>
                    <a:ext uri="{9D8B030D-6E8A-4147-A177-3AD203B41FA5}">
                      <a16:colId xmlns:a16="http://schemas.microsoft.com/office/drawing/2014/main" val="2168541009"/>
                    </a:ext>
                  </a:extLst>
                </a:gridCol>
                <a:gridCol w="822960">
                  <a:extLst>
                    <a:ext uri="{9D8B030D-6E8A-4147-A177-3AD203B41FA5}">
                      <a16:colId xmlns:a16="http://schemas.microsoft.com/office/drawing/2014/main" val="156528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8544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- 2018-08-23 16:25:01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Are you an organization with projects focused on recycling or waste management? Join the 16th Search for Ten Accomplished Youth Organizations (TAYO) and get a chance to be the next COKE BARKADA AWARDEE! #WorldWithoutWaste
For more details, visit: facebook.com/notes/coca-cola-philippines/coke-barkada-award-2019/1880601715319191/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85858908"/>
                  </a:ext>
                </a:extLst>
              </a:tr>
            </a:tbl>
          </a:graphicData>
        </a:graphic>
      </p:graphicFrame>
      <p:sp>
        <p:nvSpPr>
          <p:cNvPr id="4" name="Text Placeholder 3">
            <a:extLst>
              <a:ext uri="{FF2B5EF4-FFF2-40B4-BE49-F238E27FC236}">
                <a16:creationId xmlns:a16="http://schemas.microsoft.com/office/drawing/2014/main" id="{382E3001-B823-4255-9BB0-3F0268CF95D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10399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8AD3-C598-4ED6-8D43-4CD49CE487EC}"/>
              </a:ext>
            </a:extLst>
          </p:cNvPr>
          <p:cNvSpPr>
            <a:spLocks noGrp="1"/>
          </p:cNvSpPr>
          <p:nvPr>
            <p:ph type="title"/>
          </p:nvPr>
        </p:nvSpPr>
        <p:spPr/>
        <p:txBody>
          <a:bodyPr/>
          <a:lstStyle/>
          <a:p>
            <a:r>
              <a:rPr lang="en-US"/>
              <a:t>Instagram: Content Performance | Coca-Cola PH - 9 of 14</a:t>
            </a:r>
          </a:p>
        </p:txBody>
      </p:sp>
      <p:graphicFrame>
        <p:nvGraphicFramePr>
          <p:cNvPr id="5" name="Table Placeholder 4">
            <a:extLst>
              <a:ext uri="{FF2B5EF4-FFF2-40B4-BE49-F238E27FC236}">
                <a16:creationId xmlns:a16="http://schemas.microsoft.com/office/drawing/2014/main" id="{7528AB4A-D981-47A6-B41A-C5BCD227A9A4}"/>
              </a:ext>
            </a:extLst>
          </p:cNvPr>
          <p:cNvGraphicFramePr>
            <a:graphicFrameLocks noGrp="1"/>
          </p:cNvGraphicFramePr>
          <p:nvPr>
            <p:ph type="tbl" sz="quarter" idx="13"/>
            <p:extLst>
              <p:ext uri="{D42A27DB-BD31-4B8C-83A1-F6EECF244321}">
                <p14:modId xmlns:p14="http://schemas.microsoft.com/office/powerpoint/2010/main" val="2241997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35856992"/>
                    </a:ext>
                  </a:extLst>
                </a:gridCol>
                <a:gridCol w="1234440">
                  <a:extLst>
                    <a:ext uri="{9D8B030D-6E8A-4147-A177-3AD203B41FA5}">
                      <a16:colId xmlns:a16="http://schemas.microsoft.com/office/drawing/2014/main" val="506247410"/>
                    </a:ext>
                  </a:extLst>
                </a:gridCol>
                <a:gridCol w="822960">
                  <a:extLst>
                    <a:ext uri="{9D8B030D-6E8A-4147-A177-3AD203B41FA5}">
                      <a16:colId xmlns:a16="http://schemas.microsoft.com/office/drawing/2014/main" val="1657161295"/>
                    </a:ext>
                  </a:extLst>
                </a:gridCol>
                <a:gridCol w="822960">
                  <a:extLst>
                    <a:ext uri="{9D8B030D-6E8A-4147-A177-3AD203B41FA5}">
                      <a16:colId xmlns:a16="http://schemas.microsoft.com/office/drawing/2014/main" val="3247159143"/>
                    </a:ext>
                  </a:extLst>
                </a:gridCol>
                <a:gridCol w="822960">
                  <a:extLst>
                    <a:ext uri="{9D8B030D-6E8A-4147-A177-3AD203B41FA5}">
                      <a16:colId xmlns:a16="http://schemas.microsoft.com/office/drawing/2014/main" val="1694229180"/>
                    </a:ext>
                  </a:extLst>
                </a:gridCol>
                <a:gridCol w="822960">
                  <a:extLst>
                    <a:ext uri="{9D8B030D-6E8A-4147-A177-3AD203B41FA5}">
                      <a16:colId xmlns:a16="http://schemas.microsoft.com/office/drawing/2014/main" val="3599876600"/>
                    </a:ext>
                  </a:extLst>
                </a:gridCol>
                <a:gridCol w="822960">
                  <a:extLst>
                    <a:ext uri="{9D8B030D-6E8A-4147-A177-3AD203B41FA5}">
                      <a16:colId xmlns:a16="http://schemas.microsoft.com/office/drawing/2014/main" val="311275834"/>
                    </a:ext>
                  </a:extLst>
                </a:gridCol>
                <a:gridCol w="822960">
                  <a:extLst>
                    <a:ext uri="{9D8B030D-6E8A-4147-A177-3AD203B41FA5}">
                      <a16:colId xmlns:a16="http://schemas.microsoft.com/office/drawing/2014/main" val="645908273"/>
                    </a:ext>
                  </a:extLst>
                </a:gridCol>
                <a:gridCol w="822960">
                  <a:extLst>
                    <a:ext uri="{9D8B030D-6E8A-4147-A177-3AD203B41FA5}">
                      <a16:colId xmlns:a16="http://schemas.microsoft.com/office/drawing/2014/main" val="2882588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9877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- 2018-08-22 20:34:27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Dadalhin namin ang Coke #JigathonChallenge sa Intramuros kaya get ready to #FizzItUp! Sino’ng pupunta?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7891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- 2018-08-22 20:21:30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mo bang maki-Coke #JigathonChallenge? #FizzItUp with us sa Intramuros on Aug. 23!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34757529"/>
                  </a:ext>
                </a:extLst>
              </a:tr>
            </a:tbl>
          </a:graphicData>
        </a:graphic>
      </p:graphicFrame>
      <p:sp>
        <p:nvSpPr>
          <p:cNvPr id="4" name="Text Placeholder 3">
            <a:extLst>
              <a:ext uri="{FF2B5EF4-FFF2-40B4-BE49-F238E27FC236}">
                <a16:creationId xmlns:a16="http://schemas.microsoft.com/office/drawing/2014/main" id="{EFD3A616-D90E-4490-8093-F105A284D0F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1261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376B6-7F6C-4987-B5B6-681E278151FE}"/>
              </a:ext>
            </a:extLst>
          </p:cNvPr>
          <p:cNvSpPr>
            <a:spLocks noGrp="1"/>
          </p:cNvSpPr>
          <p:nvPr>
            <p:ph type="title"/>
          </p:nvPr>
        </p:nvSpPr>
        <p:spPr/>
        <p:txBody>
          <a:bodyPr/>
          <a:lstStyle/>
          <a:p>
            <a:r>
              <a:rPr lang="en-US"/>
              <a:t>Instagram: Content Performance | Coca-Cola PH - 10 of 14</a:t>
            </a:r>
          </a:p>
        </p:txBody>
      </p:sp>
      <p:graphicFrame>
        <p:nvGraphicFramePr>
          <p:cNvPr id="5" name="Table Placeholder 4">
            <a:extLst>
              <a:ext uri="{FF2B5EF4-FFF2-40B4-BE49-F238E27FC236}">
                <a16:creationId xmlns:a16="http://schemas.microsoft.com/office/drawing/2014/main" id="{CE0F8024-64B8-484E-9C8C-D3FF99BCB72A}"/>
              </a:ext>
            </a:extLst>
          </p:cNvPr>
          <p:cNvGraphicFramePr>
            <a:graphicFrameLocks noGrp="1"/>
          </p:cNvGraphicFramePr>
          <p:nvPr>
            <p:ph type="tbl" sz="quarter" idx="13"/>
            <p:extLst>
              <p:ext uri="{D42A27DB-BD31-4B8C-83A1-F6EECF244321}">
                <p14:modId xmlns:p14="http://schemas.microsoft.com/office/powerpoint/2010/main" val="221951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22912526"/>
                    </a:ext>
                  </a:extLst>
                </a:gridCol>
                <a:gridCol w="1234440">
                  <a:extLst>
                    <a:ext uri="{9D8B030D-6E8A-4147-A177-3AD203B41FA5}">
                      <a16:colId xmlns:a16="http://schemas.microsoft.com/office/drawing/2014/main" val="610860229"/>
                    </a:ext>
                  </a:extLst>
                </a:gridCol>
                <a:gridCol w="822960">
                  <a:extLst>
                    <a:ext uri="{9D8B030D-6E8A-4147-A177-3AD203B41FA5}">
                      <a16:colId xmlns:a16="http://schemas.microsoft.com/office/drawing/2014/main" val="958160528"/>
                    </a:ext>
                  </a:extLst>
                </a:gridCol>
                <a:gridCol w="822960">
                  <a:extLst>
                    <a:ext uri="{9D8B030D-6E8A-4147-A177-3AD203B41FA5}">
                      <a16:colId xmlns:a16="http://schemas.microsoft.com/office/drawing/2014/main" val="2002142358"/>
                    </a:ext>
                  </a:extLst>
                </a:gridCol>
                <a:gridCol w="822960">
                  <a:extLst>
                    <a:ext uri="{9D8B030D-6E8A-4147-A177-3AD203B41FA5}">
                      <a16:colId xmlns:a16="http://schemas.microsoft.com/office/drawing/2014/main" val="1949859312"/>
                    </a:ext>
                  </a:extLst>
                </a:gridCol>
                <a:gridCol w="822960">
                  <a:extLst>
                    <a:ext uri="{9D8B030D-6E8A-4147-A177-3AD203B41FA5}">
                      <a16:colId xmlns:a16="http://schemas.microsoft.com/office/drawing/2014/main" val="3792587792"/>
                    </a:ext>
                  </a:extLst>
                </a:gridCol>
                <a:gridCol w="822960">
                  <a:extLst>
                    <a:ext uri="{9D8B030D-6E8A-4147-A177-3AD203B41FA5}">
                      <a16:colId xmlns:a16="http://schemas.microsoft.com/office/drawing/2014/main" val="3325863164"/>
                    </a:ext>
                  </a:extLst>
                </a:gridCol>
                <a:gridCol w="822960">
                  <a:extLst>
                    <a:ext uri="{9D8B030D-6E8A-4147-A177-3AD203B41FA5}">
                      <a16:colId xmlns:a16="http://schemas.microsoft.com/office/drawing/2014/main" val="3960754128"/>
                    </a:ext>
                  </a:extLst>
                </a:gridCol>
                <a:gridCol w="822960">
                  <a:extLst>
                    <a:ext uri="{9D8B030D-6E8A-4147-A177-3AD203B41FA5}">
                      <a16:colId xmlns:a16="http://schemas.microsoft.com/office/drawing/2014/main" val="133665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2103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- 2018-08-19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 loco over Adobo when you add cream to its usual recipe at may kasamang COCA-COLA when served! Ano pa ang twist to the Adobo recipe ang bagay with Coke?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0277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- 2018-08-18 23:22:58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Maraming salamat, Davao! We hope you enjoyed the taste of sounds of Pinoy music at the #CokeStudioPH 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47936338"/>
                  </a:ext>
                </a:extLst>
              </a:tr>
            </a:tbl>
          </a:graphicData>
        </a:graphic>
      </p:graphicFrame>
      <p:sp>
        <p:nvSpPr>
          <p:cNvPr id="4" name="Text Placeholder 3">
            <a:extLst>
              <a:ext uri="{FF2B5EF4-FFF2-40B4-BE49-F238E27FC236}">
                <a16:creationId xmlns:a16="http://schemas.microsoft.com/office/drawing/2014/main" id="{B3BA9DBB-034D-4760-87AD-8D7211587E1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97709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BE8AB-5C25-4574-95CB-99B320D457FD}"/>
              </a:ext>
            </a:extLst>
          </p:cNvPr>
          <p:cNvSpPr>
            <a:spLocks noGrp="1"/>
          </p:cNvSpPr>
          <p:nvPr>
            <p:ph type="title"/>
          </p:nvPr>
        </p:nvSpPr>
        <p:spPr/>
        <p:txBody>
          <a:bodyPr/>
          <a:lstStyle/>
          <a:p>
            <a:r>
              <a:rPr lang="en-US"/>
              <a:t>Instagram: Content Performance | Coca-Cola PH - 11 of 14</a:t>
            </a:r>
          </a:p>
        </p:txBody>
      </p:sp>
      <p:graphicFrame>
        <p:nvGraphicFramePr>
          <p:cNvPr id="5" name="Table Placeholder 4">
            <a:extLst>
              <a:ext uri="{FF2B5EF4-FFF2-40B4-BE49-F238E27FC236}">
                <a16:creationId xmlns:a16="http://schemas.microsoft.com/office/drawing/2014/main" id="{08445398-8598-49C3-92B8-0A33B725AE40}"/>
              </a:ext>
            </a:extLst>
          </p:cNvPr>
          <p:cNvGraphicFramePr>
            <a:graphicFrameLocks noGrp="1"/>
          </p:cNvGraphicFramePr>
          <p:nvPr>
            <p:ph type="tbl" sz="quarter" idx="13"/>
            <p:extLst>
              <p:ext uri="{D42A27DB-BD31-4B8C-83A1-F6EECF244321}">
                <p14:modId xmlns:p14="http://schemas.microsoft.com/office/powerpoint/2010/main" val="2432403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99382972"/>
                    </a:ext>
                  </a:extLst>
                </a:gridCol>
                <a:gridCol w="1234440">
                  <a:extLst>
                    <a:ext uri="{9D8B030D-6E8A-4147-A177-3AD203B41FA5}">
                      <a16:colId xmlns:a16="http://schemas.microsoft.com/office/drawing/2014/main" val="585590330"/>
                    </a:ext>
                  </a:extLst>
                </a:gridCol>
                <a:gridCol w="822960">
                  <a:extLst>
                    <a:ext uri="{9D8B030D-6E8A-4147-A177-3AD203B41FA5}">
                      <a16:colId xmlns:a16="http://schemas.microsoft.com/office/drawing/2014/main" val="2735226041"/>
                    </a:ext>
                  </a:extLst>
                </a:gridCol>
                <a:gridCol w="822960">
                  <a:extLst>
                    <a:ext uri="{9D8B030D-6E8A-4147-A177-3AD203B41FA5}">
                      <a16:colId xmlns:a16="http://schemas.microsoft.com/office/drawing/2014/main" val="1226362886"/>
                    </a:ext>
                  </a:extLst>
                </a:gridCol>
                <a:gridCol w="822960">
                  <a:extLst>
                    <a:ext uri="{9D8B030D-6E8A-4147-A177-3AD203B41FA5}">
                      <a16:colId xmlns:a16="http://schemas.microsoft.com/office/drawing/2014/main" val="295544012"/>
                    </a:ext>
                  </a:extLst>
                </a:gridCol>
                <a:gridCol w="822960">
                  <a:extLst>
                    <a:ext uri="{9D8B030D-6E8A-4147-A177-3AD203B41FA5}">
                      <a16:colId xmlns:a16="http://schemas.microsoft.com/office/drawing/2014/main" val="1683022658"/>
                    </a:ext>
                  </a:extLst>
                </a:gridCol>
                <a:gridCol w="822960">
                  <a:extLst>
                    <a:ext uri="{9D8B030D-6E8A-4147-A177-3AD203B41FA5}">
                      <a16:colId xmlns:a16="http://schemas.microsoft.com/office/drawing/2014/main" val="2745474668"/>
                    </a:ext>
                  </a:extLst>
                </a:gridCol>
                <a:gridCol w="822960">
                  <a:extLst>
                    <a:ext uri="{9D8B030D-6E8A-4147-A177-3AD203B41FA5}">
                      <a16:colId xmlns:a16="http://schemas.microsoft.com/office/drawing/2014/main" val="667489680"/>
                    </a:ext>
                  </a:extLst>
                </a:gridCol>
                <a:gridCol w="822960">
                  <a:extLst>
                    <a:ext uri="{9D8B030D-6E8A-4147-A177-3AD203B41FA5}">
                      <a16:colId xmlns:a16="http://schemas.microsoft.com/office/drawing/2014/main" val="169457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7913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- 2018-08-18 21:23:07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Coke is finally here in Davao to celebrate Kadayawan Festival! We've got Lite Seven and C-Shifter Band opening for us tonight!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1052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- 2018-08-17 17:16:31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Hey Davao! Join us at the City Triangle and show your Coke jig to win premium items from Coke! Plus get a chance to see #CokeStudioPH Season 1 artist, Abra perform at the Coke Studio concert. Learn more about the event here: facebook.com/events/2143331432352448/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59535178"/>
                  </a:ext>
                </a:extLst>
              </a:tr>
            </a:tbl>
          </a:graphicData>
        </a:graphic>
      </p:graphicFrame>
      <p:sp>
        <p:nvSpPr>
          <p:cNvPr id="4" name="Text Placeholder 3">
            <a:extLst>
              <a:ext uri="{FF2B5EF4-FFF2-40B4-BE49-F238E27FC236}">
                <a16:creationId xmlns:a16="http://schemas.microsoft.com/office/drawing/2014/main" id="{393A336B-C24D-4D66-A9D3-02B1D9E5BB7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01051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2C31-FA33-49B4-AB8C-5B8DA3012322}"/>
              </a:ext>
            </a:extLst>
          </p:cNvPr>
          <p:cNvSpPr>
            <a:spLocks noGrp="1"/>
          </p:cNvSpPr>
          <p:nvPr>
            <p:ph type="title"/>
          </p:nvPr>
        </p:nvSpPr>
        <p:spPr/>
        <p:txBody>
          <a:bodyPr/>
          <a:lstStyle/>
          <a:p>
            <a:r>
              <a:rPr lang="en-US"/>
              <a:t>Instagram: Content Performance | Coca-Cola PH - 12 of 14</a:t>
            </a:r>
          </a:p>
        </p:txBody>
      </p:sp>
      <p:graphicFrame>
        <p:nvGraphicFramePr>
          <p:cNvPr id="5" name="Table Placeholder 4">
            <a:extLst>
              <a:ext uri="{FF2B5EF4-FFF2-40B4-BE49-F238E27FC236}">
                <a16:creationId xmlns:a16="http://schemas.microsoft.com/office/drawing/2014/main" id="{14D96CB6-CC98-4B69-87FE-78DF5D18B0EE}"/>
              </a:ext>
            </a:extLst>
          </p:cNvPr>
          <p:cNvGraphicFramePr>
            <a:graphicFrameLocks noGrp="1"/>
          </p:cNvGraphicFramePr>
          <p:nvPr>
            <p:ph type="tbl" sz="quarter" idx="13"/>
            <p:extLst>
              <p:ext uri="{D42A27DB-BD31-4B8C-83A1-F6EECF244321}">
                <p14:modId xmlns:p14="http://schemas.microsoft.com/office/powerpoint/2010/main" val="8625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5392975"/>
                    </a:ext>
                  </a:extLst>
                </a:gridCol>
                <a:gridCol w="1234440">
                  <a:extLst>
                    <a:ext uri="{9D8B030D-6E8A-4147-A177-3AD203B41FA5}">
                      <a16:colId xmlns:a16="http://schemas.microsoft.com/office/drawing/2014/main" val="4149349507"/>
                    </a:ext>
                  </a:extLst>
                </a:gridCol>
                <a:gridCol w="822960">
                  <a:extLst>
                    <a:ext uri="{9D8B030D-6E8A-4147-A177-3AD203B41FA5}">
                      <a16:colId xmlns:a16="http://schemas.microsoft.com/office/drawing/2014/main" val="2902154473"/>
                    </a:ext>
                  </a:extLst>
                </a:gridCol>
                <a:gridCol w="822960">
                  <a:extLst>
                    <a:ext uri="{9D8B030D-6E8A-4147-A177-3AD203B41FA5}">
                      <a16:colId xmlns:a16="http://schemas.microsoft.com/office/drawing/2014/main" val="4096425123"/>
                    </a:ext>
                  </a:extLst>
                </a:gridCol>
                <a:gridCol w="822960">
                  <a:extLst>
                    <a:ext uri="{9D8B030D-6E8A-4147-A177-3AD203B41FA5}">
                      <a16:colId xmlns:a16="http://schemas.microsoft.com/office/drawing/2014/main" val="1192164897"/>
                    </a:ext>
                  </a:extLst>
                </a:gridCol>
                <a:gridCol w="822960">
                  <a:extLst>
                    <a:ext uri="{9D8B030D-6E8A-4147-A177-3AD203B41FA5}">
                      <a16:colId xmlns:a16="http://schemas.microsoft.com/office/drawing/2014/main" val="2423738266"/>
                    </a:ext>
                  </a:extLst>
                </a:gridCol>
                <a:gridCol w="822960">
                  <a:extLst>
                    <a:ext uri="{9D8B030D-6E8A-4147-A177-3AD203B41FA5}">
                      <a16:colId xmlns:a16="http://schemas.microsoft.com/office/drawing/2014/main" val="1525998628"/>
                    </a:ext>
                  </a:extLst>
                </a:gridCol>
                <a:gridCol w="822960">
                  <a:extLst>
                    <a:ext uri="{9D8B030D-6E8A-4147-A177-3AD203B41FA5}">
                      <a16:colId xmlns:a16="http://schemas.microsoft.com/office/drawing/2014/main" val="2032258720"/>
                    </a:ext>
                  </a:extLst>
                </a:gridCol>
                <a:gridCol w="822960">
                  <a:extLst>
                    <a:ext uri="{9D8B030D-6E8A-4147-A177-3AD203B41FA5}">
                      <a16:colId xmlns:a16="http://schemas.microsoft.com/office/drawing/2014/main" val="26219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8617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- 2018-08-11 09:00:00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What’s your best #FizzItUp dance? Share your fun moments with COCA-COLA with the world and invite your friends to do the jig,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4714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- 2018-08-10 18:38:26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Thanks for joining the  Coke #JigathonChallenge! Hope you had fun doing the Coke jig! #FizzItUp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5484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- 2018-08-10 17:27:08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These teens did the Coke #JigathonChallenge! Tara na and #FizzItUp with all of us at Plaza Roma, Intramuros!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20122920"/>
                  </a:ext>
                </a:extLst>
              </a:tr>
            </a:tbl>
          </a:graphicData>
        </a:graphic>
      </p:graphicFrame>
      <p:sp>
        <p:nvSpPr>
          <p:cNvPr id="4" name="Text Placeholder 3">
            <a:extLst>
              <a:ext uri="{FF2B5EF4-FFF2-40B4-BE49-F238E27FC236}">
                <a16:creationId xmlns:a16="http://schemas.microsoft.com/office/drawing/2014/main" id="{59691D18-7FD9-4FBE-BB26-513D14F2BC9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75322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B19A-4399-4DF4-8074-6AE408A43A31}"/>
              </a:ext>
            </a:extLst>
          </p:cNvPr>
          <p:cNvSpPr>
            <a:spLocks noGrp="1"/>
          </p:cNvSpPr>
          <p:nvPr>
            <p:ph type="title"/>
          </p:nvPr>
        </p:nvSpPr>
        <p:spPr/>
        <p:txBody>
          <a:bodyPr/>
          <a:lstStyle/>
          <a:p>
            <a:r>
              <a:rPr lang="en-US"/>
              <a:t>Instagram: Content Performance | Coca-Cola PH - 13 of 14</a:t>
            </a:r>
          </a:p>
        </p:txBody>
      </p:sp>
      <p:graphicFrame>
        <p:nvGraphicFramePr>
          <p:cNvPr id="5" name="Table Placeholder 4">
            <a:extLst>
              <a:ext uri="{FF2B5EF4-FFF2-40B4-BE49-F238E27FC236}">
                <a16:creationId xmlns:a16="http://schemas.microsoft.com/office/drawing/2014/main" id="{0D0D29C5-3669-4DC9-871E-19927C3E670A}"/>
              </a:ext>
            </a:extLst>
          </p:cNvPr>
          <p:cNvGraphicFramePr>
            <a:graphicFrameLocks noGrp="1"/>
          </p:cNvGraphicFramePr>
          <p:nvPr>
            <p:ph type="tbl" sz="quarter" idx="13"/>
            <p:extLst>
              <p:ext uri="{D42A27DB-BD31-4B8C-83A1-F6EECF244321}">
                <p14:modId xmlns:p14="http://schemas.microsoft.com/office/powerpoint/2010/main" val="426774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64580528"/>
                    </a:ext>
                  </a:extLst>
                </a:gridCol>
                <a:gridCol w="1234440">
                  <a:extLst>
                    <a:ext uri="{9D8B030D-6E8A-4147-A177-3AD203B41FA5}">
                      <a16:colId xmlns:a16="http://schemas.microsoft.com/office/drawing/2014/main" val="2445195379"/>
                    </a:ext>
                  </a:extLst>
                </a:gridCol>
                <a:gridCol w="822960">
                  <a:extLst>
                    <a:ext uri="{9D8B030D-6E8A-4147-A177-3AD203B41FA5}">
                      <a16:colId xmlns:a16="http://schemas.microsoft.com/office/drawing/2014/main" val="3699453899"/>
                    </a:ext>
                  </a:extLst>
                </a:gridCol>
                <a:gridCol w="822960">
                  <a:extLst>
                    <a:ext uri="{9D8B030D-6E8A-4147-A177-3AD203B41FA5}">
                      <a16:colId xmlns:a16="http://schemas.microsoft.com/office/drawing/2014/main" val="2955059920"/>
                    </a:ext>
                  </a:extLst>
                </a:gridCol>
                <a:gridCol w="822960">
                  <a:extLst>
                    <a:ext uri="{9D8B030D-6E8A-4147-A177-3AD203B41FA5}">
                      <a16:colId xmlns:a16="http://schemas.microsoft.com/office/drawing/2014/main" val="2251922979"/>
                    </a:ext>
                  </a:extLst>
                </a:gridCol>
                <a:gridCol w="822960">
                  <a:extLst>
                    <a:ext uri="{9D8B030D-6E8A-4147-A177-3AD203B41FA5}">
                      <a16:colId xmlns:a16="http://schemas.microsoft.com/office/drawing/2014/main" val="2135618966"/>
                    </a:ext>
                  </a:extLst>
                </a:gridCol>
                <a:gridCol w="822960">
                  <a:extLst>
                    <a:ext uri="{9D8B030D-6E8A-4147-A177-3AD203B41FA5}">
                      <a16:colId xmlns:a16="http://schemas.microsoft.com/office/drawing/2014/main" val="4246755779"/>
                    </a:ext>
                  </a:extLst>
                </a:gridCol>
                <a:gridCol w="822960">
                  <a:extLst>
                    <a:ext uri="{9D8B030D-6E8A-4147-A177-3AD203B41FA5}">
                      <a16:colId xmlns:a16="http://schemas.microsoft.com/office/drawing/2014/main" val="1821342884"/>
                    </a:ext>
                  </a:extLst>
                </a:gridCol>
                <a:gridCol w="822960">
                  <a:extLst>
                    <a:ext uri="{9D8B030D-6E8A-4147-A177-3AD203B41FA5}">
                      <a16:colId xmlns:a16="http://schemas.microsoft.com/office/drawing/2014/main" val="95135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4981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- 2018-08-10 17:09:46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 you top this jig? kimtappy is still at number 1 on the Coke #JigathonChallenge leaderboard! Drop by and #FizzItUp up for a chance to beat his high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8281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- 2018-08-10 15:56:28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Teens are having fun here at our #FizzItUp booth. Ikaw na lang ang kulang! Punta na sa Plaza Roma, Intramuros and join the Coke #JigathonChallenge!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86908005"/>
                  </a:ext>
                </a:extLst>
              </a:tr>
            </a:tbl>
          </a:graphicData>
        </a:graphic>
      </p:graphicFrame>
      <p:sp>
        <p:nvSpPr>
          <p:cNvPr id="4" name="Text Placeholder 3">
            <a:extLst>
              <a:ext uri="{FF2B5EF4-FFF2-40B4-BE49-F238E27FC236}">
                <a16:creationId xmlns:a16="http://schemas.microsoft.com/office/drawing/2014/main" id="{1FEB21CD-B440-4E4E-A9DB-20CCC86C46D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23731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BEB0-618E-407B-A284-2D4F26535BF3}"/>
              </a:ext>
            </a:extLst>
          </p:cNvPr>
          <p:cNvSpPr>
            <a:spLocks noGrp="1"/>
          </p:cNvSpPr>
          <p:nvPr>
            <p:ph type="title"/>
          </p:nvPr>
        </p:nvSpPr>
        <p:spPr/>
        <p:txBody>
          <a:bodyPr/>
          <a:lstStyle/>
          <a:p>
            <a:r>
              <a:rPr lang="en-US"/>
              <a:t>Instagram: Content Performance | Coca-Cola PH - 14 of 14</a:t>
            </a:r>
          </a:p>
        </p:txBody>
      </p:sp>
      <p:graphicFrame>
        <p:nvGraphicFramePr>
          <p:cNvPr id="5" name="Table Placeholder 4">
            <a:extLst>
              <a:ext uri="{FF2B5EF4-FFF2-40B4-BE49-F238E27FC236}">
                <a16:creationId xmlns:a16="http://schemas.microsoft.com/office/drawing/2014/main" id="{AF4C5F24-AEAD-4499-A7CD-589FFB3A2979}"/>
              </a:ext>
            </a:extLst>
          </p:cNvPr>
          <p:cNvGraphicFramePr>
            <a:graphicFrameLocks noGrp="1"/>
          </p:cNvGraphicFramePr>
          <p:nvPr>
            <p:ph type="tbl" sz="quarter" idx="13"/>
            <p:extLst>
              <p:ext uri="{D42A27DB-BD31-4B8C-83A1-F6EECF244321}">
                <p14:modId xmlns:p14="http://schemas.microsoft.com/office/powerpoint/2010/main" val="222258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47914780"/>
                    </a:ext>
                  </a:extLst>
                </a:gridCol>
                <a:gridCol w="1234440">
                  <a:extLst>
                    <a:ext uri="{9D8B030D-6E8A-4147-A177-3AD203B41FA5}">
                      <a16:colId xmlns:a16="http://schemas.microsoft.com/office/drawing/2014/main" val="2649223681"/>
                    </a:ext>
                  </a:extLst>
                </a:gridCol>
                <a:gridCol w="822960">
                  <a:extLst>
                    <a:ext uri="{9D8B030D-6E8A-4147-A177-3AD203B41FA5}">
                      <a16:colId xmlns:a16="http://schemas.microsoft.com/office/drawing/2014/main" val="2994686084"/>
                    </a:ext>
                  </a:extLst>
                </a:gridCol>
                <a:gridCol w="822960">
                  <a:extLst>
                    <a:ext uri="{9D8B030D-6E8A-4147-A177-3AD203B41FA5}">
                      <a16:colId xmlns:a16="http://schemas.microsoft.com/office/drawing/2014/main" val="849919257"/>
                    </a:ext>
                  </a:extLst>
                </a:gridCol>
                <a:gridCol w="822960">
                  <a:extLst>
                    <a:ext uri="{9D8B030D-6E8A-4147-A177-3AD203B41FA5}">
                      <a16:colId xmlns:a16="http://schemas.microsoft.com/office/drawing/2014/main" val="22440611"/>
                    </a:ext>
                  </a:extLst>
                </a:gridCol>
                <a:gridCol w="822960">
                  <a:extLst>
                    <a:ext uri="{9D8B030D-6E8A-4147-A177-3AD203B41FA5}">
                      <a16:colId xmlns:a16="http://schemas.microsoft.com/office/drawing/2014/main" val="679365613"/>
                    </a:ext>
                  </a:extLst>
                </a:gridCol>
                <a:gridCol w="822960">
                  <a:extLst>
                    <a:ext uri="{9D8B030D-6E8A-4147-A177-3AD203B41FA5}">
                      <a16:colId xmlns:a16="http://schemas.microsoft.com/office/drawing/2014/main" val="3583845480"/>
                    </a:ext>
                  </a:extLst>
                </a:gridCol>
                <a:gridCol w="822960">
                  <a:extLst>
                    <a:ext uri="{9D8B030D-6E8A-4147-A177-3AD203B41FA5}">
                      <a16:colId xmlns:a16="http://schemas.microsoft.com/office/drawing/2014/main" val="868060863"/>
                    </a:ext>
                  </a:extLst>
                </a:gridCol>
                <a:gridCol w="822960">
                  <a:extLst>
                    <a:ext uri="{9D8B030D-6E8A-4147-A177-3AD203B41FA5}">
                      <a16:colId xmlns:a16="http://schemas.microsoft.com/office/drawing/2014/main" val="2314235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3769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- 2018-08-10 15:24:45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Competitive ka ba? Try beating iamyongmuhajil's moves! Tara, #FizzItUp dito sa Plaza Roma, Intramuros and mag-Coke #JigathonChallenge ka na 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65073676"/>
                  </a:ext>
                </a:extLst>
              </a:tr>
            </a:tbl>
          </a:graphicData>
        </a:graphic>
      </p:graphicFrame>
      <p:sp>
        <p:nvSpPr>
          <p:cNvPr id="4" name="Text Placeholder 3">
            <a:extLst>
              <a:ext uri="{FF2B5EF4-FFF2-40B4-BE49-F238E27FC236}">
                <a16:creationId xmlns:a16="http://schemas.microsoft.com/office/drawing/2014/main" id="{2628B2A2-64A6-4A32-B179-F8F270C923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08654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D156C-A508-4A96-A177-88A51EA35043}"/>
              </a:ext>
            </a:extLst>
          </p:cNvPr>
          <p:cNvSpPr>
            <a:spLocks noGrp="1"/>
          </p:cNvSpPr>
          <p:nvPr>
            <p:ph type="title"/>
          </p:nvPr>
        </p:nvSpPr>
        <p:spPr/>
        <p:txBody>
          <a:bodyPr/>
          <a:lstStyle/>
          <a:p>
            <a:r>
              <a:rPr lang="en-US"/>
              <a:t>Twitter: Content Performance | Coca-Cola PH - 1 of 6</a:t>
            </a:r>
          </a:p>
        </p:txBody>
      </p:sp>
      <p:graphicFrame>
        <p:nvGraphicFramePr>
          <p:cNvPr id="5" name="Table Placeholder 4">
            <a:extLst>
              <a:ext uri="{FF2B5EF4-FFF2-40B4-BE49-F238E27FC236}">
                <a16:creationId xmlns:a16="http://schemas.microsoft.com/office/drawing/2014/main" id="{C58ACEAC-0D1C-45CE-BD87-ADCD15D689C1}"/>
              </a:ext>
            </a:extLst>
          </p:cNvPr>
          <p:cNvGraphicFramePr>
            <a:graphicFrameLocks noGrp="1"/>
          </p:cNvGraphicFramePr>
          <p:nvPr>
            <p:ph type="tbl" sz="quarter" idx="13"/>
            <p:extLst>
              <p:ext uri="{D42A27DB-BD31-4B8C-83A1-F6EECF244321}">
                <p14:modId xmlns:p14="http://schemas.microsoft.com/office/powerpoint/2010/main" val="222891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6322353"/>
                    </a:ext>
                  </a:extLst>
                </a:gridCol>
                <a:gridCol w="822960">
                  <a:extLst>
                    <a:ext uri="{9D8B030D-6E8A-4147-A177-3AD203B41FA5}">
                      <a16:colId xmlns:a16="http://schemas.microsoft.com/office/drawing/2014/main" val="698504578"/>
                    </a:ext>
                  </a:extLst>
                </a:gridCol>
                <a:gridCol w="822960">
                  <a:extLst>
                    <a:ext uri="{9D8B030D-6E8A-4147-A177-3AD203B41FA5}">
                      <a16:colId xmlns:a16="http://schemas.microsoft.com/office/drawing/2014/main" val="2743164036"/>
                    </a:ext>
                  </a:extLst>
                </a:gridCol>
                <a:gridCol w="822960">
                  <a:extLst>
                    <a:ext uri="{9D8B030D-6E8A-4147-A177-3AD203B41FA5}">
                      <a16:colId xmlns:a16="http://schemas.microsoft.com/office/drawing/2014/main" val="402115715"/>
                    </a:ext>
                  </a:extLst>
                </a:gridCol>
                <a:gridCol w="822960">
                  <a:extLst>
                    <a:ext uri="{9D8B030D-6E8A-4147-A177-3AD203B41FA5}">
                      <a16:colId xmlns:a16="http://schemas.microsoft.com/office/drawing/2014/main" val="4047033194"/>
                    </a:ext>
                  </a:extLst>
                </a:gridCol>
                <a:gridCol w="822960">
                  <a:extLst>
                    <a:ext uri="{9D8B030D-6E8A-4147-A177-3AD203B41FA5}">
                      <a16:colId xmlns:a16="http://schemas.microsoft.com/office/drawing/2014/main" val="417199795"/>
                    </a:ext>
                  </a:extLst>
                </a:gridCol>
                <a:gridCol w="822960">
                  <a:extLst>
                    <a:ext uri="{9D8B030D-6E8A-4147-A177-3AD203B41FA5}">
                      <a16:colId xmlns:a16="http://schemas.microsoft.com/office/drawing/2014/main" val="2784456290"/>
                    </a:ext>
                  </a:extLst>
                </a:gridCol>
                <a:gridCol w="822960">
                  <a:extLst>
                    <a:ext uri="{9D8B030D-6E8A-4147-A177-3AD203B41FA5}">
                      <a16:colId xmlns:a16="http://schemas.microsoft.com/office/drawing/2014/main" val="392153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9226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- 2018-08-31 18:47:19 </a:t>
                      </a:r>
                      <a:r>
                        <a:rPr kumimoji="0" lang="en-US" sz="1000" b="0" i="0" u="none" strike="noStrike" kern="1200" cap="none" spc="0" normalizeH="0" baseline="0" noProof="0">
                          <a:ln>
                            <a:noFill/>
                          </a:ln>
                          <a:solidFill>
                            <a:prstClr val="black"/>
                          </a:solidFill>
                          <a:effectLst/>
                          <a:uLnTx/>
                          <a:uFillTx/>
                          <a:latin typeface="+mn-lt"/>
                          <a:ea typeface="+mn-ea"/>
                          <a:cs typeface="+mn-cs"/>
                        </a:rPr>
                        <a:t>
  Thank you, Marikina! Nag-enjoy kami sa lahat ng naki-Coke #JigathonChallenge at naki-#FizzItUp sa amin! Sa uulitin! https://t.co/9PK8SeXVfD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750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- 2018-08-31 14:05:00 </a:t>
                      </a:r>
                      <a:r>
                        <a:rPr kumimoji="0" lang="en-US" sz="1000" b="0" i="0" u="none" strike="noStrike" kern="1200" cap="none" spc="0" normalizeH="0" baseline="0" noProof="0">
                          <a:ln>
                            <a:noFill/>
                          </a:ln>
                          <a:solidFill>
                            <a:prstClr val="black"/>
                          </a:solidFill>
                          <a:effectLst/>
                          <a:uLnTx/>
                          <a:uFillTx/>
                          <a:latin typeface="+mn-lt"/>
                          <a:ea typeface="+mn-ea"/>
                          <a:cs typeface="+mn-cs"/>
                        </a:rPr>
                        <a:t>
  You still have a chance to get the top score sa Coke #JigathonChallenge! We're here at the Riverbanks Center, Plaza Area, Marikina City until this afternoon so keep jigging! #FizzItUp https://t.co/c3IB6IxJe8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9100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- 2018-08-31 13:52:52 </a:t>
                      </a:r>
                      <a:r>
                        <a:rPr kumimoji="0" lang="en-US" sz="1000" b="0" i="0" u="none" strike="noStrike" kern="1200" cap="none" spc="0" normalizeH="0" baseline="0" noProof="0">
                          <a:ln>
                            <a:noFill/>
                          </a:ln>
                          <a:solidFill>
                            <a:prstClr val="black"/>
                          </a:solidFill>
                          <a:effectLst/>
                          <a:uLnTx/>
                          <a:uFillTx/>
                          <a:latin typeface="+mn-lt"/>
                          <a:ea typeface="+mn-ea"/>
                          <a:cs typeface="+mn-cs"/>
                        </a:rPr>
                        <a:t>
  Sino kaya sa Marikina ang pinaka-magaling mag Coke #JigathonChallenge? Tara na dito sa Riverbanks Center, Plaza Area, Marikina City and show off your jigging skills while you #FizzItUp! https://t.co/iZlRiGkHgz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2382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- 2018-08-30 17:40:46 </a:t>
                      </a:r>
                      <a:r>
                        <a:rPr kumimoji="0" lang="en-US" sz="1000" b="0" i="0" u="none" strike="noStrike" kern="1200" cap="none" spc="0" normalizeH="0" baseline="0" noProof="0">
                          <a:ln>
                            <a:noFill/>
                          </a:ln>
                          <a:solidFill>
                            <a:prstClr val="black"/>
                          </a:solidFill>
                          <a:effectLst/>
                          <a:uLnTx/>
                          <a:uFillTx/>
                          <a:latin typeface="+mn-lt"/>
                          <a:ea typeface="+mn-ea"/>
                          <a:cs typeface="+mn-cs"/>
                        </a:rPr>
                        <a:t>
  Ang daming magaling mag-Coke Jig sa FEU ah! Thank you sa lahat ng sumali sa Coke #JigathonChallenge at naki-#FizzItUp sa amin! 😊 https://t.co/7POfk3zLP0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45648019"/>
                  </a:ext>
                </a:extLst>
              </a:tr>
            </a:tbl>
          </a:graphicData>
        </a:graphic>
      </p:graphicFrame>
      <p:sp>
        <p:nvSpPr>
          <p:cNvPr id="4" name="Text Placeholder 3">
            <a:extLst>
              <a:ext uri="{FF2B5EF4-FFF2-40B4-BE49-F238E27FC236}">
                <a16:creationId xmlns:a16="http://schemas.microsoft.com/office/drawing/2014/main" id="{CF06EEAF-49EF-4003-8B48-CB91FBE0156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62597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F1C18-E3B7-4B83-87D3-76DB6AA0F9FB}"/>
              </a:ext>
            </a:extLst>
          </p:cNvPr>
          <p:cNvSpPr>
            <a:spLocks noGrp="1"/>
          </p:cNvSpPr>
          <p:nvPr>
            <p:ph type="title"/>
          </p:nvPr>
        </p:nvSpPr>
        <p:spPr/>
        <p:txBody>
          <a:bodyPr/>
          <a:lstStyle/>
          <a:p>
            <a:r>
              <a:rPr lang="en-US"/>
              <a:t>Twitter: Content Performance | Coca-Cola PH - 2 of 6</a:t>
            </a:r>
          </a:p>
        </p:txBody>
      </p:sp>
      <p:graphicFrame>
        <p:nvGraphicFramePr>
          <p:cNvPr id="5" name="Table Placeholder 4">
            <a:extLst>
              <a:ext uri="{FF2B5EF4-FFF2-40B4-BE49-F238E27FC236}">
                <a16:creationId xmlns:a16="http://schemas.microsoft.com/office/drawing/2014/main" id="{7EF9AC5B-F66E-4F5C-A5CA-1552B99F7814}"/>
              </a:ext>
            </a:extLst>
          </p:cNvPr>
          <p:cNvGraphicFramePr>
            <a:graphicFrameLocks noGrp="1"/>
          </p:cNvGraphicFramePr>
          <p:nvPr>
            <p:ph type="tbl" sz="quarter" idx="13"/>
            <p:extLst>
              <p:ext uri="{D42A27DB-BD31-4B8C-83A1-F6EECF244321}">
                <p14:modId xmlns:p14="http://schemas.microsoft.com/office/powerpoint/2010/main" val="351951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5847079"/>
                    </a:ext>
                  </a:extLst>
                </a:gridCol>
                <a:gridCol w="822960">
                  <a:extLst>
                    <a:ext uri="{9D8B030D-6E8A-4147-A177-3AD203B41FA5}">
                      <a16:colId xmlns:a16="http://schemas.microsoft.com/office/drawing/2014/main" val="1191915471"/>
                    </a:ext>
                  </a:extLst>
                </a:gridCol>
                <a:gridCol w="822960">
                  <a:extLst>
                    <a:ext uri="{9D8B030D-6E8A-4147-A177-3AD203B41FA5}">
                      <a16:colId xmlns:a16="http://schemas.microsoft.com/office/drawing/2014/main" val="1851288591"/>
                    </a:ext>
                  </a:extLst>
                </a:gridCol>
                <a:gridCol w="822960">
                  <a:extLst>
                    <a:ext uri="{9D8B030D-6E8A-4147-A177-3AD203B41FA5}">
                      <a16:colId xmlns:a16="http://schemas.microsoft.com/office/drawing/2014/main" val="3298924799"/>
                    </a:ext>
                  </a:extLst>
                </a:gridCol>
                <a:gridCol w="822960">
                  <a:extLst>
                    <a:ext uri="{9D8B030D-6E8A-4147-A177-3AD203B41FA5}">
                      <a16:colId xmlns:a16="http://schemas.microsoft.com/office/drawing/2014/main" val="2019920776"/>
                    </a:ext>
                  </a:extLst>
                </a:gridCol>
                <a:gridCol w="822960">
                  <a:extLst>
                    <a:ext uri="{9D8B030D-6E8A-4147-A177-3AD203B41FA5}">
                      <a16:colId xmlns:a16="http://schemas.microsoft.com/office/drawing/2014/main" val="1772062458"/>
                    </a:ext>
                  </a:extLst>
                </a:gridCol>
                <a:gridCol w="822960">
                  <a:extLst>
                    <a:ext uri="{9D8B030D-6E8A-4147-A177-3AD203B41FA5}">
                      <a16:colId xmlns:a16="http://schemas.microsoft.com/office/drawing/2014/main" val="3290716829"/>
                    </a:ext>
                  </a:extLst>
                </a:gridCol>
                <a:gridCol w="822960">
                  <a:extLst>
                    <a:ext uri="{9D8B030D-6E8A-4147-A177-3AD203B41FA5}">
                      <a16:colId xmlns:a16="http://schemas.microsoft.com/office/drawing/2014/main" val="3388261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8471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- 2018-08-30 15:29:14 </a:t>
                      </a:r>
                      <a:r>
                        <a:rPr kumimoji="0" lang="en-US" sz="1000" b="0" i="0" u="none" strike="noStrike" kern="1200" cap="none" spc="0" normalizeH="0" baseline="0" noProof="0">
                          <a:ln>
                            <a:noFill/>
                          </a:ln>
                          <a:solidFill>
                            <a:prstClr val="black"/>
                          </a:solidFill>
                          <a:effectLst/>
                          <a:uLnTx/>
                          <a:uFillTx/>
                          <a:latin typeface="+mn-lt"/>
                          <a:ea typeface="+mn-ea"/>
                          <a:cs typeface="+mn-cs"/>
                        </a:rPr>
                        <a:t>
  Hey Tamaraws! Think you can do the fastest Coke Jig? Ipakita n'yo 'yan sa amin dito sa FEU Gazebo by joining the Coke #JigathonChallenge. All you have to do is #FizzItUp with a Coke! https://t.co/wF4d0noy5Z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5059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- 2018-08-30 15:27:32 </a:t>
                      </a:r>
                      <a:r>
                        <a:rPr kumimoji="0" lang="en-US" sz="1000" b="0" i="0" u="none" strike="noStrike" kern="1200" cap="none" spc="0" normalizeH="0" baseline="0" noProof="0">
                          <a:ln>
                            <a:noFill/>
                          </a:ln>
                          <a:solidFill>
                            <a:prstClr val="black"/>
                          </a:solidFill>
                          <a:effectLst/>
                          <a:uLnTx/>
                          <a:uFillTx/>
                          <a:latin typeface="+mn-lt"/>
                          <a:ea typeface="+mn-ea"/>
                          <a:cs typeface="+mn-cs"/>
                        </a:rPr>
                        <a:t>
  Sino kaya sa kanila ang may pinakamabilis na jig? If you're in FEU, tara na dito sa Gazebo area to beat them at Coke #JigathonChallenge! Just #FizzItUp with a Coke at pwede ka nang manalo ng prize! https://t.co/Hb9xEaVXmi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892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- 2018-08-27 09:00:02 </a:t>
                      </a:r>
                      <a:r>
                        <a:rPr kumimoji="0" lang="en-US" sz="1000" b="0" i="0" u="none" strike="noStrike" kern="1200" cap="none" spc="0" normalizeH="0" baseline="0" noProof="0">
                          <a:ln>
                            <a:noFill/>
                          </a:ln>
                          <a:solidFill>
                            <a:prstClr val="black"/>
                          </a:solidFill>
                          <a:effectLst/>
                          <a:uLnTx/>
                          <a:uFillTx/>
                          <a:latin typeface="+mn-lt"/>
                          <a:ea typeface="+mn-ea"/>
                          <a:cs typeface="+mn-cs"/>
                        </a:rPr>
                        <a:t>
  Water is essential to life as it is to our business. That’s why every drop of clean water we use, we safely return to communities and to nature. Since 2011, we’ve helped provide water access to more than 170,000 beneficiaries around the country through the #CocaColaAgos program. https://t.co/PvCN3fZlvF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17621542"/>
                  </a:ext>
                </a:extLst>
              </a:tr>
            </a:tbl>
          </a:graphicData>
        </a:graphic>
      </p:graphicFrame>
      <p:sp>
        <p:nvSpPr>
          <p:cNvPr id="4" name="Text Placeholder 3">
            <a:extLst>
              <a:ext uri="{FF2B5EF4-FFF2-40B4-BE49-F238E27FC236}">
                <a16:creationId xmlns:a16="http://schemas.microsoft.com/office/drawing/2014/main" id="{FABDB48C-8C8B-4149-AE8E-53F081957C0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05184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46091-7C49-4757-BCB0-10EBA4FF7D1D}"/>
              </a:ext>
            </a:extLst>
          </p:cNvPr>
          <p:cNvSpPr>
            <a:spLocks noGrp="1"/>
          </p:cNvSpPr>
          <p:nvPr>
            <p:ph type="title"/>
          </p:nvPr>
        </p:nvSpPr>
        <p:spPr/>
        <p:txBody>
          <a:bodyPr/>
          <a:lstStyle/>
          <a:p>
            <a:r>
              <a:rPr lang="en-US"/>
              <a:t>Twitter: Content Performance | Coca-Cola PH - 3 of 6</a:t>
            </a:r>
          </a:p>
        </p:txBody>
      </p:sp>
      <p:graphicFrame>
        <p:nvGraphicFramePr>
          <p:cNvPr id="5" name="Table Placeholder 4">
            <a:extLst>
              <a:ext uri="{FF2B5EF4-FFF2-40B4-BE49-F238E27FC236}">
                <a16:creationId xmlns:a16="http://schemas.microsoft.com/office/drawing/2014/main" id="{1A66E94B-FD4E-43C0-ACEF-CF7F5D79C280}"/>
              </a:ext>
            </a:extLst>
          </p:cNvPr>
          <p:cNvGraphicFramePr>
            <a:graphicFrameLocks noGrp="1"/>
          </p:cNvGraphicFramePr>
          <p:nvPr>
            <p:ph type="tbl" sz="quarter" idx="13"/>
            <p:extLst>
              <p:ext uri="{D42A27DB-BD31-4B8C-83A1-F6EECF244321}">
                <p14:modId xmlns:p14="http://schemas.microsoft.com/office/powerpoint/2010/main" val="322606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69399490"/>
                    </a:ext>
                  </a:extLst>
                </a:gridCol>
                <a:gridCol w="822960">
                  <a:extLst>
                    <a:ext uri="{9D8B030D-6E8A-4147-A177-3AD203B41FA5}">
                      <a16:colId xmlns:a16="http://schemas.microsoft.com/office/drawing/2014/main" val="3723815107"/>
                    </a:ext>
                  </a:extLst>
                </a:gridCol>
                <a:gridCol w="822960">
                  <a:extLst>
                    <a:ext uri="{9D8B030D-6E8A-4147-A177-3AD203B41FA5}">
                      <a16:colId xmlns:a16="http://schemas.microsoft.com/office/drawing/2014/main" val="1185575196"/>
                    </a:ext>
                  </a:extLst>
                </a:gridCol>
                <a:gridCol w="822960">
                  <a:extLst>
                    <a:ext uri="{9D8B030D-6E8A-4147-A177-3AD203B41FA5}">
                      <a16:colId xmlns:a16="http://schemas.microsoft.com/office/drawing/2014/main" val="3981526463"/>
                    </a:ext>
                  </a:extLst>
                </a:gridCol>
                <a:gridCol w="822960">
                  <a:extLst>
                    <a:ext uri="{9D8B030D-6E8A-4147-A177-3AD203B41FA5}">
                      <a16:colId xmlns:a16="http://schemas.microsoft.com/office/drawing/2014/main" val="4019790945"/>
                    </a:ext>
                  </a:extLst>
                </a:gridCol>
                <a:gridCol w="822960">
                  <a:extLst>
                    <a:ext uri="{9D8B030D-6E8A-4147-A177-3AD203B41FA5}">
                      <a16:colId xmlns:a16="http://schemas.microsoft.com/office/drawing/2014/main" val="2919085125"/>
                    </a:ext>
                  </a:extLst>
                </a:gridCol>
                <a:gridCol w="822960">
                  <a:extLst>
                    <a:ext uri="{9D8B030D-6E8A-4147-A177-3AD203B41FA5}">
                      <a16:colId xmlns:a16="http://schemas.microsoft.com/office/drawing/2014/main" val="2398241049"/>
                    </a:ext>
                  </a:extLst>
                </a:gridCol>
                <a:gridCol w="822960">
                  <a:extLst>
                    <a:ext uri="{9D8B030D-6E8A-4147-A177-3AD203B41FA5}">
                      <a16:colId xmlns:a16="http://schemas.microsoft.com/office/drawing/2014/main" val="261780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0287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- 2018-08-27 09:00:01 </a:t>
                      </a:r>
                      <a:r>
                        <a:rPr kumimoji="0" lang="en-US" sz="1000" b="0" i="0" u="none" strike="noStrike" kern="1200" cap="none" spc="0" normalizeH="0" baseline="0" noProof="0">
                          <a:ln>
                            <a:noFill/>
                          </a:ln>
                          <a:solidFill>
                            <a:prstClr val="black"/>
                          </a:solidFill>
                          <a:effectLst/>
                          <a:uLnTx/>
                          <a:uFillTx/>
                          <a:latin typeface="+mn-lt"/>
                          <a:ea typeface="+mn-ea"/>
                          <a:cs typeface="+mn-cs"/>
                        </a:rPr>
                        <a:t>
  Tara na, magcelebrate para sa mga superhero ng bayan at ng pamilya! Anong #ForeverBagay meal ang bagay sa ice-cold COCA-COLA at okasyon ngayon? Happy National Heroes Day! https://t.co/Uvd1WAwUbM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2682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- 2018-08-23 16:25:01 </a:t>
                      </a:r>
                      <a:r>
                        <a:rPr kumimoji="0" lang="en-US" sz="1000" b="0" i="0" u="none" strike="noStrike" kern="1200" cap="none" spc="0" normalizeH="0" baseline="0" noProof="0">
                          <a:ln>
                            <a:noFill/>
                          </a:ln>
                          <a:solidFill>
                            <a:prstClr val="black"/>
                          </a:solidFill>
                          <a:effectLst/>
                          <a:uLnTx/>
                          <a:uFillTx/>
                          <a:latin typeface="+mn-lt"/>
                          <a:ea typeface="+mn-ea"/>
                          <a:cs typeface="+mn-cs"/>
                        </a:rPr>
                        <a:t>
  Are you an organization with projects focused on recycling or waste management? Join the 16th Search for Ten Accomplished Youth Organizations (TAYO) and get a chance to be the next COKE BARKADA AWARDEE! #WorldWithoutWaste
For more details, visit: https://t.co/eVQqOlak3O https://t.co/xl8qr9r5dN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4906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- 2018-08-17 18:25:28 </a:t>
                      </a:r>
                      <a:r>
                        <a:rPr kumimoji="0" lang="en-US" sz="1000" b="0" i="0" u="none" strike="noStrike" kern="1200" cap="none" spc="0" normalizeH="0" baseline="0" noProof="0">
                          <a:ln>
                            <a:noFill/>
                          </a:ln>
                          <a:solidFill>
                            <a:prstClr val="black"/>
                          </a:solidFill>
                          <a:effectLst/>
                          <a:uLnTx/>
                          <a:uFillTx/>
                          <a:latin typeface="+mn-lt"/>
                          <a:ea typeface="+mn-ea"/>
                          <a:cs typeface="+mn-cs"/>
                        </a:rPr>
                        <a:t>
  Coke Studio is back with a new set of artists! Gusto n'yo bang malaman kung sino sila? tweet your guesses with the hashtag #CokeStudioHomecoming and we'll reveal who they are on Sept.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38481210"/>
                  </a:ext>
                </a:extLst>
              </a:tr>
            </a:tbl>
          </a:graphicData>
        </a:graphic>
      </p:graphicFrame>
      <p:sp>
        <p:nvSpPr>
          <p:cNvPr id="4" name="Text Placeholder 3">
            <a:extLst>
              <a:ext uri="{FF2B5EF4-FFF2-40B4-BE49-F238E27FC236}">
                <a16:creationId xmlns:a16="http://schemas.microsoft.com/office/drawing/2014/main" id="{46A52A2B-EC16-4369-92C4-CD8E977C9D8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26511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A25DA-1BD6-4FC2-97B2-00821C0B8071}"/>
              </a:ext>
            </a:extLst>
          </p:cNvPr>
          <p:cNvSpPr>
            <a:spLocks noGrp="1"/>
          </p:cNvSpPr>
          <p:nvPr>
            <p:ph type="title"/>
          </p:nvPr>
        </p:nvSpPr>
        <p:spPr/>
        <p:txBody>
          <a:bodyPr/>
          <a:lstStyle/>
          <a:p>
            <a:r>
              <a:rPr lang="en-US"/>
              <a:t>Twitter: Content Performance | Coca-Cola PH - 4 of 6</a:t>
            </a:r>
          </a:p>
        </p:txBody>
      </p:sp>
      <p:graphicFrame>
        <p:nvGraphicFramePr>
          <p:cNvPr id="5" name="Table Placeholder 4">
            <a:extLst>
              <a:ext uri="{FF2B5EF4-FFF2-40B4-BE49-F238E27FC236}">
                <a16:creationId xmlns:a16="http://schemas.microsoft.com/office/drawing/2014/main" id="{29EC1920-F0E3-4284-A678-DCC32B72DB1D}"/>
              </a:ext>
            </a:extLst>
          </p:cNvPr>
          <p:cNvGraphicFramePr>
            <a:graphicFrameLocks noGrp="1"/>
          </p:cNvGraphicFramePr>
          <p:nvPr>
            <p:ph type="tbl" sz="quarter" idx="13"/>
            <p:extLst>
              <p:ext uri="{D42A27DB-BD31-4B8C-83A1-F6EECF244321}">
                <p14:modId xmlns:p14="http://schemas.microsoft.com/office/powerpoint/2010/main" val="4047014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9195832"/>
                    </a:ext>
                  </a:extLst>
                </a:gridCol>
                <a:gridCol w="822960">
                  <a:extLst>
                    <a:ext uri="{9D8B030D-6E8A-4147-A177-3AD203B41FA5}">
                      <a16:colId xmlns:a16="http://schemas.microsoft.com/office/drawing/2014/main" val="3970003463"/>
                    </a:ext>
                  </a:extLst>
                </a:gridCol>
                <a:gridCol w="822960">
                  <a:extLst>
                    <a:ext uri="{9D8B030D-6E8A-4147-A177-3AD203B41FA5}">
                      <a16:colId xmlns:a16="http://schemas.microsoft.com/office/drawing/2014/main" val="4535424"/>
                    </a:ext>
                  </a:extLst>
                </a:gridCol>
                <a:gridCol w="822960">
                  <a:extLst>
                    <a:ext uri="{9D8B030D-6E8A-4147-A177-3AD203B41FA5}">
                      <a16:colId xmlns:a16="http://schemas.microsoft.com/office/drawing/2014/main" val="3778310729"/>
                    </a:ext>
                  </a:extLst>
                </a:gridCol>
                <a:gridCol w="822960">
                  <a:extLst>
                    <a:ext uri="{9D8B030D-6E8A-4147-A177-3AD203B41FA5}">
                      <a16:colId xmlns:a16="http://schemas.microsoft.com/office/drawing/2014/main" val="2685228388"/>
                    </a:ext>
                  </a:extLst>
                </a:gridCol>
                <a:gridCol w="822960">
                  <a:extLst>
                    <a:ext uri="{9D8B030D-6E8A-4147-A177-3AD203B41FA5}">
                      <a16:colId xmlns:a16="http://schemas.microsoft.com/office/drawing/2014/main" val="2324795532"/>
                    </a:ext>
                  </a:extLst>
                </a:gridCol>
                <a:gridCol w="822960">
                  <a:extLst>
                    <a:ext uri="{9D8B030D-6E8A-4147-A177-3AD203B41FA5}">
                      <a16:colId xmlns:a16="http://schemas.microsoft.com/office/drawing/2014/main" val="3634595117"/>
                    </a:ext>
                  </a:extLst>
                </a:gridCol>
                <a:gridCol w="822960">
                  <a:extLst>
                    <a:ext uri="{9D8B030D-6E8A-4147-A177-3AD203B41FA5}">
                      <a16:colId xmlns:a16="http://schemas.microsoft.com/office/drawing/2014/main" val="427980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8813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- 2018-08-17 17:16:31 </a:t>
                      </a:r>
                      <a:r>
                        <a:rPr kumimoji="0" lang="en-US" sz="1000" b="0" i="0" u="none" strike="noStrike" kern="1200" cap="none" spc="0" normalizeH="0" baseline="0" noProof="0">
                          <a:ln>
                            <a:noFill/>
                          </a:ln>
                          <a:solidFill>
                            <a:prstClr val="black"/>
                          </a:solidFill>
                          <a:effectLst/>
                          <a:uLnTx/>
                          <a:uFillTx/>
                          <a:latin typeface="+mn-lt"/>
                          <a:ea typeface="+mn-ea"/>
                          <a:cs typeface="+mn-cs"/>
                        </a:rPr>
                        <a:t>
  Hey Davao! Join us at the City Triangle and show your Coke jig to win premium items from Coke! Plus get a chance to see #CokeStudioPH Season 1 artist, Abra perform at the Coke Studio concert. Learn more about the event here: https://t.co/U2DSLNpNuh https://t.co/SEWTXj5S19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4568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18:40:31 </a:t>
                      </a:r>
                      <a:r>
                        <a:rPr kumimoji="0" lang="en-US" sz="1000" b="0" i="0" u="none" strike="noStrike" kern="1200" cap="none" spc="0" normalizeH="0" baseline="0" noProof="0">
                          <a:ln>
                            <a:noFill/>
                          </a:ln>
                          <a:solidFill>
                            <a:prstClr val="black"/>
                          </a:solidFill>
                          <a:effectLst/>
                          <a:uLnTx/>
                          <a:uFillTx/>
                          <a:latin typeface="+mn-lt"/>
                          <a:ea typeface="+mn-ea"/>
                          <a:cs typeface="+mn-cs"/>
                        </a:rPr>
                        <a:t>
  Hope everyone enjoyed the Coke #JigathonChallenge in Plaza Roma, Intramuros!  #FizzItUp https://t.co/CaJpkwF1ok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0420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17:15:55 </a:t>
                      </a:r>
                      <a:r>
                        <a:rPr kumimoji="0" lang="en-US" sz="1000" b="0" i="0" u="none" strike="noStrike" kern="1200" cap="none" spc="0" normalizeH="0" baseline="0" noProof="0">
                          <a:ln>
                            <a:noFill/>
                          </a:ln>
                          <a:solidFill>
                            <a:prstClr val="black"/>
                          </a:solidFill>
                          <a:effectLst/>
                          <a:uLnTx/>
                          <a:uFillTx/>
                          <a:latin typeface="+mn-lt"/>
                          <a:ea typeface="+mn-ea"/>
                          <a:cs typeface="+mn-cs"/>
                        </a:rPr>
                        <a:t>
  Can you top this jig? @kimtappy is still at number 1 on the Coke #JigathonChallenge leaderboard! Drop by and #FizzItUp up for a chance to beat his high score! https://t.co/Kf6DuyIACw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67044299"/>
                  </a:ext>
                </a:extLst>
              </a:tr>
            </a:tbl>
          </a:graphicData>
        </a:graphic>
      </p:graphicFrame>
      <p:sp>
        <p:nvSpPr>
          <p:cNvPr id="4" name="Text Placeholder 3">
            <a:extLst>
              <a:ext uri="{FF2B5EF4-FFF2-40B4-BE49-F238E27FC236}">
                <a16:creationId xmlns:a16="http://schemas.microsoft.com/office/drawing/2014/main" id="{7BB9E220-2599-47F1-8225-FDA9D35F54C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63378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0E2E-4BB5-4C5A-A471-C7C4B04ADD65}"/>
              </a:ext>
            </a:extLst>
          </p:cNvPr>
          <p:cNvSpPr>
            <a:spLocks noGrp="1"/>
          </p:cNvSpPr>
          <p:nvPr>
            <p:ph type="title"/>
          </p:nvPr>
        </p:nvSpPr>
        <p:spPr/>
        <p:txBody>
          <a:bodyPr/>
          <a:lstStyle/>
          <a:p>
            <a:r>
              <a:rPr lang="en-US"/>
              <a:t>Twitter: Content Performance | Coca-Cola PH - 5 of 6</a:t>
            </a:r>
          </a:p>
        </p:txBody>
      </p:sp>
      <p:graphicFrame>
        <p:nvGraphicFramePr>
          <p:cNvPr id="5" name="Table Placeholder 4">
            <a:extLst>
              <a:ext uri="{FF2B5EF4-FFF2-40B4-BE49-F238E27FC236}">
                <a16:creationId xmlns:a16="http://schemas.microsoft.com/office/drawing/2014/main" id="{C3A3C6E0-C8D2-4A83-986C-AE6A330B3B39}"/>
              </a:ext>
            </a:extLst>
          </p:cNvPr>
          <p:cNvGraphicFramePr>
            <a:graphicFrameLocks noGrp="1"/>
          </p:cNvGraphicFramePr>
          <p:nvPr>
            <p:ph type="tbl" sz="quarter" idx="13"/>
            <p:extLst>
              <p:ext uri="{D42A27DB-BD31-4B8C-83A1-F6EECF244321}">
                <p14:modId xmlns:p14="http://schemas.microsoft.com/office/powerpoint/2010/main" val="269412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6250870"/>
                    </a:ext>
                  </a:extLst>
                </a:gridCol>
                <a:gridCol w="822960">
                  <a:extLst>
                    <a:ext uri="{9D8B030D-6E8A-4147-A177-3AD203B41FA5}">
                      <a16:colId xmlns:a16="http://schemas.microsoft.com/office/drawing/2014/main" val="3537874532"/>
                    </a:ext>
                  </a:extLst>
                </a:gridCol>
                <a:gridCol w="822960">
                  <a:extLst>
                    <a:ext uri="{9D8B030D-6E8A-4147-A177-3AD203B41FA5}">
                      <a16:colId xmlns:a16="http://schemas.microsoft.com/office/drawing/2014/main" val="1704199673"/>
                    </a:ext>
                  </a:extLst>
                </a:gridCol>
                <a:gridCol w="822960">
                  <a:extLst>
                    <a:ext uri="{9D8B030D-6E8A-4147-A177-3AD203B41FA5}">
                      <a16:colId xmlns:a16="http://schemas.microsoft.com/office/drawing/2014/main" val="3849912044"/>
                    </a:ext>
                  </a:extLst>
                </a:gridCol>
                <a:gridCol w="822960">
                  <a:extLst>
                    <a:ext uri="{9D8B030D-6E8A-4147-A177-3AD203B41FA5}">
                      <a16:colId xmlns:a16="http://schemas.microsoft.com/office/drawing/2014/main" val="3229616854"/>
                    </a:ext>
                  </a:extLst>
                </a:gridCol>
                <a:gridCol w="822960">
                  <a:extLst>
                    <a:ext uri="{9D8B030D-6E8A-4147-A177-3AD203B41FA5}">
                      <a16:colId xmlns:a16="http://schemas.microsoft.com/office/drawing/2014/main" val="3322267954"/>
                    </a:ext>
                  </a:extLst>
                </a:gridCol>
                <a:gridCol w="822960">
                  <a:extLst>
                    <a:ext uri="{9D8B030D-6E8A-4147-A177-3AD203B41FA5}">
                      <a16:colId xmlns:a16="http://schemas.microsoft.com/office/drawing/2014/main" val="1078308940"/>
                    </a:ext>
                  </a:extLst>
                </a:gridCol>
                <a:gridCol w="822960">
                  <a:extLst>
                    <a:ext uri="{9D8B030D-6E8A-4147-A177-3AD203B41FA5}">
                      <a16:colId xmlns:a16="http://schemas.microsoft.com/office/drawing/2014/main" val="175034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7815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15:47:43 </a:t>
                      </a:r>
                      <a:r>
                        <a:rPr kumimoji="0" lang="en-US" sz="1000" b="0" i="0" u="none" strike="noStrike" kern="1200" cap="none" spc="0" normalizeH="0" baseline="0" noProof="0">
                          <a:ln>
                            <a:noFill/>
                          </a:ln>
                          <a:solidFill>
                            <a:prstClr val="black"/>
                          </a:solidFill>
                          <a:effectLst/>
                          <a:uLnTx/>
                          <a:uFillTx/>
                          <a:latin typeface="+mn-lt"/>
                          <a:ea typeface="+mn-ea"/>
                          <a:cs typeface="+mn-cs"/>
                        </a:rPr>
                        <a:t>
  Teens are having fun here at our #FizzItUp booth. Ikaw na lang ang kulang! Punta na sa Plaza Roma, Intramuros and join the Coke #JigathonChallenge! https://t.co/7xWgTtIZJM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1980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15:46:16 </a:t>
                      </a:r>
                      <a:r>
                        <a:rPr kumimoji="0" lang="en-US" sz="1000" b="0" i="0" u="none" strike="noStrike" kern="1200" cap="none" spc="0" normalizeH="0" baseline="0" noProof="0">
                          <a:ln>
                            <a:noFill/>
                          </a:ln>
                          <a:solidFill>
                            <a:prstClr val="black"/>
                          </a:solidFill>
                          <a:effectLst/>
                          <a:uLnTx/>
                          <a:uFillTx/>
                          <a:latin typeface="+mn-lt"/>
                          <a:ea typeface="+mn-ea"/>
                          <a:cs typeface="+mn-cs"/>
                        </a:rPr>
                        <a:t>
  Teens are having fun here at our #FizzItUp booth. Ikaw na lang ang kulang! Punta na sa Plaza Roma, Intramuros and join the Coke #JigathonChallenge! https://t.co/PljfXvEq49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5084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15:29:05 </a:t>
                      </a:r>
                      <a:r>
                        <a:rPr kumimoji="0" lang="en-US" sz="1000" b="0" i="0" u="none" strike="noStrike" kern="1200" cap="none" spc="0" normalizeH="0" baseline="0" noProof="0">
                          <a:ln>
                            <a:noFill/>
                          </a:ln>
                          <a:solidFill>
                            <a:prstClr val="black"/>
                          </a:solidFill>
                          <a:effectLst/>
                          <a:uLnTx/>
                          <a:uFillTx/>
                          <a:latin typeface="+mn-lt"/>
                          <a:ea typeface="+mn-ea"/>
                          <a:cs typeface="+mn-cs"/>
                        </a:rPr>
                        <a:t>
  Competitive ka ba? Try beating @iamyongm_ ‘s moves! Tara, #FizzItUp dito sa Plaza Roma, Intramuros and mag-Coke #JigathonChallenge ka na rin! https://t.co/o0J2AK6YgP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6392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15:28:55 </a:t>
                      </a:r>
                      <a:r>
                        <a:rPr kumimoji="0" lang="en-US" sz="1000" b="0" i="0" u="none" strike="noStrike" kern="1200" cap="none" spc="0" normalizeH="0" baseline="0" noProof="0">
                          <a:ln>
                            <a:noFill/>
                          </a:ln>
                          <a:solidFill>
                            <a:prstClr val="black"/>
                          </a:solidFill>
                          <a:effectLst/>
                          <a:uLnTx/>
                          <a:uFillTx/>
                          <a:latin typeface="+mn-lt"/>
                          <a:ea typeface="+mn-ea"/>
                          <a:cs typeface="+mn-cs"/>
                        </a:rPr>
                        <a:t>
  We have ice-cold bottles of COCA-COLA waiting for you here at Plaza Roma, Intramuros! Just drop by and do the Coke #JigathonChallenge! https://t.co/Pq30h2fWa5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96460520"/>
                  </a:ext>
                </a:extLst>
              </a:tr>
            </a:tbl>
          </a:graphicData>
        </a:graphic>
      </p:graphicFrame>
      <p:sp>
        <p:nvSpPr>
          <p:cNvPr id="4" name="Text Placeholder 3">
            <a:extLst>
              <a:ext uri="{FF2B5EF4-FFF2-40B4-BE49-F238E27FC236}">
                <a16:creationId xmlns:a16="http://schemas.microsoft.com/office/drawing/2014/main" id="{C54A23A8-DC52-4B54-85E4-7259AAD86DC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91726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59FC0-435B-4F3D-A21E-7A1D3107F914}"/>
              </a:ext>
            </a:extLst>
          </p:cNvPr>
          <p:cNvSpPr>
            <a:spLocks noGrp="1"/>
          </p:cNvSpPr>
          <p:nvPr>
            <p:ph type="title"/>
          </p:nvPr>
        </p:nvSpPr>
        <p:spPr/>
        <p:txBody>
          <a:bodyPr/>
          <a:lstStyle/>
          <a:p>
            <a:r>
              <a:rPr lang="en-US"/>
              <a:t>Twitter: Content Performance | Coca-Cola PH - 6 of 6</a:t>
            </a:r>
          </a:p>
        </p:txBody>
      </p:sp>
      <p:graphicFrame>
        <p:nvGraphicFramePr>
          <p:cNvPr id="5" name="Table Placeholder 4">
            <a:extLst>
              <a:ext uri="{FF2B5EF4-FFF2-40B4-BE49-F238E27FC236}">
                <a16:creationId xmlns:a16="http://schemas.microsoft.com/office/drawing/2014/main" id="{736B6A84-8F18-4CF1-BBA8-54AC2ABF4607}"/>
              </a:ext>
            </a:extLst>
          </p:cNvPr>
          <p:cNvGraphicFramePr>
            <a:graphicFrameLocks noGrp="1"/>
          </p:cNvGraphicFramePr>
          <p:nvPr>
            <p:ph type="tbl" sz="quarter" idx="13"/>
            <p:extLst>
              <p:ext uri="{D42A27DB-BD31-4B8C-83A1-F6EECF244321}">
                <p14:modId xmlns:p14="http://schemas.microsoft.com/office/powerpoint/2010/main" val="3326132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5626724"/>
                    </a:ext>
                  </a:extLst>
                </a:gridCol>
                <a:gridCol w="822960">
                  <a:extLst>
                    <a:ext uri="{9D8B030D-6E8A-4147-A177-3AD203B41FA5}">
                      <a16:colId xmlns:a16="http://schemas.microsoft.com/office/drawing/2014/main" val="1266475744"/>
                    </a:ext>
                  </a:extLst>
                </a:gridCol>
                <a:gridCol w="822960">
                  <a:extLst>
                    <a:ext uri="{9D8B030D-6E8A-4147-A177-3AD203B41FA5}">
                      <a16:colId xmlns:a16="http://schemas.microsoft.com/office/drawing/2014/main" val="3256064705"/>
                    </a:ext>
                  </a:extLst>
                </a:gridCol>
                <a:gridCol w="822960">
                  <a:extLst>
                    <a:ext uri="{9D8B030D-6E8A-4147-A177-3AD203B41FA5}">
                      <a16:colId xmlns:a16="http://schemas.microsoft.com/office/drawing/2014/main" val="4213095103"/>
                    </a:ext>
                  </a:extLst>
                </a:gridCol>
                <a:gridCol w="822960">
                  <a:extLst>
                    <a:ext uri="{9D8B030D-6E8A-4147-A177-3AD203B41FA5}">
                      <a16:colId xmlns:a16="http://schemas.microsoft.com/office/drawing/2014/main" val="1716961365"/>
                    </a:ext>
                  </a:extLst>
                </a:gridCol>
                <a:gridCol w="822960">
                  <a:extLst>
                    <a:ext uri="{9D8B030D-6E8A-4147-A177-3AD203B41FA5}">
                      <a16:colId xmlns:a16="http://schemas.microsoft.com/office/drawing/2014/main" val="610790757"/>
                    </a:ext>
                  </a:extLst>
                </a:gridCol>
                <a:gridCol w="822960">
                  <a:extLst>
                    <a:ext uri="{9D8B030D-6E8A-4147-A177-3AD203B41FA5}">
                      <a16:colId xmlns:a16="http://schemas.microsoft.com/office/drawing/2014/main" val="1641639262"/>
                    </a:ext>
                  </a:extLst>
                </a:gridCol>
                <a:gridCol w="822960">
                  <a:extLst>
                    <a:ext uri="{9D8B030D-6E8A-4147-A177-3AD203B41FA5}">
                      <a16:colId xmlns:a16="http://schemas.microsoft.com/office/drawing/2014/main" val="1181294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2512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14:48:47 </a:t>
                      </a:r>
                      <a:r>
                        <a:rPr kumimoji="0" lang="en-US" sz="1000" b="0" i="0" u="none" strike="noStrike" kern="1200" cap="none" spc="0" normalizeH="0" baseline="0" noProof="0">
                          <a:ln>
                            <a:noFill/>
                          </a:ln>
                          <a:solidFill>
                            <a:prstClr val="black"/>
                          </a:solidFill>
                          <a:effectLst/>
                          <a:uLnTx/>
                          <a:uFillTx/>
                          <a:latin typeface="+mn-lt"/>
                          <a:ea typeface="+mn-ea"/>
                          <a:cs typeface="+mn-cs"/>
                        </a:rPr>
                        <a:t>
  We have ice-cold bottles of COCA-COLA waiting for you here at Plaza Roma, Intramuros! Just drop by and do the Coke #JigathonChallenge! https://t.co/VWnRdrcrQU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3655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13:42:27 </a:t>
                      </a:r>
                      <a:r>
                        <a:rPr kumimoji="0" lang="en-US" sz="1000" b="0" i="0" u="none" strike="noStrike" kern="1200" cap="none" spc="0" normalizeH="0" baseline="0" noProof="0">
                          <a:ln>
                            <a:noFill/>
                          </a:ln>
                          <a:solidFill>
                            <a:prstClr val="black"/>
                          </a:solidFill>
                          <a:effectLst/>
                          <a:uLnTx/>
                          <a:uFillTx/>
                          <a:latin typeface="+mn-lt"/>
                          <a:ea typeface="+mn-ea"/>
                          <a:cs typeface="+mn-cs"/>
                        </a:rPr>
                        <a:t>
  Think you can top these Coke #JigathonChallenge high scores? Tara, #FizzItUp na dito sa Plaza Roma, Intramuros and show us your jig! https://t.co/gwU22j2hrb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8621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- 2018-08-10 12:14:19 </a:t>
                      </a:r>
                      <a:r>
                        <a:rPr kumimoji="0" lang="en-US" sz="1000" b="0" i="0" u="none" strike="noStrike" kern="1200" cap="none" spc="0" normalizeH="0" baseline="0" noProof="0">
                          <a:ln>
                            <a:noFill/>
                          </a:ln>
                          <a:solidFill>
                            <a:prstClr val="black"/>
                          </a:solidFill>
                          <a:effectLst/>
                          <a:uLnTx/>
                          <a:uFillTx/>
                          <a:latin typeface="+mn-lt"/>
                          <a:ea typeface="+mn-ea"/>
                          <a:cs typeface="+mn-cs"/>
                        </a:rPr>
                        <a:t>
  Join the Coke #JigathonChallenge here at Plaza Roma, Intramuros to win Coke premium items! Don’t forget to #FizzItUp with a Coke. https://t.co/b232cJ1EKH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3660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- 2018-08-09 08:00:12 </a:t>
                      </a:r>
                      <a:r>
                        <a:rPr kumimoji="0" lang="en-US" sz="1000" b="0" i="0" u="none" strike="noStrike" kern="1200" cap="none" spc="0" normalizeH="0" baseline="0" noProof="0">
                          <a:ln>
                            <a:noFill/>
                          </a:ln>
                          <a:solidFill>
                            <a:prstClr val="black"/>
                          </a:solidFill>
                          <a:effectLst/>
                          <a:uLnTx/>
                          <a:uFillTx/>
                          <a:latin typeface="+mn-lt"/>
                          <a:ea typeface="+mn-ea"/>
                          <a:cs typeface="+mn-cs"/>
                        </a:rPr>
                        <a:t>
  Oh no! Walang music ang #FizzItUp video namin. May alam ba kayong kanta na may salitang COLA? Let us know! Fizz up your afternoons and do the Coke jig. https://t.co/RjjmLAEnYj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89664336"/>
                  </a:ext>
                </a:extLst>
              </a:tr>
            </a:tbl>
          </a:graphicData>
        </a:graphic>
      </p:graphicFrame>
      <p:sp>
        <p:nvSpPr>
          <p:cNvPr id="4" name="Text Placeholder 3">
            <a:extLst>
              <a:ext uri="{FF2B5EF4-FFF2-40B4-BE49-F238E27FC236}">
                <a16:creationId xmlns:a16="http://schemas.microsoft.com/office/drawing/2014/main" id="{DDAC36DA-FEF2-418F-ACDB-9FF7A57AA65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218101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3391</Words>
  <Application>Microsoft Office PowerPoint</Application>
  <PresentationFormat>On-screen Show (4:3)</PresentationFormat>
  <Paragraphs>999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Coke PH Monthly Report Export</vt:lpstr>
      <vt:lpstr>Facebook: Content Performance | Coca-Cola PH - 1 of 15</vt:lpstr>
      <vt:lpstr>Facebook: Content Performance | Coca-Cola PH - 2 of 15</vt:lpstr>
      <vt:lpstr>Facebook: Content Performance | Coca-Cola PH - 3 of 15</vt:lpstr>
      <vt:lpstr>Facebook: Content Performance | Coca-Cola PH - 4 of 15</vt:lpstr>
      <vt:lpstr>Facebook: Content Performance | Coca-Cola PH - 5 of 15</vt:lpstr>
      <vt:lpstr>Facebook: Content Performance | Coca-Cola PH - 6 of 15</vt:lpstr>
      <vt:lpstr>Facebook: Content Performance | Coca-Cola PH - 7 of 15</vt:lpstr>
      <vt:lpstr>Facebook: Content Performance | Coca-Cola PH - 8 of 15</vt:lpstr>
      <vt:lpstr>Facebook: Content Performance | Coca-Cola PH - 9 of 15</vt:lpstr>
      <vt:lpstr>Facebook: Content Performance | Coca-Cola PH - 10 of 15</vt:lpstr>
      <vt:lpstr>Facebook: Content Performance | Coca-Cola PH - 11 of 15</vt:lpstr>
      <vt:lpstr>Facebook: Content Performance | Coca-Cola PH - 12 of 15</vt:lpstr>
      <vt:lpstr>Facebook: Content Performance | Coca-Cola PH - 13 of 15</vt:lpstr>
      <vt:lpstr>Facebook: Content Performance | Coca-Cola PH - 14 of 15</vt:lpstr>
      <vt:lpstr>Facebook: Content Performance | Coca-Cola PH - 15 of 15</vt:lpstr>
      <vt:lpstr>Instagram: Content Performance | Coca-Cola PH - 1 of 14</vt:lpstr>
      <vt:lpstr>Instagram: Content Performance | Coca-Cola PH - 2 of 14</vt:lpstr>
      <vt:lpstr>Instagram: Content Performance | Coca-Cola PH - 3 of 14</vt:lpstr>
      <vt:lpstr>Instagram: Content Performance | Coca-Cola PH - 4 of 14</vt:lpstr>
      <vt:lpstr>Instagram: Content Performance | Coca-Cola PH - 5 of 14</vt:lpstr>
      <vt:lpstr>Instagram: Content Performance | Coca-Cola PH - 6 of 14</vt:lpstr>
      <vt:lpstr>Instagram: Content Performance | Coca-Cola PH - 7 of 14</vt:lpstr>
      <vt:lpstr>Instagram: Content Performance | Coca-Cola PH - 8 of 14</vt:lpstr>
      <vt:lpstr>Instagram: Content Performance | Coca-Cola PH - 9 of 14</vt:lpstr>
      <vt:lpstr>Instagram: Content Performance | Coca-Cola PH - 10 of 14</vt:lpstr>
      <vt:lpstr>Instagram: Content Performance | Coca-Cola PH - 11 of 14</vt:lpstr>
      <vt:lpstr>Instagram: Content Performance | Coca-Cola PH - 12 of 14</vt:lpstr>
      <vt:lpstr>Instagram: Content Performance | Coca-Cola PH - 13 of 14</vt:lpstr>
      <vt:lpstr>Instagram: Content Performance | Coca-Cola PH - 14 of 14</vt:lpstr>
      <vt:lpstr>Twitter: Content Performance | Coca-Cola PH - 1 of 6</vt:lpstr>
      <vt:lpstr>Twitter: Content Performance | Coca-Cola PH - 2 of 6</vt:lpstr>
      <vt:lpstr>Twitter: Content Performance | Coca-Cola PH - 3 of 6</vt:lpstr>
      <vt:lpstr>Twitter: Content Performance | Coca-Cola PH - 4 of 6</vt:lpstr>
      <vt:lpstr>Twitter: Content Performance | Coca-Cola PH - 5 of 6</vt:lpstr>
      <vt:lpstr>Twitter: Content Performance | Coca-Cola PH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Coke PH Monthly Report Export</dc:title>
  <dc:creator>Administrator</dc:creator>
  <cp:lastModifiedBy>Administrator</cp:lastModifiedBy>
  <cp:revision>1</cp:revision>
  <dcterms:created xsi:type="dcterms:W3CDTF">2018-09-06T19:44:48Z</dcterms:created>
  <dcterms:modified xsi:type="dcterms:W3CDTF">2018-09-06T19:46:03Z</dcterms:modified>
</cp:coreProperties>
</file>