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021C-5972-4256-BBB9-D3E6CB5A1CBE}"/>
              </a:ext>
            </a:extLst>
          </p:cNvPr>
          <p:cNvSpPr>
            <a:spLocks noGrp="1"/>
          </p:cNvSpPr>
          <p:nvPr>
            <p:ph type="ctrTitle"/>
          </p:nvPr>
        </p:nvSpPr>
        <p:spPr/>
        <p:txBody>
          <a:bodyPr/>
          <a:lstStyle/>
          <a:p>
            <a:r>
              <a:rPr lang="en-US"/>
              <a:t>ASEAN Monthly Report Export</a:t>
            </a:r>
          </a:p>
        </p:txBody>
      </p:sp>
      <p:sp>
        <p:nvSpPr>
          <p:cNvPr id="3" name="Subtitle 2">
            <a:extLst>
              <a:ext uri="{FF2B5EF4-FFF2-40B4-BE49-F238E27FC236}">
                <a16:creationId xmlns:a16="http://schemas.microsoft.com/office/drawing/2014/main" id="{BA4FB26C-1F87-4C71-B5F6-B42941B23835}"/>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453254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C21C-57FD-4266-96FF-1209CF96FCD4}"/>
              </a:ext>
            </a:extLst>
          </p:cNvPr>
          <p:cNvSpPr>
            <a:spLocks noGrp="1"/>
          </p:cNvSpPr>
          <p:nvPr>
            <p:ph type="title"/>
          </p:nvPr>
        </p:nvSpPr>
        <p:spPr/>
        <p:txBody>
          <a:bodyPr/>
          <a:lstStyle/>
          <a:p>
            <a:r>
              <a:rPr lang="it-IT"/>
              <a:t>Facebook: Content Performance | Coca-Cola SG - 1 of 15</a:t>
            </a:r>
            <a:endParaRPr lang="en-US"/>
          </a:p>
        </p:txBody>
      </p:sp>
      <p:graphicFrame>
        <p:nvGraphicFramePr>
          <p:cNvPr id="5" name="Table Placeholder 4">
            <a:extLst>
              <a:ext uri="{FF2B5EF4-FFF2-40B4-BE49-F238E27FC236}">
                <a16:creationId xmlns:a16="http://schemas.microsoft.com/office/drawing/2014/main" id="{481CCDA7-2701-4ADE-A7B2-7E116381087A}"/>
              </a:ext>
            </a:extLst>
          </p:cNvPr>
          <p:cNvGraphicFramePr>
            <a:graphicFrameLocks noGrp="1"/>
          </p:cNvGraphicFramePr>
          <p:nvPr>
            <p:ph type="tbl" sz="quarter" idx="13"/>
            <p:extLst>
              <p:ext uri="{D42A27DB-BD31-4B8C-83A1-F6EECF244321}">
                <p14:modId xmlns:p14="http://schemas.microsoft.com/office/powerpoint/2010/main" val="1645312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36889068"/>
                    </a:ext>
                  </a:extLst>
                </a:gridCol>
                <a:gridCol w="1234440">
                  <a:extLst>
                    <a:ext uri="{9D8B030D-6E8A-4147-A177-3AD203B41FA5}">
                      <a16:colId xmlns:a16="http://schemas.microsoft.com/office/drawing/2014/main" val="35608535"/>
                    </a:ext>
                  </a:extLst>
                </a:gridCol>
                <a:gridCol w="822960">
                  <a:extLst>
                    <a:ext uri="{9D8B030D-6E8A-4147-A177-3AD203B41FA5}">
                      <a16:colId xmlns:a16="http://schemas.microsoft.com/office/drawing/2014/main" val="3871837902"/>
                    </a:ext>
                  </a:extLst>
                </a:gridCol>
                <a:gridCol w="822960">
                  <a:extLst>
                    <a:ext uri="{9D8B030D-6E8A-4147-A177-3AD203B41FA5}">
                      <a16:colId xmlns:a16="http://schemas.microsoft.com/office/drawing/2014/main" val="2384171475"/>
                    </a:ext>
                  </a:extLst>
                </a:gridCol>
                <a:gridCol w="822960">
                  <a:extLst>
                    <a:ext uri="{9D8B030D-6E8A-4147-A177-3AD203B41FA5}">
                      <a16:colId xmlns:a16="http://schemas.microsoft.com/office/drawing/2014/main" val="784528069"/>
                    </a:ext>
                  </a:extLst>
                </a:gridCol>
                <a:gridCol w="822960">
                  <a:extLst>
                    <a:ext uri="{9D8B030D-6E8A-4147-A177-3AD203B41FA5}">
                      <a16:colId xmlns:a16="http://schemas.microsoft.com/office/drawing/2014/main" val="1671683885"/>
                    </a:ext>
                  </a:extLst>
                </a:gridCol>
                <a:gridCol w="822960">
                  <a:extLst>
                    <a:ext uri="{9D8B030D-6E8A-4147-A177-3AD203B41FA5}">
                      <a16:colId xmlns:a16="http://schemas.microsoft.com/office/drawing/2014/main" val="4174060180"/>
                    </a:ext>
                  </a:extLst>
                </a:gridCol>
                <a:gridCol w="822960">
                  <a:extLst>
                    <a:ext uri="{9D8B030D-6E8A-4147-A177-3AD203B41FA5}">
                      <a16:colId xmlns:a16="http://schemas.microsoft.com/office/drawing/2014/main" val="848736216"/>
                    </a:ext>
                  </a:extLst>
                </a:gridCol>
                <a:gridCol w="822960">
                  <a:extLst>
                    <a:ext uri="{9D8B030D-6E8A-4147-A177-3AD203B41FA5}">
                      <a16:colId xmlns:a16="http://schemas.microsoft.com/office/drawing/2014/main" val="212056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210964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- 2018-07-15 23:00:16</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[Sound on 🔊] VIVE LA FRANCE! Relive the most intense, drama-filled moments of the 2018 FIFA World Cup™ Finals with the Fizzy Highlights Show, presented by Haresh of Ministry Of Funny and HIRZI.
Did your favourite team lift the Cup? Let us know in the comment section below! #PickYourTeam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06857119"/>
                  </a:ext>
                </a:extLst>
              </a:tr>
            </a:tbl>
          </a:graphicData>
        </a:graphic>
      </p:graphicFrame>
      <p:sp>
        <p:nvSpPr>
          <p:cNvPr id="4" name="Text Placeholder 3">
            <a:extLst>
              <a:ext uri="{FF2B5EF4-FFF2-40B4-BE49-F238E27FC236}">
                <a16:creationId xmlns:a16="http://schemas.microsoft.com/office/drawing/2014/main" id="{0FC4442C-E814-4839-A809-98E62BBD031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520105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8DD3A-0426-4B8D-B0B5-50A9A20DDA2D}"/>
              </a:ext>
            </a:extLst>
          </p:cNvPr>
          <p:cNvSpPr>
            <a:spLocks noGrp="1"/>
          </p:cNvSpPr>
          <p:nvPr>
            <p:ph type="title"/>
          </p:nvPr>
        </p:nvSpPr>
        <p:spPr/>
        <p:txBody>
          <a:bodyPr/>
          <a:lstStyle/>
          <a:p>
            <a:r>
              <a:rPr lang="it-IT"/>
              <a:t>Facebook: Content Performance | Coca-Cola SG - 2 of 15</a:t>
            </a:r>
            <a:endParaRPr lang="en-US"/>
          </a:p>
        </p:txBody>
      </p:sp>
      <p:graphicFrame>
        <p:nvGraphicFramePr>
          <p:cNvPr id="5" name="Table Placeholder 4">
            <a:extLst>
              <a:ext uri="{FF2B5EF4-FFF2-40B4-BE49-F238E27FC236}">
                <a16:creationId xmlns:a16="http://schemas.microsoft.com/office/drawing/2014/main" id="{EBB4473E-E886-428D-9064-459289269177}"/>
              </a:ext>
            </a:extLst>
          </p:cNvPr>
          <p:cNvGraphicFramePr>
            <a:graphicFrameLocks noGrp="1"/>
          </p:cNvGraphicFramePr>
          <p:nvPr>
            <p:ph type="tbl" sz="quarter" idx="13"/>
            <p:extLst>
              <p:ext uri="{D42A27DB-BD31-4B8C-83A1-F6EECF244321}">
                <p14:modId xmlns:p14="http://schemas.microsoft.com/office/powerpoint/2010/main" val="1771172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93750015"/>
                    </a:ext>
                  </a:extLst>
                </a:gridCol>
                <a:gridCol w="1234440">
                  <a:extLst>
                    <a:ext uri="{9D8B030D-6E8A-4147-A177-3AD203B41FA5}">
                      <a16:colId xmlns:a16="http://schemas.microsoft.com/office/drawing/2014/main" val="3847911816"/>
                    </a:ext>
                  </a:extLst>
                </a:gridCol>
                <a:gridCol w="822960">
                  <a:extLst>
                    <a:ext uri="{9D8B030D-6E8A-4147-A177-3AD203B41FA5}">
                      <a16:colId xmlns:a16="http://schemas.microsoft.com/office/drawing/2014/main" val="2371156179"/>
                    </a:ext>
                  </a:extLst>
                </a:gridCol>
                <a:gridCol w="822960">
                  <a:extLst>
                    <a:ext uri="{9D8B030D-6E8A-4147-A177-3AD203B41FA5}">
                      <a16:colId xmlns:a16="http://schemas.microsoft.com/office/drawing/2014/main" val="3360830303"/>
                    </a:ext>
                  </a:extLst>
                </a:gridCol>
                <a:gridCol w="822960">
                  <a:extLst>
                    <a:ext uri="{9D8B030D-6E8A-4147-A177-3AD203B41FA5}">
                      <a16:colId xmlns:a16="http://schemas.microsoft.com/office/drawing/2014/main" val="2298618513"/>
                    </a:ext>
                  </a:extLst>
                </a:gridCol>
                <a:gridCol w="822960">
                  <a:extLst>
                    <a:ext uri="{9D8B030D-6E8A-4147-A177-3AD203B41FA5}">
                      <a16:colId xmlns:a16="http://schemas.microsoft.com/office/drawing/2014/main" val="3910966003"/>
                    </a:ext>
                  </a:extLst>
                </a:gridCol>
                <a:gridCol w="822960">
                  <a:extLst>
                    <a:ext uri="{9D8B030D-6E8A-4147-A177-3AD203B41FA5}">
                      <a16:colId xmlns:a16="http://schemas.microsoft.com/office/drawing/2014/main" val="3023974038"/>
                    </a:ext>
                  </a:extLst>
                </a:gridCol>
                <a:gridCol w="822960">
                  <a:extLst>
                    <a:ext uri="{9D8B030D-6E8A-4147-A177-3AD203B41FA5}">
                      <a16:colId xmlns:a16="http://schemas.microsoft.com/office/drawing/2014/main" val="877177404"/>
                    </a:ext>
                  </a:extLst>
                </a:gridCol>
                <a:gridCol w="822960">
                  <a:extLst>
                    <a:ext uri="{9D8B030D-6E8A-4147-A177-3AD203B41FA5}">
                      <a16:colId xmlns:a16="http://schemas.microsoft.com/office/drawing/2014/main" val="114363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58462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- 2018-07-15 02:01:00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Tonight's the night we’ve all been waiting for! Who will be lifting the 🏆 tonight? Will first time finalist 🇭🇷 Croatia be taking the glory? Or will 🇫🇷 France claim back their throne after 20 years? 
#PickYourTeam and let us know in the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55877396"/>
                  </a:ext>
                </a:extLst>
              </a:tr>
            </a:tbl>
          </a:graphicData>
        </a:graphic>
      </p:graphicFrame>
      <p:sp>
        <p:nvSpPr>
          <p:cNvPr id="4" name="Text Placeholder 3">
            <a:extLst>
              <a:ext uri="{FF2B5EF4-FFF2-40B4-BE49-F238E27FC236}">
                <a16:creationId xmlns:a16="http://schemas.microsoft.com/office/drawing/2014/main" id="{CA65B6F2-53B6-4076-A704-4C8AE87629E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213255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219EA-742E-4FFA-9812-58261D2CF25F}"/>
              </a:ext>
            </a:extLst>
          </p:cNvPr>
          <p:cNvSpPr>
            <a:spLocks noGrp="1"/>
          </p:cNvSpPr>
          <p:nvPr>
            <p:ph type="title"/>
          </p:nvPr>
        </p:nvSpPr>
        <p:spPr/>
        <p:txBody>
          <a:bodyPr/>
          <a:lstStyle/>
          <a:p>
            <a:r>
              <a:rPr lang="it-IT"/>
              <a:t>Facebook: Content Performance | Coca-Cola SG - 3 of 15</a:t>
            </a:r>
            <a:endParaRPr lang="en-US"/>
          </a:p>
        </p:txBody>
      </p:sp>
      <p:graphicFrame>
        <p:nvGraphicFramePr>
          <p:cNvPr id="5" name="Table Placeholder 4">
            <a:extLst>
              <a:ext uri="{FF2B5EF4-FFF2-40B4-BE49-F238E27FC236}">
                <a16:creationId xmlns:a16="http://schemas.microsoft.com/office/drawing/2014/main" id="{901D6FC7-284C-4B80-847F-F4000B7B608E}"/>
              </a:ext>
            </a:extLst>
          </p:cNvPr>
          <p:cNvGraphicFramePr>
            <a:graphicFrameLocks noGrp="1"/>
          </p:cNvGraphicFramePr>
          <p:nvPr>
            <p:ph type="tbl" sz="quarter" idx="13"/>
            <p:extLst>
              <p:ext uri="{D42A27DB-BD31-4B8C-83A1-F6EECF244321}">
                <p14:modId xmlns:p14="http://schemas.microsoft.com/office/powerpoint/2010/main" val="280551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93669911"/>
                    </a:ext>
                  </a:extLst>
                </a:gridCol>
                <a:gridCol w="1234440">
                  <a:extLst>
                    <a:ext uri="{9D8B030D-6E8A-4147-A177-3AD203B41FA5}">
                      <a16:colId xmlns:a16="http://schemas.microsoft.com/office/drawing/2014/main" val="699875427"/>
                    </a:ext>
                  </a:extLst>
                </a:gridCol>
                <a:gridCol w="822960">
                  <a:extLst>
                    <a:ext uri="{9D8B030D-6E8A-4147-A177-3AD203B41FA5}">
                      <a16:colId xmlns:a16="http://schemas.microsoft.com/office/drawing/2014/main" val="2162824833"/>
                    </a:ext>
                  </a:extLst>
                </a:gridCol>
                <a:gridCol w="822960">
                  <a:extLst>
                    <a:ext uri="{9D8B030D-6E8A-4147-A177-3AD203B41FA5}">
                      <a16:colId xmlns:a16="http://schemas.microsoft.com/office/drawing/2014/main" val="533771799"/>
                    </a:ext>
                  </a:extLst>
                </a:gridCol>
                <a:gridCol w="822960">
                  <a:extLst>
                    <a:ext uri="{9D8B030D-6E8A-4147-A177-3AD203B41FA5}">
                      <a16:colId xmlns:a16="http://schemas.microsoft.com/office/drawing/2014/main" val="739187474"/>
                    </a:ext>
                  </a:extLst>
                </a:gridCol>
                <a:gridCol w="822960">
                  <a:extLst>
                    <a:ext uri="{9D8B030D-6E8A-4147-A177-3AD203B41FA5}">
                      <a16:colId xmlns:a16="http://schemas.microsoft.com/office/drawing/2014/main" val="4152561540"/>
                    </a:ext>
                  </a:extLst>
                </a:gridCol>
                <a:gridCol w="822960">
                  <a:extLst>
                    <a:ext uri="{9D8B030D-6E8A-4147-A177-3AD203B41FA5}">
                      <a16:colId xmlns:a16="http://schemas.microsoft.com/office/drawing/2014/main" val="262147989"/>
                    </a:ext>
                  </a:extLst>
                </a:gridCol>
                <a:gridCol w="822960">
                  <a:extLst>
                    <a:ext uri="{9D8B030D-6E8A-4147-A177-3AD203B41FA5}">
                      <a16:colId xmlns:a16="http://schemas.microsoft.com/office/drawing/2014/main" val="1390127369"/>
                    </a:ext>
                  </a:extLst>
                </a:gridCol>
                <a:gridCol w="822960">
                  <a:extLst>
                    <a:ext uri="{9D8B030D-6E8A-4147-A177-3AD203B41FA5}">
                      <a16:colId xmlns:a16="http://schemas.microsoft.com/office/drawing/2014/main" val="170919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407875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- 2018-07-15 00:24:25</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[Sound on 🔊] The FOMO is REAL! If you missed the FIFA World Cup™️ 3rd place play-offs, tune in to  the Fizzy Highlight Show – featuring Haresh of Ministry Of Funny and Munah Bagharib, for the moments you shouldn’t have missed!.
Who were you rooting for? #PickYourTeam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58120799"/>
                  </a:ext>
                </a:extLst>
              </a:tr>
            </a:tbl>
          </a:graphicData>
        </a:graphic>
      </p:graphicFrame>
      <p:sp>
        <p:nvSpPr>
          <p:cNvPr id="4" name="Text Placeholder 3">
            <a:extLst>
              <a:ext uri="{FF2B5EF4-FFF2-40B4-BE49-F238E27FC236}">
                <a16:creationId xmlns:a16="http://schemas.microsoft.com/office/drawing/2014/main" id="{85896A46-A058-477C-B1E8-284A1532E4F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4023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A7965-235D-42BF-A75F-9F4F471A19B4}"/>
              </a:ext>
            </a:extLst>
          </p:cNvPr>
          <p:cNvSpPr>
            <a:spLocks noGrp="1"/>
          </p:cNvSpPr>
          <p:nvPr>
            <p:ph type="title"/>
          </p:nvPr>
        </p:nvSpPr>
        <p:spPr/>
        <p:txBody>
          <a:bodyPr/>
          <a:lstStyle/>
          <a:p>
            <a:r>
              <a:rPr lang="it-IT"/>
              <a:t>Facebook: Content Performance | Coca-Cola SG - 4 of 15</a:t>
            </a:r>
            <a:endParaRPr lang="en-US"/>
          </a:p>
        </p:txBody>
      </p:sp>
      <p:graphicFrame>
        <p:nvGraphicFramePr>
          <p:cNvPr id="5" name="Table Placeholder 4">
            <a:extLst>
              <a:ext uri="{FF2B5EF4-FFF2-40B4-BE49-F238E27FC236}">
                <a16:creationId xmlns:a16="http://schemas.microsoft.com/office/drawing/2014/main" id="{01A24393-F524-4F1B-8424-7E82D6CC92E1}"/>
              </a:ext>
            </a:extLst>
          </p:cNvPr>
          <p:cNvGraphicFramePr>
            <a:graphicFrameLocks noGrp="1"/>
          </p:cNvGraphicFramePr>
          <p:nvPr>
            <p:ph type="tbl" sz="quarter" idx="13"/>
            <p:extLst>
              <p:ext uri="{D42A27DB-BD31-4B8C-83A1-F6EECF244321}">
                <p14:modId xmlns:p14="http://schemas.microsoft.com/office/powerpoint/2010/main" val="2188829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87206291"/>
                    </a:ext>
                  </a:extLst>
                </a:gridCol>
                <a:gridCol w="1234440">
                  <a:extLst>
                    <a:ext uri="{9D8B030D-6E8A-4147-A177-3AD203B41FA5}">
                      <a16:colId xmlns:a16="http://schemas.microsoft.com/office/drawing/2014/main" val="619448685"/>
                    </a:ext>
                  </a:extLst>
                </a:gridCol>
                <a:gridCol w="822960">
                  <a:extLst>
                    <a:ext uri="{9D8B030D-6E8A-4147-A177-3AD203B41FA5}">
                      <a16:colId xmlns:a16="http://schemas.microsoft.com/office/drawing/2014/main" val="1032094316"/>
                    </a:ext>
                  </a:extLst>
                </a:gridCol>
                <a:gridCol w="822960">
                  <a:extLst>
                    <a:ext uri="{9D8B030D-6E8A-4147-A177-3AD203B41FA5}">
                      <a16:colId xmlns:a16="http://schemas.microsoft.com/office/drawing/2014/main" val="4237870117"/>
                    </a:ext>
                  </a:extLst>
                </a:gridCol>
                <a:gridCol w="822960">
                  <a:extLst>
                    <a:ext uri="{9D8B030D-6E8A-4147-A177-3AD203B41FA5}">
                      <a16:colId xmlns:a16="http://schemas.microsoft.com/office/drawing/2014/main" val="1561769452"/>
                    </a:ext>
                  </a:extLst>
                </a:gridCol>
                <a:gridCol w="822960">
                  <a:extLst>
                    <a:ext uri="{9D8B030D-6E8A-4147-A177-3AD203B41FA5}">
                      <a16:colId xmlns:a16="http://schemas.microsoft.com/office/drawing/2014/main" val="1471712130"/>
                    </a:ext>
                  </a:extLst>
                </a:gridCol>
                <a:gridCol w="822960">
                  <a:extLst>
                    <a:ext uri="{9D8B030D-6E8A-4147-A177-3AD203B41FA5}">
                      <a16:colId xmlns:a16="http://schemas.microsoft.com/office/drawing/2014/main" val="510174357"/>
                    </a:ext>
                  </a:extLst>
                </a:gridCol>
                <a:gridCol w="822960">
                  <a:extLst>
                    <a:ext uri="{9D8B030D-6E8A-4147-A177-3AD203B41FA5}">
                      <a16:colId xmlns:a16="http://schemas.microsoft.com/office/drawing/2014/main" val="3888991545"/>
                    </a:ext>
                  </a:extLst>
                </a:gridCol>
                <a:gridCol w="822960">
                  <a:extLst>
                    <a:ext uri="{9D8B030D-6E8A-4147-A177-3AD203B41FA5}">
                      <a16:colId xmlns:a16="http://schemas.microsoft.com/office/drawing/2014/main" val="2209214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21577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- 2018-07-14 02:01:00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been a rollercoaster ride the past few weeks with so many unexpected results, but we are finally down to the top-four finish! With 🇧🇪 Belgium and 🏴󠁧󠁢󠁥󠁮󠁧󠁿 England eyeing the third place, #PickYourTeam and let us know who will be waving their flag in victory!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25338987"/>
                  </a:ext>
                </a:extLst>
              </a:tr>
            </a:tbl>
          </a:graphicData>
        </a:graphic>
      </p:graphicFrame>
      <p:sp>
        <p:nvSpPr>
          <p:cNvPr id="4" name="Text Placeholder 3">
            <a:extLst>
              <a:ext uri="{FF2B5EF4-FFF2-40B4-BE49-F238E27FC236}">
                <a16:creationId xmlns:a16="http://schemas.microsoft.com/office/drawing/2014/main" id="{FF875FDF-CAE9-4243-AA17-8A0A4F3217D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8063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7AD63-558E-47DD-9CC1-D7AC68AC95D2}"/>
              </a:ext>
            </a:extLst>
          </p:cNvPr>
          <p:cNvSpPr>
            <a:spLocks noGrp="1"/>
          </p:cNvSpPr>
          <p:nvPr>
            <p:ph type="title"/>
          </p:nvPr>
        </p:nvSpPr>
        <p:spPr/>
        <p:txBody>
          <a:bodyPr/>
          <a:lstStyle/>
          <a:p>
            <a:r>
              <a:rPr lang="it-IT"/>
              <a:t>Facebook: Content Performance | Coca-Cola SG - 5 of 15</a:t>
            </a:r>
            <a:endParaRPr lang="en-US"/>
          </a:p>
        </p:txBody>
      </p:sp>
      <p:graphicFrame>
        <p:nvGraphicFramePr>
          <p:cNvPr id="5" name="Table Placeholder 4">
            <a:extLst>
              <a:ext uri="{FF2B5EF4-FFF2-40B4-BE49-F238E27FC236}">
                <a16:creationId xmlns:a16="http://schemas.microsoft.com/office/drawing/2014/main" id="{0A66F5DE-7B4A-4958-A65C-36C173539472}"/>
              </a:ext>
            </a:extLst>
          </p:cNvPr>
          <p:cNvGraphicFramePr>
            <a:graphicFrameLocks noGrp="1"/>
          </p:cNvGraphicFramePr>
          <p:nvPr>
            <p:ph type="tbl" sz="quarter" idx="13"/>
            <p:extLst>
              <p:ext uri="{D42A27DB-BD31-4B8C-83A1-F6EECF244321}">
                <p14:modId xmlns:p14="http://schemas.microsoft.com/office/powerpoint/2010/main" val="2162877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40819710"/>
                    </a:ext>
                  </a:extLst>
                </a:gridCol>
                <a:gridCol w="1234440">
                  <a:extLst>
                    <a:ext uri="{9D8B030D-6E8A-4147-A177-3AD203B41FA5}">
                      <a16:colId xmlns:a16="http://schemas.microsoft.com/office/drawing/2014/main" val="926275660"/>
                    </a:ext>
                  </a:extLst>
                </a:gridCol>
                <a:gridCol w="822960">
                  <a:extLst>
                    <a:ext uri="{9D8B030D-6E8A-4147-A177-3AD203B41FA5}">
                      <a16:colId xmlns:a16="http://schemas.microsoft.com/office/drawing/2014/main" val="3753446351"/>
                    </a:ext>
                  </a:extLst>
                </a:gridCol>
                <a:gridCol w="822960">
                  <a:extLst>
                    <a:ext uri="{9D8B030D-6E8A-4147-A177-3AD203B41FA5}">
                      <a16:colId xmlns:a16="http://schemas.microsoft.com/office/drawing/2014/main" val="3945118377"/>
                    </a:ext>
                  </a:extLst>
                </a:gridCol>
                <a:gridCol w="822960">
                  <a:extLst>
                    <a:ext uri="{9D8B030D-6E8A-4147-A177-3AD203B41FA5}">
                      <a16:colId xmlns:a16="http://schemas.microsoft.com/office/drawing/2014/main" val="3008763675"/>
                    </a:ext>
                  </a:extLst>
                </a:gridCol>
                <a:gridCol w="822960">
                  <a:extLst>
                    <a:ext uri="{9D8B030D-6E8A-4147-A177-3AD203B41FA5}">
                      <a16:colId xmlns:a16="http://schemas.microsoft.com/office/drawing/2014/main" val="480135621"/>
                    </a:ext>
                  </a:extLst>
                </a:gridCol>
                <a:gridCol w="822960">
                  <a:extLst>
                    <a:ext uri="{9D8B030D-6E8A-4147-A177-3AD203B41FA5}">
                      <a16:colId xmlns:a16="http://schemas.microsoft.com/office/drawing/2014/main" val="1395570155"/>
                    </a:ext>
                  </a:extLst>
                </a:gridCol>
                <a:gridCol w="822960">
                  <a:extLst>
                    <a:ext uri="{9D8B030D-6E8A-4147-A177-3AD203B41FA5}">
                      <a16:colId xmlns:a16="http://schemas.microsoft.com/office/drawing/2014/main" val="3210900523"/>
                    </a:ext>
                  </a:extLst>
                </a:gridCol>
                <a:gridCol w="822960">
                  <a:extLst>
                    <a:ext uri="{9D8B030D-6E8A-4147-A177-3AD203B41FA5}">
                      <a16:colId xmlns:a16="http://schemas.microsoft.com/office/drawing/2014/main" val="1832750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081213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- 2018-07-13 05:15:00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long awaited Coca-Cola Clear from Japan is now available at any 7-Eleven Store near you!
Clearly, stocks are limited, so hurry get yours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90613285"/>
                  </a:ext>
                </a:extLst>
              </a:tr>
            </a:tbl>
          </a:graphicData>
        </a:graphic>
      </p:graphicFrame>
      <p:sp>
        <p:nvSpPr>
          <p:cNvPr id="4" name="Text Placeholder 3">
            <a:extLst>
              <a:ext uri="{FF2B5EF4-FFF2-40B4-BE49-F238E27FC236}">
                <a16:creationId xmlns:a16="http://schemas.microsoft.com/office/drawing/2014/main" id="{3ECA82F2-8E87-4F59-90EA-15703457162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61664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2A9BA-BD2C-4F91-B607-65C335078D20}"/>
              </a:ext>
            </a:extLst>
          </p:cNvPr>
          <p:cNvSpPr>
            <a:spLocks noGrp="1"/>
          </p:cNvSpPr>
          <p:nvPr>
            <p:ph type="title"/>
          </p:nvPr>
        </p:nvSpPr>
        <p:spPr/>
        <p:txBody>
          <a:bodyPr/>
          <a:lstStyle/>
          <a:p>
            <a:r>
              <a:rPr lang="it-IT"/>
              <a:t>Facebook: Content Performance | Coca-Cola SG - 6 of 15</a:t>
            </a:r>
            <a:endParaRPr lang="en-US"/>
          </a:p>
        </p:txBody>
      </p:sp>
      <p:graphicFrame>
        <p:nvGraphicFramePr>
          <p:cNvPr id="5" name="Table Placeholder 4">
            <a:extLst>
              <a:ext uri="{FF2B5EF4-FFF2-40B4-BE49-F238E27FC236}">
                <a16:creationId xmlns:a16="http://schemas.microsoft.com/office/drawing/2014/main" id="{A261C7B5-1F25-4FDC-BE6D-2493D57DDC39}"/>
              </a:ext>
            </a:extLst>
          </p:cNvPr>
          <p:cNvGraphicFramePr>
            <a:graphicFrameLocks noGrp="1"/>
          </p:cNvGraphicFramePr>
          <p:nvPr>
            <p:ph type="tbl" sz="quarter" idx="13"/>
            <p:extLst>
              <p:ext uri="{D42A27DB-BD31-4B8C-83A1-F6EECF244321}">
                <p14:modId xmlns:p14="http://schemas.microsoft.com/office/powerpoint/2010/main" val="3871409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54963062"/>
                    </a:ext>
                  </a:extLst>
                </a:gridCol>
                <a:gridCol w="1234440">
                  <a:extLst>
                    <a:ext uri="{9D8B030D-6E8A-4147-A177-3AD203B41FA5}">
                      <a16:colId xmlns:a16="http://schemas.microsoft.com/office/drawing/2014/main" val="1016646058"/>
                    </a:ext>
                  </a:extLst>
                </a:gridCol>
                <a:gridCol w="822960">
                  <a:extLst>
                    <a:ext uri="{9D8B030D-6E8A-4147-A177-3AD203B41FA5}">
                      <a16:colId xmlns:a16="http://schemas.microsoft.com/office/drawing/2014/main" val="2476919672"/>
                    </a:ext>
                  </a:extLst>
                </a:gridCol>
                <a:gridCol w="822960">
                  <a:extLst>
                    <a:ext uri="{9D8B030D-6E8A-4147-A177-3AD203B41FA5}">
                      <a16:colId xmlns:a16="http://schemas.microsoft.com/office/drawing/2014/main" val="79170956"/>
                    </a:ext>
                  </a:extLst>
                </a:gridCol>
                <a:gridCol w="822960">
                  <a:extLst>
                    <a:ext uri="{9D8B030D-6E8A-4147-A177-3AD203B41FA5}">
                      <a16:colId xmlns:a16="http://schemas.microsoft.com/office/drawing/2014/main" val="1256700934"/>
                    </a:ext>
                  </a:extLst>
                </a:gridCol>
                <a:gridCol w="822960">
                  <a:extLst>
                    <a:ext uri="{9D8B030D-6E8A-4147-A177-3AD203B41FA5}">
                      <a16:colId xmlns:a16="http://schemas.microsoft.com/office/drawing/2014/main" val="1840452864"/>
                    </a:ext>
                  </a:extLst>
                </a:gridCol>
                <a:gridCol w="822960">
                  <a:extLst>
                    <a:ext uri="{9D8B030D-6E8A-4147-A177-3AD203B41FA5}">
                      <a16:colId xmlns:a16="http://schemas.microsoft.com/office/drawing/2014/main" val="611398414"/>
                    </a:ext>
                  </a:extLst>
                </a:gridCol>
                <a:gridCol w="822960">
                  <a:extLst>
                    <a:ext uri="{9D8B030D-6E8A-4147-A177-3AD203B41FA5}">
                      <a16:colId xmlns:a16="http://schemas.microsoft.com/office/drawing/2014/main" val="3141746439"/>
                    </a:ext>
                  </a:extLst>
                </a:gridCol>
                <a:gridCol w="822960">
                  <a:extLst>
                    <a:ext uri="{9D8B030D-6E8A-4147-A177-3AD203B41FA5}">
                      <a16:colId xmlns:a16="http://schemas.microsoft.com/office/drawing/2014/main" val="2241685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968813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- 2018-07-12 05:01:57</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Missed the 2018 FIFA World Cup™ semi-finals? Enjoy the Fizzy Highlights Show, where we bring you the most drama-filled moments, fresh off the match! Featuring Haresh from Ministry Of Funny and HIRZI, this is the first of our three part series you won’t want to miss!
Who do you think will win the cup? #PickYourTeam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57704178"/>
                  </a:ext>
                </a:extLst>
              </a:tr>
            </a:tbl>
          </a:graphicData>
        </a:graphic>
      </p:graphicFrame>
      <p:sp>
        <p:nvSpPr>
          <p:cNvPr id="4" name="Text Placeholder 3">
            <a:extLst>
              <a:ext uri="{FF2B5EF4-FFF2-40B4-BE49-F238E27FC236}">
                <a16:creationId xmlns:a16="http://schemas.microsoft.com/office/drawing/2014/main" id="{AD858A7B-3E20-4560-B3C6-F8FEC4E8519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08651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1144C-06C1-4323-8B6D-44417469A771}"/>
              </a:ext>
            </a:extLst>
          </p:cNvPr>
          <p:cNvSpPr>
            <a:spLocks noGrp="1"/>
          </p:cNvSpPr>
          <p:nvPr>
            <p:ph type="title"/>
          </p:nvPr>
        </p:nvSpPr>
        <p:spPr/>
        <p:txBody>
          <a:bodyPr/>
          <a:lstStyle/>
          <a:p>
            <a:r>
              <a:rPr lang="it-IT"/>
              <a:t>Facebook: Content Performance | Coca-Cola SG - 7 of 15</a:t>
            </a:r>
            <a:endParaRPr lang="en-US"/>
          </a:p>
        </p:txBody>
      </p:sp>
      <p:graphicFrame>
        <p:nvGraphicFramePr>
          <p:cNvPr id="5" name="Table Placeholder 4">
            <a:extLst>
              <a:ext uri="{FF2B5EF4-FFF2-40B4-BE49-F238E27FC236}">
                <a16:creationId xmlns:a16="http://schemas.microsoft.com/office/drawing/2014/main" id="{338C43F5-CEDF-4344-B134-97B398B59F5D}"/>
              </a:ext>
            </a:extLst>
          </p:cNvPr>
          <p:cNvGraphicFramePr>
            <a:graphicFrameLocks noGrp="1"/>
          </p:cNvGraphicFramePr>
          <p:nvPr>
            <p:ph type="tbl" sz="quarter" idx="13"/>
            <p:extLst>
              <p:ext uri="{D42A27DB-BD31-4B8C-83A1-F6EECF244321}">
                <p14:modId xmlns:p14="http://schemas.microsoft.com/office/powerpoint/2010/main" val="462829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1105594"/>
                    </a:ext>
                  </a:extLst>
                </a:gridCol>
                <a:gridCol w="1234440">
                  <a:extLst>
                    <a:ext uri="{9D8B030D-6E8A-4147-A177-3AD203B41FA5}">
                      <a16:colId xmlns:a16="http://schemas.microsoft.com/office/drawing/2014/main" val="2847975928"/>
                    </a:ext>
                  </a:extLst>
                </a:gridCol>
                <a:gridCol w="822960">
                  <a:extLst>
                    <a:ext uri="{9D8B030D-6E8A-4147-A177-3AD203B41FA5}">
                      <a16:colId xmlns:a16="http://schemas.microsoft.com/office/drawing/2014/main" val="79616320"/>
                    </a:ext>
                  </a:extLst>
                </a:gridCol>
                <a:gridCol w="822960">
                  <a:extLst>
                    <a:ext uri="{9D8B030D-6E8A-4147-A177-3AD203B41FA5}">
                      <a16:colId xmlns:a16="http://schemas.microsoft.com/office/drawing/2014/main" val="248476503"/>
                    </a:ext>
                  </a:extLst>
                </a:gridCol>
                <a:gridCol w="822960">
                  <a:extLst>
                    <a:ext uri="{9D8B030D-6E8A-4147-A177-3AD203B41FA5}">
                      <a16:colId xmlns:a16="http://schemas.microsoft.com/office/drawing/2014/main" val="3282100325"/>
                    </a:ext>
                  </a:extLst>
                </a:gridCol>
                <a:gridCol w="822960">
                  <a:extLst>
                    <a:ext uri="{9D8B030D-6E8A-4147-A177-3AD203B41FA5}">
                      <a16:colId xmlns:a16="http://schemas.microsoft.com/office/drawing/2014/main" val="2042214251"/>
                    </a:ext>
                  </a:extLst>
                </a:gridCol>
                <a:gridCol w="822960">
                  <a:extLst>
                    <a:ext uri="{9D8B030D-6E8A-4147-A177-3AD203B41FA5}">
                      <a16:colId xmlns:a16="http://schemas.microsoft.com/office/drawing/2014/main" val="2044633220"/>
                    </a:ext>
                  </a:extLst>
                </a:gridCol>
                <a:gridCol w="822960">
                  <a:extLst>
                    <a:ext uri="{9D8B030D-6E8A-4147-A177-3AD203B41FA5}">
                      <a16:colId xmlns:a16="http://schemas.microsoft.com/office/drawing/2014/main" val="3007967668"/>
                    </a:ext>
                  </a:extLst>
                </a:gridCol>
                <a:gridCol w="822960">
                  <a:extLst>
                    <a:ext uri="{9D8B030D-6E8A-4147-A177-3AD203B41FA5}">
                      <a16:colId xmlns:a16="http://schemas.microsoft.com/office/drawing/2014/main" val="978710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715126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- 2018-07-11 03:56:55</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Don't miss out on the last match, and the last opportunity to walk away with exclusive 2018 FIFA World Cup™ Coca-Cola merchandise!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02501877"/>
                  </a:ext>
                </a:extLst>
              </a:tr>
            </a:tbl>
          </a:graphicData>
        </a:graphic>
      </p:graphicFrame>
      <p:sp>
        <p:nvSpPr>
          <p:cNvPr id="4" name="Text Placeholder 3">
            <a:extLst>
              <a:ext uri="{FF2B5EF4-FFF2-40B4-BE49-F238E27FC236}">
                <a16:creationId xmlns:a16="http://schemas.microsoft.com/office/drawing/2014/main" id="{3D22853B-F6B5-4C6E-963B-5935CE56241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58718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1F3F5-BF6F-4F1B-B009-C02B56F02549}"/>
              </a:ext>
            </a:extLst>
          </p:cNvPr>
          <p:cNvSpPr>
            <a:spLocks noGrp="1"/>
          </p:cNvSpPr>
          <p:nvPr>
            <p:ph type="title"/>
          </p:nvPr>
        </p:nvSpPr>
        <p:spPr/>
        <p:txBody>
          <a:bodyPr/>
          <a:lstStyle/>
          <a:p>
            <a:r>
              <a:rPr lang="it-IT"/>
              <a:t>Facebook: Content Performance | Coca-Cola SG - 8 of 15</a:t>
            </a:r>
            <a:endParaRPr lang="en-US"/>
          </a:p>
        </p:txBody>
      </p:sp>
      <p:graphicFrame>
        <p:nvGraphicFramePr>
          <p:cNvPr id="5" name="Table Placeholder 4">
            <a:extLst>
              <a:ext uri="{FF2B5EF4-FFF2-40B4-BE49-F238E27FC236}">
                <a16:creationId xmlns:a16="http://schemas.microsoft.com/office/drawing/2014/main" id="{315BB18D-5C71-438E-B03E-674294A4C774}"/>
              </a:ext>
            </a:extLst>
          </p:cNvPr>
          <p:cNvGraphicFramePr>
            <a:graphicFrameLocks noGrp="1"/>
          </p:cNvGraphicFramePr>
          <p:nvPr>
            <p:ph type="tbl" sz="quarter" idx="13"/>
            <p:extLst>
              <p:ext uri="{D42A27DB-BD31-4B8C-83A1-F6EECF244321}">
                <p14:modId xmlns:p14="http://schemas.microsoft.com/office/powerpoint/2010/main" val="1335231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01223172"/>
                    </a:ext>
                  </a:extLst>
                </a:gridCol>
                <a:gridCol w="1234440">
                  <a:extLst>
                    <a:ext uri="{9D8B030D-6E8A-4147-A177-3AD203B41FA5}">
                      <a16:colId xmlns:a16="http://schemas.microsoft.com/office/drawing/2014/main" val="2649240578"/>
                    </a:ext>
                  </a:extLst>
                </a:gridCol>
                <a:gridCol w="822960">
                  <a:extLst>
                    <a:ext uri="{9D8B030D-6E8A-4147-A177-3AD203B41FA5}">
                      <a16:colId xmlns:a16="http://schemas.microsoft.com/office/drawing/2014/main" val="1253455116"/>
                    </a:ext>
                  </a:extLst>
                </a:gridCol>
                <a:gridCol w="822960">
                  <a:extLst>
                    <a:ext uri="{9D8B030D-6E8A-4147-A177-3AD203B41FA5}">
                      <a16:colId xmlns:a16="http://schemas.microsoft.com/office/drawing/2014/main" val="3567726962"/>
                    </a:ext>
                  </a:extLst>
                </a:gridCol>
                <a:gridCol w="822960">
                  <a:extLst>
                    <a:ext uri="{9D8B030D-6E8A-4147-A177-3AD203B41FA5}">
                      <a16:colId xmlns:a16="http://schemas.microsoft.com/office/drawing/2014/main" val="3354903127"/>
                    </a:ext>
                  </a:extLst>
                </a:gridCol>
                <a:gridCol w="822960">
                  <a:extLst>
                    <a:ext uri="{9D8B030D-6E8A-4147-A177-3AD203B41FA5}">
                      <a16:colId xmlns:a16="http://schemas.microsoft.com/office/drawing/2014/main" val="2803235717"/>
                    </a:ext>
                  </a:extLst>
                </a:gridCol>
                <a:gridCol w="822960">
                  <a:extLst>
                    <a:ext uri="{9D8B030D-6E8A-4147-A177-3AD203B41FA5}">
                      <a16:colId xmlns:a16="http://schemas.microsoft.com/office/drawing/2014/main" val="284408325"/>
                    </a:ext>
                  </a:extLst>
                </a:gridCol>
                <a:gridCol w="822960">
                  <a:extLst>
                    <a:ext uri="{9D8B030D-6E8A-4147-A177-3AD203B41FA5}">
                      <a16:colId xmlns:a16="http://schemas.microsoft.com/office/drawing/2014/main" val="1427856929"/>
                    </a:ext>
                  </a:extLst>
                </a:gridCol>
                <a:gridCol w="822960">
                  <a:extLst>
                    <a:ext uri="{9D8B030D-6E8A-4147-A177-3AD203B41FA5}">
                      <a16:colId xmlns:a16="http://schemas.microsoft.com/office/drawing/2014/main" val="272136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00852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- 2018-07-10 02:01:00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Back in 2010, 🏴󠁧󠁢󠁥󠁮󠁧󠁿 England edged out 🇭🇷 Croatia with a 5-1 score that left the Croatians in tears! 😭
Will England repeat their win in 2018 or will it finally be a sweet revenge for Croatia? 🤔
#PickYourTeam and let us know who will take the lead!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09332537"/>
                  </a:ext>
                </a:extLst>
              </a:tr>
            </a:tbl>
          </a:graphicData>
        </a:graphic>
      </p:graphicFrame>
      <p:sp>
        <p:nvSpPr>
          <p:cNvPr id="4" name="Text Placeholder 3">
            <a:extLst>
              <a:ext uri="{FF2B5EF4-FFF2-40B4-BE49-F238E27FC236}">
                <a16:creationId xmlns:a16="http://schemas.microsoft.com/office/drawing/2014/main" id="{5389C572-6DD7-45F0-B897-05B615742CE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06050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D4E2-FD5D-4304-AE16-8376B602088D}"/>
              </a:ext>
            </a:extLst>
          </p:cNvPr>
          <p:cNvSpPr>
            <a:spLocks noGrp="1"/>
          </p:cNvSpPr>
          <p:nvPr>
            <p:ph type="title"/>
          </p:nvPr>
        </p:nvSpPr>
        <p:spPr/>
        <p:txBody>
          <a:bodyPr/>
          <a:lstStyle/>
          <a:p>
            <a:r>
              <a:rPr lang="it-IT"/>
              <a:t>Facebook: Content Performance | Coca-Cola SG - 9 of 15</a:t>
            </a:r>
            <a:endParaRPr lang="en-US"/>
          </a:p>
        </p:txBody>
      </p:sp>
      <p:graphicFrame>
        <p:nvGraphicFramePr>
          <p:cNvPr id="5" name="Table Placeholder 4">
            <a:extLst>
              <a:ext uri="{FF2B5EF4-FFF2-40B4-BE49-F238E27FC236}">
                <a16:creationId xmlns:a16="http://schemas.microsoft.com/office/drawing/2014/main" id="{DBE9475F-634C-496F-B395-DBD7E5CCBE8C}"/>
              </a:ext>
            </a:extLst>
          </p:cNvPr>
          <p:cNvGraphicFramePr>
            <a:graphicFrameLocks noGrp="1"/>
          </p:cNvGraphicFramePr>
          <p:nvPr>
            <p:ph type="tbl" sz="quarter" idx="13"/>
            <p:extLst>
              <p:ext uri="{D42A27DB-BD31-4B8C-83A1-F6EECF244321}">
                <p14:modId xmlns:p14="http://schemas.microsoft.com/office/powerpoint/2010/main" val="1922380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6081979"/>
                    </a:ext>
                  </a:extLst>
                </a:gridCol>
                <a:gridCol w="1234440">
                  <a:extLst>
                    <a:ext uri="{9D8B030D-6E8A-4147-A177-3AD203B41FA5}">
                      <a16:colId xmlns:a16="http://schemas.microsoft.com/office/drawing/2014/main" val="3473186173"/>
                    </a:ext>
                  </a:extLst>
                </a:gridCol>
                <a:gridCol w="822960">
                  <a:extLst>
                    <a:ext uri="{9D8B030D-6E8A-4147-A177-3AD203B41FA5}">
                      <a16:colId xmlns:a16="http://schemas.microsoft.com/office/drawing/2014/main" val="192451931"/>
                    </a:ext>
                  </a:extLst>
                </a:gridCol>
                <a:gridCol w="822960">
                  <a:extLst>
                    <a:ext uri="{9D8B030D-6E8A-4147-A177-3AD203B41FA5}">
                      <a16:colId xmlns:a16="http://schemas.microsoft.com/office/drawing/2014/main" val="458262146"/>
                    </a:ext>
                  </a:extLst>
                </a:gridCol>
                <a:gridCol w="822960">
                  <a:extLst>
                    <a:ext uri="{9D8B030D-6E8A-4147-A177-3AD203B41FA5}">
                      <a16:colId xmlns:a16="http://schemas.microsoft.com/office/drawing/2014/main" val="463733480"/>
                    </a:ext>
                  </a:extLst>
                </a:gridCol>
                <a:gridCol w="822960">
                  <a:extLst>
                    <a:ext uri="{9D8B030D-6E8A-4147-A177-3AD203B41FA5}">
                      <a16:colId xmlns:a16="http://schemas.microsoft.com/office/drawing/2014/main" val="2427213500"/>
                    </a:ext>
                  </a:extLst>
                </a:gridCol>
                <a:gridCol w="822960">
                  <a:extLst>
                    <a:ext uri="{9D8B030D-6E8A-4147-A177-3AD203B41FA5}">
                      <a16:colId xmlns:a16="http://schemas.microsoft.com/office/drawing/2014/main" val="3562475531"/>
                    </a:ext>
                  </a:extLst>
                </a:gridCol>
                <a:gridCol w="822960">
                  <a:extLst>
                    <a:ext uri="{9D8B030D-6E8A-4147-A177-3AD203B41FA5}">
                      <a16:colId xmlns:a16="http://schemas.microsoft.com/office/drawing/2014/main" val="691573336"/>
                    </a:ext>
                  </a:extLst>
                </a:gridCol>
                <a:gridCol w="822960">
                  <a:extLst>
                    <a:ext uri="{9D8B030D-6E8A-4147-A177-3AD203B41FA5}">
                      <a16:colId xmlns:a16="http://schemas.microsoft.com/office/drawing/2014/main" val="477064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10709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- 2018-07-09 10:00:03</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Limited edition Coca-Cola FIFA World Cup™ merchandise are up for grabs, and all must go!
Find out how to win these exciting prizes in the link below. Fastest fingers first, so don’t wait! 😉 
T&amp;Cs apply. Visit www.coca-cola.com.sg/fifa/promos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14606470"/>
                  </a:ext>
                </a:extLst>
              </a:tr>
            </a:tbl>
          </a:graphicData>
        </a:graphic>
      </p:graphicFrame>
      <p:sp>
        <p:nvSpPr>
          <p:cNvPr id="4" name="Text Placeholder 3">
            <a:extLst>
              <a:ext uri="{FF2B5EF4-FFF2-40B4-BE49-F238E27FC236}">
                <a16:creationId xmlns:a16="http://schemas.microsoft.com/office/drawing/2014/main" id="{582CD755-FBA1-4D18-9038-52E8AEE1687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20144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0CCF8-6547-4E96-863B-660054D3754A}"/>
              </a:ext>
            </a:extLst>
          </p:cNvPr>
          <p:cNvSpPr>
            <a:spLocks noGrp="1"/>
          </p:cNvSpPr>
          <p:nvPr>
            <p:ph type="title"/>
          </p:nvPr>
        </p:nvSpPr>
        <p:spPr/>
        <p:txBody>
          <a:bodyPr/>
          <a:lstStyle/>
          <a:p>
            <a:r>
              <a:rPr lang="it-IT"/>
              <a:t>Facebook: Content Performance | Coca-Cola SG - 10 of 15</a:t>
            </a:r>
            <a:endParaRPr lang="en-US"/>
          </a:p>
        </p:txBody>
      </p:sp>
      <p:graphicFrame>
        <p:nvGraphicFramePr>
          <p:cNvPr id="5" name="Table Placeholder 4">
            <a:extLst>
              <a:ext uri="{FF2B5EF4-FFF2-40B4-BE49-F238E27FC236}">
                <a16:creationId xmlns:a16="http://schemas.microsoft.com/office/drawing/2014/main" id="{B802210A-0295-43F5-BF3C-B4ACAB35CE82}"/>
              </a:ext>
            </a:extLst>
          </p:cNvPr>
          <p:cNvGraphicFramePr>
            <a:graphicFrameLocks noGrp="1"/>
          </p:cNvGraphicFramePr>
          <p:nvPr>
            <p:ph type="tbl" sz="quarter" idx="13"/>
            <p:extLst>
              <p:ext uri="{D42A27DB-BD31-4B8C-83A1-F6EECF244321}">
                <p14:modId xmlns:p14="http://schemas.microsoft.com/office/powerpoint/2010/main" val="1775049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55860694"/>
                    </a:ext>
                  </a:extLst>
                </a:gridCol>
                <a:gridCol w="1234440">
                  <a:extLst>
                    <a:ext uri="{9D8B030D-6E8A-4147-A177-3AD203B41FA5}">
                      <a16:colId xmlns:a16="http://schemas.microsoft.com/office/drawing/2014/main" val="3475337168"/>
                    </a:ext>
                  </a:extLst>
                </a:gridCol>
                <a:gridCol w="822960">
                  <a:extLst>
                    <a:ext uri="{9D8B030D-6E8A-4147-A177-3AD203B41FA5}">
                      <a16:colId xmlns:a16="http://schemas.microsoft.com/office/drawing/2014/main" val="4281863211"/>
                    </a:ext>
                  </a:extLst>
                </a:gridCol>
                <a:gridCol w="822960">
                  <a:extLst>
                    <a:ext uri="{9D8B030D-6E8A-4147-A177-3AD203B41FA5}">
                      <a16:colId xmlns:a16="http://schemas.microsoft.com/office/drawing/2014/main" val="3171376254"/>
                    </a:ext>
                  </a:extLst>
                </a:gridCol>
                <a:gridCol w="822960">
                  <a:extLst>
                    <a:ext uri="{9D8B030D-6E8A-4147-A177-3AD203B41FA5}">
                      <a16:colId xmlns:a16="http://schemas.microsoft.com/office/drawing/2014/main" val="4213505578"/>
                    </a:ext>
                  </a:extLst>
                </a:gridCol>
                <a:gridCol w="822960">
                  <a:extLst>
                    <a:ext uri="{9D8B030D-6E8A-4147-A177-3AD203B41FA5}">
                      <a16:colId xmlns:a16="http://schemas.microsoft.com/office/drawing/2014/main" val="2683150002"/>
                    </a:ext>
                  </a:extLst>
                </a:gridCol>
                <a:gridCol w="822960">
                  <a:extLst>
                    <a:ext uri="{9D8B030D-6E8A-4147-A177-3AD203B41FA5}">
                      <a16:colId xmlns:a16="http://schemas.microsoft.com/office/drawing/2014/main" val="772435415"/>
                    </a:ext>
                  </a:extLst>
                </a:gridCol>
                <a:gridCol w="822960">
                  <a:extLst>
                    <a:ext uri="{9D8B030D-6E8A-4147-A177-3AD203B41FA5}">
                      <a16:colId xmlns:a16="http://schemas.microsoft.com/office/drawing/2014/main" val="1243530472"/>
                    </a:ext>
                  </a:extLst>
                </a:gridCol>
                <a:gridCol w="822960">
                  <a:extLst>
                    <a:ext uri="{9D8B030D-6E8A-4147-A177-3AD203B41FA5}">
                      <a16:colId xmlns:a16="http://schemas.microsoft.com/office/drawing/2014/main" val="1272292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900583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- 2018-07-09 02:01:00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[Sound on 🔊] Undefeated in their past 8 games, will 🇫🇷France continue to achieve another glorious win against what might be their toughest opponent yet? Or will 🇧🇪Belgium put a halt to their victory?
#PickYourTeam and let us know who do you think will come out victorious!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39176659"/>
                  </a:ext>
                </a:extLst>
              </a:tr>
            </a:tbl>
          </a:graphicData>
        </a:graphic>
      </p:graphicFrame>
      <p:sp>
        <p:nvSpPr>
          <p:cNvPr id="4" name="Text Placeholder 3">
            <a:extLst>
              <a:ext uri="{FF2B5EF4-FFF2-40B4-BE49-F238E27FC236}">
                <a16:creationId xmlns:a16="http://schemas.microsoft.com/office/drawing/2014/main" id="{A9B11130-889F-438D-9C4D-3B16BD49C79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68022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3780B-A197-465E-AF53-29B9B65983A0}"/>
              </a:ext>
            </a:extLst>
          </p:cNvPr>
          <p:cNvSpPr>
            <a:spLocks noGrp="1"/>
          </p:cNvSpPr>
          <p:nvPr>
            <p:ph type="title"/>
          </p:nvPr>
        </p:nvSpPr>
        <p:spPr/>
        <p:txBody>
          <a:bodyPr/>
          <a:lstStyle/>
          <a:p>
            <a:r>
              <a:rPr lang="it-IT"/>
              <a:t>Facebook: Content Performance | Coca-Cola SG - 11 of 15</a:t>
            </a:r>
            <a:endParaRPr lang="en-US"/>
          </a:p>
        </p:txBody>
      </p:sp>
      <p:graphicFrame>
        <p:nvGraphicFramePr>
          <p:cNvPr id="5" name="Table Placeholder 4">
            <a:extLst>
              <a:ext uri="{FF2B5EF4-FFF2-40B4-BE49-F238E27FC236}">
                <a16:creationId xmlns:a16="http://schemas.microsoft.com/office/drawing/2014/main" id="{5B91F22C-AC82-476C-B467-66C71AA4A3BB}"/>
              </a:ext>
            </a:extLst>
          </p:cNvPr>
          <p:cNvGraphicFramePr>
            <a:graphicFrameLocks noGrp="1"/>
          </p:cNvGraphicFramePr>
          <p:nvPr>
            <p:ph type="tbl" sz="quarter" idx="13"/>
            <p:extLst>
              <p:ext uri="{D42A27DB-BD31-4B8C-83A1-F6EECF244321}">
                <p14:modId xmlns:p14="http://schemas.microsoft.com/office/powerpoint/2010/main" val="318928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70158969"/>
                    </a:ext>
                  </a:extLst>
                </a:gridCol>
                <a:gridCol w="1234440">
                  <a:extLst>
                    <a:ext uri="{9D8B030D-6E8A-4147-A177-3AD203B41FA5}">
                      <a16:colId xmlns:a16="http://schemas.microsoft.com/office/drawing/2014/main" val="1720148399"/>
                    </a:ext>
                  </a:extLst>
                </a:gridCol>
                <a:gridCol w="822960">
                  <a:extLst>
                    <a:ext uri="{9D8B030D-6E8A-4147-A177-3AD203B41FA5}">
                      <a16:colId xmlns:a16="http://schemas.microsoft.com/office/drawing/2014/main" val="1787720393"/>
                    </a:ext>
                  </a:extLst>
                </a:gridCol>
                <a:gridCol w="822960">
                  <a:extLst>
                    <a:ext uri="{9D8B030D-6E8A-4147-A177-3AD203B41FA5}">
                      <a16:colId xmlns:a16="http://schemas.microsoft.com/office/drawing/2014/main" val="3197660381"/>
                    </a:ext>
                  </a:extLst>
                </a:gridCol>
                <a:gridCol w="822960">
                  <a:extLst>
                    <a:ext uri="{9D8B030D-6E8A-4147-A177-3AD203B41FA5}">
                      <a16:colId xmlns:a16="http://schemas.microsoft.com/office/drawing/2014/main" val="2150815968"/>
                    </a:ext>
                  </a:extLst>
                </a:gridCol>
                <a:gridCol w="822960">
                  <a:extLst>
                    <a:ext uri="{9D8B030D-6E8A-4147-A177-3AD203B41FA5}">
                      <a16:colId xmlns:a16="http://schemas.microsoft.com/office/drawing/2014/main" val="792855006"/>
                    </a:ext>
                  </a:extLst>
                </a:gridCol>
                <a:gridCol w="822960">
                  <a:extLst>
                    <a:ext uri="{9D8B030D-6E8A-4147-A177-3AD203B41FA5}">
                      <a16:colId xmlns:a16="http://schemas.microsoft.com/office/drawing/2014/main" val="2256257972"/>
                    </a:ext>
                  </a:extLst>
                </a:gridCol>
                <a:gridCol w="822960">
                  <a:extLst>
                    <a:ext uri="{9D8B030D-6E8A-4147-A177-3AD203B41FA5}">
                      <a16:colId xmlns:a16="http://schemas.microsoft.com/office/drawing/2014/main" val="3663929256"/>
                    </a:ext>
                  </a:extLst>
                </a:gridCol>
                <a:gridCol w="822960">
                  <a:extLst>
                    <a:ext uri="{9D8B030D-6E8A-4147-A177-3AD203B41FA5}">
                      <a16:colId xmlns:a16="http://schemas.microsoft.com/office/drawing/2014/main" val="572362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85366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- 2018-07-07 02:01:00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Sweden and 🏴󠁧󠁢󠁥󠁮󠁧󠁿 England have proven themselves worthy as serious contenders. But only ONE will make it in to semi-finals.
Ladies and gentlemen, let the battle begin! 🔥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52861137"/>
                  </a:ext>
                </a:extLst>
              </a:tr>
            </a:tbl>
          </a:graphicData>
        </a:graphic>
      </p:graphicFrame>
      <p:sp>
        <p:nvSpPr>
          <p:cNvPr id="4" name="Text Placeholder 3">
            <a:extLst>
              <a:ext uri="{FF2B5EF4-FFF2-40B4-BE49-F238E27FC236}">
                <a16:creationId xmlns:a16="http://schemas.microsoft.com/office/drawing/2014/main" id="{3DFB4781-E8FE-4F34-8D9A-D24A420384C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42324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B7E2E-7707-4775-9865-F19CDF29CD70}"/>
              </a:ext>
            </a:extLst>
          </p:cNvPr>
          <p:cNvSpPr>
            <a:spLocks noGrp="1"/>
          </p:cNvSpPr>
          <p:nvPr>
            <p:ph type="title"/>
          </p:nvPr>
        </p:nvSpPr>
        <p:spPr/>
        <p:txBody>
          <a:bodyPr/>
          <a:lstStyle/>
          <a:p>
            <a:r>
              <a:rPr lang="it-IT"/>
              <a:t>Facebook: Content Performance | Coca-Cola SG - 12 of 15</a:t>
            </a:r>
            <a:endParaRPr lang="en-US"/>
          </a:p>
        </p:txBody>
      </p:sp>
      <p:graphicFrame>
        <p:nvGraphicFramePr>
          <p:cNvPr id="5" name="Table Placeholder 4">
            <a:extLst>
              <a:ext uri="{FF2B5EF4-FFF2-40B4-BE49-F238E27FC236}">
                <a16:creationId xmlns:a16="http://schemas.microsoft.com/office/drawing/2014/main" id="{F3055F82-8589-4997-877E-7DC41E72A380}"/>
              </a:ext>
            </a:extLst>
          </p:cNvPr>
          <p:cNvGraphicFramePr>
            <a:graphicFrameLocks noGrp="1"/>
          </p:cNvGraphicFramePr>
          <p:nvPr>
            <p:ph type="tbl" sz="quarter" idx="13"/>
            <p:extLst>
              <p:ext uri="{D42A27DB-BD31-4B8C-83A1-F6EECF244321}">
                <p14:modId xmlns:p14="http://schemas.microsoft.com/office/powerpoint/2010/main" val="3827724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86014822"/>
                    </a:ext>
                  </a:extLst>
                </a:gridCol>
                <a:gridCol w="1234440">
                  <a:extLst>
                    <a:ext uri="{9D8B030D-6E8A-4147-A177-3AD203B41FA5}">
                      <a16:colId xmlns:a16="http://schemas.microsoft.com/office/drawing/2014/main" val="333184823"/>
                    </a:ext>
                  </a:extLst>
                </a:gridCol>
                <a:gridCol w="822960">
                  <a:extLst>
                    <a:ext uri="{9D8B030D-6E8A-4147-A177-3AD203B41FA5}">
                      <a16:colId xmlns:a16="http://schemas.microsoft.com/office/drawing/2014/main" val="679654568"/>
                    </a:ext>
                  </a:extLst>
                </a:gridCol>
                <a:gridCol w="822960">
                  <a:extLst>
                    <a:ext uri="{9D8B030D-6E8A-4147-A177-3AD203B41FA5}">
                      <a16:colId xmlns:a16="http://schemas.microsoft.com/office/drawing/2014/main" val="651407860"/>
                    </a:ext>
                  </a:extLst>
                </a:gridCol>
                <a:gridCol w="822960">
                  <a:extLst>
                    <a:ext uri="{9D8B030D-6E8A-4147-A177-3AD203B41FA5}">
                      <a16:colId xmlns:a16="http://schemas.microsoft.com/office/drawing/2014/main" val="3001966604"/>
                    </a:ext>
                  </a:extLst>
                </a:gridCol>
                <a:gridCol w="822960">
                  <a:extLst>
                    <a:ext uri="{9D8B030D-6E8A-4147-A177-3AD203B41FA5}">
                      <a16:colId xmlns:a16="http://schemas.microsoft.com/office/drawing/2014/main" val="3797591598"/>
                    </a:ext>
                  </a:extLst>
                </a:gridCol>
                <a:gridCol w="822960">
                  <a:extLst>
                    <a:ext uri="{9D8B030D-6E8A-4147-A177-3AD203B41FA5}">
                      <a16:colId xmlns:a16="http://schemas.microsoft.com/office/drawing/2014/main" val="2784907436"/>
                    </a:ext>
                  </a:extLst>
                </a:gridCol>
                <a:gridCol w="822960">
                  <a:extLst>
                    <a:ext uri="{9D8B030D-6E8A-4147-A177-3AD203B41FA5}">
                      <a16:colId xmlns:a16="http://schemas.microsoft.com/office/drawing/2014/main" val="3024352839"/>
                    </a:ext>
                  </a:extLst>
                </a:gridCol>
                <a:gridCol w="822960">
                  <a:extLst>
                    <a:ext uri="{9D8B030D-6E8A-4147-A177-3AD203B41FA5}">
                      <a16:colId xmlns:a16="http://schemas.microsoft.com/office/drawing/2014/main" val="3912528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843851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- 2018-07-05 02:01:00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Will 🇺🇾 Uruguay keep up their winning streak or will they be schooled by 🇫🇷 France in the 2018 FIFA World Cup™ Quarter-Finals match?
#PickYourTeam and let us know in the comments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9801061"/>
                  </a:ext>
                </a:extLst>
              </a:tr>
            </a:tbl>
          </a:graphicData>
        </a:graphic>
      </p:graphicFrame>
      <p:sp>
        <p:nvSpPr>
          <p:cNvPr id="4" name="Text Placeholder 3">
            <a:extLst>
              <a:ext uri="{FF2B5EF4-FFF2-40B4-BE49-F238E27FC236}">
                <a16:creationId xmlns:a16="http://schemas.microsoft.com/office/drawing/2014/main" id="{5D4A2457-A95B-45CC-902D-0CF5EFFBF9D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60930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DCD4E-0A5E-47E7-9CDA-B869777EA9D3}"/>
              </a:ext>
            </a:extLst>
          </p:cNvPr>
          <p:cNvSpPr>
            <a:spLocks noGrp="1"/>
          </p:cNvSpPr>
          <p:nvPr>
            <p:ph type="title"/>
          </p:nvPr>
        </p:nvSpPr>
        <p:spPr/>
        <p:txBody>
          <a:bodyPr/>
          <a:lstStyle/>
          <a:p>
            <a:r>
              <a:rPr lang="it-IT"/>
              <a:t>Facebook: Content Performance | Coca-Cola SG - 13 of 15</a:t>
            </a:r>
            <a:endParaRPr lang="en-US"/>
          </a:p>
        </p:txBody>
      </p:sp>
      <p:graphicFrame>
        <p:nvGraphicFramePr>
          <p:cNvPr id="5" name="Table Placeholder 4">
            <a:extLst>
              <a:ext uri="{FF2B5EF4-FFF2-40B4-BE49-F238E27FC236}">
                <a16:creationId xmlns:a16="http://schemas.microsoft.com/office/drawing/2014/main" id="{719AB891-599E-4206-B50C-BF253D3BB7C0}"/>
              </a:ext>
            </a:extLst>
          </p:cNvPr>
          <p:cNvGraphicFramePr>
            <a:graphicFrameLocks noGrp="1"/>
          </p:cNvGraphicFramePr>
          <p:nvPr>
            <p:ph type="tbl" sz="quarter" idx="13"/>
            <p:extLst>
              <p:ext uri="{D42A27DB-BD31-4B8C-83A1-F6EECF244321}">
                <p14:modId xmlns:p14="http://schemas.microsoft.com/office/powerpoint/2010/main" val="2500984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01774105"/>
                    </a:ext>
                  </a:extLst>
                </a:gridCol>
                <a:gridCol w="1234440">
                  <a:extLst>
                    <a:ext uri="{9D8B030D-6E8A-4147-A177-3AD203B41FA5}">
                      <a16:colId xmlns:a16="http://schemas.microsoft.com/office/drawing/2014/main" val="1205616320"/>
                    </a:ext>
                  </a:extLst>
                </a:gridCol>
                <a:gridCol w="822960">
                  <a:extLst>
                    <a:ext uri="{9D8B030D-6E8A-4147-A177-3AD203B41FA5}">
                      <a16:colId xmlns:a16="http://schemas.microsoft.com/office/drawing/2014/main" val="1475916267"/>
                    </a:ext>
                  </a:extLst>
                </a:gridCol>
                <a:gridCol w="822960">
                  <a:extLst>
                    <a:ext uri="{9D8B030D-6E8A-4147-A177-3AD203B41FA5}">
                      <a16:colId xmlns:a16="http://schemas.microsoft.com/office/drawing/2014/main" val="1250649640"/>
                    </a:ext>
                  </a:extLst>
                </a:gridCol>
                <a:gridCol w="822960">
                  <a:extLst>
                    <a:ext uri="{9D8B030D-6E8A-4147-A177-3AD203B41FA5}">
                      <a16:colId xmlns:a16="http://schemas.microsoft.com/office/drawing/2014/main" val="1238843591"/>
                    </a:ext>
                  </a:extLst>
                </a:gridCol>
                <a:gridCol w="822960">
                  <a:extLst>
                    <a:ext uri="{9D8B030D-6E8A-4147-A177-3AD203B41FA5}">
                      <a16:colId xmlns:a16="http://schemas.microsoft.com/office/drawing/2014/main" val="446043830"/>
                    </a:ext>
                  </a:extLst>
                </a:gridCol>
                <a:gridCol w="822960">
                  <a:extLst>
                    <a:ext uri="{9D8B030D-6E8A-4147-A177-3AD203B41FA5}">
                      <a16:colId xmlns:a16="http://schemas.microsoft.com/office/drawing/2014/main" val="2695341380"/>
                    </a:ext>
                  </a:extLst>
                </a:gridCol>
                <a:gridCol w="822960">
                  <a:extLst>
                    <a:ext uri="{9D8B030D-6E8A-4147-A177-3AD203B41FA5}">
                      <a16:colId xmlns:a16="http://schemas.microsoft.com/office/drawing/2014/main" val="3713682974"/>
                    </a:ext>
                  </a:extLst>
                </a:gridCol>
                <a:gridCol w="822960">
                  <a:extLst>
                    <a:ext uri="{9D8B030D-6E8A-4147-A177-3AD203B41FA5}">
                      <a16:colId xmlns:a16="http://schemas.microsoft.com/office/drawing/2014/main" val="125400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7438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- 2018-07-03 02:01:00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[Sound on 🔊] 🏴󠁧󠁢󠁥󠁮󠁧󠁿England has made it this far in the 2018 FIFA World Cup™! But would 🇨🇴Colombia be an obstruction towards England’s chance of advancement for the Quarters?
Catch the moment of truth tonight at 10pm! #PickYourTeam and let us know who you're supporting!⚽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92653089"/>
                  </a:ext>
                </a:extLst>
              </a:tr>
            </a:tbl>
          </a:graphicData>
        </a:graphic>
      </p:graphicFrame>
      <p:sp>
        <p:nvSpPr>
          <p:cNvPr id="4" name="Text Placeholder 3">
            <a:extLst>
              <a:ext uri="{FF2B5EF4-FFF2-40B4-BE49-F238E27FC236}">
                <a16:creationId xmlns:a16="http://schemas.microsoft.com/office/drawing/2014/main" id="{B4958500-4AE8-4CCA-A444-DB3990A263F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91971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2941E-265E-47EA-BCBB-497659191945}"/>
              </a:ext>
            </a:extLst>
          </p:cNvPr>
          <p:cNvSpPr>
            <a:spLocks noGrp="1"/>
          </p:cNvSpPr>
          <p:nvPr>
            <p:ph type="title"/>
          </p:nvPr>
        </p:nvSpPr>
        <p:spPr/>
        <p:txBody>
          <a:bodyPr/>
          <a:lstStyle/>
          <a:p>
            <a:r>
              <a:rPr lang="it-IT"/>
              <a:t>Facebook: Content Performance | Coca-Cola SG - 14 of 15</a:t>
            </a:r>
            <a:endParaRPr lang="en-US"/>
          </a:p>
        </p:txBody>
      </p:sp>
      <p:graphicFrame>
        <p:nvGraphicFramePr>
          <p:cNvPr id="5" name="Table Placeholder 4">
            <a:extLst>
              <a:ext uri="{FF2B5EF4-FFF2-40B4-BE49-F238E27FC236}">
                <a16:creationId xmlns:a16="http://schemas.microsoft.com/office/drawing/2014/main" id="{4C11E965-9770-4C49-8932-63CF80605014}"/>
              </a:ext>
            </a:extLst>
          </p:cNvPr>
          <p:cNvGraphicFramePr>
            <a:graphicFrameLocks noGrp="1"/>
          </p:cNvGraphicFramePr>
          <p:nvPr>
            <p:ph type="tbl" sz="quarter" idx="13"/>
            <p:extLst>
              <p:ext uri="{D42A27DB-BD31-4B8C-83A1-F6EECF244321}">
                <p14:modId xmlns:p14="http://schemas.microsoft.com/office/powerpoint/2010/main" val="200364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3692793"/>
                    </a:ext>
                  </a:extLst>
                </a:gridCol>
                <a:gridCol w="1234440">
                  <a:extLst>
                    <a:ext uri="{9D8B030D-6E8A-4147-A177-3AD203B41FA5}">
                      <a16:colId xmlns:a16="http://schemas.microsoft.com/office/drawing/2014/main" val="4155467894"/>
                    </a:ext>
                  </a:extLst>
                </a:gridCol>
                <a:gridCol w="822960">
                  <a:extLst>
                    <a:ext uri="{9D8B030D-6E8A-4147-A177-3AD203B41FA5}">
                      <a16:colId xmlns:a16="http://schemas.microsoft.com/office/drawing/2014/main" val="1543240491"/>
                    </a:ext>
                  </a:extLst>
                </a:gridCol>
                <a:gridCol w="822960">
                  <a:extLst>
                    <a:ext uri="{9D8B030D-6E8A-4147-A177-3AD203B41FA5}">
                      <a16:colId xmlns:a16="http://schemas.microsoft.com/office/drawing/2014/main" val="401264466"/>
                    </a:ext>
                  </a:extLst>
                </a:gridCol>
                <a:gridCol w="822960">
                  <a:extLst>
                    <a:ext uri="{9D8B030D-6E8A-4147-A177-3AD203B41FA5}">
                      <a16:colId xmlns:a16="http://schemas.microsoft.com/office/drawing/2014/main" val="3242620737"/>
                    </a:ext>
                  </a:extLst>
                </a:gridCol>
                <a:gridCol w="822960">
                  <a:extLst>
                    <a:ext uri="{9D8B030D-6E8A-4147-A177-3AD203B41FA5}">
                      <a16:colId xmlns:a16="http://schemas.microsoft.com/office/drawing/2014/main" val="4290103160"/>
                    </a:ext>
                  </a:extLst>
                </a:gridCol>
                <a:gridCol w="822960">
                  <a:extLst>
                    <a:ext uri="{9D8B030D-6E8A-4147-A177-3AD203B41FA5}">
                      <a16:colId xmlns:a16="http://schemas.microsoft.com/office/drawing/2014/main" val="284049401"/>
                    </a:ext>
                  </a:extLst>
                </a:gridCol>
                <a:gridCol w="822960">
                  <a:extLst>
                    <a:ext uri="{9D8B030D-6E8A-4147-A177-3AD203B41FA5}">
                      <a16:colId xmlns:a16="http://schemas.microsoft.com/office/drawing/2014/main" val="3522762977"/>
                    </a:ext>
                  </a:extLst>
                </a:gridCol>
                <a:gridCol w="822960">
                  <a:extLst>
                    <a:ext uri="{9D8B030D-6E8A-4147-A177-3AD203B41FA5}">
                      <a16:colId xmlns:a16="http://schemas.microsoft.com/office/drawing/2014/main" val="3605583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8021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- 2018-07-02 14:31:58</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Hungry? #PickASide and order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4815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- 2018-07-02 02:01:00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Samba-dy call the referee because it is going to be a fiery match when 🇧🇷 Brazil takes on 🇲🇽Mexico tonight! Which victory dance will you be doing tonight– the Samba or the Salsa? #PickYourTeam!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84207539"/>
                  </a:ext>
                </a:extLst>
              </a:tr>
            </a:tbl>
          </a:graphicData>
        </a:graphic>
      </p:graphicFrame>
      <p:sp>
        <p:nvSpPr>
          <p:cNvPr id="4" name="Text Placeholder 3">
            <a:extLst>
              <a:ext uri="{FF2B5EF4-FFF2-40B4-BE49-F238E27FC236}">
                <a16:creationId xmlns:a16="http://schemas.microsoft.com/office/drawing/2014/main" id="{AA0109BA-521D-4F82-BC7A-DDCFB18B28B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91466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22D72-437C-4894-AEF8-495541944343}"/>
              </a:ext>
            </a:extLst>
          </p:cNvPr>
          <p:cNvSpPr>
            <a:spLocks noGrp="1"/>
          </p:cNvSpPr>
          <p:nvPr>
            <p:ph type="title"/>
          </p:nvPr>
        </p:nvSpPr>
        <p:spPr/>
        <p:txBody>
          <a:bodyPr/>
          <a:lstStyle/>
          <a:p>
            <a:r>
              <a:rPr lang="it-IT"/>
              <a:t>Facebook: Content Performance | Coca-Cola SG - 15 of 15</a:t>
            </a:r>
            <a:endParaRPr lang="en-US"/>
          </a:p>
        </p:txBody>
      </p:sp>
      <p:graphicFrame>
        <p:nvGraphicFramePr>
          <p:cNvPr id="5" name="Table Placeholder 4">
            <a:extLst>
              <a:ext uri="{FF2B5EF4-FFF2-40B4-BE49-F238E27FC236}">
                <a16:creationId xmlns:a16="http://schemas.microsoft.com/office/drawing/2014/main" id="{F6D35F7E-F4B5-4A3F-81E5-E9DDFE23C1F2}"/>
              </a:ext>
            </a:extLst>
          </p:cNvPr>
          <p:cNvGraphicFramePr>
            <a:graphicFrameLocks noGrp="1"/>
          </p:cNvGraphicFramePr>
          <p:nvPr>
            <p:ph type="tbl" sz="quarter" idx="13"/>
            <p:extLst>
              <p:ext uri="{D42A27DB-BD31-4B8C-83A1-F6EECF244321}">
                <p14:modId xmlns:p14="http://schemas.microsoft.com/office/powerpoint/2010/main" val="793263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64203466"/>
                    </a:ext>
                  </a:extLst>
                </a:gridCol>
                <a:gridCol w="1234440">
                  <a:extLst>
                    <a:ext uri="{9D8B030D-6E8A-4147-A177-3AD203B41FA5}">
                      <a16:colId xmlns:a16="http://schemas.microsoft.com/office/drawing/2014/main" val="2261128225"/>
                    </a:ext>
                  </a:extLst>
                </a:gridCol>
                <a:gridCol w="822960">
                  <a:extLst>
                    <a:ext uri="{9D8B030D-6E8A-4147-A177-3AD203B41FA5}">
                      <a16:colId xmlns:a16="http://schemas.microsoft.com/office/drawing/2014/main" val="894600826"/>
                    </a:ext>
                  </a:extLst>
                </a:gridCol>
                <a:gridCol w="822960">
                  <a:extLst>
                    <a:ext uri="{9D8B030D-6E8A-4147-A177-3AD203B41FA5}">
                      <a16:colId xmlns:a16="http://schemas.microsoft.com/office/drawing/2014/main" val="1747400063"/>
                    </a:ext>
                  </a:extLst>
                </a:gridCol>
                <a:gridCol w="822960">
                  <a:extLst>
                    <a:ext uri="{9D8B030D-6E8A-4147-A177-3AD203B41FA5}">
                      <a16:colId xmlns:a16="http://schemas.microsoft.com/office/drawing/2014/main" val="2554463758"/>
                    </a:ext>
                  </a:extLst>
                </a:gridCol>
                <a:gridCol w="822960">
                  <a:extLst>
                    <a:ext uri="{9D8B030D-6E8A-4147-A177-3AD203B41FA5}">
                      <a16:colId xmlns:a16="http://schemas.microsoft.com/office/drawing/2014/main" val="3456612109"/>
                    </a:ext>
                  </a:extLst>
                </a:gridCol>
                <a:gridCol w="822960">
                  <a:extLst>
                    <a:ext uri="{9D8B030D-6E8A-4147-A177-3AD203B41FA5}">
                      <a16:colId xmlns:a16="http://schemas.microsoft.com/office/drawing/2014/main" val="3902960375"/>
                    </a:ext>
                  </a:extLst>
                </a:gridCol>
                <a:gridCol w="822960">
                  <a:extLst>
                    <a:ext uri="{9D8B030D-6E8A-4147-A177-3AD203B41FA5}">
                      <a16:colId xmlns:a16="http://schemas.microsoft.com/office/drawing/2014/main" val="2975709056"/>
                    </a:ext>
                  </a:extLst>
                </a:gridCol>
                <a:gridCol w="822960">
                  <a:extLst>
                    <a:ext uri="{9D8B030D-6E8A-4147-A177-3AD203B41FA5}">
                      <a16:colId xmlns:a16="http://schemas.microsoft.com/office/drawing/2014/main" val="1976444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2658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- 2018-07-01 02:01:00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Will 🇷🇺 Russia bring the pain to Spain or will 🇪🇸 Spain tiki-taka  their way into the Quarter-Finals? 
#PickYourTeam and let us know who you're supporting tonight!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68686973"/>
                  </a:ext>
                </a:extLst>
              </a:tr>
            </a:tbl>
          </a:graphicData>
        </a:graphic>
      </p:graphicFrame>
      <p:sp>
        <p:nvSpPr>
          <p:cNvPr id="4" name="Text Placeholder 3">
            <a:extLst>
              <a:ext uri="{FF2B5EF4-FFF2-40B4-BE49-F238E27FC236}">
                <a16:creationId xmlns:a16="http://schemas.microsoft.com/office/drawing/2014/main" id="{E4247132-E9FE-40FC-9135-EC8476001B6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71203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3B1FD-A5F6-4188-9660-121AF74C5764}"/>
              </a:ext>
            </a:extLst>
          </p:cNvPr>
          <p:cNvSpPr>
            <a:spLocks noGrp="1"/>
          </p:cNvSpPr>
          <p:nvPr>
            <p:ph type="title"/>
          </p:nvPr>
        </p:nvSpPr>
        <p:spPr/>
        <p:txBody>
          <a:bodyPr/>
          <a:lstStyle/>
          <a:p>
            <a:r>
              <a:rPr lang="en-US"/>
              <a:t>Instagram: Content Performance | Coca-Cola SG - 1 of 14</a:t>
            </a:r>
          </a:p>
        </p:txBody>
      </p:sp>
      <p:graphicFrame>
        <p:nvGraphicFramePr>
          <p:cNvPr id="5" name="Table Placeholder 4">
            <a:extLst>
              <a:ext uri="{FF2B5EF4-FFF2-40B4-BE49-F238E27FC236}">
                <a16:creationId xmlns:a16="http://schemas.microsoft.com/office/drawing/2014/main" id="{A387FDC8-3F92-4205-BC5B-89117678CA77}"/>
              </a:ext>
            </a:extLst>
          </p:cNvPr>
          <p:cNvGraphicFramePr>
            <a:graphicFrameLocks noGrp="1"/>
          </p:cNvGraphicFramePr>
          <p:nvPr>
            <p:ph type="tbl" sz="quarter" idx="13"/>
            <p:extLst>
              <p:ext uri="{D42A27DB-BD31-4B8C-83A1-F6EECF244321}">
                <p14:modId xmlns:p14="http://schemas.microsoft.com/office/powerpoint/2010/main" val="316351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75754808"/>
                    </a:ext>
                  </a:extLst>
                </a:gridCol>
                <a:gridCol w="1234440">
                  <a:extLst>
                    <a:ext uri="{9D8B030D-6E8A-4147-A177-3AD203B41FA5}">
                      <a16:colId xmlns:a16="http://schemas.microsoft.com/office/drawing/2014/main" val="1588568873"/>
                    </a:ext>
                  </a:extLst>
                </a:gridCol>
                <a:gridCol w="822960">
                  <a:extLst>
                    <a:ext uri="{9D8B030D-6E8A-4147-A177-3AD203B41FA5}">
                      <a16:colId xmlns:a16="http://schemas.microsoft.com/office/drawing/2014/main" val="3098778606"/>
                    </a:ext>
                  </a:extLst>
                </a:gridCol>
                <a:gridCol w="822960">
                  <a:extLst>
                    <a:ext uri="{9D8B030D-6E8A-4147-A177-3AD203B41FA5}">
                      <a16:colId xmlns:a16="http://schemas.microsoft.com/office/drawing/2014/main" val="3754378410"/>
                    </a:ext>
                  </a:extLst>
                </a:gridCol>
                <a:gridCol w="822960">
                  <a:extLst>
                    <a:ext uri="{9D8B030D-6E8A-4147-A177-3AD203B41FA5}">
                      <a16:colId xmlns:a16="http://schemas.microsoft.com/office/drawing/2014/main" val="1902607181"/>
                    </a:ext>
                  </a:extLst>
                </a:gridCol>
                <a:gridCol w="822960">
                  <a:extLst>
                    <a:ext uri="{9D8B030D-6E8A-4147-A177-3AD203B41FA5}">
                      <a16:colId xmlns:a16="http://schemas.microsoft.com/office/drawing/2014/main" val="363265604"/>
                    </a:ext>
                  </a:extLst>
                </a:gridCol>
                <a:gridCol w="822960">
                  <a:extLst>
                    <a:ext uri="{9D8B030D-6E8A-4147-A177-3AD203B41FA5}">
                      <a16:colId xmlns:a16="http://schemas.microsoft.com/office/drawing/2014/main" val="3320198903"/>
                    </a:ext>
                  </a:extLst>
                </a:gridCol>
                <a:gridCol w="822960">
                  <a:extLst>
                    <a:ext uri="{9D8B030D-6E8A-4147-A177-3AD203B41FA5}">
                      <a16:colId xmlns:a16="http://schemas.microsoft.com/office/drawing/2014/main" val="2716165365"/>
                    </a:ext>
                  </a:extLst>
                </a:gridCol>
                <a:gridCol w="822960">
                  <a:extLst>
                    <a:ext uri="{9D8B030D-6E8A-4147-A177-3AD203B41FA5}">
                      <a16:colId xmlns:a16="http://schemas.microsoft.com/office/drawing/2014/main" val="2477991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76652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- 2018-07-15 22:51:19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 VIVE LA FRANCE! Relive the most intense, drama-filled moments of the 2018 FIFA World Cup™️ Finals with the Fizzy Highlights Show, presented by Haresh of @ministryoffunny and @hirziofficial.
.
Did your favourite team lift the Cup? Let us know in the comment section below! #PickYourTeam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26518702"/>
                  </a:ext>
                </a:extLst>
              </a:tr>
            </a:tbl>
          </a:graphicData>
        </a:graphic>
      </p:graphicFrame>
      <p:sp>
        <p:nvSpPr>
          <p:cNvPr id="4" name="Text Placeholder 3">
            <a:extLst>
              <a:ext uri="{FF2B5EF4-FFF2-40B4-BE49-F238E27FC236}">
                <a16:creationId xmlns:a16="http://schemas.microsoft.com/office/drawing/2014/main" id="{A4364C06-DE9D-4E2C-856D-C0DBCDA42BA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43735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63974-2C98-4157-97C2-C06587621EA5}"/>
              </a:ext>
            </a:extLst>
          </p:cNvPr>
          <p:cNvSpPr>
            <a:spLocks noGrp="1"/>
          </p:cNvSpPr>
          <p:nvPr>
            <p:ph type="title"/>
          </p:nvPr>
        </p:nvSpPr>
        <p:spPr/>
        <p:txBody>
          <a:bodyPr/>
          <a:lstStyle/>
          <a:p>
            <a:r>
              <a:rPr lang="en-US"/>
              <a:t>Instagram: Content Performance | Coca-Cola SG - 2 of 14</a:t>
            </a:r>
          </a:p>
        </p:txBody>
      </p:sp>
      <p:graphicFrame>
        <p:nvGraphicFramePr>
          <p:cNvPr id="5" name="Table Placeholder 4">
            <a:extLst>
              <a:ext uri="{FF2B5EF4-FFF2-40B4-BE49-F238E27FC236}">
                <a16:creationId xmlns:a16="http://schemas.microsoft.com/office/drawing/2014/main" id="{E9186CC2-CADF-42F4-A18F-E5A965DF9357}"/>
              </a:ext>
            </a:extLst>
          </p:cNvPr>
          <p:cNvGraphicFramePr>
            <a:graphicFrameLocks noGrp="1"/>
          </p:cNvGraphicFramePr>
          <p:nvPr>
            <p:ph type="tbl" sz="quarter" idx="13"/>
            <p:extLst>
              <p:ext uri="{D42A27DB-BD31-4B8C-83A1-F6EECF244321}">
                <p14:modId xmlns:p14="http://schemas.microsoft.com/office/powerpoint/2010/main" val="363748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7959867"/>
                    </a:ext>
                  </a:extLst>
                </a:gridCol>
                <a:gridCol w="1234440">
                  <a:extLst>
                    <a:ext uri="{9D8B030D-6E8A-4147-A177-3AD203B41FA5}">
                      <a16:colId xmlns:a16="http://schemas.microsoft.com/office/drawing/2014/main" val="976360248"/>
                    </a:ext>
                  </a:extLst>
                </a:gridCol>
                <a:gridCol w="822960">
                  <a:extLst>
                    <a:ext uri="{9D8B030D-6E8A-4147-A177-3AD203B41FA5}">
                      <a16:colId xmlns:a16="http://schemas.microsoft.com/office/drawing/2014/main" val="4166125019"/>
                    </a:ext>
                  </a:extLst>
                </a:gridCol>
                <a:gridCol w="822960">
                  <a:extLst>
                    <a:ext uri="{9D8B030D-6E8A-4147-A177-3AD203B41FA5}">
                      <a16:colId xmlns:a16="http://schemas.microsoft.com/office/drawing/2014/main" val="3126379321"/>
                    </a:ext>
                  </a:extLst>
                </a:gridCol>
                <a:gridCol w="822960">
                  <a:extLst>
                    <a:ext uri="{9D8B030D-6E8A-4147-A177-3AD203B41FA5}">
                      <a16:colId xmlns:a16="http://schemas.microsoft.com/office/drawing/2014/main" val="4237294895"/>
                    </a:ext>
                  </a:extLst>
                </a:gridCol>
                <a:gridCol w="822960">
                  <a:extLst>
                    <a:ext uri="{9D8B030D-6E8A-4147-A177-3AD203B41FA5}">
                      <a16:colId xmlns:a16="http://schemas.microsoft.com/office/drawing/2014/main" val="387629889"/>
                    </a:ext>
                  </a:extLst>
                </a:gridCol>
                <a:gridCol w="822960">
                  <a:extLst>
                    <a:ext uri="{9D8B030D-6E8A-4147-A177-3AD203B41FA5}">
                      <a16:colId xmlns:a16="http://schemas.microsoft.com/office/drawing/2014/main" val="1379847400"/>
                    </a:ext>
                  </a:extLst>
                </a:gridCol>
                <a:gridCol w="822960">
                  <a:extLst>
                    <a:ext uri="{9D8B030D-6E8A-4147-A177-3AD203B41FA5}">
                      <a16:colId xmlns:a16="http://schemas.microsoft.com/office/drawing/2014/main" val="1854268861"/>
                    </a:ext>
                  </a:extLst>
                </a:gridCol>
                <a:gridCol w="822960">
                  <a:extLst>
                    <a:ext uri="{9D8B030D-6E8A-4147-A177-3AD203B41FA5}">
                      <a16:colId xmlns:a16="http://schemas.microsoft.com/office/drawing/2014/main" val="2550113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677340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- 2018-07-15 10:56:50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 Tonight's the night we’ve all been waiting for! Who will be lifting the 🏆 tonight? Will first time finalist 🇭🇷 Croatia be taking the glory? Or will 🇫🇷 France claim back their throne after 20 years?
.
#PickYourTeam and let us know in the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52423893"/>
                  </a:ext>
                </a:extLst>
              </a:tr>
            </a:tbl>
          </a:graphicData>
        </a:graphic>
      </p:graphicFrame>
      <p:sp>
        <p:nvSpPr>
          <p:cNvPr id="4" name="Text Placeholder 3">
            <a:extLst>
              <a:ext uri="{FF2B5EF4-FFF2-40B4-BE49-F238E27FC236}">
                <a16:creationId xmlns:a16="http://schemas.microsoft.com/office/drawing/2014/main" id="{3CACE5A1-C7B3-4934-9413-FA20EC280EB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767674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1DC18-6DF6-4A10-82B0-2C8AE1A716AE}"/>
              </a:ext>
            </a:extLst>
          </p:cNvPr>
          <p:cNvSpPr>
            <a:spLocks noGrp="1"/>
          </p:cNvSpPr>
          <p:nvPr>
            <p:ph type="title"/>
          </p:nvPr>
        </p:nvSpPr>
        <p:spPr/>
        <p:txBody>
          <a:bodyPr/>
          <a:lstStyle/>
          <a:p>
            <a:r>
              <a:rPr lang="en-US"/>
              <a:t>Instagram: Content Performance | Coca-Cola SG - 3 of 14</a:t>
            </a:r>
          </a:p>
        </p:txBody>
      </p:sp>
      <p:graphicFrame>
        <p:nvGraphicFramePr>
          <p:cNvPr id="5" name="Table Placeholder 4">
            <a:extLst>
              <a:ext uri="{FF2B5EF4-FFF2-40B4-BE49-F238E27FC236}">
                <a16:creationId xmlns:a16="http://schemas.microsoft.com/office/drawing/2014/main" id="{89DB0DBB-D1D7-4D0F-89AF-7AE956C097D3}"/>
              </a:ext>
            </a:extLst>
          </p:cNvPr>
          <p:cNvGraphicFramePr>
            <a:graphicFrameLocks noGrp="1"/>
          </p:cNvGraphicFramePr>
          <p:nvPr>
            <p:ph type="tbl" sz="quarter" idx="13"/>
            <p:extLst>
              <p:ext uri="{D42A27DB-BD31-4B8C-83A1-F6EECF244321}">
                <p14:modId xmlns:p14="http://schemas.microsoft.com/office/powerpoint/2010/main" val="1806765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34675831"/>
                    </a:ext>
                  </a:extLst>
                </a:gridCol>
                <a:gridCol w="1234440">
                  <a:extLst>
                    <a:ext uri="{9D8B030D-6E8A-4147-A177-3AD203B41FA5}">
                      <a16:colId xmlns:a16="http://schemas.microsoft.com/office/drawing/2014/main" val="1145378259"/>
                    </a:ext>
                  </a:extLst>
                </a:gridCol>
                <a:gridCol w="822960">
                  <a:extLst>
                    <a:ext uri="{9D8B030D-6E8A-4147-A177-3AD203B41FA5}">
                      <a16:colId xmlns:a16="http://schemas.microsoft.com/office/drawing/2014/main" val="1040723291"/>
                    </a:ext>
                  </a:extLst>
                </a:gridCol>
                <a:gridCol w="822960">
                  <a:extLst>
                    <a:ext uri="{9D8B030D-6E8A-4147-A177-3AD203B41FA5}">
                      <a16:colId xmlns:a16="http://schemas.microsoft.com/office/drawing/2014/main" val="1513946620"/>
                    </a:ext>
                  </a:extLst>
                </a:gridCol>
                <a:gridCol w="822960">
                  <a:extLst>
                    <a:ext uri="{9D8B030D-6E8A-4147-A177-3AD203B41FA5}">
                      <a16:colId xmlns:a16="http://schemas.microsoft.com/office/drawing/2014/main" val="1077001302"/>
                    </a:ext>
                  </a:extLst>
                </a:gridCol>
                <a:gridCol w="822960">
                  <a:extLst>
                    <a:ext uri="{9D8B030D-6E8A-4147-A177-3AD203B41FA5}">
                      <a16:colId xmlns:a16="http://schemas.microsoft.com/office/drawing/2014/main" val="2785789899"/>
                    </a:ext>
                  </a:extLst>
                </a:gridCol>
                <a:gridCol w="822960">
                  <a:extLst>
                    <a:ext uri="{9D8B030D-6E8A-4147-A177-3AD203B41FA5}">
                      <a16:colId xmlns:a16="http://schemas.microsoft.com/office/drawing/2014/main" val="2726135828"/>
                    </a:ext>
                  </a:extLst>
                </a:gridCol>
                <a:gridCol w="822960">
                  <a:extLst>
                    <a:ext uri="{9D8B030D-6E8A-4147-A177-3AD203B41FA5}">
                      <a16:colId xmlns:a16="http://schemas.microsoft.com/office/drawing/2014/main" val="1307784437"/>
                    </a:ext>
                  </a:extLst>
                </a:gridCol>
                <a:gridCol w="822960">
                  <a:extLst>
                    <a:ext uri="{9D8B030D-6E8A-4147-A177-3AD203B41FA5}">
                      <a16:colId xmlns:a16="http://schemas.microsoft.com/office/drawing/2014/main" val="3075722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919298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- 2018-07-15 00:24:57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 The FOMO is REAL! If you missed the FIFA World Cup™️ 3rd place play-offs, tune in to the Fizzy Highlight Show – featuring Haresh of @ministryoffunny and @munahbagharib, for the moments you shouldn’t have missed!
Who were you rooting for? #PickYourTeam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64742820"/>
                  </a:ext>
                </a:extLst>
              </a:tr>
            </a:tbl>
          </a:graphicData>
        </a:graphic>
      </p:graphicFrame>
      <p:sp>
        <p:nvSpPr>
          <p:cNvPr id="4" name="Text Placeholder 3">
            <a:extLst>
              <a:ext uri="{FF2B5EF4-FFF2-40B4-BE49-F238E27FC236}">
                <a16:creationId xmlns:a16="http://schemas.microsoft.com/office/drawing/2014/main" id="{1D11E7DC-8980-469A-B835-BF3FBEDB838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55320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A6D67-6CAC-417D-948F-EC2699084ADC}"/>
              </a:ext>
            </a:extLst>
          </p:cNvPr>
          <p:cNvSpPr>
            <a:spLocks noGrp="1"/>
          </p:cNvSpPr>
          <p:nvPr>
            <p:ph type="title"/>
          </p:nvPr>
        </p:nvSpPr>
        <p:spPr/>
        <p:txBody>
          <a:bodyPr/>
          <a:lstStyle/>
          <a:p>
            <a:r>
              <a:rPr lang="en-US"/>
              <a:t>Instagram: Content Performance | Coca-Cola SG - 4 of 14</a:t>
            </a:r>
          </a:p>
        </p:txBody>
      </p:sp>
      <p:graphicFrame>
        <p:nvGraphicFramePr>
          <p:cNvPr id="5" name="Table Placeholder 4">
            <a:extLst>
              <a:ext uri="{FF2B5EF4-FFF2-40B4-BE49-F238E27FC236}">
                <a16:creationId xmlns:a16="http://schemas.microsoft.com/office/drawing/2014/main" id="{71C86721-9BEA-4797-9778-781BF0618EFD}"/>
              </a:ext>
            </a:extLst>
          </p:cNvPr>
          <p:cNvGraphicFramePr>
            <a:graphicFrameLocks noGrp="1"/>
          </p:cNvGraphicFramePr>
          <p:nvPr>
            <p:ph type="tbl" sz="quarter" idx="13"/>
            <p:extLst>
              <p:ext uri="{D42A27DB-BD31-4B8C-83A1-F6EECF244321}">
                <p14:modId xmlns:p14="http://schemas.microsoft.com/office/powerpoint/2010/main" val="202730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59957546"/>
                    </a:ext>
                  </a:extLst>
                </a:gridCol>
                <a:gridCol w="1234440">
                  <a:extLst>
                    <a:ext uri="{9D8B030D-6E8A-4147-A177-3AD203B41FA5}">
                      <a16:colId xmlns:a16="http://schemas.microsoft.com/office/drawing/2014/main" val="350997621"/>
                    </a:ext>
                  </a:extLst>
                </a:gridCol>
                <a:gridCol w="822960">
                  <a:extLst>
                    <a:ext uri="{9D8B030D-6E8A-4147-A177-3AD203B41FA5}">
                      <a16:colId xmlns:a16="http://schemas.microsoft.com/office/drawing/2014/main" val="3638641402"/>
                    </a:ext>
                  </a:extLst>
                </a:gridCol>
                <a:gridCol w="822960">
                  <a:extLst>
                    <a:ext uri="{9D8B030D-6E8A-4147-A177-3AD203B41FA5}">
                      <a16:colId xmlns:a16="http://schemas.microsoft.com/office/drawing/2014/main" val="3627301712"/>
                    </a:ext>
                  </a:extLst>
                </a:gridCol>
                <a:gridCol w="822960">
                  <a:extLst>
                    <a:ext uri="{9D8B030D-6E8A-4147-A177-3AD203B41FA5}">
                      <a16:colId xmlns:a16="http://schemas.microsoft.com/office/drawing/2014/main" val="2720808147"/>
                    </a:ext>
                  </a:extLst>
                </a:gridCol>
                <a:gridCol w="822960">
                  <a:extLst>
                    <a:ext uri="{9D8B030D-6E8A-4147-A177-3AD203B41FA5}">
                      <a16:colId xmlns:a16="http://schemas.microsoft.com/office/drawing/2014/main" val="1917554073"/>
                    </a:ext>
                  </a:extLst>
                </a:gridCol>
                <a:gridCol w="822960">
                  <a:extLst>
                    <a:ext uri="{9D8B030D-6E8A-4147-A177-3AD203B41FA5}">
                      <a16:colId xmlns:a16="http://schemas.microsoft.com/office/drawing/2014/main" val="1990970297"/>
                    </a:ext>
                  </a:extLst>
                </a:gridCol>
                <a:gridCol w="822960">
                  <a:extLst>
                    <a:ext uri="{9D8B030D-6E8A-4147-A177-3AD203B41FA5}">
                      <a16:colId xmlns:a16="http://schemas.microsoft.com/office/drawing/2014/main" val="1153078988"/>
                    </a:ext>
                  </a:extLst>
                </a:gridCol>
                <a:gridCol w="822960">
                  <a:extLst>
                    <a:ext uri="{9D8B030D-6E8A-4147-A177-3AD203B41FA5}">
                      <a16:colId xmlns:a16="http://schemas.microsoft.com/office/drawing/2014/main" val="1118914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0527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- 2018-07-14 03:17:40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been a rollercoaster ride the past few weeks with so many unexpected results, but we are finally down to the top-four finish! With 🇧🇪 Belgium and 🏴󠁧󠁢󠁥󠁮󠁧󠁿 England eyeing the third place, #PickYourTeam and let us know who will be waving their flag in victory!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69585309"/>
                  </a:ext>
                </a:extLst>
              </a:tr>
            </a:tbl>
          </a:graphicData>
        </a:graphic>
      </p:graphicFrame>
      <p:sp>
        <p:nvSpPr>
          <p:cNvPr id="4" name="Text Placeholder 3">
            <a:extLst>
              <a:ext uri="{FF2B5EF4-FFF2-40B4-BE49-F238E27FC236}">
                <a16:creationId xmlns:a16="http://schemas.microsoft.com/office/drawing/2014/main" id="{61B4FC03-F216-481D-A98B-4AC81CDC14D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1956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A3263-7036-4171-98BD-DA411EFC134F}"/>
              </a:ext>
            </a:extLst>
          </p:cNvPr>
          <p:cNvSpPr>
            <a:spLocks noGrp="1"/>
          </p:cNvSpPr>
          <p:nvPr>
            <p:ph type="title"/>
          </p:nvPr>
        </p:nvSpPr>
        <p:spPr/>
        <p:txBody>
          <a:bodyPr/>
          <a:lstStyle/>
          <a:p>
            <a:r>
              <a:rPr lang="en-US"/>
              <a:t>Instagram: Content Performance | Coca-Cola SG - 5 of 14</a:t>
            </a:r>
          </a:p>
        </p:txBody>
      </p:sp>
      <p:graphicFrame>
        <p:nvGraphicFramePr>
          <p:cNvPr id="5" name="Table Placeholder 4">
            <a:extLst>
              <a:ext uri="{FF2B5EF4-FFF2-40B4-BE49-F238E27FC236}">
                <a16:creationId xmlns:a16="http://schemas.microsoft.com/office/drawing/2014/main" id="{E930391B-CFEA-4611-A195-735688B1041F}"/>
              </a:ext>
            </a:extLst>
          </p:cNvPr>
          <p:cNvGraphicFramePr>
            <a:graphicFrameLocks noGrp="1"/>
          </p:cNvGraphicFramePr>
          <p:nvPr>
            <p:ph type="tbl" sz="quarter" idx="13"/>
            <p:extLst>
              <p:ext uri="{D42A27DB-BD31-4B8C-83A1-F6EECF244321}">
                <p14:modId xmlns:p14="http://schemas.microsoft.com/office/powerpoint/2010/main" val="863619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34670079"/>
                    </a:ext>
                  </a:extLst>
                </a:gridCol>
                <a:gridCol w="1234440">
                  <a:extLst>
                    <a:ext uri="{9D8B030D-6E8A-4147-A177-3AD203B41FA5}">
                      <a16:colId xmlns:a16="http://schemas.microsoft.com/office/drawing/2014/main" val="2477432389"/>
                    </a:ext>
                  </a:extLst>
                </a:gridCol>
                <a:gridCol w="822960">
                  <a:extLst>
                    <a:ext uri="{9D8B030D-6E8A-4147-A177-3AD203B41FA5}">
                      <a16:colId xmlns:a16="http://schemas.microsoft.com/office/drawing/2014/main" val="3374144004"/>
                    </a:ext>
                  </a:extLst>
                </a:gridCol>
                <a:gridCol w="822960">
                  <a:extLst>
                    <a:ext uri="{9D8B030D-6E8A-4147-A177-3AD203B41FA5}">
                      <a16:colId xmlns:a16="http://schemas.microsoft.com/office/drawing/2014/main" val="634458381"/>
                    </a:ext>
                  </a:extLst>
                </a:gridCol>
                <a:gridCol w="822960">
                  <a:extLst>
                    <a:ext uri="{9D8B030D-6E8A-4147-A177-3AD203B41FA5}">
                      <a16:colId xmlns:a16="http://schemas.microsoft.com/office/drawing/2014/main" val="3357535374"/>
                    </a:ext>
                  </a:extLst>
                </a:gridCol>
                <a:gridCol w="822960">
                  <a:extLst>
                    <a:ext uri="{9D8B030D-6E8A-4147-A177-3AD203B41FA5}">
                      <a16:colId xmlns:a16="http://schemas.microsoft.com/office/drawing/2014/main" val="823053895"/>
                    </a:ext>
                  </a:extLst>
                </a:gridCol>
                <a:gridCol w="822960">
                  <a:extLst>
                    <a:ext uri="{9D8B030D-6E8A-4147-A177-3AD203B41FA5}">
                      <a16:colId xmlns:a16="http://schemas.microsoft.com/office/drawing/2014/main" val="2139521067"/>
                    </a:ext>
                  </a:extLst>
                </a:gridCol>
                <a:gridCol w="822960">
                  <a:extLst>
                    <a:ext uri="{9D8B030D-6E8A-4147-A177-3AD203B41FA5}">
                      <a16:colId xmlns:a16="http://schemas.microsoft.com/office/drawing/2014/main" val="957889206"/>
                    </a:ext>
                  </a:extLst>
                </a:gridCol>
                <a:gridCol w="822960">
                  <a:extLst>
                    <a:ext uri="{9D8B030D-6E8A-4147-A177-3AD203B41FA5}">
                      <a16:colId xmlns:a16="http://schemas.microsoft.com/office/drawing/2014/main" val="283579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8177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- 2018-07-13 07:15:55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long awaited Coca-Cola Clear from Japan is now available at any @7elevensg near you!
Clearly, stocks are limited, so hurry get yours today!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90948627"/>
                  </a:ext>
                </a:extLst>
              </a:tr>
            </a:tbl>
          </a:graphicData>
        </a:graphic>
      </p:graphicFrame>
      <p:sp>
        <p:nvSpPr>
          <p:cNvPr id="4" name="Text Placeholder 3">
            <a:extLst>
              <a:ext uri="{FF2B5EF4-FFF2-40B4-BE49-F238E27FC236}">
                <a16:creationId xmlns:a16="http://schemas.microsoft.com/office/drawing/2014/main" id="{C75DFFFA-EB4D-470D-A6CA-458E27B0678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015211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614B-FE0A-434E-8594-CA01C696F0D8}"/>
              </a:ext>
            </a:extLst>
          </p:cNvPr>
          <p:cNvSpPr>
            <a:spLocks noGrp="1"/>
          </p:cNvSpPr>
          <p:nvPr>
            <p:ph type="title"/>
          </p:nvPr>
        </p:nvSpPr>
        <p:spPr/>
        <p:txBody>
          <a:bodyPr/>
          <a:lstStyle/>
          <a:p>
            <a:r>
              <a:rPr lang="en-US"/>
              <a:t>Instagram: Content Performance | Coca-Cola SG - 6 of 14</a:t>
            </a:r>
          </a:p>
        </p:txBody>
      </p:sp>
      <p:graphicFrame>
        <p:nvGraphicFramePr>
          <p:cNvPr id="5" name="Table Placeholder 4">
            <a:extLst>
              <a:ext uri="{FF2B5EF4-FFF2-40B4-BE49-F238E27FC236}">
                <a16:creationId xmlns:a16="http://schemas.microsoft.com/office/drawing/2014/main" id="{B7EDBFE4-DEB8-4B36-ABA4-77D07F94C3CA}"/>
              </a:ext>
            </a:extLst>
          </p:cNvPr>
          <p:cNvGraphicFramePr>
            <a:graphicFrameLocks noGrp="1"/>
          </p:cNvGraphicFramePr>
          <p:nvPr>
            <p:ph type="tbl" sz="quarter" idx="13"/>
            <p:extLst>
              <p:ext uri="{D42A27DB-BD31-4B8C-83A1-F6EECF244321}">
                <p14:modId xmlns:p14="http://schemas.microsoft.com/office/powerpoint/2010/main" val="372810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18193166"/>
                    </a:ext>
                  </a:extLst>
                </a:gridCol>
                <a:gridCol w="1234440">
                  <a:extLst>
                    <a:ext uri="{9D8B030D-6E8A-4147-A177-3AD203B41FA5}">
                      <a16:colId xmlns:a16="http://schemas.microsoft.com/office/drawing/2014/main" val="265587755"/>
                    </a:ext>
                  </a:extLst>
                </a:gridCol>
                <a:gridCol w="822960">
                  <a:extLst>
                    <a:ext uri="{9D8B030D-6E8A-4147-A177-3AD203B41FA5}">
                      <a16:colId xmlns:a16="http://schemas.microsoft.com/office/drawing/2014/main" val="2774148477"/>
                    </a:ext>
                  </a:extLst>
                </a:gridCol>
                <a:gridCol w="822960">
                  <a:extLst>
                    <a:ext uri="{9D8B030D-6E8A-4147-A177-3AD203B41FA5}">
                      <a16:colId xmlns:a16="http://schemas.microsoft.com/office/drawing/2014/main" val="3793126713"/>
                    </a:ext>
                  </a:extLst>
                </a:gridCol>
                <a:gridCol w="822960">
                  <a:extLst>
                    <a:ext uri="{9D8B030D-6E8A-4147-A177-3AD203B41FA5}">
                      <a16:colId xmlns:a16="http://schemas.microsoft.com/office/drawing/2014/main" val="734165667"/>
                    </a:ext>
                  </a:extLst>
                </a:gridCol>
                <a:gridCol w="822960">
                  <a:extLst>
                    <a:ext uri="{9D8B030D-6E8A-4147-A177-3AD203B41FA5}">
                      <a16:colId xmlns:a16="http://schemas.microsoft.com/office/drawing/2014/main" val="3954402658"/>
                    </a:ext>
                  </a:extLst>
                </a:gridCol>
                <a:gridCol w="822960">
                  <a:extLst>
                    <a:ext uri="{9D8B030D-6E8A-4147-A177-3AD203B41FA5}">
                      <a16:colId xmlns:a16="http://schemas.microsoft.com/office/drawing/2014/main" val="2006880908"/>
                    </a:ext>
                  </a:extLst>
                </a:gridCol>
                <a:gridCol w="822960">
                  <a:extLst>
                    <a:ext uri="{9D8B030D-6E8A-4147-A177-3AD203B41FA5}">
                      <a16:colId xmlns:a16="http://schemas.microsoft.com/office/drawing/2014/main" val="1755539928"/>
                    </a:ext>
                  </a:extLst>
                </a:gridCol>
                <a:gridCol w="822960">
                  <a:extLst>
                    <a:ext uri="{9D8B030D-6E8A-4147-A177-3AD203B41FA5}">
                      <a16:colId xmlns:a16="http://schemas.microsoft.com/office/drawing/2014/main" val="3254208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6596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- 2018-07-12 05:53:05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Missed the 2018 FIFA World Cup™ semi-finals? Enjoy the Fizzy Highlights Show, where we bring you the most drama-filled moments, fresh off the match! Featuring Haresh from @ministryoffunny and @hirziofficial, this is the first of our three part series you won’t want to miss!
.
Who do you think will win the cup? #PickYourTeam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00426159"/>
                  </a:ext>
                </a:extLst>
              </a:tr>
            </a:tbl>
          </a:graphicData>
        </a:graphic>
      </p:graphicFrame>
      <p:sp>
        <p:nvSpPr>
          <p:cNvPr id="4" name="Text Placeholder 3">
            <a:extLst>
              <a:ext uri="{FF2B5EF4-FFF2-40B4-BE49-F238E27FC236}">
                <a16:creationId xmlns:a16="http://schemas.microsoft.com/office/drawing/2014/main" id="{065FF38B-22A8-468B-9C1A-3C4704C8422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22683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F912-F48A-44FC-99CA-8EE3EDF4081A}"/>
              </a:ext>
            </a:extLst>
          </p:cNvPr>
          <p:cNvSpPr>
            <a:spLocks noGrp="1"/>
          </p:cNvSpPr>
          <p:nvPr>
            <p:ph type="title"/>
          </p:nvPr>
        </p:nvSpPr>
        <p:spPr/>
        <p:txBody>
          <a:bodyPr/>
          <a:lstStyle/>
          <a:p>
            <a:r>
              <a:rPr lang="en-US"/>
              <a:t>Instagram: Content Performance | Coca-Cola SG - 7 of 14</a:t>
            </a:r>
          </a:p>
        </p:txBody>
      </p:sp>
      <p:graphicFrame>
        <p:nvGraphicFramePr>
          <p:cNvPr id="5" name="Table Placeholder 4">
            <a:extLst>
              <a:ext uri="{FF2B5EF4-FFF2-40B4-BE49-F238E27FC236}">
                <a16:creationId xmlns:a16="http://schemas.microsoft.com/office/drawing/2014/main" id="{10992F3B-0AFB-4D9A-B0BE-D6A7753C0622}"/>
              </a:ext>
            </a:extLst>
          </p:cNvPr>
          <p:cNvGraphicFramePr>
            <a:graphicFrameLocks noGrp="1"/>
          </p:cNvGraphicFramePr>
          <p:nvPr>
            <p:ph type="tbl" sz="quarter" idx="13"/>
            <p:extLst>
              <p:ext uri="{D42A27DB-BD31-4B8C-83A1-F6EECF244321}">
                <p14:modId xmlns:p14="http://schemas.microsoft.com/office/powerpoint/2010/main" val="2375162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14147083"/>
                    </a:ext>
                  </a:extLst>
                </a:gridCol>
                <a:gridCol w="1234440">
                  <a:extLst>
                    <a:ext uri="{9D8B030D-6E8A-4147-A177-3AD203B41FA5}">
                      <a16:colId xmlns:a16="http://schemas.microsoft.com/office/drawing/2014/main" val="728051487"/>
                    </a:ext>
                  </a:extLst>
                </a:gridCol>
                <a:gridCol w="822960">
                  <a:extLst>
                    <a:ext uri="{9D8B030D-6E8A-4147-A177-3AD203B41FA5}">
                      <a16:colId xmlns:a16="http://schemas.microsoft.com/office/drawing/2014/main" val="426523812"/>
                    </a:ext>
                  </a:extLst>
                </a:gridCol>
                <a:gridCol w="822960">
                  <a:extLst>
                    <a:ext uri="{9D8B030D-6E8A-4147-A177-3AD203B41FA5}">
                      <a16:colId xmlns:a16="http://schemas.microsoft.com/office/drawing/2014/main" val="27852689"/>
                    </a:ext>
                  </a:extLst>
                </a:gridCol>
                <a:gridCol w="822960">
                  <a:extLst>
                    <a:ext uri="{9D8B030D-6E8A-4147-A177-3AD203B41FA5}">
                      <a16:colId xmlns:a16="http://schemas.microsoft.com/office/drawing/2014/main" val="2386262792"/>
                    </a:ext>
                  </a:extLst>
                </a:gridCol>
                <a:gridCol w="822960">
                  <a:extLst>
                    <a:ext uri="{9D8B030D-6E8A-4147-A177-3AD203B41FA5}">
                      <a16:colId xmlns:a16="http://schemas.microsoft.com/office/drawing/2014/main" val="166690723"/>
                    </a:ext>
                  </a:extLst>
                </a:gridCol>
                <a:gridCol w="822960">
                  <a:extLst>
                    <a:ext uri="{9D8B030D-6E8A-4147-A177-3AD203B41FA5}">
                      <a16:colId xmlns:a16="http://schemas.microsoft.com/office/drawing/2014/main" val="3910469548"/>
                    </a:ext>
                  </a:extLst>
                </a:gridCol>
                <a:gridCol w="822960">
                  <a:extLst>
                    <a:ext uri="{9D8B030D-6E8A-4147-A177-3AD203B41FA5}">
                      <a16:colId xmlns:a16="http://schemas.microsoft.com/office/drawing/2014/main" val="1491703948"/>
                    </a:ext>
                  </a:extLst>
                </a:gridCol>
                <a:gridCol w="822960">
                  <a:extLst>
                    <a:ext uri="{9D8B030D-6E8A-4147-A177-3AD203B41FA5}">
                      <a16:colId xmlns:a16="http://schemas.microsoft.com/office/drawing/2014/main" val="3430504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91404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- 2018-07-10 02:31:49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 Back in 2010, 🏴󠁧󠁢󠁥󠁮󠁧󠁿 England edged out 🇭🇷 Croatia with a 5-1 score that left the Croatians in tears! 😭
.
Will England repeat their win in 2018 or will it finally be a sweet revenge for Croatia? 🤔
.
#PickYourTeam and let us know who will take the lead!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97004615"/>
                  </a:ext>
                </a:extLst>
              </a:tr>
            </a:tbl>
          </a:graphicData>
        </a:graphic>
      </p:graphicFrame>
      <p:sp>
        <p:nvSpPr>
          <p:cNvPr id="4" name="Text Placeholder 3">
            <a:extLst>
              <a:ext uri="{FF2B5EF4-FFF2-40B4-BE49-F238E27FC236}">
                <a16:creationId xmlns:a16="http://schemas.microsoft.com/office/drawing/2014/main" id="{4BEAEEFD-C069-4AF9-93D8-55D68F85759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4941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AB7DB-548C-45AA-83F6-927FEAF8276F}"/>
              </a:ext>
            </a:extLst>
          </p:cNvPr>
          <p:cNvSpPr>
            <a:spLocks noGrp="1"/>
          </p:cNvSpPr>
          <p:nvPr>
            <p:ph type="title"/>
          </p:nvPr>
        </p:nvSpPr>
        <p:spPr/>
        <p:txBody>
          <a:bodyPr/>
          <a:lstStyle/>
          <a:p>
            <a:r>
              <a:rPr lang="en-US"/>
              <a:t>Instagram: Content Performance | Coca-Cola SG - 8 of 14</a:t>
            </a:r>
          </a:p>
        </p:txBody>
      </p:sp>
      <p:graphicFrame>
        <p:nvGraphicFramePr>
          <p:cNvPr id="5" name="Table Placeholder 4">
            <a:extLst>
              <a:ext uri="{FF2B5EF4-FFF2-40B4-BE49-F238E27FC236}">
                <a16:creationId xmlns:a16="http://schemas.microsoft.com/office/drawing/2014/main" id="{2571C950-3541-4BA7-BCEA-EC7D29FAA3AE}"/>
              </a:ext>
            </a:extLst>
          </p:cNvPr>
          <p:cNvGraphicFramePr>
            <a:graphicFrameLocks noGrp="1"/>
          </p:cNvGraphicFramePr>
          <p:nvPr>
            <p:ph type="tbl" sz="quarter" idx="13"/>
            <p:extLst>
              <p:ext uri="{D42A27DB-BD31-4B8C-83A1-F6EECF244321}">
                <p14:modId xmlns:p14="http://schemas.microsoft.com/office/powerpoint/2010/main" val="2935370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10985843"/>
                    </a:ext>
                  </a:extLst>
                </a:gridCol>
                <a:gridCol w="1234440">
                  <a:extLst>
                    <a:ext uri="{9D8B030D-6E8A-4147-A177-3AD203B41FA5}">
                      <a16:colId xmlns:a16="http://schemas.microsoft.com/office/drawing/2014/main" val="2708731702"/>
                    </a:ext>
                  </a:extLst>
                </a:gridCol>
                <a:gridCol w="822960">
                  <a:extLst>
                    <a:ext uri="{9D8B030D-6E8A-4147-A177-3AD203B41FA5}">
                      <a16:colId xmlns:a16="http://schemas.microsoft.com/office/drawing/2014/main" val="2502800832"/>
                    </a:ext>
                  </a:extLst>
                </a:gridCol>
                <a:gridCol w="822960">
                  <a:extLst>
                    <a:ext uri="{9D8B030D-6E8A-4147-A177-3AD203B41FA5}">
                      <a16:colId xmlns:a16="http://schemas.microsoft.com/office/drawing/2014/main" val="3290956151"/>
                    </a:ext>
                  </a:extLst>
                </a:gridCol>
                <a:gridCol w="822960">
                  <a:extLst>
                    <a:ext uri="{9D8B030D-6E8A-4147-A177-3AD203B41FA5}">
                      <a16:colId xmlns:a16="http://schemas.microsoft.com/office/drawing/2014/main" val="1157494267"/>
                    </a:ext>
                  </a:extLst>
                </a:gridCol>
                <a:gridCol w="822960">
                  <a:extLst>
                    <a:ext uri="{9D8B030D-6E8A-4147-A177-3AD203B41FA5}">
                      <a16:colId xmlns:a16="http://schemas.microsoft.com/office/drawing/2014/main" val="2578351439"/>
                    </a:ext>
                  </a:extLst>
                </a:gridCol>
                <a:gridCol w="822960">
                  <a:extLst>
                    <a:ext uri="{9D8B030D-6E8A-4147-A177-3AD203B41FA5}">
                      <a16:colId xmlns:a16="http://schemas.microsoft.com/office/drawing/2014/main" val="903047410"/>
                    </a:ext>
                  </a:extLst>
                </a:gridCol>
                <a:gridCol w="822960">
                  <a:extLst>
                    <a:ext uri="{9D8B030D-6E8A-4147-A177-3AD203B41FA5}">
                      <a16:colId xmlns:a16="http://schemas.microsoft.com/office/drawing/2014/main" val="2388441411"/>
                    </a:ext>
                  </a:extLst>
                </a:gridCol>
                <a:gridCol w="822960">
                  <a:extLst>
                    <a:ext uri="{9D8B030D-6E8A-4147-A177-3AD203B41FA5}">
                      <a16:colId xmlns:a16="http://schemas.microsoft.com/office/drawing/2014/main" val="623295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89118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- 2018-07-09 14:44:27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Limited edition Coca-Cola FIFA World Cup™ merchandise are up for grabs, and all must go!
.
Find out how to win these exciting prizes in the link below. Fastest fingers first, so don’t wait! 😉
.
T&amp;Cs apply. Visit www.coca-cola.com.sg/fifa/promos for more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77237858"/>
                  </a:ext>
                </a:extLst>
              </a:tr>
            </a:tbl>
          </a:graphicData>
        </a:graphic>
      </p:graphicFrame>
      <p:sp>
        <p:nvSpPr>
          <p:cNvPr id="4" name="Text Placeholder 3">
            <a:extLst>
              <a:ext uri="{FF2B5EF4-FFF2-40B4-BE49-F238E27FC236}">
                <a16:creationId xmlns:a16="http://schemas.microsoft.com/office/drawing/2014/main" id="{9706B794-F14C-48EE-81E9-159CB143ABF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99547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1872-DA39-4350-8580-FBB77E9D6913}"/>
              </a:ext>
            </a:extLst>
          </p:cNvPr>
          <p:cNvSpPr>
            <a:spLocks noGrp="1"/>
          </p:cNvSpPr>
          <p:nvPr>
            <p:ph type="title"/>
          </p:nvPr>
        </p:nvSpPr>
        <p:spPr/>
        <p:txBody>
          <a:bodyPr/>
          <a:lstStyle/>
          <a:p>
            <a:r>
              <a:rPr lang="en-US"/>
              <a:t>Instagram: Content Performance | Coca-Cola SG - 9 of 14</a:t>
            </a:r>
          </a:p>
        </p:txBody>
      </p:sp>
      <p:graphicFrame>
        <p:nvGraphicFramePr>
          <p:cNvPr id="5" name="Table Placeholder 4">
            <a:extLst>
              <a:ext uri="{FF2B5EF4-FFF2-40B4-BE49-F238E27FC236}">
                <a16:creationId xmlns:a16="http://schemas.microsoft.com/office/drawing/2014/main" id="{B3E3EA53-188A-422E-A609-FEB43AE01AE8}"/>
              </a:ext>
            </a:extLst>
          </p:cNvPr>
          <p:cNvGraphicFramePr>
            <a:graphicFrameLocks noGrp="1"/>
          </p:cNvGraphicFramePr>
          <p:nvPr>
            <p:ph type="tbl" sz="quarter" idx="13"/>
            <p:extLst>
              <p:ext uri="{D42A27DB-BD31-4B8C-83A1-F6EECF244321}">
                <p14:modId xmlns:p14="http://schemas.microsoft.com/office/powerpoint/2010/main" val="2680149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16140821"/>
                    </a:ext>
                  </a:extLst>
                </a:gridCol>
                <a:gridCol w="1234440">
                  <a:extLst>
                    <a:ext uri="{9D8B030D-6E8A-4147-A177-3AD203B41FA5}">
                      <a16:colId xmlns:a16="http://schemas.microsoft.com/office/drawing/2014/main" val="1429152626"/>
                    </a:ext>
                  </a:extLst>
                </a:gridCol>
                <a:gridCol w="822960">
                  <a:extLst>
                    <a:ext uri="{9D8B030D-6E8A-4147-A177-3AD203B41FA5}">
                      <a16:colId xmlns:a16="http://schemas.microsoft.com/office/drawing/2014/main" val="3673593870"/>
                    </a:ext>
                  </a:extLst>
                </a:gridCol>
                <a:gridCol w="822960">
                  <a:extLst>
                    <a:ext uri="{9D8B030D-6E8A-4147-A177-3AD203B41FA5}">
                      <a16:colId xmlns:a16="http://schemas.microsoft.com/office/drawing/2014/main" val="2571268618"/>
                    </a:ext>
                  </a:extLst>
                </a:gridCol>
                <a:gridCol w="822960">
                  <a:extLst>
                    <a:ext uri="{9D8B030D-6E8A-4147-A177-3AD203B41FA5}">
                      <a16:colId xmlns:a16="http://schemas.microsoft.com/office/drawing/2014/main" val="2741833185"/>
                    </a:ext>
                  </a:extLst>
                </a:gridCol>
                <a:gridCol w="822960">
                  <a:extLst>
                    <a:ext uri="{9D8B030D-6E8A-4147-A177-3AD203B41FA5}">
                      <a16:colId xmlns:a16="http://schemas.microsoft.com/office/drawing/2014/main" val="41466587"/>
                    </a:ext>
                  </a:extLst>
                </a:gridCol>
                <a:gridCol w="822960">
                  <a:extLst>
                    <a:ext uri="{9D8B030D-6E8A-4147-A177-3AD203B41FA5}">
                      <a16:colId xmlns:a16="http://schemas.microsoft.com/office/drawing/2014/main" val="2177193030"/>
                    </a:ext>
                  </a:extLst>
                </a:gridCol>
                <a:gridCol w="822960">
                  <a:extLst>
                    <a:ext uri="{9D8B030D-6E8A-4147-A177-3AD203B41FA5}">
                      <a16:colId xmlns:a16="http://schemas.microsoft.com/office/drawing/2014/main" val="4189204497"/>
                    </a:ext>
                  </a:extLst>
                </a:gridCol>
                <a:gridCol w="822960">
                  <a:extLst>
                    <a:ext uri="{9D8B030D-6E8A-4147-A177-3AD203B41FA5}">
                      <a16:colId xmlns:a16="http://schemas.microsoft.com/office/drawing/2014/main" val="4276943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19805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- 2018-07-09 02:43:27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 Undefeated in their past 8 games, will 🇫🇷France continue to achieve another glorious win against what might be their toughest opponent yet? Or will 🇧🇪Belgium put a halt to their victory?
.
#PickYourTeam and let us know who do you think will come out victorious!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82695363"/>
                  </a:ext>
                </a:extLst>
              </a:tr>
            </a:tbl>
          </a:graphicData>
        </a:graphic>
      </p:graphicFrame>
      <p:sp>
        <p:nvSpPr>
          <p:cNvPr id="4" name="Text Placeholder 3">
            <a:extLst>
              <a:ext uri="{FF2B5EF4-FFF2-40B4-BE49-F238E27FC236}">
                <a16:creationId xmlns:a16="http://schemas.microsoft.com/office/drawing/2014/main" id="{D0A30C96-D5BC-467F-A597-726136AA1F5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86330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FCBEA-2508-4BD8-BE9B-6D80682B216D}"/>
              </a:ext>
            </a:extLst>
          </p:cNvPr>
          <p:cNvSpPr>
            <a:spLocks noGrp="1"/>
          </p:cNvSpPr>
          <p:nvPr>
            <p:ph type="title"/>
          </p:nvPr>
        </p:nvSpPr>
        <p:spPr/>
        <p:txBody>
          <a:bodyPr/>
          <a:lstStyle/>
          <a:p>
            <a:r>
              <a:rPr lang="en-US"/>
              <a:t>Instagram: Content Performance | Coca-Cola SG - 10 of 14</a:t>
            </a:r>
          </a:p>
        </p:txBody>
      </p:sp>
      <p:graphicFrame>
        <p:nvGraphicFramePr>
          <p:cNvPr id="5" name="Table Placeholder 4">
            <a:extLst>
              <a:ext uri="{FF2B5EF4-FFF2-40B4-BE49-F238E27FC236}">
                <a16:creationId xmlns:a16="http://schemas.microsoft.com/office/drawing/2014/main" id="{BBB0888F-B9B4-4025-AA2A-85D2E904F650}"/>
              </a:ext>
            </a:extLst>
          </p:cNvPr>
          <p:cNvGraphicFramePr>
            <a:graphicFrameLocks noGrp="1"/>
          </p:cNvGraphicFramePr>
          <p:nvPr>
            <p:ph type="tbl" sz="quarter" idx="13"/>
            <p:extLst>
              <p:ext uri="{D42A27DB-BD31-4B8C-83A1-F6EECF244321}">
                <p14:modId xmlns:p14="http://schemas.microsoft.com/office/powerpoint/2010/main" val="121683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55093123"/>
                    </a:ext>
                  </a:extLst>
                </a:gridCol>
                <a:gridCol w="1234440">
                  <a:extLst>
                    <a:ext uri="{9D8B030D-6E8A-4147-A177-3AD203B41FA5}">
                      <a16:colId xmlns:a16="http://schemas.microsoft.com/office/drawing/2014/main" val="4118491348"/>
                    </a:ext>
                  </a:extLst>
                </a:gridCol>
                <a:gridCol w="822960">
                  <a:extLst>
                    <a:ext uri="{9D8B030D-6E8A-4147-A177-3AD203B41FA5}">
                      <a16:colId xmlns:a16="http://schemas.microsoft.com/office/drawing/2014/main" val="3069329407"/>
                    </a:ext>
                  </a:extLst>
                </a:gridCol>
                <a:gridCol w="822960">
                  <a:extLst>
                    <a:ext uri="{9D8B030D-6E8A-4147-A177-3AD203B41FA5}">
                      <a16:colId xmlns:a16="http://schemas.microsoft.com/office/drawing/2014/main" val="3266246593"/>
                    </a:ext>
                  </a:extLst>
                </a:gridCol>
                <a:gridCol w="822960">
                  <a:extLst>
                    <a:ext uri="{9D8B030D-6E8A-4147-A177-3AD203B41FA5}">
                      <a16:colId xmlns:a16="http://schemas.microsoft.com/office/drawing/2014/main" val="3518098331"/>
                    </a:ext>
                  </a:extLst>
                </a:gridCol>
                <a:gridCol w="822960">
                  <a:extLst>
                    <a:ext uri="{9D8B030D-6E8A-4147-A177-3AD203B41FA5}">
                      <a16:colId xmlns:a16="http://schemas.microsoft.com/office/drawing/2014/main" val="2451243014"/>
                    </a:ext>
                  </a:extLst>
                </a:gridCol>
                <a:gridCol w="822960">
                  <a:extLst>
                    <a:ext uri="{9D8B030D-6E8A-4147-A177-3AD203B41FA5}">
                      <a16:colId xmlns:a16="http://schemas.microsoft.com/office/drawing/2014/main" val="3097709986"/>
                    </a:ext>
                  </a:extLst>
                </a:gridCol>
                <a:gridCol w="822960">
                  <a:extLst>
                    <a:ext uri="{9D8B030D-6E8A-4147-A177-3AD203B41FA5}">
                      <a16:colId xmlns:a16="http://schemas.microsoft.com/office/drawing/2014/main" val="3810466990"/>
                    </a:ext>
                  </a:extLst>
                </a:gridCol>
                <a:gridCol w="822960">
                  <a:extLst>
                    <a:ext uri="{9D8B030D-6E8A-4147-A177-3AD203B41FA5}">
                      <a16:colId xmlns:a16="http://schemas.microsoft.com/office/drawing/2014/main" val="2162414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756758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- 2018-07-07 02:51:40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 🇸🇪 Sweden and 🏴󠁧󠁢󠁥󠁮󠁧󠁿 England have proven themselves worthy as serious contenders. But only ONE will make it in to semi-finals.
.
Ladies and gentlemen, let the battle begin! 🔥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01063555"/>
                  </a:ext>
                </a:extLst>
              </a:tr>
            </a:tbl>
          </a:graphicData>
        </a:graphic>
      </p:graphicFrame>
      <p:sp>
        <p:nvSpPr>
          <p:cNvPr id="4" name="Text Placeholder 3">
            <a:extLst>
              <a:ext uri="{FF2B5EF4-FFF2-40B4-BE49-F238E27FC236}">
                <a16:creationId xmlns:a16="http://schemas.microsoft.com/office/drawing/2014/main" id="{9D000CCD-2FEF-425F-BA12-DA46B321280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57100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2BEF7-04AD-466B-88B7-3B1928A60A82}"/>
              </a:ext>
            </a:extLst>
          </p:cNvPr>
          <p:cNvSpPr>
            <a:spLocks noGrp="1"/>
          </p:cNvSpPr>
          <p:nvPr>
            <p:ph type="title"/>
          </p:nvPr>
        </p:nvSpPr>
        <p:spPr/>
        <p:txBody>
          <a:bodyPr/>
          <a:lstStyle/>
          <a:p>
            <a:r>
              <a:rPr lang="en-US"/>
              <a:t>Instagram: Content Performance | Coca-Cola SG - 11 of 14</a:t>
            </a:r>
          </a:p>
        </p:txBody>
      </p:sp>
      <p:graphicFrame>
        <p:nvGraphicFramePr>
          <p:cNvPr id="5" name="Table Placeholder 4">
            <a:extLst>
              <a:ext uri="{FF2B5EF4-FFF2-40B4-BE49-F238E27FC236}">
                <a16:creationId xmlns:a16="http://schemas.microsoft.com/office/drawing/2014/main" id="{B70557ED-A419-4DE2-AEDC-51E5356158BE}"/>
              </a:ext>
            </a:extLst>
          </p:cNvPr>
          <p:cNvGraphicFramePr>
            <a:graphicFrameLocks noGrp="1"/>
          </p:cNvGraphicFramePr>
          <p:nvPr>
            <p:ph type="tbl" sz="quarter" idx="13"/>
            <p:extLst>
              <p:ext uri="{D42A27DB-BD31-4B8C-83A1-F6EECF244321}">
                <p14:modId xmlns:p14="http://schemas.microsoft.com/office/powerpoint/2010/main" val="242123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85852248"/>
                    </a:ext>
                  </a:extLst>
                </a:gridCol>
                <a:gridCol w="1234440">
                  <a:extLst>
                    <a:ext uri="{9D8B030D-6E8A-4147-A177-3AD203B41FA5}">
                      <a16:colId xmlns:a16="http://schemas.microsoft.com/office/drawing/2014/main" val="3068553050"/>
                    </a:ext>
                  </a:extLst>
                </a:gridCol>
                <a:gridCol w="822960">
                  <a:extLst>
                    <a:ext uri="{9D8B030D-6E8A-4147-A177-3AD203B41FA5}">
                      <a16:colId xmlns:a16="http://schemas.microsoft.com/office/drawing/2014/main" val="3621547726"/>
                    </a:ext>
                  </a:extLst>
                </a:gridCol>
                <a:gridCol w="822960">
                  <a:extLst>
                    <a:ext uri="{9D8B030D-6E8A-4147-A177-3AD203B41FA5}">
                      <a16:colId xmlns:a16="http://schemas.microsoft.com/office/drawing/2014/main" val="2752242263"/>
                    </a:ext>
                  </a:extLst>
                </a:gridCol>
                <a:gridCol w="822960">
                  <a:extLst>
                    <a:ext uri="{9D8B030D-6E8A-4147-A177-3AD203B41FA5}">
                      <a16:colId xmlns:a16="http://schemas.microsoft.com/office/drawing/2014/main" val="4098277525"/>
                    </a:ext>
                  </a:extLst>
                </a:gridCol>
                <a:gridCol w="822960">
                  <a:extLst>
                    <a:ext uri="{9D8B030D-6E8A-4147-A177-3AD203B41FA5}">
                      <a16:colId xmlns:a16="http://schemas.microsoft.com/office/drawing/2014/main" val="1324477053"/>
                    </a:ext>
                  </a:extLst>
                </a:gridCol>
                <a:gridCol w="822960">
                  <a:extLst>
                    <a:ext uri="{9D8B030D-6E8A-4147-A177-3AD203B41FA5}">
                      <a16:colId xmlns:a16="http://schemas.microsoft.com/office/drawing/2014/main" val="3490091469"/>
                    </a:ext>
                  </a:extLst>
                </a:gridCol>
                <a:gridCol w="822960">
                  <a:extLst>
                    <a:ext uri="{9D8B030D-6E8A-4147-A177-3AD203B41FA5}">
                      <a16:colId xmlns:a16="http://schemas.microsoft.com/office/drawing/2014/main" val="1276364700"/>
                    </a:ext>
                  </a:extLst>
                </a:gridCol>
                <a:gridCol w="822960">
                  <a:extLst>
                    <a:ext uri="{9D8B030D-6E8A-4147-A177-3AD203B41FA5}">
                      <a16:colId xmlns:a16="http://schemas.microsoft.com/office/drawing/2014/main" val="2989694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07855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- 2018-07-05 02:52:39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 Will 🇺🇾 Uruguay keep up their winning streak or will they be schooled by 🇫🇷 France in the 2018 FIFA World Cup™ Quarter-Finals match?
.
#PickYourTeam and let us know in the comments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65477197"/>
                  </a:ext>
                </a:extLst>
              </a:tr>
            </a:tbl>
          </a:graphicData>
        </a:graphic>
      </p:graphicFrame>
      <p:sp>
        <p:nvSpPr>
          <p:cNvPr id="4" name="Text Placeholder 3">
            <a:extLst>
              <a:ext uri="{FF2B5EF4-FFF2-40B4-BE49-F238E27FC236}">
                <a16:creationId xmlns:a16="http://schemas.microsoft.com/office/drawing/2014/main" id="{D1521D2B-71CB-422E-8F64-D31010282FF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1779038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FA725-94D9-4313-A9F1-930582995286}"/>
              </a:ext>
            </a:extLst>
          </p:cNvPr>
          <p:cNvSpPr>
            <a:spLocks noGrp="1"/>
          </p:cNvSpPr>
          <p:nvPr>
            <p:ph type="title"/>
          </p:nvPr>
        </p:nvSpPr>
        <p:spPr/>
        <p:txBody>
          <a:bodyPr/>
          <a:lstStyle/>
          <a:p>
            <a:r>
              <a:rPr lang="en-US"/>
              <a:t>Instagram: Content Performance | Coca-Cola SG - 12 of 14</a:t>
            </a:r>
          </a:p>
        </p:txBody>
      </p:sp>
      <p:graphicFrame>
        <p:nvGraphicFramePr>
          <p:cNvPr id="5" name="Table Placeholder 4">
            <a:extLst>
              <a:ext uri="{FF2B5EF4-FFF2-40B4-BE49-F238E27FC236}">
                <a16:creationId xmlns:a16="http://schemas.microsoft.com/office/drawing/2014/main" id="{268213CE-D37D-435C-AE86-2863A73CF723}"/>
              </a:ext>
            </a:extLst>
          </p:cNvPr>
          <p:cNvGraphicFramePr>
            <a:graphicFrameLocks noGrp="1"/>
          </p:cNvGraphicFramePr>
          <p:nvPr>
            <p:ph type="tbl" sz="quarter" idx="13"/>
            <p:extLst>
              <p:ext uri="{D42A27DB-BD31-4B8C-83A1-F6EECF244321}">
                <p14:modId xmlns:p14="http://schemas.microsoft.com/office/powerpoint/2010/main" val="2065805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81000057"/>
                    </a:ext>
                  </a:extLst>
                </a:gridCol>
                <a:gridCol w="1234440">
                  <a:extLst>
                    <a:ext uri="{9D8B030D-6E8A-4147-A177-3AD203B41FA5}">
                      <a16:colId xmlns:a16="http://schemas.microsoft.com/office/drawing/2014/main" val="3546960154"/>
                    </a:ext>
                  </a:extLst>
                </a:gridCol>
                <a:gridCol w="822960">
                  <a:extLst>
                    <a:ext uri="{9D8B030D-6E8A-4147-A177-3AD203B41FA5}">
                      <a16:colId xmlns:a16="http://schemas.microsoft.com/office/drawing/2014/main" val="1306729057"/>
                    </a:ext>
                  </a:extLst>
                </a:gridCol>
                <a:gridCol w="822960">
                  <a:extLst>
                    <a:ext uri="{9D8B030D-6E8A-4147-A177-3AD203B41FA5}">
                      <a16:colId xmlns:a16="http://schemas.microsoft.com/office/drawing/2014/main" val="3272383494"/>
                    </a:ext>
                  </a:extLst>
                </a:gridCol>
                <a:gridCol w="822960">
                  <a:extLst>
                    <a:ext uri="{9D8B030D-6E8A-4147-A177-3AD203B41FA5}">
                      <a16:colId xmlns:a16="http://schemas.microsoft.com/office/drawing/2014/main" val="312720318"/>
                    </a:ext>
                  </a:extLst>
                </a:gridCol>
                <a:gridCol w="822960">
                  <a:extLst>
                    <a:ext uri="{9D8B030D-6E8A-4147-A177-3AD203B41FA5}">
                      <a16:colId xmlns:a16="http://schemas.microsoft.com/office/drawing/2014/main" val="1527849140"/>
                    </a:ext>
                  </a:extLst>
                </a:gridCol>
                <a:gridCol w="822960">
                  <a:extLst>
                    <a:ext uri="{9D8B030D-6E8A-4147-A177-3AD203B41FA5}">
                      <a16:colId xmlns:a16="http://schemas.microsoft.com/office/drawing/2014/main" val="550350991"/>
                    </a:ext>
                  </a:extLst>
                </a:gridCol>
                <a:gridCol w="822960">
                  <a:extLst>
                    <a:ext uri="{9D8B030D-6E8A-4147-A177-3AD203B41FA5}">
                      <a16:colId xmlns:a16="http://schemas.microsoft.com/office/drawing/2014/main" val="2356060526"/>
                    </a:ext>
                  </a:extLst>
                </a:gridCol>
                <a:gridCol w="822960">
                  <a:extLst>
                    <a:ext uri="{9D8B030D-6E8A-4147-A177-3AD203B41FA5}">
                      <a16:colId xmlns:a16="http://schemas.microsoft.com/office/drawing/2014/main" val="788201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938444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- 2018-07-03 02:38:16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 🏴󠁧󠁢󠁥󠁮󠁧󠁿England has made it this far in the 2018 FIFA World Cup™️! But would 🇨🇴Colombia be an obstruction towards England’s chance of advancement for the Quarters?
.
Catch the moment of truth tonight at 10pm! #PickYourTeam and let us know who you're supporting!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87449676"/>
                  </a:ext>
                </a:extLst>
              </a:tr>
            </a:tbl>
          </a:graphicData>
        </a:graphic>
      </p:graphicFrame>
      <p:sp>
        <p:nvSpPr>
          <p:cNvPr id="4" name="Text Placeholder 3">
            <a:extLst>
              <a:ext uri="{FF2B5EF4-FFF2-40B4-BE49-F238E27FC236}">
                <a16:creationId xmlns:a16="http://schemas.microsoft.com/office/drawing/2014/main" id="{7EA05E42-5F49-4A2A-8D4A-525F285CC50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467110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EECC2-8799-4395-A20B-6C77217271AC}"/>
              </a:ext>
            </a:extLst>
          </p:cNvPr>
          <p:cNvSpPr>
            <a:spLocks noGrp="1"/>
          </p:cNvSpPr>
          <p:nvPr>
            <p:ph type="title"/>
          </p:nvPr>
        </p:nvSpPr>
        <p:spPr/>
        <p:txBody>
          <a:bodyPr/>
          <a:lstStyle/>
          <a:p>
            <a:r>
              <a:rPr lang="en-US"/>
              <a:t>Instagram: Content Performance | Coca-Cola SG - 13 of 14</a:t>
            </a:r>
          </a:p>
        </p:txBody>
      </p:sp>
      <p:graphicFrame>
        <p:nvGraphicFramePr>
          <p:cNvPr id="5" name="Table Placeholder 4">
            <a:extLst>
              <a:ext uri="{FF2B5EF4-FFF2-40B4-BE49-F238E27FC236}">
                <a16:creationId xmlns:a16="http://schemas.microsoft.com/office/drawing/2014/main" id="{927C7538-691D-4D04-895E-5EBE0D0555D9}"/>
              </a:ext>
            </a:extLst>
          </p:cNvPr>
          <p:cNvGraphicFramePr>
            <a:graphicFrameLocks noGrp="1"/>
          </p:cNvGraphicFramePr>
          <p:nvPr>
            <p:ph type="tbl" sz="quarter" idx="13"/>
            <p:extLst>
              <p:ext uri="{D42A27DB-BD31-4B8C-83A1-F6EECF244321}">
                <p14:modId xmlns:p14="http://schemas.microsoft.com/office/powerpoint/2010/main" val="747286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75819009"/>
                    </a:ext>
                  </a:extLst>
                </a:gridCol>
                <a:gridCol w="1234440">
                  <a:extLst>
                    <a:ext uri="{9D8B030D-6E8A-4147-A177-3AD203B41FA5}">
                      <a16:colId xmlns:a16="http://schemas.microsoft.com/office/drawing/2014/main" val="3843404870"/>
                    </a:ext>
                  </a:extLst>
                </a:gridCol>
                <a:gridCol w="822960">
                  <a:extLst>
                    <a:ext uri="{9D8B030D-6E8A-4147-A177-3AD203B41FA5}">
                      <a16:colId xmlns:a16="http://schemas.microsoft.com/office/drawing/2014/main" val="1187928230"/>
                    </a:ext>
                  </a:extLst>
                </a:gridCol>
                <a:gridCol w="822960">
                  <a:extLst>
                    <a:ext uri="{9D8B030D-6E8A-4147-A177-3AD203B41FA5}">
                      <a16:colId xmlns:a16="http://schemas.microsoft.com/office/drawing/2014/main" val="1884078750"/>
                    </a:ext>
                  </a:extLst>
                </a:gridCol>
                <a:gridCol w="822960">
                  <a:extLst>
                    <a:ext uri="{9D8B030D-6E8A-4147-A177-3AD203B41FA5}">
                      <a16:colId xmlns:a16="http://schemas.microsoft.com/office/drawing/2014/main" val="2248129515"/>
                    </a:ext>
                  </a:extLst>
                </a:gridCol>
                <a:gridCol w="822960">
                  <a:extLst>
                    <a:ext uri="{9D8B030D-6E8A-4147-A177-3AD203B41FA5}">
                      <a16:colId xmlns:a16="http://schemas.microsoft.com/office/drawing/2014/main" val="3297591155"/>
                    </a:ext>
                  </a:extLst>
                </a:gridCol>
                <a:gridCol w="822960">
                  <a:extLst>
                    <a:ext uri="{9D8B030D-6E8A-4147-A177-3AD203B41FA5}">
                      <a16:colId xmlns:a16="http://schemas.microsoft.com/office/drawing/2014/main" val="1362284707"/>
                    </a:ext>
                  </a:extLst>
                </a:gridCol>
                <a:gridCol w="822960">
                  <a:extLst>
                    <a:ext uri="{9D8B030D-6E8A-4147-A177-3AD203B41FA5}">
                      <a16:colId xmlns:a16="http://schemas.microsoft.com/office/drawing/2014/main" val="1356699000"/>
                    </a:ext>
                  </a:extLst>
                </a:gridCol>
                <a:gridCol w="822960">
                  <a:extLst>
                    <a:ext uri="{9D8B030D-6E8A-4147-A177-3AD203B41FA5}">
                      <a16:colId xmlns:a16="http://schemas.microsoft.com/office/drawing/2014/main" val="699568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436945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- 2018-07-02 14:39:54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Get ready for game nights! #PickASide and order Coca-Cola bundles on @foodpandasg until 15 July and you could walk away with amazing prizes!
.
Visit www.foodpanda.sg/contents/pick-a-side for more details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31020132"/>
                  </a:ext>
                </a:extLst>
              </a:tr>
            </a:tbl>
          </a:graphicData>
        </a:graphic>
      </p:graphicFrame>
      <p:sp>
        <p:nvSpPr>
          <p:cNvPr id="4" name="Text Placeholder 3">
            <a:extLst>
              <a:ext uri="{FF2B5EF4-FFF2-40B4-BE49-F238E27FC236}">
                <a16:creationId xmlns:a16="http://schemas.microsoft.com/office/drawing/2014/main" id="{2EDC0365-AEAA-4601-8D16-400673F6437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795075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C5DE5-D3B6-4669-817F-6E2C691E7C10}"/>
              </a:ext>
            </a:extLst>
          </p:cNvPr>
          <p:cNvSpPr>
            <a:spLocks noGrp="1"/>
          </p:cNvSpPr>
          <p:nvPr>
            <p:ph type="title"/>
          </p:nvPr>
        </p:nvSpPr>
        <p:spPr/>
        <p:txBody>
          <a:bodyPr/>
          <a:lstStyle/>
          <a:p>
            <a:r>
              <a:rPr lang="en-US"/>
              <a:t>Instagram: Content Performance | Coca-Cola SG - 14 of 14</a:t>
            </a:r>
          </a:p>
        </p:txBody>
      </p:sp>
      <p:graphicFrame>
        <p:nvGraphicFramePr>
          <p:cNvPr id="5" name="Table Placeholder 4">
            <a:extLst>
              <a:ext uri="{FF2B5EF4-FFF2-40B4-BE49-F238E27FC236}">
                <a16:creationId xmlns:a16="http://schemas.microsoft.com/office/drawing/2014/main" id="{6B74C531-42E6-42AC-8824-2D1D93CBBFDD}"/>
              </a:ext>
            </a:extLst>
          </p:cNvPr>
          <p:cNvGraphicFramePr>
            <a:graphicFrameLocks noGrp="1"/>
          </p:cNvGraphicFramePr>
          <p:nvPr>
            <p:ph type="tbl" sz="quarter" idx="13"/>
            <p:extLst>
              <p:ext uri="{D42A27DB-BD31-4B8C-83A1-F6EECF244321}">
                <p14:modId xmlns:p14="http://schemas.microsoft.com/office/powerpoint/2010/main" val="3262817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66256488"/>
                    </a:ext>
                  </a:extLst>
                </a:gridCol>
                <a:gridCol w="1234440">
                  <a:extLst>
                    <a:ext uri="{9D8B030D-6E8A-4147-A177-3AD203B41FA5}">
                      <a16:colId xmlns:a16="http://schemas.microsoft.com/office/drawing/2014/main" val="23214045"/>
                    </a:ext>
                  </a:extLst>
                </a:gridCol>
                <a:gridCol w="822960">
                  <a:extLst>
                    <a:ext uri="{9D8B030D-6E8A-4147-A177-3AD203B41FA5}">
                      <a16:colId xmlns:a16="http://schemas.microsoft.com/office/drawing/2014/main" val="3239152853"/>
                    </a:ext>
                  </a:extLst>
                </a:gridCol>
                <a:gridCol w="822960">
                  <a:extLst>
                    <a:ext uri="{9D8B030D-6E8A-4147-A177-3AD203B41FA5}">
                      <a16:colId xmlns:a16="http://schemas.microsoft.com/office/drawing/2014/main" val="367913078"/>
                    </a:ext>
                  </a:extLst>
                </a:gridCol>
                <a:gridCol w="822960">
                  <a:extLst>
                    <a:ext uri="{9D8B030D-6E8A-4147-A177-3AD203B41FA5}">
                      <a16:colId xmlns:a16="http://schemas.microsoft.com/office/drawing/2014/main" val="2833684543"/>
                    </a:ext>
                  </a:extLst>
                </a:gridCol>
                <a:gridCol w="822960">
                  <a:extLst>
                    <a:ext uri="{9D8B030D-6E8A-4147-A177-3AD203B41FA5}">
                      <a16:colId xmlns:a16="http://schemas.microsoft.com/office/drawing/2014/main" val="209184056"/>
                    </a:ext>
                  </a:extLst>
                </a:gridCol>
                <a:gridCol w="822960">
                  <a:extLst>
                    <a:ext uri="{9D8B030D-6E8A-4147-A177-3AD203B41FA5}">
                      <a16:colId xmlns:a16="http://schemas.microsoft.com/office/drawing/2014/main" val="3111651829"/>
                    </a:ext>
                  </a:extLst>
                </a:gridCol>
                <a:gridCol w="822960">
                  <a:extLst>
                    <a:ext uri="{9D8B030D-6E8A-4147-A177-3AD203B41FA5}">
                      <a16:colId xmlns:a16="http://schemas.microsoft.com/office/drawing/2014/main" val="2385554037"/>
                    </a:ext>
                  </a:extLst>
                </a:gridCol>
                <a:gridCol w="822960">
                  <a:extLst>
                    <a:ext uri="{9D8B030D-6E8A-4147-A177-3AD203B41FA5}">
                      <a16:colId xmlns:a16="http://schemas.microsoft.com/office/drawing/2014/main" val="46231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3583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- 2018-07-02 02:10:30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 Samba-dy call the referee because it is going to be a fiery match when 🇧🇷 Brazil takes on 🇲🇽Mexico tonight! Which victory dance will you be doing tonight– the Samba or the Salsa? #PickYourTeam!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64286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- 2018-07-01 02:04:31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 Will 🇷🇺 Russia bring the pain to Spain or will 🇪🇸 Spain tiki-taka  their way into the Quarter-Finals? 
#PickYourTeam and let us know who you're supporting tonight!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64028057"/>
                  </a:ext>
                </a:extLst>
              </a:tr>
            </a:tbl>
          </a:graphicData>
        </a:graphic>
      </p:graphicFrame>
      <p:sp>
        <p:nvSpPr>
          <p:cNvPr id="4" name="Text Placeholder 3">
            <a:extLst>
              <a:ext uri="{FF2B5EF4-FFF2-40B4-BE49-F238E27FC236}">
                <a16:creationId xmlns:a16="http://schemas.microsoft.com/office/drawing/2014/main" id="{3882C4AD-518A-4906-B238-F89A9BE3ACB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2483034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0787F-247E-4E26-BCFC-12148A6395B8}"/>
              </a:ext>
            </a:extLst>
          </p:cNvPr>
          <p:cNvSpPr>
            <a:spLocks noGrp="1"/>
          </p:cNvSpPr>
          <p:nvPr>
            <p:ph type="title"/>
          </p:nvPr>
        </p:nvSpPr>
        <p:spPr/>
        <p:txBody>
          <a:bodyPr/>
          <a:lstStyle/>
          <a:p>
            <a:r>
              <a:rPr lang="en-US"/>
              <a:t>Twitter: Content Performance | Coca-Cola PH - 1 of 2</a:t>
            </a:r>
          </a:p>
        </p:txBody>
      </p:sp>
      <p:graphicFrame>
        <p:nvGraphicFramePr>
          <p:cNvPr id="5" name="Table Placeholder 4">
            <a:extLst>
              <a:ext uri="{FF2B5EF4-FFF2-40B4-BE49-F238E27FC236}">
                <a16:creationId xmlns:a16="http://schemas.microsoft.com/office/drawing/2014/main" id="{56C41FD5-2D50-4831-87D5-AE875983D192}"/>
              </a:ext>
            </a:extLst>
          </p:cNvPr>
          <p:cNvGraphicFramePr>
            <a:graphicFrameLocks noGrp="1"/>
          </p:cNvGraphicFramePr>
          <p:nvPr>
            <p:ph type="tbl" sz="quarter" idx="13"/>
            <p:extLst>
              <p:ext uri="{D42A27DB-BD31-4B8C-83A1-F6EECF244321}">
                <p14:modId xmlns:p14="http://schemas.microsoft.com/office/powerpoint/2010/main" val="2178934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63334167"/>
                    </a:ext>
                  </a:extLst>
                </a:gridCol>
                <a:gridCol w="822960">
                  <a:extLst>
                    <a:ext uri="{9D8B030D-6E8A-4147-A177-3AD203B41FA5}">
                      <a16:colId xmlns:a16="http://schemas.microsoft.com/office/drawing/2014/main" val="380357099"/>
                    </a:ext>
                  </a:extLst>
                </a:gridCol>
                <a:gridCol w="822960">
                  <a:extLst>
                    <a:ext uri="{9D8B030D-6E8A-4147-A177-3AD203B41FA5}">
                      <a16:colId xmlns:a16="http://schemas.microsoft.com/office/drawing/2014/main" val="2874700573"/>
                    </a:ext>
                  </a:extLst>
                </a:gridCol>
                <a:gridCol w="822960">
                  <a:extLst>
                    <a:ext uri="{9D8B030D-6E8A-4147-A177-3AD203B41FA5}">
                      <a16:colId xmlns:a16="http://schemas.microsoft.com/office/drawing/2014/main" val="4153355556"/>
                    </a:ext>
                  </a:extLst>
                </a:gridCol>
                <a:gridCol w="822960">
                  <a:extLst>
                    <a:ext uri="{9D8B030D-6E8A-4147-A177-3AD203B41FA5}">
                      <a16:colId xmlns:a16="http://schemas.microsoft.com/office/drawing/2014/main" val="1082491255"/>
                    </a:ext>
                  </a:extLst>
                </a:gridCol>
                <a:gridCol w="822960">
                  <a:extLst>
                    <a:ext uri="{9D8B030D-6E8A-4147-A177-3AD203B41FA5}">
                      <a16:colId xmlns:a16="http://schemas.microsoft.com/office/drawing/2014/main" val="4154272853"/>
                    </a:ext>
                  </a:extLst>
                </a:gridCol>
                <a:gridCol w="822960">
                  <a:extLst>
                    <a:ext uri="{9D8B030D-6E8A-4147-A177-3AD203B41FA5}">
                      <a16:colId xmlns:a16="http://schemas.microsoft.com/office/drawing/2014/main" val="2601880437"/>
                    </a:ext>
                  </a:extLst>
                </a:gridCol>
                <a:gridCol w="822960">
                  <a:extLst>
                    <a:ext uri="{9D8B030D-6E8A-4147-A177-3AD203B41FA5}">
                      <a16:colId xmlns:a16="http://schemas.microsoft.com/office/drawing/2014/main" val="354325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200913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- 2018-07-18 01:00:01 </a:t>
                      </a:r>
                      <a:r>
                        <a:rPr kumimoji="0" lang="en-US" sz="1000" b="0" i="0" u="none" strike="noStrike" kern="1200" cap="none" spc="0" normalizeH="0" baseline="0" noProof="0">
                          <a:ln>
                            <a:noFill/>
                          </a:ln>
                          <a:solidFill>
                            <a:prstClr val="black"/>
                          </a:solidFill>
                          <a:effectLst/>
                          <a:uLnTx/>
                          <a:uFillTx/>
                          <a:latin typeface="+mn-lt"/>
                          <a:ea typeface="+mn-ea"/>
                          <a:cs typeface="+mn-cs"/>
                        </a:rPr>
                        <a:t>
  Hooray, it’s Redd Claudio’s birthday!
Catch his band, @TheRansomCMusic, reunite with Gab &amp;amp; John of Urbandub to perform their collab song, “Caution to the Wind” here: https://t.co/c4wrf1ell5 https://t.co/kCbcduWC0n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9350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- 2018-07-07 01:00:01 </a:t>
                      </a:r>
                      <a:r>
                        <a:rPr kumimoji="0" lang="en-US" sz="1000" b="0" i="0" u="none" strike="noStrike" kern="1200" cap="none" spc="0" normalizeH="0" baseline="0" noProof="0">
                          <a:ln>
                            <a:noFill/>
                          </a:ln>
                          <a:solidFill>
                            <a:prstClr val="black"/>
                          </a:solidFill>
                          <a:effectLst/>
                          <a:uLnTx/>
                          <a:uFillTx/>
                          <a:latin typeface="+mn-lt"/>
                          <a:ea typeface="+mn-ea"/>
                          <a:cs typeface="+mn-cs"/>
                        </a:rPr>
                        <a:t>
  Be one of the first to greet @valenzuelabp on her special day! 
Catch her with Sandwich as they perform their collab song, “Stutter” on the #CokeStudioPH channel: https://t.co/c4wrf1ell5 https://t.co/1jUWXrtKCM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18275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- 2018-07-06 07:52:10 </a:t>
                      </a:r>
                      <a:r>
                        <a:rPr kumimoji="0" lang="en-US" sz="1000" b="0" i="0" u="none" strike="noStrike" kern="1200" cap="none" spc="0" normalizeH="0" baseline="0" noProof="0">
                          <a:ln>
                            <a:noFill/>
                          </a:ln>
                          <a:solidFill>
                            <a:prstClr val="black"/>
                          </a:solidFill>
                          <a:effectLst/>
                          <a:uLnTx/>
                          <a:uFillTx/>
                          <a:latin typeface="+mn-lt"/>
                          <a:ea typeface="+mn-ea"/>
                          <a:cs typeface="+mn-cs"/>
                        </a:rPr>
                        <a:t>
  That feeling when your favorite song plays at your favorite #football event. Time to #FizzItUp and do the jig while celebrating! https://t.co/yHFf9ywJpZ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82820411"/>
                  </a:ext>
                </a:extLst>
              </a:tr>
            </a:tbl>
          </a:graphicData>
        </a:graphic>
      </p:graphicFrame>
      <p:sp>
        <p:nvSpPr>
          <p:cNvPr id="4" name="Text Placeholder 3">
            <a:extLst>
              <a:ext uri="{FF2B5EF4-FFF2-40B4-BE49-F238E27FC236}">
                <a16:creationId xmlns:a16="http://schemas.microsoft.com/office/drawing/2014/main" id="{E8CFA8E9-58D3-4C14-8760-E09C270C1B3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5064792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E29FF-52D4-4405-B3BA-6303169E8D77}"/>
              </a:ext>
            </a:extLst>
          </p:cNvPr>
          <p:cNvSpPr>
            <a:spLocks noGrp="1"/>
          </p:cNvSpPr>
          <p:nvPr>
            <p:ph type="title"/>
          </p:nvPr>
        </p:nvSpPr>
        <p:spPr/>
        <p:txBody>
          <a:bodyPr/>
          <a:lstStyle/>
          <a:p>
            <a:r>
              <a:rPr lang="en-US"/>
              <a:t>Twitter: Content Performance | Coca-Cola PH - 2 of 2</a:t>
            </a:r>
          </a:p>
        </p:txBody>
      </p:sp>
      <p:graphicFrame>
        <p:nvGraphicFramePr>
          <p:cNvPr id="5" name="Table Placeholder 4">
            <a:extLst>
              <a:ext uri="{FF2B5EF4-FFF2-40B4-BE49-F238E27FC236}">
                <a16:creationId xmlns:a16="http://schemas.microsoft.com/office/drawing/2014/main" id="{7776351F-1338-4627-B61C-0433AD4FDFB2}"/>
              </a:ext>
            </a:extLst>
          </p:cNvPr>
          <p:cNvGraphicFramePr>
            <a:graphicFrameLocks noGrp="1"/>
          </p:cNvGraphicFramePr>
          <p:nvPr>
            <p:ph type="tbl" sz="quarter" idx="13"/>
            <p:extLst>
              <p:ext uri="{D42A27DB-BD31-4B8C-83A1-F6EECF244321}">
                <p14:modId xmlns:p14="http://schemas.microsoft.com/office/powerpoint/2010/main" val="386389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86454158"/>
                    </a:ext>
                  </a:extLst>
                </a:gridCol>
                <a:gridCol w="822960">
                  <a:extLst>
                    <a:ext uri="{9D8B030D-6E8A-4147-A177-3AD203B41FA5}">
                      <a16:colId xmlns:a16="http://schemas.microsoft.com/office/drawing/2014/main" val="999611185"/>
                    </a:ext>
                  </a:extLst>
                </a:gridCol>
                <a:gridCol w="822960">
                  <a:extLst>
                    <a:ext uri="{9D8B030D-6E8A-4147-A177-3AD203B41FA5}">
                      <a16:colId xmlns:a16="http://schemas.microsoft.com/office/drawing/2014/main" val="3219949115"/>
                    </a:ext>
                  </a:extLst>
                </a:gridCol>
                <a:gridCol w="822960">
                  <a:extLst>
                    <a:ext uri="{9D8B030D-6E8A-4147-A177-3AD203B41FA5}">
                      <a16:colId xmlns:a16="http://schemas.microsoft.com/office/drawing/2014/main" val="1096072382"/>
                    </a:ext>
                  </a:extLst>
                </a:gridCol>
                <a:gridCol w="822960">
                  <a:extLst>
                    <a:ext uri="{9D8B030D-6E8A-4147-A177-3AD203B41FA5}">
                      <a16:colId xmlns:a16="http://schemas.microsoft.com/office/drawing/2014/main" val="2638997618"/>
                    </a:ext>
                  </a:extLst>
                </a:gridCol>
                <a:gridCol w="822960">
                  <a:extLst>
                    <a:ext uri="{9D8B030D-6E8A-4147-A177-3AD203B41FA5}">
                      <a16:colId xmlns:a16="http://schemas.microsoft.com/office/drawing/2014/main" val="298541075"/>
                    </a:ext>
                  </a:extLst>
                </a:gridCol>
                <a:gridCol w="822960">
                  <a:extLst>
                    <a:ext uri="{9D8B030D-6E8A-4147-A177-3AD203B41FA5}">
                      <a16:colId xmlns:a16="http://schemas.microsoft.com/office/drawing/2014/main" val="788595759"/>
                    </a:ext>
                  </a:extLst>
                </a:gridCol>
                <a:gridCol w="822960">
                  <a:extLst>
                    <a:ext uri="{9D8B030D-6E8A-4147-A177-3AD203B41FA5}">
                      <a16:colId xmlns:a16="http://schemas.microsoft.com/office/drawing/2014/main" val="983312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68057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- 2018-07-02 01:00:01 </a:t>
                      </a:r>
                      <a:r>
                        <a:rPr kumimoji="0" lang="en-US" sz="1000" b="0" i="0" u="none" strike="noStrike" kern="1200" cap="none" spc="0" normalizeH="0" baseline="0" noProof="0">
                          <a:ln>
                            <a:noFill/>
                          </a:ln>
                          <a:solidFill>
                            <a:prstClr val="black"/>
                          </a:solidFill>
                          <a:effectLst/>
                          <a:uLnTx/>
                          <a:uFillTx/>
                          <a:latin typeface="+mn-lt"/>
                          <a:ea typeface="+mn-ea"/>
                          <a:cs typeface="+mn-cs"/>
                        </a:rPr>
                        <a:t>
  Let’s all send our birthday wishes to Lily Gonzales of @TheRansomCMusic! 
We’re sure you’ll really-Lily love her band’s performance with Gab &amp;amp; John of Urbandub here on the #CokeStudioPH channel: https://t.co/c4wrf1ell5 https://t.co/zRxdUCvmbU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7908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- 2018-07-01 01:00:01 </a:t>
                      </a:r>
                      <a:r>
                        <a:rPr kumimoji="0" lang="en-US" sz="1000" b="0" i="0" u="none" strike="noStrike" kern="1200" cap="none" spc="0" normalizeH="0" baseline="0" noProof="0">
                          <a:ln>
                            <a:noFill/>
                          </a:ln>
                          <a:solidFill>
                            <a:prstClr val="black"/>
                          </a:solidFill>
                          <a:effectLst/>
                          <a:uLnTx/>
                          <a:uFillTx/>
                          <a:latin typeface="+mn-lt"/>
                          <a:ea typeface="+mn-ea"/>
                          <a:cs typeface="+mn-cs"/>
                        </a:rPr>
                        <a:t>
  Let’s all wish Eunice Jorge the best birthday ever! :)
Loved their live performances for#CokeStudioPH? Watch it again by subscribing to our YouTube channel: https://t.co/c4wrf1ell5 https://t.co/aJScNH3cTr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73190016"/>
                  </a:ext>
                </a:extLst>
              </a:tr>
            </a:tbl>
          </a:graphicData>
        </a:graphic>
      </p:graphicFrame>
      <p:sp>
        <p:nvSpPr>
          <p:cNvPr id="4" name="Text Placeholder 3">
            <a:extLst>
              <a:ext uri="{FF2B5EF4-FFF2-40B4-BE49-F238E27FC236}">
                <a16:creationId xmlns:a16="http://schemas.microsoft.com/office/drawing/2014/main" id="{1FAD1FFD-A0A7-46A0-8178-ADEF4201CCD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35729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2343</Words>
  <Application>Microsoft Office PowerPoint</Application>
  <PresentationFormat>On-screen Show (4:3)</PresentationFormat>
  <Paragraphs>660</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ASEAN Monthly Report Export</vt:lpstr>
      <vt:lpstr>Facebook: Content Performance | Coca-Cola SG - 1 of 15</vt:lpstr>
      <vt:lpstr>Facebook: Content Performance | Coca-Cola SG - 2 of 15</vt:lpstr>
      <vt:lpstr>Facebook: Content Performance | Coca-Cola SG - 3 of 15</vt:lpstr>
      <vt:lpstr>Facebook: Content Performance | Coca-Cola SG - 4 of 15</vt:lpstr>
      <vt:lpstr>Facebook: Content Performance | Coca-Cola SG - 5 of 15</vt:lpstr>
      <vt:lpstr>Facebook: Content Performance | Coca-Cola SG - 6 of 15</vt:lpstr>
      <vt:lpstr>Facebook: Content Performance | Coca-Cola SG - 7 of 15</vt:lpstr>
      <vt:lpstr>Facebook: Content Performance | Coca-Cola SG - 8 of 15</vt:lpstr>
      <vt:lpstr>Facebook: Content Performance | Coca-Cola SG - 9 of 15</vt:lpstr>
      <vt:lpstr>Facebook: Content Performance | Coca-Cola SG - 10 of 15</vt:lpstr>
      <vt:lpstr>Facebook: Content Performance | Coca-Cola SG - 11 of 15</vt:lpstr>
      <vt:lpstr>Facebook: Content Performance | Coca-Cola SG - 12 of 15</vt:lpstr>
      <vt:lpstr>Facebook: Content Performance | Coca-Cola SG - 13 of 15</vt:lpstr>
      <vt:lpstr>Facebook: Content Performance | Coca-Cola SG - 14 of 15</vt:lpstr>
      <vt:lpstr>Facebook: Content Performance | Coca-Cola SG - 15 of 15</vt:lpstr>
      <vt:lpstr>Instagram: Content Performance | Coca-Cola SG - 1 of 14</vt:lpstr>
      <vt:lpstr>Instagram: Content Performance | Coca-Cola SG - 2 of 14</vt:lpstr>
      <vt:lpstr>Instagram: Content Performance | Coca-Cola SG - 3 of 14</vt:lpstr>
      <vt:lpstr>Instagram: Content Performance | Coca-Cola SG - 4 of 14</vt:lpstr>
      <vt:lpstr>Instagram: Content Performance | Coca-Cola SG - 5 of 14</vt:lpstr>
      <vt:lpstr>Instagram: Content Performance | Coca-Cola SG - 6 of 14</vt:lpstr>
      <vt:lpstr>Instagram: Content Performance | Coca-Cola SG - 7 of 14</vt:lpstr>
      <vt:lpstr>Instagram: Content Performance | Coca-Cola SG - 8 of 14</vt:lpstr>
      <vt:lpstr>Instagram: Content Performance | Coca-Cola SG - 9 of 14</vt:lpstr>
      <vt:lpstr>Instagram: Content Performance | Coca-Cola SG - 10 of 14</vt:lpstr>
      <vt:lpstr>Instagram: Content Performance | Coca-Cola SG - 11 of 14</vt:lpstr>
      <vt:lpstr>Instagram: Content Performance | Coca-Cola SG - 12 of 14</vt:lpstr>
      <vt:lpstr>Instagram: Content Performance | Coca-Cola SG - 13 of 14</vt:lpstr>
      <vt:lpstr>Instagram: Content Performance | Coca-Cola SG - 14 of 14</vt:lpstr>
      <vt:lpstr>Twitter: Content Performance | Coca-Cola PH - 1 of 2</vt:lpstr>
      <vt:lpstr>Twitter: Content Performance | Coca-Cola PH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ASEAN Monthly Report Export</dc:title>
  <dc:creator>Administrator</dc:creator>
  <cp:lastModifiedBy>Administrator</cp:lastModifiedBy>
  <cp:revision>1</cp:revision>
  <dcterms:created xsi:type="dcterms:W3CDTF">2018-08-09T05:36:47Z</dcterms:created>
  <dcterms:modified xsi:type="dcterms:W3CDTF">2018-08-09T05:37:28Z</dcterms:modified>
</cp:coreProperties>
</file>