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8" r:id="rId12"/>
    <p:sldId id="269" r:id="rId13"/>
    <p:sldId id="270" r:id="rId14"/>
    <p:sldId id="271" r:id="rId15"/>
    <p:sldId id="273" r:id="rId16"/>
    <p:sldId id="274" r:id="rId17"/>
    <p:sldId id="275" r:id="rId18"/>
    <p:sldId id="276" r:id="rId19"/>
    <p:sldId id="277" r:id="rId20"/>
    <p:sldId id="278" r:id="rId21"/>
    <p:sldId id="279" r:id="rId22"/>
    <p:sldId id="280"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Coca-Cola Singapore</c:v>
                </c:pt>
              </c:strCache>
            </c:strRef>
          </c:cat>
          <c:val>
            <c:numRef>
              <c:f>Sheet1!$B$2</c:f>
              <c:numCache>
                <c:formatCode>General</c:formatCode>
                <c:ptCount val="1"/>
                <c:pt idx="0">
                  <c:v>2154</c:v>
                </c:pt>
              </c:numCache>
            </c:numRef>
          </c:val>
          <c:extLst>
            <c:ext xmlns:c16="http://schemas.microsoft.com/office/drawing/2014/chart" uri="{C3380CC4-5D6E-409C-BE32-E72D297353CC}">
              <c16:uniqueId val="{00000000-AB78-4D28-8E0A-CC4C4F608A03}"/>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Coca-Cola Singapore</c:v>
                </c:pt>
              </c:strCache>
            </c:strRef>
          </c:cat>
          <c:val>
            <c:numRef>
              <c:f>Sheet1!$C$2</c:f>
              <c:numCache>
                <c:formatCode>General</c:formatCode>
                <c:ptCount val="1"/>
                <c:pt idx="0">
                  <c:v>63</c:v>
                </c:pt>
              </c:numCache>
            </c:numRef>
          </c:val>
          <c:extLst>
            <c:ext xmlns:c16="http://schemas.microsoft.com/office/drawing/2014/chart" uri="{C3380CC4-5D6E-409C-BE32-E72D297353CC}">
              <c16:uniqueId val="{00000001-AB78-4D28-8E0A-CC4C4F608A03}"/>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Coca-Cola Singapore</c:v>
                </c:pt>
              </c:strCache>
            </c:strRef>
          </c:cat>
          <c:val>
            <c:numRef>
              <c:f>Sheet1!$D$2</c:f>
              <c:numCache>
                <c:formatCode>General</c:formatCode>
                <c:ptCount val="1"/>
                <c:pt idx="0">
                  <c:v>17</c:v>
                </c:pt>
              </c:numCache>
            </c:numRef>
          </c:val>
          <c:extLst>
            <c:ext xmlns:c16="http://schemas.microsoft.com/office/drawing/2014/chart" uri="{C3380CC4-5D6E-409C-BE32-E72D297353CC}">
              <c16:uniqueId val="{00000002-AB78-4D28-8E0A-CC4C4F608A03}"/>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Coca-Cola Singapore</c:v>
                </c:pt>
              </c:strCache>
            </c:strRef>
          </c:cat>
          <c:val>
            <c:numRef>
              <c:f>Sheet1!$E$2</c:f>
              <c:numCache>
                <c:formatCode>General</c:formatCode>
                <c:ptCount val="1"/>
                <c:pt idx="0">
                  <c:v>14</c:v>
                </c:pt>
              </c:numCache>
            </c:numRef>
          </c:val>
          <c:extLst>
            <c:ext xmlns:c16="http://schemas.microsoft.com/office/drawing/2014/chart" uri="{C3380CC4-5D6E-409C-BE32-E72D297353CC}">
              <c16:uniqueId val="{00000003-AB78-4D28-8E0A-CC4C4F608A03}"/>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Coca-Cola Singapore</c:v>
                </c:pt>
              </c:strCache>
            </c:strRef>
          </c:cat>
          <c:val>
            <c:numRef>
              <c:f>Sheet1!$F$2</c:f>
              <c:numCache>
                <c:formatCode>General</c:formatCode>
                <c:ptCount val="1"/>
                <c:pt idx="0">
                  <c:v>3</c:v>
                </c:pt>
              </c:numCache>
            </c:numRef>
          </c:val>
          <c:extLst>
            <c:ext xmlns:c16="http://schemas.microsoft.com/office/drawing/2014/chart" uri="{C3380CC4-5D6E-409C-BE32-E72D297353CC}">
              <c16:uniqueId val="{00000004-AB78-4D28-8E0A-CC4C4F608A03}"/>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Coca-Cola Singapore</c:v>
                </c:pt>
              </c:strCache>
            </c:strRef>
          </c:cat>
          <c:val>
            <c:numRef>
              <c:f>Sheet1!$G$2</c:f>
              <c:numCache>
                <c:formatCode>General</c:formatCode>
                <c:ptCount val="1"/>
                <c:pt idx="0">
                  <c:v>4</c:v>
                </c:pt>
              </c:numCache>
            </c:numRef>
          </c:val>
          <c:extLst>
            <c:ext xmlns:c16="http://schemas.microsoft.com/office/drawing/2014/chart" uri="{C3380CC4-5D6E-409C-BE32-E72D297353CC}">
              <c16:uniqueId val="{00000005-AB78-4D28-8E0A-CC4C4F608A0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Coca-Cola Singapore</c:v>
                </c:pt>
              </c:strCache>
            </c:strRef>
          </c:cat>
          <c:val>
            <c:numRef>
              <c:f>Sheet1!$H$2</c:f>
              <c:numCache>
                <c:formatCode>General</c:formatCode>
                <c:ptCount val="1"/>
                <c:pt idx="0">
                  <c:v>116</c:v>
                </c:pt>
              </c:numCache>
            </c:numRef>
          </c:val>
          <c:extLst>
            <c:ext xmlns:c16="http://schemas.microsoft.com/office/drawing/2014/chart" uri="{C3380CC4-5D6E-409C-BE32-E72D297353CC}">
              <c16:uniqueId val="{00000006-AB78-4D28-8E0A-CC4C4F608A0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Coca-Cola Singapore</c:v>
                </c:pt>
              </c:strCache>
            </c:strRef>
          </c:cat>
          <c:val>
            <c:numRef>
              <c:f>Sheet1!$I$2</c:f>
              <c:numCache>
                <c:formatCode>General</c:formatCode>
                <c:ptCount val="1"/>
                <c:pt idx="0">
                  <c:v>134</c:v>
                </c:pt>
              </c:numCache>
            </c:numRef>
          </c:val>
          <c:extLst>
            <c:ext xmlns:c16="http://schemas.microsoft.com/office/drawing/2014/chart" uri="{C3380CC4-5D6E-409C-BE32-E72D297353CC}">
              <c16:uniqueId val="{00000007-AB78-4D28-8E0A-CC4C4F608A03}"/>
            </c:ext>
          </c:extLst>
        </c:ser>
        <c:dLbls>
          <c:showLegendKey val="0"/>
          <c:showVal val="0"/>
          <c:showCatName val="0"/>
          <c:showSerName val="0"/>
          <c:showPercent val="0"/>
          <c:showBubbleSize val="0"/>
        </c:dLbls>
        <c:gapWidth val="150"/>
        <c:overlap val="100"/>
        <c:axId val="277618880"/>
        <c:axId val="170608736"/>
      </c:barChart>
      <c:catAx>
        <c:axId val="277618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0608736"/>
        <c:crosses val="autoZero"/>
        <c:auto val="1"/>
        <c:lblAlgn val="ctr"/>
        <c:lblOffset val="100"/>
        <c:noMultiLvlLbl val="0"/>
      </c:catAx>
      <c:valAx>
        <c:axId val="1706087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618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Retweets</c:v>
                </c:pt>
              </c:strCache>
            </c:strRef>
          </c:tx>
          <c:spPr>
            <a:solidFill>
              <a:schemeClr val="accent1"/>
            </a:solidFill>
            <a:ln>
              <a:noFill/>
            </a:ln>
            <a:effectLst/>
          </c:spPr>
          <c:invertIfNegative val="0"/>
          <c:cat>
            <c:strRef>
              <c:f>Sheet1!$A$2</c:f>
              <c:strCache>
                <c:ptCount val="1"/>
                <c:pt idx="0">
                  <c:v>@CocaColaSG</c:v>
                </c:pt>
              </c:strCache>
            </c:strRef>
          </c:cat>
          <c:val>
            <c:numRef>
              <c:f>Sheet1!$B$2</c:f>
              <c:numCache>
                <c:formatCode>General</c:formatCode>
                <c:ptCount val="1"/>
                <c:pt idx="0">
                  <c:v>0</c:v>
                </c:pt>
              </c:numCache>
            </c:numRef>
          </c:val>
          <c:extLst>
            <c:ext xmlns:c16="http://schemas.microsoft.com/office/drawing/2014/chart" uri="{C3380CC4-5D6E-409C-BE32-E72D297353CC}">
              <c16:uniqueId val="{00000000-C890-4863-AC7F-7A36E315D126}"/>
            </c:ext>
          </c:extLst>
        </c:ser>
        <c:ser>
          <c:idx val="1"/>
          <c:order val="1"/>
          <c:tx>
            <c:strRef>
              <c:f>Sheet1!$C$1</c:f>
              <c:strCache>
                <c:ptCount val="1"/>
                <c:pt idx="0">
                  <c:v>Likes</c:v>
                </c:pt>
              </c:strCache>
            </c:strRef>
          </c:tx>
          <c:spPr>
            <a:solidFill>
              <a:schemeClr val="accent2"/>
            </a:solidFill>
            <a:ln>
              <a:noFill/>
            </a:ln>
            <a:effectLst/>
          </c:spPr>
          <c:invertIfNegative val="0"/>
          <c:cat>
            <c:strRef>
              <c:f>Sheet1!$A$2</c:f>
              <c:strCache>
                <c:ptCount val="1"/>
                <c:pt idx="0">
                  <c:v>@CocaColaSG</c:v>
                </c:pt>
              </c:strCache>
            </c:strRef>
          </c:cat>
          <c:val>
            <c:numRef>
              <c:f>Sheet1!$C$2</c:f>
              <c:numCache>
                <c:formatCode>General</c:formatCode>
                <c:ptCount val="1"/>
                <c:pt idx="0">
                  <c:v>0</c:v>
                </c:pt>
              </c:numCache>
            </c:numRef>
          </c:val>
          <c:extLst>
            <c:ext xmlns:c16="http://schemas.microsoft.com/office/drawing/2014/chart" uri="{C3380CC4-5D6E-409C-BE32-E72D297353CC}">
              <c16:uniqueId val="{00000001-C890-4863-AC7F-7A36E315D126}"/>
            </c:ext>
          </c:extLst>
        </c:ser>
        <c:ser>
          <c:idx val="2"/>
          <c:order val="2"/>
          <c:tx>
            <c:strRef>
              <c:f>Sheet1!$D$1</c:f>
              <c:strCache>
                <c:ptCount val="1"/>
                <c:pt idx="0">
                  <c:v>Replies</c:v>
                </c:pt>
              </c:strCache>
            </c:strRef>
          </c:tx>
          <c:spPr>
            <a:solidFill>
              <a:schemeClr val="accent3"/>
            </a:solidFill>
            <a:ln>
              <a:noFill/>
            </a:ln>
            <a:effectLst/>
          </c:spPr>
          <c:invertIfNegative val="0"/>
          <c:cat>
            <c:strRef>
              <c:f>Sheet1!$A$2</c:f>
              <c:strCache>
                <c:ptCount val="1"/>
                <c:pt idx="0">
                  <c:v>@CocaColaSG</c:v>
                </c:pt>
              </c:strCache>
            </c:strRef>
          </c:cat>
          <c:val>
            <c:numRef>
              <c:f>Sheet1!$D$2</c:f>
              <c:numCache>
                <c:formatCode>General</c:formatCode>
                <c:ptCount val="1"/>
                <c:pt idx="0">
                  <c:v>0</c:v>
                </c:pt>
              </c:numCache>
            </c:numRef>
          </c:val>
          <c:extLst>
            <c:ext xmlns:c16="http://schemas.microsoft.com/office/drawing/2014/chart" uri="{C3380CC4-5D6E-409C-BE32-E72D297353CC}">
              <c16:uniqueId val="{00000002-C890-4863-AC7F-7A36E315D126}"/>
            </c:ext>
          </c:extLst>
        </c:ser>
        <c:dLbls>
          <c:showLegendKey val="0"/>
          <c:showVal val="0"/>
          <c:showCatName val="0"/>
          <c:showSerName val="0"/>
          <c:showPercent val="0"/>
          <c:showBubbleSize val="0"/>
        </c:dLbls>
        <c:gapWidth val="150"/>
        <c:overlap val="100"/>
        <c:axId val="328337824"/>
        <c:axId val="328335856"/>
      </c:barChart>
      <c:catAx>
        <c:axId val="328337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35856"/>
        <c:crosses val="autoZero"/>
        <c:auto val="1"/>
        <c:lblAlgn val="ctr"/>
        <c:lblOffset val="100"/>
        <c:noMultiLvlLbl val="0"/>
      </c:catAx>
      <c:valAx>
        <c:axId val="3283358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37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cocacolasg</c:v>
                </c:pt>
              </c:strCache>
            </c:strRef>
          </c:cat>
          <c:val>
            <c:numRef>
              <c:f>Sheet1!$B$2</c:f>
              <c:numCache>
                <c:formatCode>General</c:formatCode>
                <c:ptCount val="1"/>
                <c:pt idx="0">
                  <c:v>790</c:v>
                </c:pt>
              </c:numCache>
            </c:numRef>
          </c:val>
          <c:extLst>
            <c:ext xmlns:c16="http://schemas.microsoft.com/office/drawing/2014/chart" uri="{C3380CC4-5D6E-409C-BE32-E72D297353CC}">
              <c16:uniqueId val="{00000000-D34F-42EE-940A-A91F033DD148}"/>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cocacolasg</c:v>
                </c:pt>
              </c:strCache>
            </c:strRef>
          </c:cat>
          <c:val>
            <c:numRef>
              <c:f>Sheet1!$C$2</c:f>
              <c:numCache>
                <c:formatCode>General</c:formatCode>
                <c:ptCount val="1"/>
                <c:pt idx="0">
                  <c:v>27</c:v>
                </c:pt>
              </c:numCache>
            </c:numRef>
          </c:val>
          <c:extLst>
            <c:ext xmlns:c16="http://schemas.microsoft.com/office/drawing/2014/chart" uri="{C3380CC4-5D6E-409C-BE32-E72D297353CC}">
              <c16:uniqueId val="{00000001-D34F-42EE-940A-A91F033DD148}"/>
            </c:ext>
          </c:extLst>
        </c:ser>
        <c:dLbls>
          <c:showLegendKey val="0"/>
          <c:showVal val="0"/>
          <c:showCatName val="0"/>
          <c:showSerName val="0"/>
          <c:showPercent val="0"/>
          <c:showBubbleSize val="0"/>
        </c:dLbls>
        <c:gapWidth val="150"/>
        <c:overlap val="100"/>
        <c:axId val="329092296"/>
        <c:axId val="329089672"/>
      </c:barChart>
      <c:catAx>
        <c:axId val="329092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089672"/>
        <c:crosses val="autoZero"/>
        <c:auto val="1"/>
        <c:lblAlgn val="ctr"/>
        <c:lblOffset val="100"/>
        <c:noMultiLvlLbl val="0"/>
      </c:catAx>
      <c:valAx>
        <c:axId val="3290896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092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Coca-Cola Singapore</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12.282734646582</c:v>
                </c:pt>
                <c:pt idx="1">
                  <c:v>4.9416620048356998</c:v>
                </c:pt>
                <c:pt idx="2">
                  <c:v>0.65574169735528998</c:v>
                </c:pt>
              </c:numCache>
            </c:numRef>
          </c:val>
          <c:extLst>
            <c:ext xmlns:c16="http://schemas.microsoft.com/office/drawing/2014/chart" uri="{C3380CC4-5D6E-409C-BE32-E72D297353CC}">
              <c16:uniqueId val="{00000000-7CB1-4384-B067-853E97C21FFA}"/>
            </c:ext>
          </c:extLst>
        </c:ser>
        <c:dLbls>
          <c:showLegendKey val="0"/>
          <c:showVal val="0"/>
          <c:showCatName val="0"/>
          <c:showSerName val="0"/>
          <c:showPercent val="0"/>
          <c:showBubbleSize val="0"/>
        </c:dLbls>
        <c:gapWidth val="219"/>
        <c:overlap val="-27"/>
        <c:axId val="485803576"/>
        <c:axId val="485805544"/>
      </c:barChart>
      <c:catAx>
        <c:axId val="485803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805544"/>
        <c:crosses val="autoZero"/>
        <c:auto val="1"/>
        <c:lblAlgn val="ctr"/>
        <c:lblOffset val="100"/>
        <c:noMultiLvlLbl val="0"/>
      </c:catAx>
      <c:valAx>
        <c:axId val="485805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803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Coca-Cola Singapore</c:v>
                </c:pt>
              </c:strCache>
            </c:strRef>
          </c:tx>
          <c:spPr>
            <a:ln w="28575" cap="rnd">
              <a:solidFill>
                <a:schemeClr val="accent1"/>
              </a:solidFill>
              <a:round/>
            </a:ln>
            <a:effectLst/>
          </c:spPr>
          <c:marker>
            <c:symbol val="none"/>
          </c:marker>
          <c:cat>
            <c:numRef>
              <c:f>Sheet1!$A$2</c:f>
              <c:numCache>
                <c:formatCode>m/d/yyyy</c:formatCode>
                <c:ptCount val="1"/>
                <c:pt idx="0">
                  <c:v>43282</c:v>
                </c:pt>
              </c:numCache>
            </c:numRef>
          </c:cat>
          <c:val>
            <c:numRef>
              <c:f>Sheet1!$B$2</c:f>
              <c:numCache>
                <c:formatCode>General</c:formatCode>
                <c:ptCount val="1"/>
                <c:pt idx="0">
                  <c:v>107974546</c:v>
                </c:pt>
              </c:numCache>
            </c:numRef>
          </c:val>
          <c:smooth val="0"/>
          <c:extLst>
            <c:ext xmlns:c16="http://schemas.microsoft.com/office/drawing/2014/chart" uri="{C3380CC4-5D6E-409C-BE32-E72D297353CC}">
              <c16:uniqueId val="{00000000-0070-4BCF-9098-07B8A7E512E6}"/>
            </c:ext>
          </c:extLst>
        </c:ser>
        <c:dLbls>
          <c:showLegendKey val="0"/>
          <c:showVal val="0"/>
          <c:showCatName val="0"/>
          <c:showSerName val="0"/>
          <c:showPercent val="0"/>
          <c:showBubbleSize val="0"/>
        </c:dLbls>
        <c:smooth val="0"/>
        <c:axId val="485806528"/>
        <c:axId val="485809152"/>
      </c:lineChart>
      <c:dateAx>
        <c:axId val="485806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809152"/>
        <c:crosses val="autoZero"/>
        <c:auto val="1"/>
        <c:lblOffset val="100"/>
        <c:baseTimeUnit val="days"/>
      </c:dateAx>
      <c:valAx>
        <c:axId val="485809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806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Coca-Cola Singapore</c:v>
                </c:pt>
              </c:strCache>
            </c:strRef>
          </c:tx>
          <c:spPr>
            <a:ln w="28575" cap="rnd">
              <a:solidFill>
                <a:schemeClr val="accent1"/>
              </a:solidFill>
              <a:round/>
            </a:ln>
            <a:effectLst/>
          </c:spPr>
          <c:marker>
            <c:symbol val="none"/>
          </c:marker>
          <c:cat>
            <c:numRef>
              <c:f>Sheet1!$A$2</c:f>
              <c:numCache>
                <c:formatCode>m/d/yyyy</c:formatCode>
                <c:ptCount val="1"/>
                <c:pt idx="0">
                  <c:v>43282</c:v>
                </c:pt>
              </c:numCache>
            </c:numRef>
          </c:cat>
          <c:val>
            <c:numRef>
              <c:f>Sheet1!$B$2</c:f>
              <c:numCache>
                <c:formatCode>General</c:formatCode>
                <c:ptCount val="1"/>
                <c:pt idx="0">
                  <c:v>1.4500381925588001E-4</c:v>
                </c:pt>
              </c:numCache>
            </c:numRef>
          </c:val>
          <c:smooth val="0"/>
          <c:extLst>
            <c:ext xmlns:c16="http://schemas.microsoft.com/office/drawing/2014/chart" uri="{C3380CC4-5D6E-409C-BE32-E72D297353CC}">
              <c16:uniqueId val="{00000000-58D3-4A7F-9539-0B4196A7796D}"/>
            </c:ext>
          </c:extLst>
        </c:ser>
        <c:dLbls>
          <c:showLegendKey val="0"/>
          <c:showVal val="0"/>
          <c:showCatName val="0"/>
          <c:showSerName val="0"/>
          <c:showPercent val="0"/>
          <c:showBubbleSize val="0"/>
        </c:dLbls>
        <c:smooth val="0"/>
        <c:axId val="485802592"/>
        <c:axId val="485816368"/>
      </c:lineChart>
      <c:dateAx>
        <c:axId val="485802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816368"/>
        <c:crosses val="autoZero"/>
        <c:auto val="1"/>
        <c:lblOffset val="100"/>
        <c:baseTimeUnit val="days"/>
      </c:dateAx>
      <c:valAx>
        <c:axId val="485816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802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Ads based on Organic Posts</c:v>
                </c:pt>
              </c:strCache>
            </c:strRef>
          </c:tx>
          <c:spPr>
            <a:solidFill>
              <a:schemeClr val="accent1"/>
            </a:solidFill>
            <a:ln>
              <a:noFill/>
            </a:ln>
            <a:effectLst/>
          </c:spPr>
          <c:invertIfNegative val="0"/>
          <c:cat>
            <c:strRef>
              <c:f>Sheet1!$A$2</c:f>
              <c:strCache>
                <c:ptCount val="1"/>
                <c:pt idx="0">
                  <c:v>Coca-Cola Singapore</c:v>
                </c:pt>
              </c:strCache>
            </c:strRef>
          </c:cat>
          <c:val>
            <c:numRef>
              <c:f>Sheet1!$B$2</c:f>
              <c:numCache>
                <c:formatCode>General</c:formatCode>
                <c:ptCount val="1"/>
                <c:pt idx="0">
                  <c:v>0</c:v>
                </c:pt>
              </c:numCache>
            </c:numRef>
          </c:val>
          <c:extLst>
            <c:ext xmlns:c16="http://schemas.microsoft.com/office/drawing/2014/chart" uri="{C3380CC4-5D6E-409C-BE32-E72D297353CC}">
              <c16:uniqueId val="{00000000-3967-4186-9D09-960748CE59FB}"/>
            </c:ext>
          </c:extLst>
        </c:ser>
        <c:ser>
          <c:idx val="1"/>
          <c:order val="1"/>
          <c:tx>
            <c:strRef>
              <c:f>Sheet1!$C$1</c:f>
              <c:strCache>
                <c:ptCount val="1"/>
                <c:pt idx="0">
                  <c:v>Ads based on Dark Posts</c:v>
                </c:pt>
              </c:strCache>
            </c:strRef>
          </c:tx>
          <c:spPr>
            <a:solidFill>
              <a:schemeClr val="accent2"/>
            </a:solidFill>
            <a:ln>
              <a:noFill/>
            </a:ln>
            <a:effectLst/>
          </c:spPr>
          <c:invertIfNegative val="0"/>
          <c:cat>
            <c:strRef>
              <c:f>Sheet1!$A$2</c:f>
              <c:strCache>
                <c:ptCount val="1"/>
                <c:pt idx="0">
                  <c:v>Coca-Cola Singapore</c:v>
                </c:pt>
              </c:strCache>
            </c:strRef>
          </c:cat>
          <c:val>
            <c:numRef>
              <c:f>Sheet1!$C$2</c:f>
              <c:numCache>
                <c:formatCode>General</c:formatCode>
                <c:ptCount val="1"/>
                <c:pt idx="0">
                  <c:v>0</c:v>
                </c:pt>
              </c:numCache>
            </c:numRef>
          </c:val>
          <c:extLst>
            <c:ext xmlns:c16="http://schemas.microsoft.com/office/drawing/2014/chart" uri="{C3380CC4-5D6E-409C-BE32-E72D297353CC}">
              <c16:uniqueId val="{00000001-3967-4186-9D09-960748CE59FB}"/>
            </c:ext>
          </c:extLst>
        </c:ser>
        <c:dLbls>
          <c:showLegendKey val="0"/>
          <c:showVal val="0"/>
          <c:showCatName val="0"/>
          <c:showSerName val="0"/>
          <c:showPercent val="0"/>
          <c:showBubbleSize val="0"/>
        </c:dLbls>
        <c:gapWidth val="150"/>
        <c:overlap val="100"/>
        <c:axId val="485813744"/>
        <c:axId val="485810136"/>
      </c:barChart>
      <c:catAx>
        <c:axId val="485813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810136"/>
        <c:crosses val="autoZero"/>
        <c:auto val="1"/>
        <c:lblAlgn val="ctr"/>
        <c:lblOffset val="100"/>
        <c:noMultiLvlLbl val="0"/>
      </c:catAx>
      <c:valAx>
        <c:axId val="485810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813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4C43B-56C2-4D90-90F9-D31C38241D97}"/>
              </a:ext>
            </a:extLst>
          </p:cNvPr>
          <p:cNvSpPr>
            <a:spLocks noGrp="1"/>
          </p:cNvSpPr>
          <p:nvPr>
            <p:ph type="ctrTitle"/>
          </p:nvPr>
        </p:nvSpPr>
        <p:spPr/>
        <p:txBody>
          <a:bodyPr/>
          <a:lstStyle/>
          <a:p>
            <a:r>
              <a:rPr lang="es-ES"/>
              <a:t>ASEAN Social Hub Dashboard - SG - Coca-Cola</a:t>
            </a:r>
            <a:endParaRPr lang="en-US"/>
          </a:p>
        </p:txBody>
      </p:sp>
      <p:sp>
        <p:nvSpPr>
          <p:cNvPr id="3" name="Subtitle 2">
            <a:extLst>
              <a:ext uri="{FF2B5EF4-FFF2-40B4-BE49-F238E27FC236}">
                <a16:creationId xmlns:a16="http://schemas.microsoft.com/office/drawing/2014/main" id="{88C5A307-6AA5-4DCD-9A48-8D61263B01E5}"/>
              </a:ext>
            </a:extLst>
          </p:cNvPr>
          <p:cNvSpPr>
            <a:spLocks noGrp="1"/>
          </p:cNvSpPr>
          <p:nvPr>
            <p:ph type="subTitle" idx="1"/>
          </p:nvPr>
        </p:nvSpPr>
        <p:spPr/>
        <p:txBody>
          <a:bodyPr/>
          <a:lstStyle/>
          <a:p>
            <a:r>
              <a:rPr lang="en-US"/>
              <a:t>Ogilvy &amp; Mather Philippines Inc.</a:t>
            </a:r>
          </a:p>
        </p:txBody>
      </p:sp>
    </p:spTree>
    <p:extLst>
      <p:ext uri="{BB962C8B-B14F-4D97-AF65-F5344CB8AC3E}">
        <p14:creationId xmlns:p14="http://schemas.microsoft.com/office/powerpoint/2010/main" val="18394357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C74D9-3C33-4349-A4B4-4733900A6A2C}"/>
              </a:ext>
            </a:extLst>
          </p:cNvPr>
          <p:cNvSpPr>
            <a:spLocks noGrp="1"/>
          </p:cNvSpPr>
          <p:nvPr>
            <p:ph type="title"/>
          </p:nvPr>
        </p:nvSpPr>
        <p:spPr/>
        <p:txBody>
          <a:bodyPr/>
          <a:lstStyle/>
          <a:p>
            <a:r>
              <a:rPr lang="en-US"/>
              <a:t>Facebook Interactions Distribution | Coca-Cola SG</a:t>
            </a:r>
          </a:p>
        </p:txBody>
      </p:sp>
      <p:graphicFrame>
        <p:nvGraphicFramePr>
          <p:cNvPr id="6" name="Chart Placeholder 5">
            <a:extLst>
              <a:ext uri="{FF2B5EF4-FFF2-40B4-BE49-F238E27FC236}">
                <a16:creationId xmlns:a16="http://schemas.microsoft.com/office/drawing/2014/main" id="{063823C9-E3FE-48D9-AD77-D32928D4F4FF}"/>
              </a:ext>
            </a:extLst>
          </p:cNvPr>
          <p:cNvGraphicFramePr>
            <a:graphicFrameLocks noGrp="1"/>
          </p:cNvGraphicFramePr>
          <p:nvPr>
            <p:ph type="chart" sz="quarter" idx="13"/>
            <p:extLst>
              <p:ext uri="{D42A27DB-BD31-4B8C-83A1-F6EECF244321}">
                <p14:modId xmlns:p14="http://schemas.microsoft.com/office/powerpoint/2010/main" val="3441940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9E2675-C26B-40B2-910A-E7E5CF77DDF9}"/>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62415236-E8D9-44B9-B36F-0F78FB3493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9049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63C24-2804-460F-8E69-DE7AD8816ACE}"/>
              </a:ext>
            </a:extLst>
          </p:cNvPr>
          <p:cNvSpPr>
            <a:spLocks noGrp="1"/>
          </p:cNvSpPr>
          <p:nvPr>
            <p:ph type="title"/>
          </p:nvPr>
        </p:nvSpPr>
        <p:spPr/>
        <p:txBody>
          <a:bodyPr/>
          <a:lstStyle/>
          <a:p>
            <a:r>
              <a:rPr lang="en-US"/>
              <a:t>Twitter Interactions Distribution | Coca-Cola SG</a:t>
            </a:r>
          </a:p>
        </p:txBody>
      </p:sp>
      <p:graphicFrame>
        <p:nvGraphicFramePr>
          <p:cNvPr id="6" name="Chart Placeholder 5">
            <a:extLst>
              <a:ext uri="{FF2B5EF4-FFF2-40B4-BE49-F238E27FC236}">
                <a16:creationId xmlns:a16="http://schemas.microsoft.com/office/drawing/2014/main" id="{F04610D4-677D-4E7C-89B0-6F4141383A5C}"/>
              </a:ext>
            </a:extLst>
          </p:cNvPr>
          <p:cNvGraphicFramePr>
            <a:graphicFrameLocks noGrp="1"/>
          </p:cNvGraphicFramePr>
          <p:nvPr>
            <p:ph type="chart" sz="quarter" idx="13"/>
            <p:extLst>
              <p:ext uri="{D42A27DB-BD31-4B8C-83A1-F6EECF244321}">
                <p14:modId xmlns:p14="http://schemas.microsoft.com/office/powerpoint/2010/main" val="30448866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C95138-B8BD-4A5E-9135-192E43227F77}"/>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192EEFAD-D820-479C-8AC9-B10941E50A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77394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8AE91-2008-4650-9010-75F50C9A65AD}"/>
              </a:ext>
            </a:extLst>
          </p:cNvPr>
          <p:cNvSpPr>
            <a:spLocks noGrp="1"/>
          </p:cNvSpPr>
          <p:nvPr>
            <p:ph type="title"/>
          </p:nvPr>
        </p:nvSpPr>
        <p:spPr/>
        <p:txBody>
          <a:bodyPr/>
          <a:lstStyle/>
          <a:p>
            <a:r>
              <a:rPr lang="en-US"/>
              <a:t>Instagram Interactions Distribution | Coca-Cola SG</a:t>
            </a:r>
          </a:p>
        </p:txBody>
      </p:sp>
      <p:graphicFrame>
        <p:nvGraphicFramePr>
          <p:cNvPr id="6" name="Chart Placeholder 5">
            <a:extLst>
              <a:ext uri="{FF2B5EF4-FFF2-40B4-BE49-F238E27FC236}">
                <a16:creationId xmlns:a16="http://schemas.microsoft.com/office/drawing/2014/main" id="{9CABF4BE-C21B-4507-B174-BF198E407B92}"/>
              </a:ext>
            </a:extLst>
          </p:cNvPr>
          <p:cNvGraphicFramePr>
            <a:graphicFrameLocks noGrp="1"/>
          </p:cNvGraphicFramePr>
          <p:nvPr>
            <p:ph type="chart" sz="quarter" idx="13"/>
            <p:extLst>
              <p:ext uri="{D42A27DB-BD31-4B8C-83A1-F6EECF244321}">
                <p14:modId xmlns:p14="http://schemas.microsoft.com/office/powerpoint/2010/main" val="28775301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E4E02E-1651-4CD6-9956-27EF21A08951}"/>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AEA5761E-421C-471A-BCD8-4E54E2BD6E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7977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852E6-C988-4A01-9312-D2EB767B88C5}"/>
              </a:ext>
            </a:extLst>
          </p:cNvPr>
          <p:cNvSpPr>
            <a:spLocks noGrp="1"/>
          </p:cNvSpPr>
          <p:nvPr>
            <p:ph type="title"/>
          </p:nvPr>
        </p:nvSpPr>
        <p:spPr/>
        <p:txBody>
          <a:bodyPr/>
          <a:lstStyle/>
          <a:p>
            <a:r>
              <a:rPr lang="en-US"/>
              <a:t>Facebook Own Posts Table | Coca-Cola SG - 1 of 6</a:t>
            </a:r>
          </a:p>
        </p:txBody>
      </p:sp>
      <p:graphicFrame>
        <p:nvGraphicFramePr>
          <p:cNvPr id="5" name="Table Placeholder 4">
            <a:extLst>
              <a:ext uri="{FF2B5EF4-FFF2-40B4-BE49-F238E27FC236}">
                <a16:creationId xmlns:a16="http://schemas.microsoft.com/office/drawing/2014/main" id="{55094121-B5E8-40D2-8A00-E062AE434FAE}"/>
              </a:ext>
            </a:extLst>
          </p:cNvPr>
          <p:cNvGraphicFramePr>
            <a:graphicFrameLocks noGrp="1"/>
          </p:cNvGraphicFramePr>
          <p:nvPr>
            <p:ph type="tbl" sz="quarter" idx="13"/>
            <p:extLst>
              <p:ext uri="{D42A27DB-BD31-4B8C-83A1-F6EECF244321}">
                <p14:modId xmlns:p14="http://schemas.microsoft.com/office/powerpoint/2010/main" val="2142290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97332929"/>
                    </a:ext>
                  </a:extLst>
                </a:gridCol>
                <a:gridCol w="658368">
                  <a:extLst>
                    <a:ext uri="{9D8B030D-6E8A-4147-A177-3AD203B41FA5}">
                      <a16:colId xmlns:a16="http://schemas.microsoft.com/office/drawing/2014/main" val="2721995140"/>
                    </a:ext>
                  </a:extLst>
                </a:gridCol>
                <a:gridCol w="658368">
                  <a:extLst>
                    <a:ext uri="{9D8B030D-6E8A-4147-A177-3AD203B41FA5}">
                      <a16:colId xmlns:a16="http://schemas.microsoft.com/office/drawing/2014/main" val="3468615230"/>
                    </a:ext>
                  </a:extLst>
                </a:gridCol>
                <a:gridCol w="658368">
                  <a:extLst>
                    <a:ext uri="{9D8B030D-6E8A-4147-A177-3AD203B41FA5}">
                      <a16:colId xmlns:a16="http://schemas.microsoft.com/office/drawing/2014/main" val="2848163701"/>
                    </a:ext>
                  </a:extLst>
                </a:gridCol>
                <a:gridCol w="658368">
                  <a:extLst>
                    <a:ext uri="{9D8B030D-6E8A-4147-A177-3AD203B41FA5}">
                      <a16:colId xmlns:a16="http://schemas.microsoft.com/office/drawing/2014/main" val="1487805417"/>
                    </a:ext>
                  </a:extLst>
                </a:gridCol>
                <a:gridCol w="658368">
                  <a:extLst>
                    <a:ext uri="{9D8B030D-6E8A-4147-A177-3AD203B41FA5}">
                      <a16:colId xmlns:a16="http://schemas.microsoft.com/office/drawing/2014/main" val="1620250179"/>
                    </a:ext>
                  </a:extLst>
                </a:gridCol>
                <a:gridCol w="658368">
                  <a:extLst>
                    <a:ext uri="{9D8B030D-6E8A-4147-A177-3AD203B41FA5}">
                      <a16:colId xmlns:a16="http://schemas.microsoft.com/office/drawing/2014/main" val="4280313275"/>
                    </a:ext>
                  </a:extLst>
                </a:gridCol>
                <a:gridCol w="658368">
                  <a:extLst>
                    <a:ext uri="{9D8B030D-6E8A-4147-A177-3AD203B41FA5}">
                      <a16:colId xmlns:a16="http://schemas.microsoft.com/office/drawing/2014/main" val="542254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54330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Singapore - 2018-07-15 00:24:25 </a:t>
                      </a:r>
                      <a:r>
                        <a:rPr kumimoji="0" lang="en-US" sz="1000" b="0" i="0" u="none" strike="noStrike" kern="1200" cap="none" spc="0" normalizeH="0" baseline="0" noProof="0">
                          <a:ln>
                            <a:noFill/>
                          </a:ln>
                          <a:solidFill>
                            <a:prstClr val="black"/>
                          </a:solidFill>
                          <a:effectLst/>
                          <a:uLnTx/>
                          <a:uFillTx/>
                          <a:latin typeface="+mn-lt"/>
                          <a:ea typeface="+mn-ea"/>
                          <a:cs typeface="+mn-cs"/>
                        </a:rPr>
                        <a:t> 
 [Sound on 🔊] The FOMO is REAL! If you missed the FIFA World Cup™️ 3rd place play-offs, tune in to  the Fizzy Highlight Show – featuring Haresh of Ministry Of Funny and Munah Bagharib, for the moments you shouldn’t have missed!.
Who were you rooting for? #PickYourTeam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086902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Singapore - 2018-07-12 05:01:57 </a:t>
                      </a:r>
                      <a:r>
                        <a:rPr kumimoji="0" lang="en-US" sz="1000" b="0" i="0" u="none" strike="noStrike" kern="1200" cap="none" spc="0" normalizeH="0" baseline="0" noProof="0">
                          <a:ln>
                            <a:noFill/>
                          </a:ln>
                          <a:solidFill>
                            <a:prstClr val="black"/>
                          </a:solidFill>
                          <a:effectLst/>
                          <a:uLnTx/>
                          <a:uFillTx/>
                          <a:latin typeface="+mn-lt"/>
                          <a:ea typeface="+mn-ea"/>
                          <a:cs typeface="+mn-cs"/>
                        </a:rPr>
                        <a:t> 
 Missed the 2018 FIFA World Cup™ semi-finals? Enjoy the Fizzy Highlights Show, where we bring you the most drama-filled moments, fresh off the match! Featuring Haresh from Ministry Of Funny and HIRZI, this is the first of our three part series you won’t want to miss!
Who do you think will win the cup? #PickYourTeam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202082655"/>
                  </a:ext>
                </a:extLst>
              </a:tr>
            </a:tbl>
          </a:graphicData>
        </a:graphic>
      </p:graphicFrame>
      <p:sp>
        <p:nvSpPr>
          <p:cNvPr id="4" name="Text Placeholder 3">
            <a:extLst>
              <a:ext uri="{FF2B5EF4-FFF2-40B4-BE49-F238E27FC236}">
                <a16:creationId xmlns:a16="http://schemas.microsoft.com/office/drawing/2014/main" id="{A387DE8C-2B23-4826-B6EB-F7775A3BF5AF}"/>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165518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5DBA8-DA3D-4001-AFF8-777E279B9A74}"/>
              </a:ext>
            </a:extLst>
          </p:cNvPr>
          <p:cNvSpPr>
            <a:spLocks noGrp="1"/>
          </p:cNvSpPr>
          <p:nvPr>
            <p:ph type="title"/>
          </p:nvPr>
        </p:nvSpPr>
        <p:spPr/>
        <p:txBody>
          <a:bodyPr/>
          <a:lstStyle/>
          <a:p>
            <a:r>
              <a:rPr lang="en-US"/>
              <a:t>Facebook Own Posts Table | Coca-Cola SG - 2 of 6</a:t>
            </a:r>
          </a:p>
        </p:txBody>
      </p:sp>
      <p:graphicFrame>
        <p:nvGraphicFramePr>
          <p:cNvPr id="5" name="Table Placeholder 4">
            <a:extLst>
              <a:ext uri="{FF2B5EF4-FFF2-40B4-BE49-F238E27FC236}">
                <a16:creationId xmlns:a16="http://schemas.microsoft.com/office/drawing/2014/main" id="{9CE31EEC-4236-4C6C-91C5-277CA688D036}"/>
              </a:ext>
            </a:extLst>
          </p:cNvPr>
          <p:cNvGraphicFramePr>
            <a:graphicFrameLocks noGrp="1"/>
          </p:cNvGraphicFramePr>
          <p:nvPr>
            <p:ph type="tbl" sz="quarter" idx="13"/>
            <p:extLst>
              <p:ext uri="{D42A27DB-BD31-4B8C-83A1-F6EECF244321}">
                <p14:modId xmlns:p14="http://schemas.microsoft.com/office/powerpoint/2010/main" val="1388419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83149144"/>
                    </a:ext>
                  </a:extLst>
                </a:gridCol>
                <a:gridCol w="658368">
                  <a:extLst>
                    <a:ext uri="{9D8B030D-6E8A-4147-A177-3AD203B41FA5}">
                      <a16:colId xmlns:a16="http://schemas.microsoft.com/office/drawing/2014/main" val="1657243019"/>
                    </a:ext>
                  </a:extLst>
                </a:gridCol>
                <a:gridCol w="658368">
                  <a:extLst>
                    <a:ext uri="{9D8B030D-6E8A-4147-A177-3AD203B41FA5}">
                      <a16:colId xmlns:a16="http://schemas.microsoft.com/office/drawing/2014/main" val="3636803135"/>
                    </a:ext>
                  </a:extLst>
                </a:gridCol>
                <a:gridCol w="658368">
                  <a:extLst>
                    <a:ext uri="{9D8B030D-6E8A-4147-A177-3AD203B41FA5}">
                      <a16:colId xmlns:a16="http://schemas.microsoft.com/office/drawing/2014/main" val="3845264986"/>
                    </a:ext>
                  </a:extLst>
                </a:gridCol>
                <a:gridCol w="658368">
                  <a:extLst>
                    <a:ext uri="{9D8B030D-6E8A-4147-A177-3AD203B41FA5}">
                      <a16:colId xmlns:a16="http://schemas.microsoft.com/office/drawing/2014/main" val="2376364275"/>
                    </a:ext>
                  </a:extLst>
                </a:gridCol>
                <a:gridCol w="658368">
                  <a:extLst>
                    <a:ext uri="{9D8B030D-6E8A-4147-A177-3AD203B41FA5}">
                      <a16:colId xmlns:a16="http://schemas.microsoft.com/office/drawing/2014/main" val="1699087747"/>
                    </a:ext>
                  </a:extLst>
                </a:gridCol>
                <a:gridCol w="658368">
                  <a:extLst>
                    <a:ext uri="{9D8B030D-6E8A-4147-A177-3AD203B41FA5}">
                      <a16:colId xmlns:a16="http://schemas.microsoft.com/office/drawing/2014/main" val="3565046398"/>
                    </a:ext>
                  </a:extLst>
                </a:gridCol>
                <a:gridCol w="658368">
                  <a:extLst>
                    <a:ext uri="{9D8B030D-6E8A-4147-A177-3AD203B41FA5}">
                      <a16:colId xmlns:a16="http://schemas.microsoft.com/office/drawing/2014/main" val="1152518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32300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Singapore - 2018-07-10 02:01:00 </a:t>
                      </a:r>
                      <a:r>
                        <a:rPr kumimoji="0" lang="en-US" sz="1000" b="0" i="0" u="none" strike="noStrike" kern="1200" cap="none" spc="0" normalizeH="0" baseline="0" noProof="0">
                          <a:ln>
                            <a:noFill/>
                          </a:ln>
                          <a:solidFill>
                            <a:prstClr val="black"/>
                          </a:solidFill>
                          <a:effectLst/>
                          <a:uLnTx/>
                          <a:uFillTx/>
                          <a:latin typeface="+mn-lt"/>
                          <a:ea typeface="+mn-ea"/>
                          <a:cs typeface="+mn-cs"/>
                        </a:rPr>
                        <a:t> 
 Back in 2010, 🏴󠁧󠁢󠁥󠁮󠁧󠁿 England edged out 🇭🇷 Croatia with a 5-1 score that left the Croatians in tears! 😭
Will England repeat their win in 2018 or will it finally be a sweet revenge for Croatia? 🤔
#PickYourTeam and let us know who will take the lead!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247868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Singapore - 2018-07-13 05:15:00 </a:t>
                      </a:r>
                      <a:r>
                        <a:rPr kumimoji="0" lang="en-US" sz="1000" b="0" i="0" u="none" strike="noStrike" kern="1200" cap="none" spc="0" normalizeH="0" baseline="0" noProof="0">
                          <a:ln>
                            <a:noFill/>
                          </a:ln>
                          <a:solidFill>
                            <a:prstClr val="black"/>
                          </a:solidFill>
                          <a:effectLst/>
                          <a:uLnTx/>
                          <a:uFillTx/>
                          <a:latin typeface="+mn-lt"/>
                          <a:ea typeface="+mn-ea"/>
                          <a:cs typeface="+mn-cs"/>
                        </a:rPr>
                        <a:t> 
 The long awaited Coca-Cola Clear from Japan is now available at any 7-Eleven Store near you!
Clearly, stocks are limited, so hurry get yours today!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650261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Singapore - 2018-07-09 02:01:00 </a:t>
                      </a:r>
                      <a:r>
                        <a:rPr kumimoji="0" lang="en-US" sz="1000" b="0" i="0" u="none" strike="noStrike" kern="1200" cap="none" spc="0" normalizeH="0" baseline="0" noProof="0">
                          <a:ln>
                            <a:noFill/>
                          </a:ln>
                          <a:solidFill>
                            <a:prstClr val="black"/>
                          </a:solidFill>
                          <a:effectLst/>
                          <a:uLnTx/>
                          <a:uFillTx/>
                          <a:latin typeface="+mn-lt"/>
                          <a:ea typeface="+mn-ea"/>
                          <a:cs typeface="+mn-cs"/>
                        </a:rPr>
                        <a:t> 
 [Sound on 🔊] Undefeated in their past 8 games, will 🇫🇷France continue to achieve another glorious win against what might be their toughest opponent yet? Or will 🇧🇪Belgium put a halt to their victory?
#PickYourTeam and let us know who do you think will come out victorious!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62482524"/>
                  </a:ext>
                </a:extLst>
              </a:tr>
            </a:tbl>
          </a:graphicData>
        </a:graphic>
      </p:graphicFrame>
      <p:sp>
        <p:nvSpPr>
          <p:cNvPr id="4" name="Text Placeholder 3">
            <a:extLst>
              <a:ext uri="{FF2B5EF4-FFF2-40B4-BE49-F238E27FC236}">
                <a16:creationId xmlns:a16="http://schemas.microsoft.com/office/drawing/2014/main" id="{323E0392-6C86-420D-A5E4-56B9839C9FD6}"/>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554006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9CDB5-6540-4075-B69B-4856A30C656A}"/>
              </a:ext>
            </a:extLst>
          </p:cNvPr>
          <p:cNvSpPr>
            <a:spLocks noGrp="1"/>
          </p:cNvSpPr>
          <p:nvPr>
            <p:ph type="title"/>
          </p:nvPr>
        </p:nvSpPr>
        <p:spPr/>
        <p:txBody>
          <a:bodyPr/>
          <a:lstStyle/>
          <a:p>
            <a:r>
              <a:rPr lang="en-US"/>
              <a:t>Facebook Own Posts Table | Coca-Cola SG - 3 of 6</a:t>
            </a:r>
          </a:p>
        </p:txBody>
      </p:sp>
      <p:graphicFrame>
        <p:nvGraphicFramePr>
          <p:cNvPr id="5" name="Table Placeholder 4">
            <a:extLst>
              <a:ext uri="{FF2B5EF4-FFF2-40B4-BE49-F238E27FC236}">
                <a16:creationId xmlns:a16="http://schemas.microsoft.com/office/drawing/2014/main" id="{2EDFE7DC-361A-4F90-82CA-3D3A49C835F3}"/>
              </a:ext>
            </a:extLst>
          </p:cNvPr>
          <p:cNvGraphicFramePr>
            <a:graphicFrameLocks noGrp="1"/>
          </p:cNvGraphicFramePr>
          <p:nvPr>
            <p:ph type="tbl" sz="quarter" idx="13"/>
            <p:extLst>
              <p:ext uri="{D42A27DB-BD31-4B8C-83A1-F6EECF244321}">
                <p14:modId xmlns:p14="http://schemas.microsoft.com/office/powerpoint/2010/main" val="1461650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50235877"/>
                    </a:ext>
                  </a:extLst>
                </a:gridCol>
                <a:gridCol w="658368">
                  <a:extLst>
                    <a:ext uri="{9D8B030D-6E8A-4147-A177-3AD203B41FA5}">
                      <a16:colId xmlns:a16="http://schemas.microsoft.com/office/drawing/2014/main" val="4223907072"/>
                    </a:ext>
                  </a:extLst>
                </a:gridCol>
                <a:gridCol w="658368">
                  <a:extLst>
                    <a:ext uri="{9D8B030D-6E8A-4147-A177-3AD203B41FA5}">
                      <a16:colId xmlns:a16="http://schemas.microsoft.com/office/drawing/2014/main" val="2904856116"/>
                    </a:ext>
                  </a:extLst>
                </a:gridCol>
                <a:gridCol w="658368">
                  <a:extLst>
                    <a:ext uri="{9D8B030D-6E8A-4147-A177-3AD203B41FA5}">
                      <a16:colId xmlns:a16="http://schemas.microsoft.com/office/drawing/2014/main" val="1291293937"/>
                    </a:ext>
                  </a:extLst>
                </a:gridCol>
                <a:gridCol w="658368">
                  <a:extLst>
                    <a:ext uri="{9D8B030D-6E8A-4147-A177-3AD203B41FA5}">
                      <a16:colId xmlns:a16="http://schemas.microsoft.com/office/drawing/2014/main" val="2081121080"/>
                    </a:ext>
                  </a:extLst>
                </a:gridCol>
                <a:gridCol w="658368">
                  <a:extLst>
                    <a:ext uri="{9D8B030D-6E8A-4147-A177-3AD203B41FA5}">
                      <a16:colId xmlns:a16="http://schemas.microsoft.com/office/drawing/2014/main" val="1172392939"/>
                    </a:ext>
                  </a:extLst>
                </a:gridCol>
                <a:gridCol w="658368">
                  <a:extLst>
                    <a:ext uri="{9D8B030D-6E8A-4147-A177-3AD203B41FA5}">
                      <a16:colId xmlns:a16="http://schemas.microsoft.com/office/drawing/2014/main" val="1989067266"/>
                    </a:ext>
                  </a:extLst>
                </a:gridCol>
                <a:gridCol w="658368">
                  <a:extLst>
                    <a:ext uri="{9D8B030D-6E8A-4147-A177-3AD203B41FA5}">
                      <a16:colId xmlns:a16="http://schemas.microsoft.com/office/drawing/2014/main" val="3642187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04319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Singapore - 2018-07-15 02:01:00 </a:t>
                      </a:r>
                      <a:r>
                        <a:rPr kumimoji="0" lang="en-US" sz="1000" b="0" i="0" u="none" strike="noStrike" kern="1200" cap="none" spc="0" normalizeH="0" baseline="0" noProof="0">
                          <a:ln>
                            <a:noFill/>
                          </a:ln>
                          <a:solidFill>
                            <a:prstClr val="black"/>
                          </a:solidFill>
                          <a:effectLst/>
                          <a:uLnTx/>
                          <a:uFillTx/>
                          <a:latin typeface="+mn-lt"/>
                          <a:ea typeface="+mn-ea"/>
                          <a:cs typeface="+mn-cs"/>
                        </a:rPr>
                        <a:t> 
 Tonight's the night we’ve all been waiting for! Who will be lifting the 🏆 tonight? Will first time finalist 🇭🇷 Croatia be taking the glory? Or will 🇫🇷 France claim back their throne after 20 years? 
#PickYourTeam and let us know in the comment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180957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Singapore - 2018-07-15 23:00:16 </a:t>
                      </a:r>
                      <a:r>
                        <a:rPr kumimoji="0" lang="en-US" sz="1000" b="0" i="0" u="none" strike="noStrike" kern="1200" cap="none" spc="0" normalizeH="0" baseline="0" noProof="0">
                          <a:ln>
                            <a:noFill/>
                          </a:ln>
                          <a:solidFill>
                            <a:prstClr val="black"/>
                          </a:solidFill>
                          <a:effectLst/>
                          <a:uLnTx/>
                          <a:uFillTx/>
                          <a:latin typeface="+mn-lt"/>
                          <a:ea typeface="+mn-ea"/>
                          <a:cs typeface="+mn-cs"/>
                        </a:rPr>
                        <a:t> 
 [Sound on 🔊] VIVE LA FRANCE! Relive the most intense, drama-filled moments of the 2018 FIFA World Cup™ Finals with the Fizzy Highlights Show, presented by Haresh of Ministry Of Funny and HIRZI.
Did your favourite team lift the Cup? Let us know in the comment section below! #PickYourTeam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64980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Singapore - 2018-07-14 02:01:00 </a:t>
                      </a:r>
                      <a:r>
                        <a:rPr kumimoji="0" lang="en-US" sz="1000" b="0" i="0" u="none" strike="noStrike" kern="1200" cap="none" spc="0" normalizeH="0" baseline="0" noProof="0">
                          <a:ln>
                            <a:noFill/>
                          </a:ln>
                          <a:solidFill>
                            <a:prstClr val="black"/>
                          </a:solidFill>
                          <a:effectLst/>
                          <a:uLnTx/>
                          <a:uFillTx/>
                          <a:latin typeface="+mn-lt"/>
                          <a:ea typeface="+mn-ea"/>
                          <a:cs typeface="+mn-cs"/>
                        </a:rPr>
                        <a:t> 
 It’s been a rollercoaster ride the past few weeks with so many unexpected results, but we are finally down to the top-four finish! With 🇧🇪 Belgium and 🏴󠁧󠁢󠁥󠁮󠁧󠁿 England eyeing the third place, #PickYourTeam and let us know who will be waving their flag in victory!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75050340"/>
                  </a:ext>
                </a:extLst>
              </a:tr>
            </a:tbl>
          </a:graphicData>
        </a:graphic>
      </p:graphicFrame>
      <p:sp>
        <p:nvSpPr>
          <p:cNvPr id="4" name="Text Placeholder 3">
            <a:extLst>
              <a:ext uri="{FF2B5EF4-FFF2-40B4-BE49-F238E27FC236}">
                <a16:creationId xmlns:a16="http://schemas.microsoft.com/office/drawing/2014/main" id="{12774B42-3457-46DF-8B03-059E9DF269CC}"/>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787162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06D27-67C5-4F84-93CB-82F50D0E12F7}"/>
              </a:ext>
            </a:extLst>
          </p:cNvPr>
          <p:cNvSpPr>
            <a:spLocks noGrp="1"/>
          </p:cNvSpPr>
          <p:nvPr>
            <p:ph type="title"/>
          </p:nvPr>
        </p:nvSpPr>
        <p:spPr/>
        <p:txBody>
          <a:bodyPr/>
          <a:lstStyle/>
          <a:p>
            <a:r>
              <a:rPr lang="en-US"/>
              <a:t>Facebook Own Posts Table | Coca-Cola SG - 4 of 6</a:t>
            </a:r>
          </a:p>
        </p:txBody>
      </p:sp>
      <p:graphicFrame>
        <p:nvGraphicFramePr>
          <p:cNvPr id="5" name="Table Placeholder 4">
            <a:extLst>
              <a:ext uri="{FF2B5EF4-FFF2-40B4-BE49-F238E27FC236}">
                <a16:creationId xmlns:a16="http://schemas.microsoft.com/office/drawing/2014/main" id="{320023A2-626D-4E83-A11A-34E86FB6E5DE}"/>
              </a:ext>
            </a:extLst>
          </p:cNvPr>
          <p:cNvGraphicFramePr>
            <a:graphicFrameLocks noGrp="1"/>
          </p:cNvGraphicFramePr>
          <p:nvPr>
            <p:ph type="tbl" sz="quarter" idx="13"/>
            <p:extLst>
              <p:ext uri="{D42A27DB-BD31-4B8C-83A1-F6EECF244321}">
                <p14:modId xmlns:p14="http://schemas.microsoft.com/office/powerpoint/2010/main" val="3068236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6574935"/>
                    </a:ext>
                  </a:extLst>
                </a:gridCol>
                <a:gridCol w="658368">
                  <a:extLst>
                    <a:ext uri="{9D8B030D-6E8A-4147-A177-3AD203B41FA5}">
                      <a16:colId xmlns:a16="http://schemas.microsoft.com/office/drawing/2014/main" val="2240316933"/>
                    </a:ext>
                  </a:extLst>
                </a:gridCol>
                <a:gridCol w="658368">
                  <a:extLst>
                    <a:ext uri="{9D8B030D-6E8A-4147-A177-3AD203B41FA5}">
                      <a16:colId xmlns:a16="http://schemas.microsoft.com/office/drawing/2014/main" val="771677672"/>
                    </a:ext>
                  </a:extLst>
                </a:gridCol>
                <a:gridCol w="658368">
                  <a:extLst>
                    <a:ext uri="{9D8B030D-6E8A-4147-A177-3AD203B41FA5}">
                      <a16:colId xmlns:a16="http://schemas.microsoft.com/office/drawing/2014/main" val="3773503150"/>
                    </a:ext>
                  </a:extLst>
                </a:gridCol>
                <a:gridCol w="658368">
                  <a:extLst>
                    <a:ext uri="{9D8B030D-6E8A-4147-A177-3AD203B41FA5}">
                      <a16:colId xmlns:a16="http://schemas.microsoft.com/office/drawing/2014/main" val="2443332801"/>
                    </a:ext>
                  </a:extLst>
                </a:gridCol>
                <a:gridCol w="658368">
                  <a:extLst>
                    <a:ext uri="{9D8B030D-6E8A-4147-A177-3AD203B41FA5}">
                      <a16:colId xmlns:a16="http://schemas.microsoft.com/office/drawing/2014/main" val="2246673702"/>
                    </a:ext>
                  </a:extLst>
                </a:gridCol>
                <a:gridCol w="658368">
                  <a:extLst>
                    <a:ext uri="{9D8B030D-6E8A-4147-A177-3AD203B41FA5}">
                      <a16:colId xmlns:a16="http://schemas.microsoft.com/office/drawing/2014/main" val="2583213991"/>
                    </a:ext>
                  </a:extLst>
                </a:gridCol>
                <a:gridCol w="658368">
                  <a:extLst>
                    <a:ext uri="{9D8B030D-6E8A-4147-A177-3AD203B41FA5}">
                      <a16:colId xmlns:a16="http://schemas.microsoft.com/office/drawing/2014/main" val="1858216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63846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Singapore - 2018-07-02 02:01:00 </a:t>
                      </a:r>
                      <a:r>
                        <a:rPr kumimoji="0" lang="en-US" sz="1000" b="0" i="0" u="none" strike="noStrike" kern="1200" cap="none" spc="0" normalizeH="0" baseline="0" noProof="0">
                          <a:ln>
                            <a:noFill/>
                          </a:ln>
                          <a:solidFill>
                            <a:prstClr val="black"/>
                          </a:solidFill>
                          <a:effectLst/>
                          <a:uLnTx/>
                          <a:uFillTx/>
                          <a:latin typeface="+mn-lt"/>
                          <a:ea typeface="+mn-ea"/>
                          <a:cs typeface="+mn-cs"/>
                        </a:rPr>
                        <a:t> 
 Samba-dy call the referee because it is going to be a fiery match when 🇧🇷 Brazil takes on 🇲🇽Mexico tonight! Which victory dance will you be doing tonight– the Samba or the Salsa? #PickYourTeam!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550558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Singapore - 2018-07-05 02:01:00 </a:t>
                      </a:r>
                      <a:r>
                        <a:rPr kumimoji="0" lang="en-US" sz="1000" b="0" i="0" u="none" strike="noStrike" kern="1200" cap="none" spc="0" normalizeH="0" baseline="0" noProof="0">
                          <a:ln>
                            <a:noFill/>
                          </a:ln>
                          <a:solidFill>
                            <a:prstClr val="black"/>
                          </a:solidFill>
                          <a:effectLst/>
                          <a:uLnTx/>
                          <a:uFillTx/>
                          <a:latin typeface="+mn-lt"/>
                          <a:ea typeface="+mn-ea"/>
                          <a:cs typeface="+mn-cs"/>
                        </a:rPr>
                        <a:t> 
 Will 🇺🇾 Uruguay keep up their winning streak or will they be schooled by 🇫🇷 France in the 2018 FIFA World Cup™ Quarter-Finals match?
#PickYourTeam and let us know in the comments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036953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Singapore - 2018-07-01 02:01:00 </a:t>
                      </a:r>
                      <a:r>
                        <a:rPr kumimoji="0" lang="en-US" sz="1000" b="0" i="0" u="none" strike="noStrike" kern="1200" cap="none" spc="0" normalizeH="0" baseline="0" noProof="0">
                          <a:ln>
                            <a:noFill/>
                          </a:ln>
                          <a:solidFill>
                            <a:prstClr val="black"/>
                          </a:solidFill>
                          <a:effectLst/>
                          <a:uLnTx/>
                          <a:uFillTx/>
                          <a:latin typeface="+mn-lt"/>
                          <a:ea typeface="+mn-ea"/>
                          <a:cs typeface="+mn-cs"/>
                        </a:rPr>
                        <a:t> 
 Will 🇷🇺 Russia bring the pain to Spain or will 🇪🇸 Spain tiki-taka  their way into the Quarter-Finals? 
#PickYourTeam and let us know who you're supporting tonight!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219088023"/>
                  </a:ext>
                </a:extLst>
              </a:tr>
            </a:tbl>
          </a:graphicData>
        </a:graphic>
      </p:graphicFrame>
      <p:sp>
        <p:nvSpPr>
          <p:cNvPr id="4" name="Text Placeholder 3">
            <a:extLst>
              <a:ext uri="{FF2B5EF4-FFF2-40B4-BE49-F238E27FC236}">
                <a16:creationId xmlns:a16="http://schemas.microsoft.com/office/drawing/2014/main" id="{A00560C4-9CCC-4521-ADF1-516D154B906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797649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C3C03-7853-486A-B4F4-C67853FBBB9B}"/>
              </a:ext>
            </a:extLst>
          </p:cNvPr>
          <p:cNvSpPr>
            <a:spLocks noGrp="1"/>
          </p:cNvSpPr>
          <p:nvPr>
            <p:ph type="title"/>
          </p:nvPr>
        </p:nvSpPr>
        <p:spPr/>
        <p:txBody>
          <a:bodyPr/>
          <a:lstStyle/>
          <a:p>
            <a:r>
              <a:rPr lang="en-US"/>
              <a:t>Facebook Own Posts Table | Coca-Cola SG - 5 of 6</a:t>
            </a:r>
          </a:p>
        </p:txBody>
      </p:sp>
      <p:graphicFrame>
        <p:nvGraphicFramePr>
          <p:cNvPr id="5" name="Table Placeholder 4">
            <a:extLst>
              <a:ext uri="{FF2B5EF4-FFF2-40B4-BE49-F238E27FC236}">
                <a16:creationId xmlns:a16="http://schemas.microsoft.com/office/drawing/2014/main" id="{18F91889-582C-44F5-84E5-AF46D8BA38E4}"/>
              </a:ext>
            </a:extLst>
          </p:cNvPr>
          <p:cNvGraphicFramePr>
            <a:graphicFrameLocks noGrp="1"/>
          </p:cNvGraphicFramePr>
          <p:nvPr>
            <p:ph type="tbl" sz="quarter" idx="13"/>
            <p:extLst>
              <p:ext uri="{D42A27DB-BD31-4B8C-83A1-F6EECF244321}">
                <p14:modId xmlns:p14="http://schemas.microsoft.com/office/powerpoint/2010/main" val="3037538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24557579"/>
                    </a:ext>
                  </a:extLst>
                </a:gridCol>
                <a:gridCol w="658368">
                  <a:extLst>
                    <a:ext uri="{9D8B030D-6E8A-4147-A177-3AD203B41FA5}">
                      <a16:colId xmlns:a16="http://schemas.microsoft.com/office/drawing/2014/main" val="2527255168"/>
                    </a:ext>
                  </a:extLst>
                </a:gridCol>
                <a:gridCol w="658368">
                  <a:extLst>
                    <a:ext uri="{9D8B030D-6E8A-4147-A177-3AD203B41FA5}">
                      <a16:colId xmlns:a16="http://schemas.microsoft.com/office/drawing/2014/main" val="1604529156"/>
                    </a:ext>
                  </a:extLst>
                </a:gridCol>
                <a:gridCol w="658368">
                  <a:extLst>
                    <a:ext uri="{9D8B030D-6E8A-4147-A177-3AD203B41FA5}">
                      <a16:colId xmlns:a16="http://schemas.microsoft.com/office/drawing/2014/main" val="58084400"/>
                    </a:ext>
                  </a:extLst>
                </a:gridCol>
                <a:gridCol w="658368">
                  <a:extLst>
                    <a:ext uri="{9D8B030D-6E8A-4147-A177-3AD203B41FA5}">
                      <a16:colId xmlns:a16="http://schemas.microsoft.com/office/drawing/2014/main" val="603992673"/>
                    </a:ext>
                  </a:extLst>
                </a:gridCol>
                <a:gridCol w="658368">
                  <a:extLst>
                    <a:ext uri="{9D8B030D-6E8A-4147-A177-3AD203B41FA5}">
                      <a16:colId xmlns:a16="http://schemas.microsoft.com/office/drawing/2014/main" val="1034849478"/>
                    </a:ext>
                  </a:extLst>
                </a:gridCol>
                <a:gridCol w="658368">
                  <a:extLst>
                    <a:ext uri="{9D8B030D-6E8A-4147-A177-3AD203B41FA5}">
                      <a16:colId xmlns:a16="http://schemas.microsoft.com/office/drawing/2014/main" val="2947045850"/>
                    </a:ext>
                  </a:extLst>
                </a:gridCol>
                <a:gridCol w="658368">
                  <a:extLst>
                    <a:ext uri="{9D8B030D-6E8A-4147-A177-3AD203B41FA5}">
                      <a16:colId xmlns:a16="http://schemas.microsoft.com/office/drawing/2014/main" val="1890094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87422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Singapore - 2018-07-03 02:01:00 </a:t>
                      </a:r>
                      <a:r>
                        <a:rPr kumimoji="0" lang="en-US" sz="1000" b="0" i="0" u="none" strike="noStrike" kern="1200" cap="none" spc="0" normalizeH="0" baseline="0" noProof="0">
                          <a:ln>
                            <a:noFill/>
                          </a:ln>
                          <a:solidFill>
                            <a:prstClr val="black"/>
                          </a:solidFill>
                          <a:effectLst/>
                          <a:uLnTx/>
                          <a:uFillTx/>
                          <a:latin typeface="+mn-lt"/>
                          <a:ea typeface="+mn-ea"/>
                          <a:cs typeface="+mn-cs"/>
                        </a:rPr>
                        <a:t> 
 [Sound on 🔊] 🏴󠁧󠁢󠁥󠁮󠁧󠁿England has made it this far in the 2018 FIFA World Cup™! But would 🇨🇴Colombia be an obstruction towards England’s chance of advancement for the Quarters?
Catch the moment of truth tonight at 10pm! #PickYourTeam and let us know who you're supporting!⚽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07510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Singapore - 2018-07-09 10:00:03 </a:t>
                      </a:r>
                      <a:r>
                        <a:rPr kumimoji="0" lang="en-US" sz="1000" b="0" i="0" u="none" strike="noStrike" kern="1200" cap="none" spc="0" normalizeH="0" baseline="0" noProof="0">
                          <a:ln>
                            <a:noFill/>
                          </a:ln>
                          <a:solidFill>
                            <a:prstClr val="black"/>
                          </a:solidFill>
                          <a:effectLst/>
                          <a:uLnTx/>
                          <a:uFillTx/>
                          <a:latin typeface="+mn-lt"/>
                          <a:ea typeface="+mn-ea"/>
                          <a:cs typeface="+mn-cs"/>
                        </a:rPr>
                        <a:t> 
 Limited edition Coca-Cola FIFA World Cup™ merchandise are up for grabs, and all must go!
Find out how to win these exciting prizes in the link below. Fastest fingers first, so don’t wait! 😉 
T&amp;Cs apply. Visit www.coca-cola.com.sg/fifa/promos for more details.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252102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Singapore - 2018-07-02 14:31:58 </a:t>
                      </a:r>
                      <a:r>
                        <a:rPr kumimoji="0" lang="en-US" sz="1000" b="0" i="0" u="none" strike="noStrike" kern="1200" cap="none" spc="0" normalizeH="0" baseline="0" noProof="0">
                          <a:ln>
                            <a:noFill/>
                          </a:ln>
                          <a:solidFill>
                            <a:prstClr val="black"/>
                          </a:solidFill>
                          <a:effectLst/>
                          <a:uLnTx/>
                          <a:uFillTx/>
                          <a:latin typeface="+mn-lt"/>
                          <a:ea typeface="+mn-ea"/>
                          <a:cs typeface="+mn-cs"/>
                        </a:rPr>
                        <a:t> 
 Hungry? #PickASide and order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227782124"/>
                  </a:ext>
                </a:extLst>
              </a:tr>
            </a:tbl>
          </a:graphicData>
        </a:graphic>
      </p:graphicFrame>
      <p:sp>
        <p:nvSpPr>
          <p:cNvPr id="4" name="Text Placeholder 3">
            <a:extLst>
              <a:ext uri="{FF2B5EF4-FFF2-40B4-BE49-F238E27FC236}">
                <a16:creationId xmlns:a16="http://schemas.microsoft.com/office/drawing/2014/main" id="{4011F42F-F9B4-4FF4-9FBF-EC543457CDA1}"/>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168782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95735-3727-4D40-9618-E0374B5CE3CF}"/>
              </a:ext>
            </a:extLst>
          </p:cNvPr>
          <p:cNvSpPr>
            <a:spLocks noGrp="1"/>
          </p:cNvSpPr>
          <p:nvPr>
            <p:ph type="title"/>
          </p:nvPr>
        </p:nvSpPr>
        <p:spPr/>
        <p:txBody>
          <a:bodyPr/>
          <a:lstStyle/>
          <a:p>
            <a:r>
              <a:rPr lang="en-US"/>
              <a:t>Facebook Own Posts Table | Coca-Cola SG - 6 of 6</a:t>
            </a:r>
          </a:p>
        </p:txBody>
      </p:sp>
      <p:graphicFrame>
        <p:nvGraphicFramePr>
          <p:cNvPr id="5" name="Table Placeholder 4">
            <a:extLst>
              <a:ext uri="{FF2B5EF4-FFF2-40B4-BE49-F238E27FC236}">
                <a16:creationId xmlns:a16="http://schemas.microsoft.com/office/drawing/2014/main" id="{F18ED344-F5B3-4795-B0C2-6F0C9DAB8156}"/>
              </a:ext>
            </a:extLst>
          </p:cNvPr>
          <p:cNvGraphicFramePr>
            <a:graphicFrameLocks noGrp="1"/>
          </p:cNvGraphicFramePr>
          <p:nvPr>
            <p:ph type="tbl" sz="quarter" idx="13"/>
            <p:extLst>
              <p:ext uri="{D42A27DB-BD31-4B8C-83A1-F6EECF244321}">
                <p14:modId xmlns:p14="http://schemas.microsoft.com/office/powerpoint/2010/main" val="2575081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26074725"/>
                    </a:ext>
                  </a:extLst>
                </a:gridCol>
                <a:gridCol w="658368">
                  <a:extLst>
                    <a:ext uri="{9D8B030D-6E8A-4147-A177-3AD203B41FA5}">
                      <a16:colId xmlns:a16="http://schemas.microsoft.com/office/drawing/2014/main" val="3203607118"/>
                    </a:ext>
                  </a:extLst>
                </a:gridCol>
                <a:gridCol w="658368">
                  <a:extLst>
                    <a:ext uri="{9D8B030D-6E8A-4147-A177-3AD203B41FA5}">
                      <a16:colId xmlns:a16="http://schemas.microsoft.com/office/drawing/2014/main" val="2185432311"/>
                    </a:ext>
                  </a:extLst>
                </a:gridCol>
                <a:gridCol w="658368">
                  <a:extLst>
                    <a:ext uri="{9D8B030D-6E8A-4147-A177-3AD203B41FA5}">
                      <a16:colId xmlns:a16="http://schemas.microsoft.com/office/drawing/2014/main" val="515822246"/>
                    </a:ext>
                  </a:extLst>
                </a:gridCol>
                <a:gridCol w="658368">
                  <a:extLst>
                    <a:ext uri="{9D8B030D-6E8A-4147-A177-3AD203B41FA5}">
                      <a16:colId xmlns:a16="http://schemas.microsoft.com/office/drawing/2014/main" val="16466413"/>
                    </a:ext>
                  </a:extLst>
                </a:gridCol>
                <a:gridCol w="658368">
                  <a:extLst>
                    <a:ext uri="{9D8B030D-6E8A-4147-A177-3AD203B41FA5}">
                      <a16:colId xmlns:a16="http://schemas.microsoft.com/office/drawing/2014/main" val="2784170685"/>
                    </a:ext>
                  </a:extLst>
                </a:gridCol>
                <a:gridCol w="658368">
                  <a:extLst>
                    <a:ext uri="{9D8B030D-6E8A-4147-A177-3AD203B41FA5}">
                      <a16:colId xmlns:a16="http://schemas.microsoft.com/office/drawing/2014/main" val="935852831"/>
                    </a:ext>
                  </a:extLst>
                </a:gridCol>
                <a:gridCol w="658368">
                  <a:extLst>
                    <a:ext uri="{9D8B030D-6E8A-4147-A177-3AD203B41FA5}">
                      <a16:colId xmlns:a16="http://schemas.microsoft.com/office/drawing/2014/main" val="1607167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46405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Singapore - 2018-07-07 02:01:00 </a:t>
                      </a:r>
                      <a:r>
                        <a:rPr kumimoji="0" lang="en-US" sz="1000" b="0" i="0" u="none" strike="noStrike" kern="1200" cap="none" spc="0" normalizeH="0" baseline="0" noProof="0">
                          <a:ln>
                            <a:noFill/>
                          </a:ln>
                          <a:solidFill>
                            <a:prstClr val="black"/>
                          </a:solidFill>
                          <a:effectLst/>
                          <a:uLnTx/>
                          <a:uFillTx/>
                          <a:latin typeface="+mn-lt"/>
                          <a:ea typeface="+mn-ea"/>
                          <a:cs typeface="+mn-cs"/>
                        </a:rPr>
                        <a:t> 
 🇸🇪 Sweden and 🏴󠁧󠁢󠁥󠁮󠁧󠁿 England have proven themselves worthy as serious contenders. But only ONE will make it in to semi-finals.
Ladies and gentlemen, let the battle begin! 🔥 #PickYourTeam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551156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Singapore - 2018-07-11 03:56:55 </a:t>
                      </a:r>
                      <a:r>
                        <a:rPr kumimoji="0" lang="en-US" sz="1000" b="0" i="0" u="none" strike="noStrike" kern="1200" cap="none" spc="0" normalizeH="0" baseline="0" noProof="0">
                          <a:ln>
                            <a:noFill/>
                          </a:ln>
                          <a:solidFill>
                            <a:prstClr val="black"/>
                          </a:solidFill>
                          <a:effectLst/>
                          <a:uLnTx/>
                          <a:uFillTx/>
                          <a:latin typeface="+mn-lt"/>
                          <a:ea typeface="+mn-ea"/>
                          <a:cs typeface="+mn-cs"/>
                        </a:rPr>
                        <a:t> 
 Don't miss out on the last match, and the last opportunity to walk away with exclusive 2018 FIFA World Cup™ Coca-Cola merchandise!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614878141"/>
                  </a:ext>
                </a:extLst>
              </a:tr>
            </a:tbl>
          </a:graphicData>
        </a:graphic>
      </p:graphicFrame>
      <p:sp>
        <p:nvSpPr>
          <p:cNvPr id="4" name="Text Placeholder 3">
            <a:extLst>
              <a:ext uri="{FF2B5EF4-FFF2-40B4-BE49-F238E27FC236}">
                <a16:creationId xmlns:a16="http://schemas.microsoft.com/office/drawing/2014/main" id="{A00D11F7-354A-4BBE-94D3-8D2BF2B26CD9}"/>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439729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EB940-6DEF-420B-9387-648421C0C509}"/>
              </a:ext>
            </a:extLst>
          </p:cNvPr>
          <p:cNvSpPr>
            <a:spLocks noGrp="1"/>
          </p:cNvSpPr>
          <p:nvPr>
            <p:ph type="title"/>
          </p:nvPr>
        </p:nvSpPr>
        <p:spPr/>
        <p:txBody>
          <a:bodyPr/>
          <a:lstStyle/>
          <a:p>
            <a:r>
              <a:rPr lang="en-US"/>
              <a:t>Twitter Own and Retweeted Tweets Table | Coca-Cola Singapore - 1 of 4</a:t>
            </a:r>
          </a:p>
        </p:txBody>
      </p:sp>
      <p:graphicFrame>
        <p:nvGraphicFramePr>
          <p:cNvPr id="5" name="Table Placeholder 4">
            <a:extLst>
              <a:ext uri="{FF2B5EF4-FFF2-40B4-BE49-F238E27FC236}">
                <a16:creationId xmlns:a16="http://schemas.microsoft.com/office/drawing/2014/main" id="{C257DA16-59BA-4485-A215-335DA140FEB3}"/>
              </a:ext>
            </a:extLst>
          </p:cNvPr>
          <p:cNvGraphicFramePr>
            <a:graphicFrameLocks noGrp="1"/>
          </p:cNvGraphicFramePr>
          <p:nvPr>
            <p:ph type="tbl" sz="quarter" idx="13"/>
            <p:extLst>
              <p:ext uri="{D42A27DB-BD31-4B8C-83A1-F6EECF244321}">
                <p14:modId xmlns:p14="http://schemas.microsoft.com/office/powerpoint/2010/main" val="3007162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57291666"/>
                    </a:ext>
                  </a:extLst>
                </a:gridCol>
                <a:gridCol w="822960">
                  <a:extLst>
                    <a:ext uri="{9D8B030D-6E8A-4147-A177-3AD203B41FA5}">
                      <a16:colId xmlns:a16="http://schemas.microsoft.com/office/drawing/2014/main" val="143381569"/>
                    </a:ext>
                  </a:extLst>
                </a:gridCol>
                <a:gridCol w="822960">
                  <a:extLst>
                    <a:ext uri="{9D8B030D-6E8A-4147-A177-3AD203B41FA5}">
                      <a16:colId xmlns:a16="http://schemas.microsoft.com/office/drawing/2014/main" val="883951235"/>
                    </a:ext>
                  </a:extLst>
                </a:gridCol>
                <a:gridCol w="822960">
                  <a:extLst>
                    <a:ext uri="{9D8B030D-6E8A-4147-A177-3AD203B41FA5}">
                      <a16:colId xmlns:a16="http://schemas.microsoft.com/office/drawing/2014/main" val="3877272309"/>
                    </a:ext>
                  </a:extLst>
                </a:gridCol>
                <a:gridCol w="822960">
                  <a:extLst>
                    <a:ext uri="{9D8B030D-6E8A-4147-A177-3AD203B41FA5}">
                      <a16:colId xmlns:a16="http://schemas.microsoft.com/office/drawing/2014/main" val="1673658120"/>
                    </a:ext>
                  </a:extLst>
                </a:gridCol>
                <a:gridCol w="822960">
                  <a:extLst>
                    <a:ext uri="{9D8B030D-6E8A-4147-A177-3AD203B41FA5}">
                      <a16:colId xmlns:a16="http://schemas.microsoft.com/office/drawing/2014/main" val="291394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828607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@pepsi - 2018-07-31 18:00:05 </a:t>
                      </a:r>
                      <a:r>
                        <a:rPr kumimoji="0" lang="en-US" sz="1000" b="0" i="0" u="none" strike="noStrike" kern="1200" cap="none" spc="0" normalizeH="0" baseline="0" noProof="0">
                          <a:ln>
                            <a:noFill/>
                          </a:ln>
                          <a:solidFill>
                            <a:prstClr val="black"/>
                          </a:solidFill>
                          <a:effectLst/>
                          <a:uLnTx/>
                          <a:uFillTx/>
                          <a:latin typeface="+mn-lt"/>
                          <a:ea typeface="+mn-ea"/>
                          <a:cs typeface="+mn-cs"/>
                        </a:rPr>
                        <a:t>
  Those crisp cool sips on hot summer days 😎 https://t.co/WESbmm5yWR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0.0182 %</a:t>
                      </a:r>
                    </a:p>
                  </a:txBody>
                  <a:tcPr/>
                </a:tc>
                <a:extLst>
                  <a:ext uri="{0D108BD9-81ED-4DB2-BD59-A6C34878D82A}">
                    <a16:rowId xmlns:a16="http://schemas.microsoft.com/office/drawing/2014/main" val="273540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@pepsi - 2018-07-31 16:51:51 </a:t>
                      </a:r>
                      <a:r>
                        <a:rPr kumimoji="0" lang="en-US" sz="1000" b="0" i="0" u="none" strike="noStrike" kern="1200" cap="none" spc="0" normalizeH="0" baseline="0" noProof="0">
                          <a:ln>
                            <a:noFill/>
                          </a:ln>
                          <a:solidFill>
                            <a:prstClr val="black"/>
                          </a:solidFill>
                          <a:effectLst/>
                          <a:uLnTx/>
                          <a:uFillTx/>
                          <a:latin typeface="+mn-lt"/>
                          <a:ea typeface="+mn-ea"/>
                          <a:cs typeface="+mn-cs"/>
                        </a:rPr>
                        <a:t>
  RT @FortuneMagazine: Recycling rates are declining. PepsiCo has a plan to change that, writes Indra Nooyi for @FortuneMagazine https://t.co…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83675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@pepsi - 2018-07-29 16:00:11 </a:t>
                      </a:r>
                      <a:r>
                        <a:rPr kumimoji="0" lang="en-US" sz="1000" b="0" i="0" u="none" strike="noStrike" kern="1200" cap="none" spc="0" normalizeH="0" baseline="0" noProof="0">
                          <a:ln>
                            <a:noFill/>
                          </a:ln>
                          <a:solidFill>
                            <a:prstClr val="black"/>
                          </a:solidFill>
                          <a:effectLst/>
                          <a:uLnTx/>
                          <a:uFillTx/>
                          <a:latin typeface="+mn-lt"/>
                          <a:ea typeface="+mn-ea"/>
                          <a:cs typeface="+mn-cs"/>
                        </a:rPr>
                        <a:t>
  Fresh for the summer 🍋 https://t.co/XDJ94uOwjT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extLst>
                  <a:ext uri="{0D108BD9-81ED-4DB2-BD59-A6C34878D82A}">
                    <a16:rowId xmlns:a16="http://schemas.microsoft.com/office/drawing/2014/main" val="3747275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@pepsi - 2018-07-28 21:00:09 </a:t>
                      </a:r>
                      <a:r>
                        <a:rPr kumimoji="0" lang="en-US" sz="1000" b="0" i="0" u="none" strike="noStrike" kern="1200" cap="none" spc="0" normalizeH="0" baseline="0" noProof="0">
                          <a:ln>
                            <a:noFill/>
                          </a:ln>
                          <a:solidFill>
                            <a:prstClr val="black"/>
                          </a:solidFill>
                          <a:effectLst/>
                          <a:uLnTx/>
                          <a:uFillTx/>
                          <a:latin typeface="+mn-lt"/>
                          <a:ea typeface="+mn-ea"/>
                          <a:cs typeface="+mn-cs"/>
                        </a:rPr>
                        <a:t>
  Here’s to celebrating legends. Grab our limited edition Legend cans while supplies last! https://t.co/ihD6M2IOU7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0.0094 %</a:t>
                      </a:r>
                    </a:p>
                  </a:txBody>
                  <a:tcPr/>
                </a:tc>
                <a:extLst>
                  <a:ext uri="{0D108BD9-81ED-4DB2-BD59-A6C34878D82A}">
                    <a16:rowId xmlns:a16="http://schemas.microsoft.com/office/drawing/2014/main" val="1872586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@pepsi - 2018-07-27 16:30:10 </a:t>
                      </a:r>
                      <a:r>
                        <a:rPr kumimoji="0" lang="en-US" sz="1000" b="0" i="0" u="none" strike="noStrike" kern="1200" cap="none" spc="0" normalizeH="0" baseline="0" noProof="0">
                          <a:ln>
                            <a:noFill/>
                          </a:ln>
                          <a:solidFill>
                            <a:prstClr val="black"/>
                          </a:solidFill>
                          <a:effectLst/>
                          <a:uLnTx/>
                          <a:uFillTx/>
                          <a:latin typeface="+mn-lt"/>
                          <a:ea typeface="+mn-ea"/>
                          <a:cs typeface="+mn-cs"/>
                        </a:rPr>
                        <a:t>
  Grabbing that perfect nacho like https://t.co/ABrAfQuq6B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0.0050 %</a:t>
                      </a:r>
                    </a:p>
                  </a:txBody>
                  <a:tcPr/>
                </a:tc>
                <a:extLst>
                  <a:ext uri="{0D108BD9-81ED-4DB2-BD59-A6C34878D82A}">
                    <a16:rowId xmlns:a16="http://schemas.microsoft.com/office/drawing/2014/main" val="559145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@pepsi - 2018-07-26 16:30:09 </a:t>
                      </a:r>
                      <a:r>
                        <a:rPr kumimoji="0" lang="en-US" sz="1000" b="0" i="0" u="none" strike="noStrike" kern="1200" cap="none" spc="0" normalizeH="0" baseline="0" noProof="0">
                          <a:ln>
                            <a:noFill/>
                          </a:ln>
                          <a:solidFill>
                            <a:prstClr val="black"/>
                          </a:solidFill>
                          <a:effectLst/>
                          <a:uLnTx/>
                          <a:uFillTx/>
                          <a:latin typeface="+mn-lt"/>
                          <a:ea typeface="+mn-ea"/>
                          <a:cs typeface="+mn-cs"/>
                        </a:rPr>
                        <a:t>
  Here’s to getting that sandwich you’ve been thinking about since 9:15am. https://t.co/lWlU1paFVZ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0.0069 %</a:t>
                      </a:r>
                    </a:p>
                  </a:txBody>
                  <a:tcPr/>
                </a:tc>
                <a:extLst>
                  <a:ext uri="{0D108BD9-81ED-4DB2-BD59-A6C34878D82A}">
                    <a16:rowId xmlns:a16="http://schemas.microsoft.com/office/drawing/2014/main" val="2720205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@pepsi - 2018-07-25 17:00:09 </a:t>
                      </a:r>
                      <a:r>
                        <a:rPr kumimoji="0" lang="en-US" sz="1000" b="0" i="0" u="none" strike="noStrike" kern="1200" cap="none" spc="0" normalizeH="0" baseline="0" noProof="0">
                          <a:ln>
                            <a:noFill/>
                          </a:ln>
                          <a:solidFill>
                            <a:prstClr val="black"/>
                          </a:solidFill>
                          <a:effectLst/>
                          <a:uLnTx/>
                          <a:uFillTx/>
                          <a:latin typeface="+mn-lt"/>
                          <a:ea typeface="+mn-ea"/>
                          <a:cs typeface="+mn-cs"/>
                        </a:rPr>
                        <a:t>
  We’re all smiles about the limited edition Legend cans. https://t.co/RWNwLskQQJ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0.0078 %</a:t>
                      </a:r>
                    </a:p>
                  </a:txBody>
                  <a:tcPr/>
                </a:tc>
                <a:extLst>
                  <a:ext uri="{0D108BD9-81ED-4DB2-BD59-A6C34878D82A}">
                    <a16:rowId xmlns:a16="http://schemas.microsoft.com/office/drawing/2014/main" val="3847725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@pepsi - 2018-07-25 03:59:00 </a:t>
                      </a:r>
                      <a:r>
                        <a:rPr kumimoji="0" lang="en-US" sz="1000" b="0" i="0" u="none" strike="noStrike" kern="1200" cap="none" spc="0" normalizeH="0" baseline="0" noProof="0">
                          <a:ln>
                            <a:noFill/>
                          </a:ln>
                          <a:solidFill>
                            <a:prstClr val="black"/>
                          </a:solidFill>
                          <a:effectLst/>
                          <a:uLnTx/>
                          <a:uFillTx/>
                          <a:latin typeface="+mn-lt"/>
                          <a:ea typeface="+mn-ea"/>
                          <a:cs typeface="+mn-cs"/>
                        </a:rPr>
                        <a:t>
  Our livestream featuring @TheChainsmokers &amp;amp; special guests is live now—follow @Pepsi to watch! https://t.co/zcB6egEIqS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0.0379 %</a:t>
                      </a:r>
                    </a:p>
                  </a:txBody>
                  <a:tcPr/>
                </a:tc>
                <a:extLst>
                  <a:ext uri="{0D108BD9-81ED-4DB2-BD59-A6C34878D82A}">
                    <a16:rowId xmlns:a16="http://schemas.microsoft.com/office/drawing/2014/main" val="3053845221"/>
                  </a:ext>
                </a:extLst>
              </a:tr>
            </a:tbl>
          </a:graphicData>
        </a:graphic>
      </p:graphicFrame>
      <p:sp>
        <p:nvSpPr>
          <p:cNvPr id="4" name="Text Placeholder 3">
            <a:extLst>
              <a:ext uri="{FF2B5EF4-FFF2-40B4-BE49-F238E27FC236}">
                <a16:creationId xmlns:a16="http://schemas.microsoft.com/office/drawing/2014/main" id="{7F8CCFC5-770B-4F5F-BF48-C689E8D07077}"/>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9260609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CC6A9-DB98-4F92-AA8E-A68510ABA525}"/>
              </a:ext>
            </a:extLst>
          </p:cNvPr>
          <p:cNvSpPr>
            <a:spLocks noGrp="1"/>
          </p:cNvSpPr>
          <p:nvPr>
            <p:ph type="title"/>
          </p:nvPr>
        </p:nvSpPr>
        <p:spPr/>
        <p:txBody>
          <a:bodyPr/>
          <a:lstStyle/>
          <a:p>
            <a:r>
              <a:rPr lang="en-US"/>
              <a:t>Twitter Own and Retweeted Tweets Table | Coca-Cola Singapore - 2 of 4</a:t>
            </a:r>
          </a:p>
        </p:txBody>
      </p:sp>
      <p:graphicFrame>
        <p:nvGraphicFramePr>
          <p:cNvPr id="5" name="Table Placeholder 4">
            <a:extLst>
              <a:ext uri="{FF2B5EF4-FFF2-40B4-BE49-F238E27FC236}">
                <a16:creationId xmlns:a16="http://schemas.microsoft.com/office/drawing/2014/main" id="{84BFFF86-9FC9-4DD2-B0CD-BFA9706D6A2E}"/>
              </a:ext>
            </a:extLst>
          </p:cNvPr>
          <p:cNvGraphicFramePr>
            <a:graphicFrameLocks noGrp="1"/>
          </p:cNvGraphicFramePr>
          <p:nvPr>
            <p:ph type="tbl" sz="quarter" idx="13"/>
            <p:extLst>
              <p:ext uri="{D42A27DB-BD31-4B8C-83A1-F6EECF244321}">
                <p14:modId xmlns:p14="http://schemas.microsoft.com/office/powerpoint/2010/main" val="176079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7336836"/>
                    </a:ext>
                  </a:extLst>
                </a:gridCol>
                <a:gridCol w="822960">
                  <a:extLst>
                    <a:ext uri="{9D8B030D-6E8A-4147-A177-3AD203B41FA5}">
                      <a16:colId xmlns:a16="http://schemas.microsoft.com/office/drawing/2014/main" val="1715311792"/>
                    </a:ext>
                  </a:extLst>
                </a:gridCol>
                <a:gridCol w="822960">
                  <a:extLst>
                    <a:ext uri="{9D8B030D-6E8A-4147-A177-3AD203B41FA5}">
                      <a16:colId xmlns:a16="http://schemas.microsoft.com/office/drawing/2014/main" val="2577479174"/>
                    </a:ext>
                  </a:extLst>
                </a:gridCol>
                <a:gridCol w="822960">
                  <a:extLst>
                    <a:ext uri="{9D8B030D-6E8A-4147-A177-3AD203B41FA5}">
                      <a16:colId xmlns:a16="http://schemas.microsoft.com/office/drawing/2014/main" val="2222280789"/>
                    </a:ext>
                  </a:extLst>
                </a:gridCol>
                <a:gridCol w="822960">
                  <a:extLst>
                    <a:ext uri="{9D8B030D-6E8A-4147-A177-3AD203B41FA5}">
                      <a16:colId xmlns:a16="http://schemas.microsoft.com/office/drawing/2014/main" val="3620098784"/>
                    </a:ext>
                  </a:extLst>
                </a:gridCol>
                <a:gridCol w="822960">
                  <a:extLst>
                    <a:ext uri="{9D8B030D-6E8A-4147-A177-3AD203B41FA5}">
                      <a16:colId xmlns:a16="http://schemas.microsoft.com/office/drawing/2014/main" val="4259595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766035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@pepsi - 2018-07-24 21:00:49 </a:t>
                      </a:r>
                      <a:r>
                        <a:rPr kumimoji="0" lang="en-US" sz="1000" b="0" i="0" u="none" strike="noStrike" kern="1200" cap="none" spc="0" normalizeH="0" baseline="0" noProof="0">
                          <a:ln>
                            <a:noFill/>
                          </a:ln>
                          <a:solidFill>
                            <a:prstClr val="black"/>
                          </a:solidFill>
                          <a:effectLst/>
                          <a:uLnTx/>
                          <a:uFillTx/>
                          <a:latin typeface="+mn-lt"/>
                          <a:ea typeface="+mn-ea"/>
                          <a:cs typeface="+mn-cs"/>
                        </a:rPr>
                        <a:t>
  It’s here—ready for @TheChainsmokers livestream tonight?! Catch all the fun happening at 9pm PT on our Twitter https://t.co/3IK52egLKh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extLst>
                  <a:ext uri="{0D108BD9-81ED-4DB2-BD59-A6C34878D82A}">
                    <a16:rowId xmlns:a16="http://schemas.microsoft.com/office/drawing/2014/main" val="2685257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@pepsi - 2018-07-24 15:36:43 </a:t>
                      </a:r>
                      <a:r>
                        <a:rPr kumimoji="0" lang="en-US" sz="1000" b="0" i="0" u="none" strike="noStrike" kern="1200" cap="none" spc="0" normalizeH="0" baseline="0" noProof="0">
                          <a:ln>
                            <a:noFill/>
                          </a:ln>
                          <a:solidFill>
                            <a:prstClr val="black"/>
                          </a:solidFill>
                          <a:effectLst/>
                          <a:uLnTx/>
                          <a:uFillTx/>
                          <a:latin typeface="+mn-lt"/>
                          <a:ea typeface="+mn-ea"/>
                          <a:cs typeface="+mn-cs"/>
                        </a:rPr>
                        <a:t>
  RT @PepsiCo: From legendary sports teams like the @nyknicks &amp;amp; @NYRangers to events at @RadioCity &amp;amp; @BeaconTheatre, we’re thrilled to be the…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24244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@pepsi - 2018-07-24 15:32:18 </a:t>
                      </a:r>
                      <a:r>
                        <a:rPr kumimoji="0" lang="en-US" sz="1000" b="0" i="0" u="none" strike="noStrike" kern="1200" cap="none" spc="0" normalizeH="0" baseline="0" noProof="0">
                          <a:ln>
                            <a:noFill/>
                          </a:ln>
                          <a:solidFill>
                            <a:prstClr val="black"/>
                          </a:solidFill>
                          <a:effectLst/>
                          <a:uLnTx/>
                          <a:uFillTx/>
                          <a:latin typeface="+mn-lt"/>
                          <a:ea typeface="+mn-ea"/>
                          <a:cs typeface="+mn-cs"/>
                        </a:rPr>
                        <a:t>
  RT @britneyspears: Playing Radio City Music Hall never tasted so good… 😉
#partner @pepsi https://t.co/utc4Cc44ZP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36121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@pepsi - 2018-07-23 18:30:08 </a:t>
                      </a:r>
                      <a:r>
                        <a:rPr kumimoji="0" lang="en-US" sz="1000" b="0" i="0" u="none" strike="noStrike" kern="1200" cap="none" spc="0" normalizeH="0" baseline="0" noProof="0">
                          <a:ln>
                            <a:noFill/>
                          </a:ln>
                          <a:solidFill>
                            <a:prstClr val="black"/>
                          </a:solidFill>
                          <a:effectLst/>
                          <a:uLnTx/>
                          <a:uFillTx/>
                          <a:latin typeface="+mn-lt"/>
                          <a:ea typeface="+mn-ea"/>
                          <a:cs typeface="+mn-cs"/>
                        </a:rPr>
                        <a:t>
  Feeling chill in this selfie 😎 https://t.co/i52hnT2uRl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0.0207 %</a:t>
                      </a:r>
                    </a:p>
                  </a:txBody>
                  <a:tcPr/>
                </a:tc>
                <a:extLst>
                  <a:ext uri="{0D108BD9-81ED-4DB2-BD59-A6C34878D82A}">
                    <a16:rowId xmlns:a16="http://schemas.microsoft.com/office/drawing/2014/main" val="3683045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@pepsi - 2018-07-22 16:00:38 </a:t>
                      </a:r>
                      <a:r>
                        <a:rPr kumimoji="0" lang="en-US" sz="1000" b="0" i="0" u="none" strike="noStrike" kern="1200" cap="none" spc="0" normalizeH="0" baseline="0" noProof="0">
                          <a:ln>
                            <a:noFill/>
                          </a:ln>
                          <a:solidFill>
                            <a:prstClr val="black"/>
                          </a:solidFill>
                          <a:effectLst/>
                          <a:uLnTx/>
                          <a:uFillTx/>
                          <a:latin typeface="+mn-lt"/>
                          <a:ea typeface="+mn-ea"/>
                          <a:cs typeface="+mn-cs"/>
                        </a:rPr>
                        <a:t>
  What are you doing Tuesday night? One Word: THIS. Catch @TheChainsmokers streaming live from @thepalladium at 9pm PT on our Twitter. https://t.co/aylJ4k0gOO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0.0055 %</a:t>
                      </a:r>
                    </a:p>
                  </a:txBody>
                  <a:tcPr/>
                </a:tc>
                <a:extLst>
                  <a:ext uri="{0D108BD9-81ED-4DB2-BD59-A6C34878D82A}">
                    <a16:rowId xmlns:a16="http://schemas.microsoft.com/office/drawing/2014/main" val="3610069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@pepsi - 2018-07-21 19:30:05 </a:t>
                      </a:r>
                      <a:r>
                        <a:rPr kumimoji="0" lang="en-US" sz="1000" b="0" i="0" u="none" strike="noStrike" kern="1200" cap="none" spc="0" normalizeH="0" baseline="0" noProof="0">
                          <a:ln>
                            <a:noFill/>
                          </a:ln>
                          <a:solidFill>
                            <a:prstClr val="black"/>
                          </a:solidFill>
                          <a:effectLst/>
                          <a:uLnTx/>
                          <a:uFillTx/>
                          <a:latin typeface="+mn-lt"/>
                          <a:ea typeface="+mn-ea"/>
                          <a:cs typeface="+mn-cs"/>
                        </a:rPr>
                        <a:t>
  Can we get another order of Saturday please? https://t.co/f0X1Z5CXVh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0.0102 %</a:t>
                      </a:r>
                    </a:p>
                  </a:txBody>
                  <a:tcPr/>
                </a:tc>
                <a:extLst>
                  <a:ext uri="{0D108BD9-81ED-4DB2-BD59-A6C34878D82A}">
                    <a16:rowId xmlns:a16="http://schemas.microsoft.com/office/drawing/2014/main" val="805580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@pepsi - 2018-07-20 14:00:09 </a:t>
                      </a:r>
                      <a:r>
                        <a:rPr kumimoji="0" lang="en-US" sz="1000" b="0" i="0" u="none" strike="noStrike" kern="1200" cap="none" spc="0" normalizeH="0" baseline="0" noProof="0">
                          <a:ln>
                            <a:noFill/>
                          </a:ln>
                          <a:solidFill>
                            <a:prstClr val="black"/>
                          </a:solidFill>
                          <a:effectLst/>
                          <a:uLnTx/>
                          <a:uFillTx/>
                          <a:latin typeface="+mn-lt"/>
                          <a:ea typeface="+mn-ea"/>
                          <a:cs typeface="+mn-cs"/>
                        </a:rPr>
                        <a:t>
  That salty and sweet combo  🙌 https://t.co/xDm9GpXAen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0.0109 %</a:t>
                      </a:r>
                    </a:p>
                  </a:txBody>
                  <a:tcPr/>
                </a:tc>
                <a:extLst>
                  <a:ext uri="{0D108BD9-81ED-4DB2-BD59-A6C34878D82A}">
                    <a16:rowId xmlns:a16="http://schemas.microsoft.com/office/drawing/2014/main" val="3360046061"/>
                  </a:ext>
                </a:extLst>
              </a:tr>
            </a:tbl>
          </a:graphicData>
        </a:graphic>
      </p:graphicFrame>
      <p:sp>
        <p:nvSpPr>
          <p:cNvPr id="4" name="Text Placeholder 3">
            <a:extLst>
              <a:ext uri="{FF2B5EF4-FFF2-40B4-BE49-F238E27FC236}">
                <a16:creationId xmlns:a16="http://schemas.microsoft.com/office/drawing/2014/main" id="{0A172E76-ED7B-4EAE-AD19-2EB9E730238C}"/>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4233956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B380D-FB2D-4B3C-BE05-644403D0F7F6}"/>
              </a:ext>
            </a:extLst>
          </p:cNvPr>
          <p:cNvSpPr>
            <a:spLocks noGrp="1"/>
          </p:cNvSpPr>
          <p:nvPr>
            <p:ph type="title"/>
          </p:nvPr>
        </p:nvSpPr>
        <p:spPr/>
        <p:txBody>
          <a:bodyPr/>
          <a:lstStyle/>
          <a:p>
            <a:r>
              <a:rPr lang="en-US"/>
              <a:t>Twitter Own and Retweeted Tweets Table | Coca-Cola Singapore - 3 of 4</a:t>
            </a:r>
          </a:p>
        </p:txBody>
      </p:sp>
      <p:graphicFrame>
        <p:nvGraphicFramePr>
          <p:cNvPr id="5" name="Table Placeholder 4">
            <a:extLst>
              <a:ext uri="{FF2B5EF4-FFF2-40B4-BE49-F238E27FC236}">
                <a16:creationId xmlns:a16="http://schemas.microsoft.com/office/drawing/2014/main" id="{32DC8746-3370-4EAF-B4AE-EB27D541AD87}"/>
              </a:ext>
            </a:extLst>
          </p:cNvPr>
          <p:cNvGraphicFramePr>
            <a:graphicFrameLocks noGrp="1"/>
          </p:cNvGraphicFramePr>
          <p:nvPr>
            <p:ph type="tbl" sz="quarter" idx="13"/>
            <p:extLst>
              <p:ext uri="{D42A27DB-BD31-4B8C-83A1-F6EECF244321}">
                <p14:modId xmlns:p14="http://schemas.microsoft.com/office/powerpoint/2010/main" val="3662023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93302500"/>
                    </a:ext>
                  </a:extLst>
                </a:gridCol>
                <a:gridCol w="822960">
                  <a:extLst>
                    <a:ext uri="{9D8B030D-6E8A-4147-A177-3AD203B41FA5}">
                      <a16:colId xmlns:a16="http://schemas.microsoft.com/office/drawing/2014/main" val="1133697320"/>
                    </a:ext>
                  </a:extLst>
                </a:gridCol>
                <a:gridCol w="822960">
                  <a:extLst>
                    <a:ext uri="{9D8B030D-6E8A-4147-A177-3AD203B41FA5}">
                      <a16:colId xmlns:a16="http://schemas.microsoft.com/office/drawing/2014/main" val="1808964443"/>
                    </a:ext>
                  </a:extLst>
                </a:gridCol>
                <a:gridCol w="822960">
                  <a:extLst>
                    <a:ext uri="{9D8B030D-6E8A-4147-A177-3AD203B41FA5}">
                      <a16:colId xmlns:a16="http://schemas.microsoft.com/office/drawing/2014/main" val="1614477275"/>
                    </a:ext>
                  </a:extLst>
                </a:gridCol>
                <a:gridCol w="822960">
                  <a:extLst>
                    <a:ext uri="{9D8B030D-6E8A-4147-A177-3AD203B41FA5}">
                      <a16:colId xmlns:a16="http://schemas.microsoft.com/office/drawing/2014/main" val="1998313681"/>
                    </a:ext>
                  </a:extLst>
                </a:gridCol>
                <a:gridCol w="822960">
                  <a:extLst>
                    <a:ext uri="{9D8B030D-6E8A-4147-A177-3AD203B41FA5}">
                      <a16:colId xmlns:a16="http://schemas.microsoft.com/office/drawing/2014/main" val="1039906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963403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@pepsi - 2018-07-19 19:00:22 </a:t>
                      </a:r>
                      <a:r>
                        <a:rPr kumimoji="0" lang="en-US" sz="1000" b="0" i="0" u="none" strike="noStrike" kern="1200" cap="none" spc="0" normalizeH="0" baseline="0" noProof="0">
                          <a:ln>
                            <a:noFill/>
                          </a:ln>
                          <a:solidFill>
                            <a:prstClr val="black"/>
                          </a:solidFill>
                          <a:effectLst/>
                          <a:uLnTx/>
                          <a:uFillTx/>
                          <a:latin typeface="+mn-lt"/>
                          <a:ea typeface="+mn-ea"/>
                          <a:cs typeface="+mn-cs"/>
                        </a:rPr>
                        <a:t>
  It’s all happening July 24th. Follow @Pepsi on Twitter at 9pm PT to catch all @TheChainsmokers action streaming LIVE from @thepalladium. https://t.co/sk8CCnx3CB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extLst>
                  <a:ext uri="{0D108BD9-81ED-4DB2-BD59-A6C34878D82A}">
                    <a16:rowId xmlns:a16="http://schemas.microsoft.com/office/drawing/2014/main" val="3077325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@pepsi - 2018-07-18 19:07:33 </a:t>
                      </a:r>
                      <a:r>
                        <a:rPr kumimoji="0" lang="en-US" sz="1000" b="0" i="0" u="none" strike="noStrike" kern="1200" cap="none" spc="0" normalizeH="0" baseline="0" noProof="0">
                          <a:ln>
                            <a:noFill/>
                          </a:ln>
                          <a:solidFill>
                            <a:prstClr val="black"/>
                          </a:solidFill>
                          <a:effectLst/>
                          <a:uLnTx/>
                          <a:uFillTx/>
                          <a:latin typeface="+mn-lt"/>
                          <a:ea typeface="+mn-ea"/>
                          <a:cs typeface="+mn-cs"/>
                        </a:rPr>
                        <a:t>
  RT @AB84: Mask Off!!! #Madden19 #MaddenCoverAthlete #Boomin #CallGOD @EAMaddenNFL https://t.co/MmdE4Ikfcv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19496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@pepsi - 2018-07-18 16:00:09 </a:t>
                      </a:r>
                      <a:r>
                        <a:rPr kumimoji="0" lang="en-US" sz="1000" b="0" i="0" u="none" strike="noStrike" kern="1200" cap="none" spc="0" normalizeH="0" baseline="0" noProof="0">
                          <a:ln>
                            <a:noFill/>
                          </a:ln>
                          <a:solidFill>
                            <a:prstClr val="black"/>
                          </a:solidFill>
                          <a:effectLst/>
                          <a:uLnTx/>
                          <a:uFillTx/>
                          <a:latin typeface="+mn-lt"/>
                          <a:ea typeface="+mn-ea"/>
                          <a:cs typeface="+mn-cs"/>
                        </a:rPr>
                        <a:t>
  Because #NationalHotDogDay https://t.co/A3OZP452b7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0.0068 %</a:t>
                      </a:r>
                    </a:p>
                  </a:txBody>
                  <a:tcPr/>
                </a:tc>
                <a:extLst>
                  <a:ext uri="{0D108BD9-81ED-4DB2-BD59-A6C34878D82A}">
                    <a16:rowId xmlns:a16="http://schemas.microsoft.com/office/drawing/2014/main" val="3379640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@pepsi - 2018-07-17 14:58:18 </a:t>
                      </a:r>
                      <a:r>
                        <a:rPr kumimoji="0" lang="en-US" sz="1000" b="0" i="0" u="none" strike="noStrike" kern="1200" cap="none" spc="0" normalizeH="0" baseline="0" noProof="0">
                          <a:ln>
                            <a:noFill/>
                          </a:ln>
                          <a:solidFill>
                            <a:prstClr val="black"/>
                          </a:solidFill>
                          <a:effectLst/>
                          <a:uLnTx/>
                          <a:uFillTx/>
                          <a:latin typeface="+mn-lt"/>
                          <a:ea typeface="+mn-ea"/>
                          <a:cs typeface="+mn-cs"/>
                        </a:rPr>
                        <a:t>
  Don’t miss out on @TheChainsmokers concert streaming live from @thepalladium! Set a reminder below on your mobile device to watch on July 24th at 9pm PT on Pepsi’s Twitter page. https://t.co/hXUvEsIqiw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0.0321 %</a:t>
                      </a:r>
                    </a:p>
                  </a:txBody>
                  <a:tcPr/>
                </a:tc>
                <a:extLst>
                  <a:ext uri="{0D108BD9-81ED-4DB2-BD59-A6C34878D82A}">
                    <a16:rowId xmlns:a16="http://schemas.microsoft.com/office/drawing/2014/main" val="86727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@pepsi - 2018-07-16 13:30:12 </a:t>
                      </a:r>
                      <a:r>
                        <a:rPr kumimoji="0" lang="en-US" sz="1000" b="0" i="0" u="none" strike="noStrike" kern="1200" cap="none" spc="0" normalizeH="0" baseline="0" noProof="0">
                          <a:ln>
                            <a:noFill/>
                          </a:ln>
                          <a:solidFill>
                            <a:prstClr val="black"/>
                          </a:solidFill>
                          <a:effectLst/>
                          <a:uLnTx/>
                          <a:uFillTx/>
                          <a:latin typeface="+mn-lt"/>
                          <a:ea typeface="+mn-ea"/>
                          <a:cs typeface="+mn-cs"/>
                        </a:rPr>
                        <a:t>
  Cool crisp and refreshing just got a twist. https://t.co/bFVAtQIPOM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extLst>
                  <a:ext uri="{0D108BD9-81ED-4DB2-BD59-A6C34878D82A}">
                    <a16:rowId xmlns:a16="http://schemas.microsoft.com/office/drawing/2014/main" val="2288862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@pepsi - 2018-07-15 20:00:07 </a:t>
                      </a:r>
                      <a:r>
                        <a:rPr kumimoji="0" lang="en-US" sz="1000" b="0" i="0" u="none" strike="noStrike" kern="1200" cap="none" spc="0" normalizeH="0" baseline="0" noProof="0">
                          <a:ln>
                            <a:noFill/>
                          </a:ln>
                          <a:solidFill>
                            <a:prstClr val="black"/>
                          </a:solidFill>
                          <a:effectLst/>
                          <a:uLnTx/>
                          <a:uFillTx/>
                          <a:latin typeface="+mn-lt"/>
                          <a:ea typeface="+mn-ea"/>
                          <a:cs typeface="+mn-cs"/>
                        </a:rPr>
                        <a:t>
  When Britney and Ray stop by the party 😎 https://t.co/dYBRyvP4uX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0.0154 %</a:t>
                      </a:r>
                    </a:p>
                  </a:txBody>
                  <a:tcPr/>
                </a:tc>
                <a:extLst>
                  <a:ext uri="{0D108BD9-81ED-4DB2-BD59-A6C34878D82A}">
                    <a16:rowId xmlns:a16="http://schemas.microsoft.com/office/drawing/2014/main" val="1072539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@pepsi - 2018-07-14 18:30:11 </a:t>
                      </a:r>
                      <a:r>
                        <a:rPr kumimoji="0" lang="en-US" sz="1000" b="0" i="0" u="none" strike="noStrike" kern="1200" cap="none" spc="0" normalizeH="0" baseline="0" noProof="0">
                          <a:ln>
                            <a:noFill/>
                          </a:ln>
                          <a:solidFill>
                            <a:prstClr val="black"/>
                          </a:solidFill>
                          <a:effectLst/>
                          <a:uLnTx/>
                          <a:uFillTx/>
                          <a:latin typeface="+mn-lt"/>
                          <a:ea typeface="+mn-ea"/>
                          <a:cs typeface="+mn-cs"/>
                        </a:rPr>
                        <a:t>
  Cue the cheesy action shot. https://t.co/9E5RT7Xhvq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extLst>
                  <a:ext uri="{0D108BD9-81ED-4DB2-BD59-A6C34878D82A}">
                    <a16:rowId xmlns:a16="http://schemas.microsoft.com/office/drawing/2014/main" val="2261051612"/>
                  </a:ext>
                </a:extLst>
              </a:tr>
            </a:tbl>
          </a:graphicData>
        </a:graphic>
      </p:graphicFrame>
      <p:sp>
        <p:nvSpPr>
          <p:cNvPr id="4" name="Text Placeholder 3">
            <a:extLst>
              <a:ext uri="{FF2B5EF4-FFF2-40B4-BE49-F238E27FC236}">
                <a16:creationId xmlns:a16="http://schemas.microsoft.com/office/drawing/2014/main" id="{D472E9AA-83B0-4C27-ABD9-6EE0BB7DB71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6424562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074FA-DF4C-4916-9862-48DFFB72BD22}"/>
              </a:ext>
            </a:extLst>
          </p:cNvPr>
          <p:cNvSpPr>
            <a:spLocks noGrp="1"/>
          </p:cNvSpPr>
          <p:nvPr>
            <p:ph type="title"/>
          </p:nvPr>
        </p:nvSpPr>
        <p:spPr/>
        <p:txBody>
          <a:bodyPr/>
          <a:lstStyle/>
          <a:p>
            <a:r>
              <a:rPr lang="en-US"/>
              <a:t>Twitter Own and Retweeted Tweets Table | Coca-Cola Singapore - 4 of 4</a:t>
            </a:r>
          </a:p>
        </p:txBody>
      </p:sp>
      <p:graphicFrame>
        <p:nvGraphicFramePr>
          <p:cNvPr id="5" name="Table Placeholder 4">
            <a:extLst>
              <a:ext uri="{FF2B5EF4-FFF2-40B4-BE49-F238E27FC236}">
                <a16:creationId xmlns:a16="http://schemas.microsoft.com/office/drawing/2014/main" id="{B75E241B-3552-4A88-A4F2-88344626F000}"/>
              </a:ext>
            </a:extLst>
          </p:cNvPr>
          <p:cNvGraphicFramePr>
            <a:graphicFrameLocks noGrp="1"/>
          </p:cNvGraphicFramePr>
          <p:nvPr>
            <p:ph type="tbl" sz="quarter" idx="13"/>
            <p:extLst>
              <p:ext uri="{D42A27DB-BD31-4B8C-83A1-F6EECF244321}">
                <p14:modId xmlns:p14="http://schemas.microsoft.com/office/powerpoint/2010/main" val="558483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78752902"/>
                    </a:ext>
                  </a:extLst>
                </a:gridCol>
                <a:gridCol w="822960">
                  <a:extLst>
                    <a:ext uri="{9D8B030D-6E8A-4147-A177-3AD203B41FA5}">
                      <a16:colId xmlns:a16="http://schemas.microsoft.com/office/drawing/2014/main" val="3575205427"/>
                    </a:ext>
                  </a:extLst>
                </a:gridCol>
                <a:gridCol w="822960">
                  <a:extLst>
                    <a:ext uri="{9D8B030D-6E8A-4147-A177-3AD203B41FA5}">
                      <a16:colId xmlns:a16="http://schemas.microsoft.com/office/drawing/2014/main" val="774558479"/>
                    </a:ext>
                  </a:extLst>
                </a:gridCol>
                <a:gridCol w="822960">
                  <a:extLst>
                    <a:ext uri="{9D8B030D-6E8A-4147-A177-3AD203B41FA5}">
                      <a16:colId xmlns:a16="http://schemas.microsoft.com/office/drawing/2014/main" val="2764879698"/>
                    </a:ext>
                  </a:extLst>
                </a:gridCol>
                <a:gridCol w="822960">
                  <a:extLst>
                    <a:ext uri="{9D8B030D-6E8A-4147-A177-3AD203B41FA5}">
                      <a16:colId xmlns:a16="http://schemas.microsoft.com/office/drawing/2014/main" val="3849792656"/>
                    </a:ext>
                  </a:extLst>
                </a:gridCol>
                <a:gridCol w="822960">
                  <a:extLst>
                    <a:ext uri="{9D8B030D-6E8A-4147-A177-3AD203B41FA5}">
                      <a16:colId xmlns:a16="http://schemas.microsoft.com/office/drawing/2014/main" val="3704164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402890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@pepsi - 2018-07-12 19:00:28 </a:t>
                      </a:r>
                      <a:r>
                        <a:rPr kumimoji="0" lang="en-US" sz="1000" b="0" i="0" u="none" strike="noStrike" kern="1200" cap="none" spc="0" normalizeH="0" baseline="0" noProof="0">
                          <a:ln>
                            <a:noFill/>
                          </a:ln>
                          <a:solidFill>
                            <a:prstClr val="black"/>
                          </a:solidFill>
                          <a:effectLst/>
                          <a:uLnTx/>
                          <a:uFillTx/>
                          <a:latin typeface="+mn-lt"/>
                          <a:ea typeface="+mn-ea"/>
                          <a:cs typeface="+mn-cs"/>
                        </a:rPr>
                        <a:t>
  .@TheChainsmokers advice to their younger selves? Hear it first here. And mark July 24th at 9pm PT on the cal to catch their show live from @thepalladium streaming on our Twitter. https://t.co/9byCbe7tAS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extLst>
                  <a:ext uri="{0D108BD9-81ED-4DB2-BD59-A6C34878D82A}">
                    <a16:rowId xmlns:a16="http://schemas.microsoft.com/office/drawing/2014/main" val="3163373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@pepsi - 2018-07-11 16:00:09 </a:t>
                      </a:r>
                      <a:r>
                        <a:rPr kumimoji="0" lang="en-US" sz="1000" b="0" i="0" u="none" strike="noStrike" kern="1200" cap="none" spc="0" normalizeH="0" baseline="0" noProof="0">
                          <a:ln>
                            <a:noFill/>
                          </a:ln>
                          <a:solidFill>
                            <a:prstClr val="black"/>
                          </a:solidFill>
                          <a:effectLst/>
                          <a:uLnTx/>
                          <a:uFillTx/>
                          <a:latin typeface="+mn-lt"/>
                          <a:ea typeface="+mn-ea"/>
                          <a:cs typeface="+mn-cs"/>
                        </a:rPr>
                        <a:t>
  Repping light crisp and refreshing. https://t.co/WweJHRd1rN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0.0079 %</a:t>
                      </a:r>
                    </a:p>
                  </a:txBody>
                  <a:tcPr/>
                </a:tc>
                <a:extLst>
                  <a:ext uri="{0D108BD9-81ED-4DB2-BD59-A6C34878D82A}">
                    <a16:rowId xmlns:a16="http://schemas.microsoft.com/office/drawing/2014/main" val="734639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@pepsi - 2018-07-10 17:00:09 </a:t>
                      </a:r>
                      <a:r>
                        <a:rPr kumimoji="0" lang="en-US" sz="1000" b="0" i="0" u="none" strike="noStrike" kern="1200" cap="none" spc="0" normalizeH="0" baseline="0" noProof="0">
                          <a:ln>
                            <a:noFill/>
                          </a:ln>
                          <a:solidFill>
                            <a:prstClr val="black"/>
                          </a:solidFill>
                          <a:effectLst/>
                          <a:uLnTx/>
                          <a:uFillTx/>
                          <a:latin typeface="+mn-lt"/>
                          <a:ea typeface="+mn-ea"/>
                          <a:cs typeface="+mn-cs"/>
                        </a:rPr>
                        <a:t>
  Crisp and refreshing meets crispy and delicious. https://t.co/oMEmcFaufl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0.0079 %</a:t>
                      </a:r>
                    </a:p>
                  </a:txBody>
                  <a:tcPr/>
                </a:tc>
                <a:extLst>
                  <a:ext uri="{0D108BD9-81ED-4DB2-BD59-A6C34878D82A}">
                    <a16:rowId xmlns:a16="http://schemas.microsoft.com/office/drawing/2014/main" val="1415411686"/>
                  </a:ext>
                </a:extLst>
              </a:tr>
            </a:tbl>
          </a:graphicData>
        </a:graphic>
      </p:graphicFrame>
      <p:sp>
        <p:nvSpPr>
          <p:cNvPr id="4" name="Text Placeholder 3">
            <a:extLst>
              <a:ext uri="{FF2B5EF4-FFF2-40B4-BE49-F238E27FC236}">
                <a16:creationId xmlns:a16="http://schemas.microsoft.com/office/drawing/2014/main" id="{1B00126F-7CA1-44EF-A374-531671916C7E}"/>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4033738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E7EE6-F1F5-46D4-B173-6B96F8CE7CE7}"/>
              </a:ext>
            </a:extLst>
          </p:cNvPr>
          <p:cNvSpPr>
            <a:spLocks noGrp="1"/>
          </p:cNvSpPr>
          <p:nvPr>
            <p:ph type="title"/>
          </p:nvPr>
        </p:nvSpPr>
        <p:spPr/>
        <p:txBody>
          <a:bodyPr/>
          <a:lstStyle/>
          <a:p>
            <a:r>
              <a:rPr lang="en-US"/>
              <a:t>Instagram Posts Table | Coca-Cola Singapore - 1 of 4</a:t>
            </a:r>
          </a:p>
        </p:txBody>
      </p:sp>
      <p:graphicFrame>
        <p:nvGraphicFramePr>
          <p:cNvPr id="5" name="Table Placeholder 4">
            <a:extLst>
              <a:ext uri="{FF2B5EF4-FFF2-40B4-BE49-F238E27FC236}">
                <a16:creationId xmlns:a16="http://schemas.microsoft.com/office/drawing/2014/main" id="{0B2BC440-9570-4067-87B9-0A467A2ADDC1}"/>
              </a:ext>
            </a:extLst>
          </p:cNvPr>
          <p:cNvGraphicFramePr>
            <a:graphicFrameLocks noGrp="1"/>
          </p:cNvGraphicFramePr>
          <p:nvPr>
            <p:ph type="tbl" sz="quarter" idx="13"/>
            <p:extLst>
              <p:ext uri="{D42A27DB-BD31-4B8C-83A1-F6EECF244321}">
                <p14:modId xmlns:p14="http://schemas.microsoft.com/office/powerpoint/2010/main" val="639794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36059607"/>
                    </a:ext>
                  </a:extLst>
                </a:gridCol>
                <a:gridCol w="987552">
                  <a:extLst>
                    <a:ext uri="{9D8B030D-6E8A-4147-A177-3AD203B41FA5}">
                      <a16:colId xmlns:a16="http://schemas.microsoft.com/office/drawing/2014/main" val="1358191435"/>
                    </a:ext>
                  </a:extLst>
                </a:gridCol>
                <a:gridCol w="987552">
                  <a:extLst>
                    <a:ext uri="{9D8B030D-6E8A-4147-A177-3AD203B41FA5}">
                      <a16:colId xmlns:a16="http://schemas.microsoft.com/office/drawing/2014/main" val="1726586563"/>
                    </a:ext>
                  </a:extLst>
                </a:gridCol>
                <a:gridCol w="987552">
                  <a:extLst>
                    <a:ext uri="{9D8B030D-6E8A-4147-A177-3AD203B41FA5}">
                      <a16:colId xmlns:a16="http://schemas.microsoft.com/office/drawing/2014/main" val="2844435238"/>
                    </a:ext>
                  </a:extLst>
                </a:gridCol>
                <a:gridCol w="987552">
                  <a:extLst>
                    <a:ext uri="{9D8B030D-6E8A-4147-A177-3AD203B41FA5}">
                      <a16:colId xmlns:a16="http://schemas.microsoft.com/office/drawing/2014/main" val="634386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23762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- 2018-07-31 17:57:56 </a:t>
                      </a:r>
                      <a:r>
                        <a:rPr kumimoji="0" lang="en-US" sz="1000" b="0" i="0" u="none" strike="noStrike" kern="1200" cap="none" spc="0" normalizeH="0" baseline="0" noProof="0">
                          <a:ln>
                            <a:noFill/>
                          </a:ln>
                          <a:solidFill>
                            <a:prstClr val="black"/>
                          </a:solidFill>
                          <a:effectLst/>
                          <a:uLnTx/>
                          <a:uFillTx/>
                          <a:latin typeface="+mn-lt"/>
                          <a:ea typeface="+mn-ea"/>
                          <a:cs typeface="+mn-cs"/>
                        </a:rPr>
                        <a:t>
 Keep it cool.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26765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- 2018-07-29 15:59:56 </a:t>
                      </a:r>
                      <a:r>
                        <a:rPr kumimoji="0" lang="en-US" sz="1000" b="0" i="0" u="none" strike="noStrike" kern="1200" cap="none" spc="0" normalizeH="0" baseline="0" noProof="0">
                          <a:ln>
                            <a:noFill/>
                          </a:ln>
                          <a:solidFill>
                            <a:prstClr val="black"/>
                          </a:solidFill>
                          <a:effectLst/>
                          <a:uLnTx/>
                          <a:uFillTx/>
                          <a:latin typeface="+mn-lt"/>
                          <a:ea typeface="+mn-ea"/>
                          <a:cs typeface="+mn-cs"/>
                        </a:rPr>
                        <a:t>
 An easy recipe for when life gives you lemons.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01490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100plus_singapore - 2018-07-29 04:11:09 </a:t>
                      </a:r>
                      <a:r>
                        <a:rPr kumimoji="0" lang="en-US" sz="1000" b="0" i="0" u="none" strike="noStrike" kern="1200" cap="none" spc="0" normalizeH="0" baseline="0" noProof="0">
                          <a:ln>
                            <a:noFill/>
                          </a:ln>
                          <a:solidFill>
                            <a:prstClr val="black"/>
                          </a:solidFill>
                          <a:effectLst/>
                          <a:uLnTx/>
                          <a:uFillTx/>
                          <a:latin typeface="+mn-lt"/>
                          <a:ea typeface="+mn-ea"/>
                          <a:cs typeface="+mn-cs"/>
                        </a:rPr>
                        <a:t>
 Thanks for joining us at GetActive! SG launch and the flag ceremony for #AsianGames2018 #AsianParaGames2018 #YouthOlympics!
GO #TeamSG and Outdo Yourself!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65996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- 2018-07-28 20:58:27 </a:t>
                      </a:r>
                      <a:r>
                        <a:rPr kumimoji="0" lang="en-US" sz="1000" b="0" i="0" u="none" strike="noStrike" kern="1200" cap="none" spc="0" normalizeH="0" baseline="0" noProof="0">
                          <a:ln>
                            <a:noFill/>
                          </a:ln>
                          <a:solidFill>
                            <a:prstClr val="black"/>
                          </a:solidFill>
                          <a:effectLst/>
                          <a:uLnTx/>
                          <a:uFillTx/>
                          <a:latin typeface="+mn-lt"/>
                          <a:ea typeface="+mn-ea"/>
                          <a:cs typeface="+mn-cs"/>
                        </a:rPr>
                        <a:t>
 We’re celebrating legends all summer long.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50757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- 2018-07-27 16:28:30 </a:t>
                      </a:r>
                      <a:r>
                        <a:rPr kumimoji="0" lang="en-US" sz="1000" b="0" i="0" u="none" strike="noStrike" kern="1200" cap="none" spc="0" normalizeH="0" baseline="0" noProof="0">
                          <a:ln>
                            <a:noFill/>
                          </a:ln>
                          <a:solidFill>
                            <a:prstClr val="black"/>
                          </a:solidFill>
                          <a:effectLst/>
                          <a:uLnTx/>
                          <a:uFillTx/>
                          <a:latin typeface="+mn-lt"/>
                          <a:ea typeface="+mn-ea"/>
                          <a:cs typeface="+mn-cs"/>
                        </a:rPr>
                        <a:t>
 The perfect nacho bite doesn't exi...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79929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- 2018-07-26 17:28:21 </a:t>
                      </a:r>
                      <a:r>
                        <a:rPr kumimoji="0" lang="en-US" sz="1000" b="0" i="0" u="none" strike="noStrike" kern="1200" cap="none" spc="0" normalizeH="0" baseline="0" noProof="0">
                          <a:ln>
                            <a:noFill/>
                          </a:ln>
                          <a:solidFill>
                            <a:prstClr val="black"/>
                          </a:solidFill>
                          <a:effectLst/>
                          <a:uLnTx/>
                          <a:uFillTx/>
                          <a:latin typeface="+mn-lt"/>
                          <a:ea typeface="+mn-ea"/>
                          <a:cs typeface="+mn-cs"/>
                        </a:rPr>
                        <a:t>
 Thursday plans stacked.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11100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100plus_singapore - 2018-07-26 07:37:01 </a:t>
                      </a:r>
                      <a:r>
                        <a:rPr kumimoji="0" lang="en-US" sz="1000" b="0" i="0" u="none" strike="noStrike" kern="1200" cap="none" spc="0" normalizeH="0" baseline="0" noProof="0">
                          <a:ln>
                            <a:noFill/>
                          </a:ln>
                          <a:solidFill>
                            <a:prstClr val="black"/>
                          </a:solidFill>
                          <a:effectLst/>
                          <a:uLnTx/>
                          <a:uFillTx/>
                          <a:latin typeface="+mn-lt"/>
                          <a:ea typeface="+mn-ea"/>
                          <a:cs typeface="+mn-cs"/>
                        </a:rPr>
                        <a:t>
 Feeling tired? Take a break and have a #100PLUSZero! 📷: @ohhowstrange
#ZeroInSG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4506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- 2018-07-25 16:02:16 </a:t>
                      </a:r>
                      <a:r>
                        <a:rPr kumimoji="0" lang="en-US" sz="1000" b="0" i="0" u="none" strike="noStrike" kern="1200" cap="none" spc="0" normalizeH="0" baseline="0" noProof="0">
                          <a:ln>
                            <a:noFill/>
                          </a:ln>
                          <a:solidFill>
                            <a:prstClr val="black"/>
                          </a:solidFill>
                          <a:effectLst/>
                          <a:uLnTx/>
                          <a:uFillTx/>
                          <a:latin typeface="+mn-lt"/>
                          <a:ea typeface="+mn-ea"/>
                          <a:cs typeface="+mn-cs"/>
                        </a:rPr>
                        <a:t>
 Looking forward to the weekend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45456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- 2018-07-23 20:46:00 </a:t>
                      </a:r>
                      <a:r>
                        <a:rPr kumimoji="0" lang="en-US" sz="1000" b="0" i="0" u="none" strike="noStrike" kern="1200" cap="none" spc="0" normalizeH="0" baseline="0" noProof="0">
                          <a:ln>
                            <a:noFill/>
                          </a:ln>
                          <a:solidFill>
                            <a:prstClr val="black"/>
                          </a:solidFill>
                          <a:effectLst/>
                          <a:uLnTx/>
                          <a:uFillTx/>
                          <a:latin typeface="+mn-lt"/>
                          <a:ea typeface="+mn-ea"/>
                          <a:cs typeface="+mn-cs"/>
                        </a:rPr>
                        <a:t>
 Selfie game strong.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87230756"/>
                  </a:ext>
                </a:extLst>
              </a:tr>
            </a:tbl>
          </a:graphicData>
        </a:graphic>
      </p:graphicFrame>
      <p:sp>
        <p:nvSpPr>
          <p:cNvPr id="4" name="Text Placeholder 3">
            <a:extLst>
              <a:ext uri="{FF2B5EF4-FFF2-40B4-BE49-F238E27FC236}">
                <a16:creationId xmlns:a16="http://schemas.microsoft.com/office/drawing/2014/main" id="{D278D79B-0A50-49A8-8AE4-8689D0A1958C}"/>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7049595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73205-5C42-426C-9492-CABCBB62FA55}"/>
              </a:ext>
            </a:extLst>
          </p:cNvPr>
          <p:cNvSpPr>
            <a:spLocks noGrp="1"/>
          </p:cNvSpPr>
          <p:nvPr>
            <p:ph type="title"/>
          </p:nvPr>
        </p:nvSpPr>
        <p:spPr/>
        <p:txBody>
          <a:bodyPr/>
          <a:lstStyle/>
          <a:p>
            <a:r>
              <a:rPr lang="en-US"/>
              <a:t>Instagram Posts Table | Coca-Cola Singapore - 2 of 4</a:t>
            </a:r>
          </a:p>
        </p:txBody>
      </p:sp>
      <p:graphicFrame>
        <p:nvGraphicFramePr>
          <p:cNvPr id="5" name="Table Placeholder 4">
            <a:extLst>
              <a:ext uri="{FF2B5EF4-FFF2-40B4-BE49-F238E27FC236}">
                <a16:creationId xmlns:a16="http://schemas.microsoft.com/office/drawing/2014/main" id="{67B92E39-26E9-4EAB-8A09-FE259DDAE4B5}"/>
              </a:ext>
            </a:extLst>
          </p:cNvPr>
          <p:cNvGraphicFramePr>
            <a:graphicFrameLocks noGrp="1"/>
          </p:cNvGraphicFramePr>
          <p:nvPr>
            <p:ph type="tbl" sz="quarter" idx="13"/>
            <p:extLst>
              <p:ext uri="{D42A27DB-BD31-4B8C-83A1-F6EECF244321}">
                <p14:modId xmlns:p14="http://schemas.microsoft.com/office/powerpoint/2010/main" val="628818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36522722"/>
                    </a:ext>
                  </a:extLst>
                </a:gridCol>
                <a:gridCol w="987552">
                  <a:extLst>
                    <a:ext uri="{9D8B030D-6E8A-4147-A177-3AD203B41FA5}">
                      <a16:colId xmlns:a16="http://schemas.microsoft.com/office/drawing/2014/main" val="3733931202"/>
                    </a:ext>
                  </a:extLst>
                </a:gridCol>
                <a:gridCol w="987552">
                  <a:extLst>
                    <a:ext uri="{9D8B030D-6E8A-4147-A177-3AD203B41FA5}">
                      <a16:colId xmlns:a16="http://schemas.microsoft.com/office/drawing/2014/main" val="1422991651"/>
                    </a:ext>
                  </a:extLst>
                </a:gridCol>
                <a:gridCol w="987552">
                  <a:extLst>
                    <a:ext uri="{9D8B030D-6E8A-4147-A177-3AD203B41FA5}">
                      <a16:colId xmlns:a16="http://schemas.microsoft.com/office/drawing/2014/main" val="1763663672"/>
                    </a:ext>
                  </a:extLst>
                </a:gridCol>
                <a:gridCol w="987552">
                  <a:extLst>
                    <a:ext uri="{9D8B030D-6E8A-4147-A177-3AD203B41FA5}">
                      <a16:colId xmlns:a16="http://schemas.microsoft.com/office/drawing/2014/main" val="3474869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4827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- 2018-07-21 20:02:50 </a:t>
                      </a:r>
                      <a:r>
                        <a:rPr kumimoji="0" lang="en-US" sz="1000" b="0" i="0" u="none" strike="noStrike" kern="1200" cap="none" spc="0" normalizeH="0" baseline="0" noProof="0">
                          <a:ln>
                            <a:noFill/>
                          </a:ln>
                          <a:solidFill>
                            <a:prstClr val="black"/>
                          </a:solidFill>
                          <a:effectLst/>
                          <a:uLnTx/>
                          <a:uFillTx/>
                          <a:latin typeface="+mn-lt"/>
                          <a:ea typeface="+mn-ea"/>
                          <a:cs typeface="+mn-cs"/>
                        </a:rPr>
                        <a:t>
 Forks optional.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1282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100plus_singapore - 2018-07-21 05:00:46 </a:t>
                      </a:r>
                      <a:r>
                        <a:rPr kumimoji="0" lang="en-US" sz="1000" b="0" i="0" u="none" strike="noStrike" kern="1200" cap="none" spc="0" normalizeH="0" baseline="0" noProof="0">
                          <a:ln>
                            <a:noFill/>
                          </a:ln>
                          <a:solidFill>
                            <a:prstClr val="black"/>
                          </a:solidFill>
                          <a:effectLst/>
                          <a:uLnTx/>
                          <a:uFillTx/>
                          <a:latin typeface="+mn-lt"/>
                          <a:ea typeface="+mn-ea"/>
                          <a:cs typeface="+mn-cs"/>
                        </a:rPr>
                        <a:t>
 Chill out with your guitar and #100PLUSZero! @Shanepowxp
#ZeroInSG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03574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- 2018-07-20 14:08:10 </a:t>
                      </a:r>
                      <a:r>
                        <a:rPr kumimoji="0" lang="en-US" sz="1000" b="0" i="0" u="none" strike="noStrike" kern="1200" cap="none" spc="0" normalizeH="0" baseline="0" noProof="0">
                          <a:ln>
                            <a:noFill/>
                          </a:ln>
                          <a:solidFill>
                            <a:prstClr val="black"/>
                          </a:solidFill>
                          <a:effectLst/>
                          <a:uLnTx/>
                          <a:uFillTx/>
                          <a:latin typeface="+mn-lt"/>
                          <a:ea typeface="+mn-ea"/>
                          <a:cs typeface="+mn-cs"/>
                        </a:rPr>
                        <a:t>
 That pre-lunch snack.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03499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- 2018-07-18 16:00:14 </a:t>
                      </a:r>
                      <a:r>
                        <a:rPr kumimoji="0" lang="en-US" sz="1000" b="0" i="0" u="none" strike="noStrike" kern="1200" cap="none" spc="0" normalizeH="0" baseline="0" noProof="0">
                          <a:ln>
                            <a:noFill/>
                          </a:ln>
                          <a:solidFill>
                            <a:prstClr val="black"/>
                          </a:solidFill>
                          <a:effectLst/>
                          <a:uLnTx/>
                          <a:uFillTx/>
                          <a:latin typeface="+mn-lt"/>
                          <a:ea typeface="+mn-ea"/>
                          <a:cs typeface="+mn-cs"/>
                        </a:rPr>
                        <a:t>
 Because #NationalHotDogDay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69444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- 2018-07-16 13:27:14 </a:t>
                      </a:r>
                      <a:r>
                        <a:rPr kumimoji="0" lang="en-US" sz="1000" b="0" i="0" u="none" strike="noStrike" kern="1200" cap="none" spc="0" normalizeH="0" baseline="0" noProof="0">
                          <a:ln>
                            <a:noFill/>
                          </a:ln>
                          <a:solidFill>
                            <a:prstClr val="black"/>
                          </a:solidFill>
                          <a:effectLst/>
                          <a:uLnTx/>
                          <a:uFillTx/>
                          <a:latin typeface="+mn-lt"/>
                          <a:ea typeface="+mn-ea"/>
                          <a:cs typeface="+mn-cs"/>
                        </a:rPr>
                        <a:t>
 Give today a twist.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98945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100plus_singapore - 2018-07-16 06:50:25 </a:t>
                      </a:r>
                      <a:r>
                        <a:rPr kumimoji="0" lang="en-US" sz="1000" b="0" i="0" u="none" strike="noStrike" kern="1200" cap="none" spc="0" normalizeH="0" baseline="0" noProof="0">
                          <a:ln>
                            <a:noFill/>
                          </a:ln>
                          <a:solidFill>
                            <a:prstClr val="black"/>
                          </a:solidFill>
                          <a:effectLst/>
                          <a:uLnTx/>
                          <a:uFillTx/>
                          <a:latin typeface="+mn-lt"/>
                          <a:ea typeface="+mn-ea"/>
                          <a:cs typeface="+mn-cs"/>
                        </a:rPr>
                        <a:t>
 Quench your thirst in style just like @ohhowstrange! Get yours today with from selected super/hypermarts. #zeroInSG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86505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cocacolasg - 2018-07-15 22:51:19 </a:t>
                      </a:r>
                      <a:r>
                        <a:rPr kumimoji="0" lang="en-US" sz="1000" b="0" i="0" u="none" strike="noStrike" kern="1200" cap="none" spc="0" normalizeH="0" baseline="0" noProof="0">
                          <a:ln>
                            <a:noFill/>
                          </a:ln>
                          <a:solidFill>
                            <a:prstClr val="black"/>
                          </a:solidFill>
                          <a:effectLst/>
                          <a:uLnTx/>
                          <a:uFillTx/>
                          <a:latin typeface="+mn-lt"/>
                          <a:ea typeface="+mn-ea"/>
                          <a:cs typeface="+mn-cs"/>
                        </a:rPr>
                        <a:t>
 (Turn Sound On 😉) VIVE LA FRANCE! Relive the most intense, drama-filled moments of the 2018 FIFA World Cup™️ Finals with the Fizzy Highlights Show, presented by Haresh of @ministryoffunny and @hirziofficial.
.
Did your favourite team lift the Cup? Let us know in the comment section below! #PickYourTeam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93397084"/>
                  </a:ext>
                </a:extLst>
              </a:tr>
            </a:tbl>
          </a:graphicData>
        </a:graphic>
      </p:graphicFrame>
      <p:sp>
        <p:nvSpPr>
          <p:cNvPr id="4" name="Text Placeholder 3">
            <a:extLst>
              <a:ext uri="{FF2B5EF4-FFF2-40B4-BE49-F238E27FC236}">
                <a16:creationId xmlns:a16="http://schemas.microsoft.com/office/drawing/2014/main" id="{2BB154E8-054F-43DA-8FA5-73FFC89C9E1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1583409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E3A2C-8023-450A-8512-244545F381C8}"/>
              </a:ext>
            </a:extLst>
          </p:cNvPr>
          <p:cNvSpPr>
            <a:spLocks noGrp="1"/>
          </p:cNvSpPr>
          <p:nvPr>
            <p:ph type="title"/>
          </p:nvPr>
        </p:nvSpPr>
        <p:spPr/>
        <p:txBody>
          <a:bodyPr/>
          <a:lstStyle/>
          <a:p>
            <a:r>
              <a:rPr lang="en-US"/>
              <a:t>Instagram Posts Table | Coca-Cola Singapore - 3 of 4</a:t>
            </a:r>
          </a:p>
        </p:txBody>
      </p:sp>
      <p:graphicFrame>
        <p:nvGraphicFramePr>
          <p:cNvPr id="5" name="Table Placeholder 4">
            <a:extLst>
              <a:ext uri="{FF2B5EF4-FFF2-40B4-BE49-F238E27FC236}">
                <a16:creationId xmlns:a16="http://schemas.microsoft.com/office/drawing/2014/main" id="{C85629AC-148E-4F37-9223-70F4D5187A0C}"/>
              </a:ext>
            </a:extLst>
          </p:cNvPr>
          <p:cNvGraphicFramePr>
            <a:graphicFrameLocks noGrp="1"/>
          </p:cNvGraphicFramePr>
          <p:nvPr>
            <p:ph type="tbl" sz="quarter" idx="13"/>
            <p:extLst>
              <p:ext uri="{D42A27DB-BD31-4B8C-83A1-F6EECF244321}">
                <p14:modId xmlns:p14="http://schemas.microsoft.com/office/powerpoint/2010/main" val="1791162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50533111"/>
                    </a:ext>
                  </a:extLst>
                </a:gridCol>
                <a:gridCol w="987552">
                  <a:extLst>
                    <a:ext uri="{9D8B030D-6E8A-4147-A177-3AD203B41FA5}">
                      <a16:colId xmlns:a16="http://schemas.microsoft.com/office/drawing/2014/main" val="901348132"/>
                    </a:ext>
                  </a:extLst>
                </a:gridCol>
                <a:gridCol w="987552">
                  <a:extLst>
                    <a:ext uri="{9D8B030D-6E8A-4147-A177-3AD203B41FA5}">
                      <a16:colId xmlns:a16="http://schemas.microsoft.com/office/drawing/2014/main" val="1556604343"/>
                    </a:ext>
                  </a:extLst>
                </a:gridCol>
                <a:gridCol w="987552">
                  <a:extLst>
                    <a:ext uri="{9D8B030D-6E8A-4147-A177-3AD203B41FA5}">
                      <a16:colId xmlns:a16="http://schemas.microsoft.com/office/drawing/2014/main" val="3927021181"/>
                    </a:ext>
                  </a:extLst>
                </a:gridCol>
                <a:gridCol w="987552">
                  <a:extLst>
                    <a:ext uri="{9D8B030D-6E8A-4147-A177-3AD203B41FA5}">
                      <a16:colId xmlns:a16="http://schemas.microsoft.com/office/drawing/2014/main" val="277780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36306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- 2018-07-15 22:49:04 </a:t>
                      </a:r>
                      <a:r>
                        <a:rPr kumimoji="0" lang="en-US" sz="1000" b="0" i="0" u="none" strike="noStrike" kern="1200" cap="none" spc="0" normalizeH="0" baseline="0" noProof="0">
                          <a:ln>
                            <a:noFill/>
                          </a:ln>
                          <a:solidFill>
                            <a:prstClr val="black"/>
                          </a:solidFill>
                          <a:effectLst/>
                          <a:uLnTx/>
                          <a:uFillTx/>
                          <a:latin typeface="+mn-lt"/>
                          <a:ea typeface="+mn-ea"/>
                          <a:cs typeface="+mn-cs"/>
                        </a:rPr>
                        <a:t>
 Legends coming through.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00109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cocacolasg - 2018-07-15 10:56:50 </a:t>
                      </a:r>
                      <a:r>
                        <a:rPr kumimoji="0" lang="en-US" sz="1000" b="0" i="0" u="none" strike="noStrike" kern="1200" cap="none" spc="0" normalizeH="0" baseline="0" noProof="0">
                          <a:ln>
                            <a:noFill/>
                          </a:ln>
                          <a:solidFill>
                            <a:prstClr val="black"/>
                          </a:solidFill>
                          <a:effectLst/>
                          <a:uLnTx/>
                          <a:uFillTx/>
                          <a:latin typeface="+mn-lt"/>
                          <a:ea typeface="+mn-ea"/>
                          <a:cs typeface="+mn-cs"/>
                        </a:rPr>
                        <a:t>
 (Turn Sound On 😉) Tonight's the night we’ve all been waiting for! Who will be lifting the 🏆 tonight? Will first time finalist 🇭🇷 Croatia be taking the glory? Or will 🇫🇷 France claim back their throne after 20 years?
.
#PickYourTeam and let us know in the comment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09446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cocacolasg - 2018-07-15 00:24:57 </a:t>
                      </a:r>
                      <a:r>
                        <a:rPr kumimoji="0" lang="en-US" sz="1000" b="0" i="0" u="none" strike="noStrike" kern="1200" cap="none" spc="0" normalizeH="0" baseline="0" noProof="0">
                          <a:ln>
                            <a:noFill/>
                          </a:ln>
                          <a:solidFill>
                            <a:prstClr val="black"/>
                          </a:solidFill>
                          <a:effectLst/>
                          <a:uLnTx/>
                          <a:uFillTx/>
                          <a:latin typeface="+mn-lt"/>
                          <a:ea typeface="+mn-ea"/>
                          <a:cs typeface="+mn-cs"/>
                        </a:rPr>
                        <a:t>
 (Turn sound on 😉) The FOMO is REAL! If you missed the FIFA World Cup™️ 3rd place play-offs, tune in to the Fizzy Highlight Show – featuring Haresh of @ministryoffunny and @munahbagharib, for the moments you shouldn’t have missed!
Who were you rooting for? #PickYourTeam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80239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- 2018-07-14 18:30:39 </a:t>
                      </a:r>
                      <a:r>
                        <a:rPr kumimoji="0" lang="en-US" sz="1000" b="0" i="0" u="none" strike="noStrike" kern="1200" cap="none" spc="0" normalizeH="0" baseline="0" noProof="0">
                          <a:ln>
                            <a:noFill/>
                          </a:ln>
                          <a:solidFill>
                            <a:prstClr val="black"/>
                          </a:solidFill>
                          <a:effectLst/>
                          <a:uLnTx/>
                          <a:uFillTx/>
                          <a:latin typeface="+mn-lt"/>
                          <a:ea typeface="+mn-ea"/>
                          <a:cs typeface="+mn-cs"/>
                        </a:rPr>
                        <a:t>
 Feeling cheesy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3559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cocacolasg - 2018-07-14 03:17:40 </a:t>
                      </a:r>
                      <a:r>
                        <a:rPr kumimoji="0" lang="en-US" sz="1000" b="0" i="0" u="none" strike="noStrike" kern="1200" cap="none" spc="0" normalizeH="0" baseline="0" noProof="0">
                          <a:ln>
                            <a:noFill/>
                          </a:ln>
                          <a:solidFill>
                            <a:prstClr val="black"/>
                          </a:solidFill>
                          <a:effectLst/>
                          <a:uLnTx/>
                          <a:uFillTx/>
                          <a:latin typeface="+mn-lt"/>
                          <a:ea typeface="+mn-ea"/>
                          <a:cs typeface="+mn-cs"/>
                        </a:rPr>
                        <a:t>
 It’s been a rollercoaster ride the past few weeks with so many unexpected results, but we are finally down to the top-four finish! With 🇧🇪 Belgium and 🏴󠁧󠁢󠁥󠁮󠁧󠁿 England eyeing the third place, #PickYourTeam and let us know who will be waving their flag in victory!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5568065"/>
                  </a:ext>
                </a:extLst>
              </a:tr>
            </a:tbl>
          </a:graphicData>
        </a:graphic>
      </p:graphicFrame>
      <p:sp>
        <p:nvSpPr>
          <p:cNvPr id="4" name="Text Placeholder 3">
            <a:extLst>
              <a:ext uri="{FF2B5EF4-FFF2-40B4-BE49-F238E27FC236}">
                <a16:creationId xmlns:a16="http://schemas.microsoft.com/office/drawing/2014/main" id="{B6AC5776-29EB-4D61-9C75-387193407B69}"/>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644717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455D6-A356-45DB-8117-A461632FE6A9}"/>
              </a:ext>
            </a:extLst>
          </p:cNvPr>
          <p:cNvSpPr>
            <a:spLocks noGrp="1"/>
          </p:cNvSpPr>
          <p:nvPr>
            <p:ph type="title"/>
          </p:nvPr>
        </p:nvSpPr>
        <p:spPr/>
        <p:txBody>
          <a:bodyPr/>
          <a:lstStyle/>
          <a:p>
            <a:r>
              <a:rPr lang="en-US"/>
              <a:t>Instagram Posts Table | Coca-Cola Singapore - 4 of 4</a:t>
            </a:r>
          </a:p>
        </p:txBody>
      </p:sp>
      <p:graphicFrame>
        <p:nvGraphicFramePr>
          <p:cNvPr id="5" name="Table Placeholder 4">
            <a:extLst>
              <a:ext uri="{FF2B5EF4-FFF2-40B4-BE49-F238E27FC236}">
                <a16:creationId xmlns:a16="http://schemas.microsoft.com/office/drawing/2014/main" id="{7783A0F6-41EF-4596-859E-3ECE2F62BBBC}"/>
              </a:ext>
            </a:extLst>
          </p:cNvPr>
          <p:cNvGraphicFramePr>
            <a:graphicFrameLocks noGrp="1"/>
          </p:cNvGraphicFramePr>
          <p:nvPr>
            <p:ph type="tbl" sz="quarter" idx="13"/>
            <p:extLst>
              <p:ext uri="{D42A27DB-BD31-4B8C-83A1-F6EECF244321}">
                <p14:modId xmlns:p14="http://schemas.microsoft.com/office/powerpoint/2010/main" val="4153103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45930888"/>
                    </a:ext>
                  </a:extLst>
                </a:gridCol>
                <a:gridCol w="987552">
                  <a:extLst>
                    <a:ext uri="{9D8B030D-6E8A-4147-A177-3AD203B41FA5}">
                      <a16:colId xmlns:a16="http://schemas.microsoft.com/office/drawing/2014/main" val="188957965"/>
                    </a:ext>
                  </a:extLst>
                </a:gridCol>
                <a:gridCol w="987552">
                  <a:extLst>
                    <a:ext uri="{9D8B030D-6E8A-4147-A177-3AD203B41FA5}">
                      <a16:colId xmlns:a16="http://schemas.microsoft.com/office/drawing/2014/main" val="2585985800"/>
                    </a:ext>
                  </a:extLst>
                </a:gridCol>
                <a:gridCol w="987552">
                  <a:extLst>
                    <a:ext uri="{9D8B030D-6E8A-4147-A177-3AD203B41FA5}">
                      <a16:colId xmlns:a16="http://schemas.microsoft.com/office/drawing/2014/main" val="729238071"/>
                    </a:ext>
                  </a:extLst>
                </a:gridCol>
                <a:gridCol w="987552">
                  <a:extLst>
                    <a:ext uri="{9D8B030D-6E8A-4147-A177-3AD203B41FA5}">
                      <a16:colId xmlns:a16="http://schemas.microsoft.com/office/drawing/2014/main" val="2096929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7500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cocacolasg - 2018-07-13 07:15:55 </a:t>
                      </a:r>
                      <a:r>
                        <a:rPr kumimoji="0" lang="en-US" sz="1000" b="0" i="0" u="none" strike="noStrike" kern="1200" cap="none" spc="0" normalizeH="0" baseline="0" noProof="0">
                          <a:ln>
                            <a:noFill/>
                          </a:ln>
                          <a:solidFill>
                            <a:prstClr val="black"/>
                          </a:solidFill>
                          <a:effectLst/>
                          <a:uLnTx/>
                          <a:uFillTx/>
                          <a:latin typeface="+mn-lt"/>
                          <a:ea typeface="+mn-ea"/>
                          <a:cs typeface="+mn-cs"/>
                        </a:rPr>
                        <a:t>
 The long awaited Coca-Cola Clear from Japan is now available at any @7elevensg near you!
Clearly, stocks are limited, so hurry get yours today!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10821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cocacolasg - 2018-07-12 05:53:05 </a:t>
                      </a:r>
                      <a:r>
                        <a:rPr kumimoji="0" lang="en-US" sz="1000" b="0" i="0" u="none" strike="noStrike" kern="1200" cap="none" spc="0" normalizeH="0" baseline="0" noProof="0">
                          <a:ln>
                            <a:noFill/>
                          </a:ln>
                          <a:solidFill>
                            <a:prstClr val="black"/>
                          </a:solidFill>
                          <a:effectLst/>
                          <a:uLnTx/>
                          <a:uFillTx/>
                          <a:latin typeface="+mn-lt"/>
                          <a:ea typeface="+mn-ea"/>
                          <a:cs typeface="+mn-cs"/>
                        </a:rPr>
                        <a:t>
 Missed the 2018 FIFA World Cup™ semi-finals? Enjoy the Fizzy Highlights Show, where we bring you the most drama-filled moments, fresh off the match! Featuring Haresh from @ministryoffunny and @hirziofficial, this is the first of our three part series you won’t want to miss!
.
Who do you think will win the cup? #PickYourTeam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79762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100plus_singapore - 2018-07-12 03:09:38 </a:t>
                      </a:r>
                      <a:r>
                        <a:rPr kumimoji="0" lang="en-US" sz="1000" b="0" i="0" u="none" strike="noStrike" kern="1200" cap="none" spc="0" normalizeH="0" baseline="0" noProof="0">
                          <a:ln>
                            <a:noFill/>
                          </a:ln>
                          <a:solidFill>
                            <a:prstClr val="black"/>
                          </a:solidFill>
                          <a:effectLst/>
                          <a:uLnTx/>
                          <a:uFillTx/>
                          <a:latin typeface="+mn-lt"/>
                          <a:ea typeface="+mn-ea"/>
                          <a:cs typeface="+mn-cs"/>
                        </a:rPr>
                        <a:t>
 When life's so sweet, you don't need sugar! 😏 #100PLUSZero #ZeroInSG
@shanepowxp @ohhowstrange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56709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pepsi - 2018-07-11 15:59:15 </a:t>
                      </a:r>
                      <a:r>
                        <a:rPr kumimoji="0" lang="de-DE" sz="1000" b="0" i="0" u="none" strike="noStrike" kern="1200" cap="none" spc="0" normalizeH="0" baseline="0" noProof="0">
                          <a:ln>
                            <a:noFill/>
                          </a:ln>
                          <a:solidFill>
                            <a:prstClr val="black"/>
                          </a:solidFill>
                          <a:effectLst/>
                          <a:uLnTx/>
                          <a:uFillTx/>
                          <a:latin typeface="+mn-lt"/>
                          <a:ea typeface="+mn-ea"/>
                          <a:cs typeface="+mn-cs"/>
                        </a:rPr>
                        <a:t>
 Summer refresh.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86449413"/>
                  </a:ext>
                </a:extLst>
              </a:tr>
            </a:tbl>
          </a:graphicData>
        </a:graphic>
      </p:graphicFrame>
      <p:sp>
        <p:nvSpPr>
          <p:cNvPr id="4" name="Text Placeholder 3">
            <a:extLst>
              <a:ext uri="{FF2B5EF4-FFF2-40B4-BE49-F238E27FC236}">
                <a16:creationId xmlns:a16="http://schemas.microsoft.com/office/drawing/2014/main" id="{585DA9F4-AAB8-40C4-8A37-3E9469C0D4A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6501374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EEDD7-1998-4AB1-B4D6-77591C6F91EB}"/>
              </a:ext>
            </a:extLst>
          </p:cNvPr>
          <p:cNvSpPr>
            <a:spLocks noGrp="1"/>
          </p:cNvSpPr>
          <p:nvPr>
            <p:ph type="title"/>
          </p:nvPr>
        </p:nvSpPr>
        <p:spPr/>
        <p:txBody>
          <a:bodyPr/>
          <a:lstStyle/>
          <a:p>
            <a:r>
              <a:rPr lang="en-US"/>
              <a:t>Facebook Engagement Rate By Post Type | Coca-Cola SG</a:t>
            </a:r>
          </a:p>
        </p:txBody>
      </p:sp>
      <p:graphicFrame>
        <p:nvGraphicFramePr>
          <p:cNvPr id="6" name="Chart Placeholder 5">
            <a:extLst>
              <a:ext uri="{FF2B5EF4-FFF2-40B4-BE49-F238E27FC236}">
                <a16:creationId xmlns:a16="http://schemas.microsoft.com/office/drawing/2014/main" id="{812A165E-7DF5-4ADE-B85A-584435B25693}"/>
              </a:ext>
            </a:extLst>
          </p:cNvPr>
          <p:cNvGraphicFramePr>
            <a:graphicFrameLocks noGrp="1"/>
          </p:cNvGraphicFramePr>
          <p:nvPr>
            <p:ph type="chart" sz="quarter" idx="13"/>
            <p:extLst>
              <p:ext uri="{D42A27DB-BD31-4B8C-83A1-F6EECF244321}">
                <p14:modId xmlns:p14="http://schemas.microsoft.com/office/powerpoint/2010/main" val="39906320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AC86B4-EF52-47A2-977E-69F8C1D6AEDE}"/>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D19DB3A3-09C5-413D-962D-B7ED85C661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67882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753A7-045F-414F-BCAB-65A6B13ACB5D}"/>
              </a:ext>
            </a:extLst>
          </p:cNvPr>
          <p:cNvSpPr>
            <a:spLocks noGrp="1"/>
          </p:cNvSpPr>
          <p:nvPr>
            <p:ph type="title"/>
          </p:nvPr>
        </p:nvSpPr>
        <p:spPr/>
        <p:txBody>
          <a:bodyPr/>
          <a:lstStyle/>
          <a:p>
            <a:r>
              <a:rPr lang="en-US"/>
              <a:t>Facebook Fans Total | Coca-Cola SG</a:t>
            </a:r>
          </a:p>
        </p:txBody>
      </p:sp>
      <p:graphicFrame>
        <p:nvGraphicFramePr>
          <p:cNvPr id="6" name="Chart Placeholder 5">
            <a:extLst>
              <a:ext uri="{FF2B5EF4-FFF2-40B4-BE49-F238E27FC236}">
                <a16:creationId xmlns:a16="http://schemas.microsoft.com/office/drawing/2014/main" id="{068E953C-5F69-418E-A5EE-829D86FFD1B5}"/>
              </a:ext>
            </a:extLst>
          </p:cNvPr>
          <p:cNvGraphicFramePr>
            <a:graphicFrameLocks noGrp="1"/>
          </p:cNvGraphicFramePr>
          <p:nvPr>
            <p:ph type="chart" sz="quarter" idx="13"/>
            <p:extLst>
              <p:ext uri="{D42A27DB-BD31-4B8C-83A1-F6EECF244321}">
                <p14:modId xmlns:p14="http://schemas.microsoft.com/office/powerpoint/2010/main" val="4720514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FD2D52-3977-4472-9CE7-07B7D4CAF120}"/>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21C17598-8A5F-4F22-9EFC-C763038EBF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51059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A5251-853F-48F7-86EE-C87658F8EC18}"/>
              </a:ext>
            </a:extLst>
          </p:cNvPr>
          <p:cNvSpPr>
            <a:spLocks noGrp="1"/>
          </p:cNvSpPr>
          <p:nvPr>
            <p:ph type="title"/>
          </p:nvPr>
        </p:nvSpPr>
        <p:spPr/>
        <p:txBody>
          <a:bodyPr/>
          <a:lstStyle/>
          <a:p>
            <a:r>
              <a:rPr lang="en-US"/>
              <a:t>Facebook Interaction Rate | Coca-Cola SG</a:t>
            </a:r>
          </a:p>
        </p:txBody>
      </p:sp>
      <p:graphicFrame>
        <p:nvGraphicFramePr>
          <p:cNvPr id="6" name="Chart Placeholder 5">
            <a:extLst>
              <a:ext uri="{FF2B5EF4-FFF2-40B4-BE49-F238E27FC236}">
                <a16:creationId xmlns:a16="http://schemas.microsoft.com/office/drawing/2014/main" id="{6231F4DB-D6CE-4818-9434-4FDC419FBBD3}"/>
              </a:ext>
            </a:extLst>
          </p:cNvPr>
          <p:cNvGraphicFramePr>
            <a:graphicFrameLocks noGrp="1"/>
          </p:cNvGraphicFramePr>
          <p:nvPr>
            <p:ph type="chart" sz="quarter" idx="13"/>
            <p:extLst>
              <p:ext uri="{D42A27DB-BD31-4B8C-83A1-F6EECF244321}">
                <p14:modId xmlns:p14="http://schemas.microsoft.com/office/powerpoint/2010/main" val="26017628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74A290-529C-4299-BF28-0768C8D54ADB}"/>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7CCAEB6A-2CA1-42F4-A7CE-1D357DCDE5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57449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0CE5B-F04F-48F8-9CB6-2EE46BF953DA}"/>
              </a:ext>
            </a:extLst>
          </p:cNvPr>
          <p:cNvSpPr>
            <a:spLocks noGrp="1"/>
          </p:cNvSpPr>
          <p:nvPr>
            <p:ph type="title"/>
          </p:nvPr>
        </p:nvSpPr>
        <p:spPr/>
        <p:txBody>
          <a:bodyPr/>
          <a:lstStyle/>
          <a:p>
            <a:r>
              <a:rPr lang="en-US"/>
              <a:t>Facebook Ads Creative Type Distribution | Coca-Cola SG</a:t>
            </a:r>
          </a:p>
        </p:txBody>
      </p:sp>
      <p:graphicFrame>
        <p:nvGraphicFramePr>
          <p:cNvPr id="6" name="Chart Placeholder 5">
            <a:extLst>
              <a:ext uri="{FF2B5EF4-FFF2-40B4-BE49-F238E27FC236}">
                <a16:creationId xmlns:a16="http://schemas.microsoft.com/office/drawing/2014/main" id="{FC6F223C-8073-47CD-B253-A568EA5C76DE}"/>
              </a:ext>
            </a:extLst>
          </p:cNvPr>
          <p:cNvGraphicFramePr>
            <a:graphicFrameLocks noGrp="1"/>
          </p:cNvGraphicFramePr>
          <p:nvPr>
            <p:ph type="chart" sz="quarter" idx="13"/>
            <p:extLst>
              <p:ext uri="{D42A27DB-BD31-4B8C-83A1-F6EECF244321}">
                <p14:modId xmlns:p14="http://schemas.microsoft.com/office/powerpoint/2010/main" val="10877912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56E619-1FC9-40EF-9E3E-AA54FBB66BAA}"/>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C74A365B-867F-477B-BF09-09D9B953CC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133303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1210</Words>
  <Application>Microsoft Office PowerPoint</Application>
  <PresentationFormat>On-screen Show (4:3)</PresentationFormat>
  <Paragraphs>546</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Calibri</vt:lpstr>
      <vt:lpstr>Arial</vt:lpstr>
      <vt:lpstr>quintly_template</vt:lpstr>
      <vt:lpstr>ASEAN Social Hub Dashboard - SG - Coca-Cola</vt:lpstr>
      <vt:lpstr>Facebook Interactions Distribution | Coca-Cola SG</vt:lpstr>
      <vt:lpstr>Twitter Interactions Distribution | Coca-Cola SG</vt:lpstr>
      <vt:lpstr>Instagram Interactions Distribution | Coca-Cola SG</vt:lpstr>
      <vt:lpstr>Facebook Own Posts Table | Coca-Cola SG - 1 of 6</vt:lpstr>
      <vt:lpstr>Facebook Own Posts Table | Coca-Cola SG - 2 of 6</vt:lpstr>
      <vt:lpstr>Facebook Own Posts Table | Coca-Cola SG - 3 of 6</vt:lpstr>
      <vt:lpstr>Facebook Own Posts Table | Coca-Cola SG - 4 of 6</vt:lpstr>
      <vt:lpstr>Facebook Own Posts Table | Coca-Cola SG - 5 of 6</vt:lpstr>
      <vt:lpstr>Facebook Own Posts Table | Coca-Cola SG - 6 of 6</vt:lpstr>
      <vt:lpstr>Twitter Own and Retweeted Tweets Table | Coca-Cola Singapore - 1 of 4</vt:lpstr>
      <vt:lpstr>Twitter Own and Retweeted Tweets Table | Coca-Cola Singapore - 2 of 4</vt:lpstr>
      <vt:lpstr>Twitter Own and Retweeted Tweets Table | Coca-Cola Singapore - 3 of 4</vt:lpstr>
      <vt:lpstr>Twitter Own and Retweeted Tweets Table | Coca-Cola Singapore - 4 of 4</vt:lpstr>
      <vt:lpstr>Instagram Posts Table | Coca-Cola Singapore - 1 of 4</vt:lpstr>
      <vt:lpstr>Instagram Posts Table | Coca-Cola Singapore - 2 of 4</vt:lpstr>
      <vt:lpstr>Instagram Posts Table | Coca-Cola Singapore - 3 of 4</vt:lpstr>
      <vt:lpstr>Instagram Posts Table | Coca-Cola Singapore - 4 of 4</vt:lpstr>
      <vt:lpstr>Facebook Engagement Rate By Post Type | Coca-Cola SG</vt:lpstr>
      <vt:lpstr>Facebook Fans Total | Coca-Cola SG</vt:lpstr>
      <vt:lpstr>Facebook Interaction Rate | Coca-Cola SG</vt:lpstr>
      <vt:lpstr>Facebook Ads Creative Type Distribution | Coca-Cola SG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ASEAN Social Hub Dashboard - SG - Coca-Cola</dc:title>
  <dc:creator>Administrator</dc:creator>
  <cp:lastModifiedBy>Administrator</cp:lastModifiedBy>
  <cp:revision>1</cp:revision>
  <dcterms:created xsi:type="dcterms:W3CDTF">2018-08-09T05:35:17Z</dcterms:created>
  <dcterms:modified xsi:type="dcterms:W3CDTF">2018-08-09T05:36:19Z</dcterms:modified>
</cp:coreProperties>
</file>