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8" r:id="rId21"/>
    <p:sldId id="279" r:id="rId22"/>
    <p:sldId id="280" r:id="rId23"/>
    <p:sldId id="281" r:id="rId24"/>
    <p:sldId id="282"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E3EC9-D8C5-49B5-B7C8-78275C05B419}"/>
              </a:ext>
            </a:extLst>
          </p:cNvPr>
          <p:cNvSpPr>
            <a:spLocks noGrp="1"/>
          </p:cNvSpPr>
          <p:nvPr>
            <p:ph type="ctrTitle"/>
          </p:nvPr>
        </p:nvSpPr>
        <p:spPr/>
        <p:txBody>
          <a:bodyPr/>
          <a:lstStyle/>
          <a:p>
            <a:r>
              <a:rPr lang="en-US"/>
              <a:t>ASEAN Monthly Report Export</a:t>
            </a:r>
          </a:p>
        </p:txBody>
      </p:sp>
      <p:sp>
        <p:nvSpPr>
          <p:cNvPr id="3" name="Subtitle 2">
            <a:extLst>
              <a:ext uri="{FF2B5EF4-FFF2-40B4-BE49-F238E27FC236}">
                <a16:creationId xmlns:a16="http://schemas.microsoft.com/office/drawing/2014/main" id="{F6FACE76-7888-4842-A3B1-D915E90306DE}"/>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24482885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36345-84AB-415E-B202-4692527C4BC5}"/>
              </a:ext>
            </a:extLst>
          </p:cNvPr>
          <p:cNvSpPr>
            <a:spLocks noGrp="1"/>
          </p:cNvSpPr>
          <p:nvPr>
            <p:ph type="title"/>
          </p:nvPr>
        </p:nvSpPr>
        <p:spPr/>
        <p:txBody>
          <a:bodyPr/>
          <a:lstStyle/>
          <a:p>
            <a:r>
              <a:rPr lang="it-IT"/>
              <a:t>Facebook: Content Performance | Coca-Cola Singapore - 1 of 7</a:t>
            </a:r>
            <a:endParaRPr lang="en-US"/>
          </a:p>
        </p:txBody>
      </p:sp>
      <p:graphicFrame>
        <p:nvGraphicFramePr>
          <p:cNvPr id="5" name="Table Placeholder 4">
            <a:extLst>
              <a:ext uri="{FF2B5EF4-FFF2-40B4-BE49-F238E27FC236}">
                <a16:creationId xmlns:a16="http://schemas.microsoft.com/office/drawing/2014/main" id="{F8717D5C-C935-4C5A-85A9-7EA512E2DA91}"/>
              </a:ext>
            </a:extLst>
          </p:cNvPr>
          <p:cNvGraphicFramePr>
            <a:graphicFrameLocks noGrp="1"/>
          </p:cNvGraphicFramePr>
          <p:nvPr>
            <p:ph type="tbl" sz="quarter" idx="13"/>
            <p:extLst>
              <p:ext uri="{D42A27DB-BD31-4B8C-83A1-F6EECF244321}">
                <p14:modId xmlns:p14="http://schemas.microsoft.com/office/powerpoint/2010/main" val="4016778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39281325"/>
                    </a:ext>
                  </a:extLst>
                </a:gridCol>
                <a:gridCol w="1234440">
                  <a:extLst>
                    <a:ext uri="{9D8B030D-6E8A-4147-A177-3AD203B41FA5}">
                      <a16:colId xmlns:a16="http://schemas.microsoft.com/office/drawing/2014/main" val="561891176"/>
                    </a:ext>
                  </a:extLst>
                </a:gridCol>
                <a:gridCol w="822960">
                  <a:extLst>
                    <a:ext uri="{9D8B030D-6E8A-4147-A177-3AD203B41FA5}">
                      <a16:colId xmlns:a16="http://schemas.microsoft.com/office/drawing/2014/main" val="2529414165"/>
                    </a:ext>
                  </a:extLst>
                </a:gridCol>
                <a:gridCol w="822960">
                  <a:extLst>
                    <a:ext uri="{9D8B030D-6E8A-4147-A177-3AD203B41FA5}">
                      <a16:colId xmlns:a16="http://schemas.microsoft.com/office/drawing/2014/main" val="3264335324"/>
                    </a:ext>
                  </a:extLst>
                </a:gridCol>
                <a:gridCol w="822960">
                  <a:extLst>
                    <a:ext uri="{9D8B030D-6E8A-4147-A177-3AD203B41FA5}">
                      <a16:colId xmlns:a16="http://schemas.microsoft.com/office/drawing/2014/main" val="1179728908"/>
                    </a:ext>
                  </a:extLst>
                </a:gridCol>
                <a:gridCol w="822960">
                  <a:extLst>
                    <a:ext uri="{9D8B030D-6E8A-4147-A177-3AD203B41FA5}">
                      <a16:colId xmlns:a16="http://schemas.microsoft.com/office/drawing/2014/main" val="280287812"/>
                    </a:ext>
                  </a:extLst>
                </a:gridCol>
                <a:gridCol w="822960">
                  <a:extLst>
                    <a:ext uri="{9D8B030D-6E8A-4147-A177-3AD203B41FA5}">
                      <a16:colId xmlns:a16="http://schemas.microsoft.com/office/drawing/2014/main" val="228990755"/>
                    </a:ext>
                  </a:extLst>
                </a:gridCol>
                <a:gridCol w="822960">
                  <a:extLst>
                    <a:ext uri="{9D8B030D-6E8A-4147-A177-3AD203B41FA5}">
                      <a16:colId xmlns:a16="http://schemas.microsoft.com/office/drawing/2014/main" val="885870976"/>
                    </a:ext>
                  </a:extLst>
                </a:gridCol>
                <a:gridCol w="822960">
                  <a:extLst>
                    <a:ext uri="{9D8B030D-6E8A-4147-A177-3AD203B41FA5}">
                      <a16:colId xmlns:a16="http://schemas.microsoft.com/office/drawing/2014/main" val="1145787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64870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- 2018-06-30 06:00:00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If you thought the group matches were intense, the ⚽ 2018 FIFA World Cup™ Top 16 matches are going to be mind-poppin’! 🤯 Will Uruguay extend their win streak or will Portugal send them home? 🤔
Who do you think will take the lead? #PickYourTeam and let us know!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42420275"/>
                  </a:ext>
                </a:extLst>
              </a:tr>
            </a:tbl>
          </a:graphicData>
        </a:graphic>
      </p:graphicFrame>
      <p:sp>
        <p:nvSpPr>
          <p:cNvPr id="4" name="Text Placeholder 3">
            <a:extLst>
              <a:ext uri="{FF2B5EF4-FFF2-40B4-BE49-F238E27FC236}">
                <a16:creationId xmlns:a16="http://schemas.microsoft.com/office/drawing/2014/main" id="{0AC39A4D-73D3-4324-81EC-BC63BA6ADEA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077270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AA599-EEB6-434C-A04B-F7D46F18692C}"/>
              </a:ext>
            </a:extLst>
          </p:cNvPr>
          <p:cNvSpPr>
            <a:spLocks noGrp="1"/>
          </p:cNvSpPr>
          <p:nvPr>
            <p:ph type="title"/>
          </p:nvPr>
        </p:nvSpPr>
        <p:spPr/>
        <p:txBody>
          <a:bodyPr/>
          <a:lstStyle/>
          <a:p>
            <a:r>
              <a:rPr lang="it-IT"/>
              <a:t>Facebook: Content Performance | Coca-Cola Singapore - 2 of 7</a:t>
            </a:r>
            <a:endParaRPr lang="en-US"/>
          </a:p>
        </p:txBody>
      </p:sp>
      <p:graphicFrame>
        <p:nvGraphicFramePr>
          <p:cNvPr id="5" name="Table Placeholder 4">
            <a:extLst>
              <a:ext uri="{FF2B5EF4-FFF2-40B4-BE49-F238E27FC236}">
                <a16:creationId xmlns:a16="http://schemas.microsoft.com/office/drawing/2014/main" id="{543C3513-650A-4592-B1C2-C1FCA87B4E76}"/>
              </a:ext>
            </a:extLst>
          </p:cNvPr>
          <p:cNvGraphicFramePr>
            <a:graphicFrameLocks noGrp="1"/>
          </p:cNvGraphicFramePr>
          <p:nvPr>
            <p:ph type="tbl" sz="quarter" idx="13"/>
            <p:extLst>
              <p:ext uri="{D42A27DB-BD31-4B8C-83A1-F6EECF244321}">
                <p14:modId xmlns:p14="http://schemas.microsoft.com/office/powerpoint/2010/main" val="3376708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58556462"/>
                    </a:ext>
                  </a:extLst>
                </a:gridCol>
                <a:gridCol w="1234440">
                  <a:extLst>
                    <a:ext uri="{9D8B030D-6E8A-4147-A177-3AD203B41FA5}">
                      <a16:colId xmlns:a16="http://schemas.microsoft.com/office/drawing/2014/main" val="2746330617"/>
                    </a:ext>
                  </a:extLst>
                </a:gridCol>
                <a:gridCol w="822960">
                  <a:extLst>
                    <a:ext uri="{9D8B030D-6E8A-4147-A177-3AD203B41FA5}">
                      <a16:colId xmlns:a16="http://schemas.microsoft.com/office/drawing/2014/main" val="2944796222"/>
                    </a:ext>
                  </a:extLst>
                </a:gridCol>
                <a:gridCol w="822960">
                  <a:extLst>
                    <a:ext uri="{9D8B030D-6E8A-4147-A177-3AD203B41FA5}">
                      <a16:colId xmlns:a16="http://schemas.microsoft.com/office/drawing/2014/main" val="2681827935"/>
                    </a:ext>
                  </a:extLst>
                </a:gridCol>
                <a:gridCol w="822960">
                  <a:extLst>
                    <a:ext uri="{9D8B030D-6E8A-4147-A177-3AD203B41FA5}">
                      <a16:colId xmlns:a16="http://schemas.microsoft.com/office/drawing/2014/main" val="3897010867"/>
                    </a:ext>
                  </a:extLst>
                </a:gridCol>
                <a:gridCol w="822960">
                  <a:extLst>
                    <a:ext uri="{9D8B030D-6E8A-4147-A177-3AD203B41FA5}">
                      <a16:colId xmlns:a16="http://schemas.microsoft.com/office/drawing/2014/main" val="2128386974"/>
                    </a:ext>
                  </a:extLst>
                </a:gridCol>
                <a:gridCol w="822960">
                  <a:extLst>
                    <a:ext uri="{9D8B030D-6E8A-4147-A177-3AD203B41FA5}">
                      <a16:colId xmlns:a16="http://schemas.microsoft.com/office/drawing/2014/main" val="1487240562"/>
                    </a:ext>
                  </a:extLst>
                </a:gridCol>
                <a:gridCol w="822960">
                  <a:extLst>
                    <a:ext uri="{9D8B030D-6E8A-4147-A177-3AD203B41FA5}">
                      <a16:colId xmlns:a16="http://schemas.microsoft.com/office/drawing/2014/main" val="1632541808"/>
                    </a:ext>
                  </a:extLst>
                </a:gridCol>
                <a:gridCol w="822960">
                  <a:extLst>
                    <a:ext uri="{9D8B030D-6E8A-4147-A177-3AD203B41FA5}">
                      <a16:colId xmlns:a16="http://schemas.microsoft.com/office/drawing/2014/main" val="715143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3410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- 2018-06-27 03:00:00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 you, Singapore! Your message was loud and clear. Here’s a sneak peek of what is to come...
Mark your calendars for 7 July 2018.
#PathToPeace #ComingSoon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65363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- 2018-06-21 05:33:21</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Need a place to catch the live matches? Join us at our matching viewing parties! Click below to find out more on the venues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49046226"/>
                  </a:ext>
                </a:extLst>
              </a:tr>
            </a:tbl>
          </a:graphicData>
        </a:graphic>
      </p:graphicFrame>
      <p:sp>
        <p:nvSpPr>
          <p:cNvPr id="4" name="Text Placeholder 3">
            <a:extLst>
              <a:ext uri="{FF2B5EF4-FFF2-40B4-BE49-F238E27FC236}">
                <a16:creationId xmlns:a16="http://schemas.microsoft.com/office/drawing/2014/main" id="{F3FCB2CA-6844-41A8-B0A6-C1133486B05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413968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13A2E-EB9E-4357-8289-5466CDF8935E}"/>
              </a:ext>
            </a:extLst>
          </p:cNvPr>
          <p:cNvSpPr>
            <a:spLocks noGrp="1"/>
          </p:cNvSpPr>
          <p:nvPr>
            <p:ph type="title"/>
          </p:nvPr>
        </p:nvSpPr>
        <p:spPr/>
        <p:txBody>
          <a:bodyPr/>
          <a:lstStyle/>
          <a:p>
            <a:r>
              <a:rPr lang="it-IT"/>
              <a:t>Facebook: Content Performance | Coca-Cola Singapore - 3 of 7</a:t>
            </a:r>
            <a:endParaRPr lang="en-US"/>
          </a:p>
        </p:txBody>
      </p:sp>
      <p:graphicFrame>
        <p:nvGraphicFramePr>
          <p:cNvPr id="5" name="Table Placeholder 4">
            <a:extLst>
              <a:ext uri="{FF2B5EF4-FFF2-40B4-BE49-F238E27FC236}">
                <a16:creationId xmlns:a16="http://schemas.microsoft.com/office/drawing/2014/main" id="{FB17DDDF-BAEF-476A-9C8A-90FCAC33E4BE}"/>
              </a:ext>
            </a:extLst>
          </p:cNvPr>
          <p:cNvGraphicFramePr>
            <a:graphicFrameLocks noGrp="1"/>
          </p:cNvGraphicFramePr>
          <p:nvPr>
            <p:ph type="tbl" sz="quarter" idx="13"/>
            <p:extLst>
              <p:ext uri="{D42A27DB-BD31-4B8C-83A1-F6EECF244321}">
                <p14:modId xmlns:p14="http://schemas.microsoft.com/office/powerpoint/2010/main" val="820454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53516467"/>
                    </a:ext>
                  </a:extLst>
                </a:gridCol>
                <a:gridCol w="1234440">
                  <a:extLst>
                    <a:ext uri="{9D8B030D-6E8A-4147-A177-3AD203B41FA5}">
                      <a16:colId xmlns:a16="http://schemas.microsoft.com/office/drawing/2014/main" val="662258446"/>
                    </a:ext>
                  </a:extLst>
                </a:gridCol>
                <a:gridCol w="822960">
                  <a:extLst>
                    <a:ext uri="{9D8B030D-6E8A-4147-A177-3AD203B41FA5}">
                      <a16:colId xmlns:a16="http://schemas.microsoft.com/office/drawing/2014/main" val="2783819206"/>
                    </a:ext>
                  </a:extLst>
                </a:gridCol>
                <a:gridCol w="822960">
                  <a:extLst>
                    <a:ext uri="{9D8B030D-6E8A-4147-A177-3AD203B41FA5}">
                      <a16:colId xmlns:a16="http://schemas.microsoft.com/office/drawing/2014/main" val="4196915661"/>
                    </a:ext>
                  </a:extLst>
                </a:gridCol>
                <a:gridCol w="822960">
                  <a:extLst>
                    <a:ext uri="{9D8B030D-6E8A-4147-A177-3AD203B41FA5}">
                      <a16:colId xmlns:a16="http://schemas.microsoft.com/office/drawing/2014/main" val="3126413240"/>
                    </a:ext>
                  </a:extLst>
                </a:gridCol>
                <a:gridCol w="822960">
                  <a:extLst>
                    <a:ext uri="{9D8B030D-6E8A-4147-A177-3AD203B41FA5}">
                      <a16:colId xmlns:a16="http://schemas.microsoft.com/office/drawing/2014/main" val="3249724092"/>
                    </a:ext>
                  </a:extLst>
                </a:gridCol>
                <a:gridCol w="822960">
                  <a:extLst>
                    <a:ext uri="{9D8B030D-6E8A-4147-A177-3AD203B41FA5}">
                      <a16:colId xmlns:a16="http://schemas.microsoft.com/office/drawing/2014/main" val="3568961460"/>
                    </a:ext>
                  </a:extLst>
                </a:gridCol>
                <a:gridCol w="822960">
                  <a:extLst>
                    <a:ext uri="{9D8B030D-6E8A-4147-A177-3AD203B41FA5}">
                      <a16:colId xmlns:a16="http://schemas.microsoft.com/office/drawing/2014/main" val="1596979629"/>
                    </a:ext>
                  </a:extLst>
                </a:gridCol>
                <a:gridCol w="822960">
                  <a:extLst>
                    <a:ext uri="{9D8B030D-6E8A-4147-A177-3AD203B41FA5}">
                      <a16:colId xmlns:a16="http://schemas.microsoft.com/office/drawing/2014/main" val="2658136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65324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- 2018-06-15 04:10:42</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 to make game nights more rewarding?
Simply order Coca-Cola Bundles from 11 June – 15 July, choose your favourite ‘sides’, and stand to win ,000 worth of exciting prizes, including limited edition foosball tables, food vouchers and footballs!
Ready, set, goal! #pickaside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70220640"/>
                  </a:ext>
                </a:extLst>
              </a:tr>
            </a:tbl>
          </a:graphicData>
        </a:graphic>
      </p:graphicFrame>
      <p:sp>
        <p:nvSpPr>
          <p:cNvPr id="4" name="Text Placeholder 3">
            <a:extLst>
              <a:ext uri="{FF2B5EF4-FFF2-40B4-BE49-F238E27FC236}">
                <a16:creationId xmlns:a16="http://schemas.microsoft.com/office/drawing/2014/main" id="{096B4974-2E32-4C8E-AEEA-9A22B6CBA17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10765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8CE87-B5AF-4293-B9E9-71D0BE279035}"/>
              </a:ext>
            </a:extLst>
          </p:cNvPr>
          <p:cNvSpPr>
            <a:spLocks noGrp="1"/>
          </p:cNvSpPr>
          <p:nvPr>
            <p:ph type="title"/>
          </p:nvPr>
        </p:nvSpPr>
        <p:spPr/>
        <p:txBody>
          <a:bodyPr/>
          <a:lstStyle/>
          <a:p>
            <a:r>
              <a:rPr lang="it-IT"/>
              <a:t>Facebook: Content Performance | Coca-Cola Singapore - 4 of 7</a:t>
            </a:r>
            <a:endParaRPr lang="en-US"/>
          </a:p>
        </p:txBody>
      </p:sp>
      <p:graphicFrame>
        <p:nvGraphicFramePr>
          <p:cNvPr id="5" name="Table Placeholder 4">
            <a:extLst>
              <a:ext uri="{FF2B5EF4-FFF2-40B4-BE49-F238E27FC236}">
                <a16:creationId xmlns:a16="http://schemas.microsoft.com/office/drawing/2014/main" id="{4E2BC5FC-4996-4FFF-AF67-7B7C3AD892FC}"/>
              </a:ext>
            </a:extLst>
          </p:cNvPr>
          <p:cNvGraphicFramePr>
            <a:graphicFrameLocks noGrp="1"/>
          </p:cNvGraphicFramePr>
          <p:nvPr>
            <p:ph type="tbl" sz="quarter" idx="13"/>
            <p:extLst>
              <p:ext uri="{D42A27DB-BD31-4B8C-83A1-F6EECF244321}">
                <p14:modId xmlns:p14="http://schemas.microsoft.com/office/powerpoint/2010/main" val="984998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41668206"/>
                    </a:ext>
                  </a:extLst>
                </a:gridCol>
                <a:gridCol w="1234440">
                  <a:extLst>
                    <a:ext uri="{9D8B030D-6E8A-4147-A177-3AD203B41FA5}">
                      <a16:colId xmlns:a16="http://schemas.microsoft.com/office/drawing/2014/main" val="1551822847"/>
                    </a:ext>
                  </a:extLst>
                </a:gridCol>
                <a:gridCol w="822960">
                  <a:extLst>
                    <a:ext uri="{9D8B030D-6E8A-4147-A177-3AD203B41FA5}">
                      <a16:colId xmlns:a16="http://schemas.microsoft.com/office/drawing/2014/main" val="2724652887"/>
                    </a:ext>
                  </a:extLst>
                </a:gridCol>
                <a:gridCol w="822960">
                  <a:extLst>
                    <a:ext uri="{9D8B030D-6E8A-4147-A177-3AD203B41FA5}">
                      <a16:colId xmlns:a16="http://schemas.microsoft.com/office/drawing/2014/main" val="425879923"/>
                    </a:ext>
                  </a:extLst>
                </a:gridCol>
                <a:gridCol w="822960">
                  <a:extLst>
                    <a:ext uri="{9D8B030D-6E8A-4147-A177-3AD203B41FA5}">
                      <a16:colId xmlns:a16="http://schemas.microsoft.com/office/drawing/2014/main" val="1202131191"/>
                    </a:ext>
                  </a:extLst>
                </a:gridCol>
                <a:gridCol w="822960">
                  <a:extLst>
                    <a:ext uri="{9D8B030D-6E8A-4147-A177-3AD203B41FA5}">
                      <a16:colId xmlns:a16="http://schemas.microsoft.com/office/drawing/2014/main" val="2612676304"/>
                    </a:ext>
                  </a:extLst>
                </a:gridCol>
                <a:gridCol w="822960">
                  <a:extLst>
                    <a:ext uri="{9D8B030D-6E8A-4147-A177-3AD203B41FA5}">
                      <a16:colId xmlns:a16="http://schemas.microsoft.com/office/drawing/2014/main" val="2945299863"/>
                    </a:ext>
                  </a:extLst>
                </a:gridCol>
                <a:gridCol w="822960">
                  <a:extLst>
                    <a:ext uri="{9D8B030D-6E8A-4147-A177-3AD203B41FA5}">
                      <a16:colId xmlns:a16="http://schemas.microsoft.com/office/drawing/2014/main" val="1083305234"/>
                    </a:ext>
                  </a:extLst>
                </a:gridCol>
                <a:gridCol w="822960">
                  <a:extLst>
                    <a:ext uri="{9D8B030D-6E8A-4147-A177-3AD203B41FA5}">
                      <a16:colId xmlns:a16="http://schemas.microsoft.com/office/drawing/2014/main" val="4086138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84038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- 2018-06-14 10:20:17</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Summit is over and hopefully we’re on the path to peace! So many of you asked where to get these cans. And we hate to disappoint…so now the question is – would you want one of these for yourselves?
#PathToPeace #itsyourchoice
Follow us on Coca-Cola SG’s IG/FB to find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15857694"/>
                  </a:ext>
                </a:extLst>
              </a:tr>
            </a:tbl>
          </a:graphicData>
        </a:graphic>
      </p:graphicFrame>
      <p:sp>
        <p:nvSpPr>
          <p:cNvPr id="4" name="Text Placeholder 3">
            <a:extLst>
              <a:ext uri="{FF2B5EF4-FFF2-40B4-BE49-F238E27FC236}">
                <a16:creationId xmlns:a16="http://schemas.microsoft.com/office/drawing/2014/main" id="{EE7A6F8C-E188-46F8-A387-2B7B649D9EB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8357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F6E88-CA35-410C-86B2-93697A227343}"/>
              </a:ext>
            </a:extLst>
          </p:cNvPr>
          <p:cNvSpPr>
            <a:spLocks noGrp="1"/>
          </p:cNvSpPr>
          <p:nvPr>
            <p:ph type="title"/>
          </p:nvPr>
        </p:nvSpPr>
        <p:spPr/>
        <p:txBody>
          <a:bodyPr/>
          <a:lstStyle/>
          <a:p>
            <a:r>
              <a:rPr lang="it-IT"/>
              <a:t>Facebook: Content Performance | Coca-Cola Singapore - 5 of 7</a:t>
            </a:r>
            <a:endParaRPr lang="en-US"/>
          </a:p>
        </p:txBody>
      </p:sp>
      <p:graphicFrame>
        <p:nvGraphicFramePr>
          <p:cNvPr id="5" name="Table Placeholder 4">
            <a:extLst>
              <a:ext uri="{FF2B5EF4-FFF2-40B4-BE49-F238E27FC236}">
                <a16:creationId xmlns:a16="http://schemas.microsoft.com/office/drawing/2014/main" id="{77A6769D-2818-47A5-BF5B-F6B4AEAD1C55}"/>
              </a:ext>
            </a:extLst>
          </p:cNvPr>
          <p:cNvGraphicFramePr>
            <a:graphicFrameLocks noGrp="1"/>
          </p:cNvGraphicFramePr>
          <p:nvPr>
            <p:ph type="tbl" sz="quarter" idx="13"/>
            <p:extLst>
              <p:ext uri="{D42A27DB-BD31-4B8C-83A1-F6EECF244321}">
                <p14:modId xmlns:p14="http://schemas.microsoft.com/office/powerpoint/2010/main" val="1878609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30022875"/>
                    </a:ext>
                  </a:extLst>
                </a:gridCol>
                <a:gridCol w="1234440">
                  <a:extLst>
                    <a:ext uri="{9D8B030D-6E8A-4147-A177-3AD203B41FA5}">
                      <a16:colId xmlns:a16="http://schemas.microsoft.com/office/drawing/2014/main" val="2195577869"/>
                    </a:ext>
                  </a:extLst>
                </a:gridCol>
                <a:gridCol w="822960">
                  <a:extLst>
                    <a:ext uri="{9D8B030D-6E8A-4147-A177-3AD203B41FA5}">
                      <a16:colId xmlns:a16="http://schemas.microsoft.com/office/drawing/2014/main" val="2461715112"/>
                    </a:ext>
                  </a:extLst>
                </a:gridCol>
                <a:gridCol w="822960">
                  <a:extLst>
                    <a:ext uri="{9D8B030D-6E8A-4147-A177-3AD203B41FA5}">
                      <a16:colId xmlns:a16="http://schemas.microsoft.com/office/drawing/2014/main" val="4149582112"/>
                    </a:ext>
                  </a:extLst>
                </a:gridCol>
                <a:gridCol w="822960">
                  <a:extLst>
                    <a:ext uri="{9D8B030D-6E8A-4147-A177-3AD203B41FA5}">
                      <a16:colId xmlns:a16="http://schemas.microsoft.com/office/drawing/2014/main" val="2640142230"/>
                    </a:ext>
                  </a:extLst>
                </a:gridCol>
                <a:gridCol w="822960">
                  <a:extLst>
                    <a:ext uri="{9D8B030D-6E8A-4147-A177-3AD203B41FA5}">
                      <a16:colId xmlns:a16="http://schemas.microsoft.com/office/drawing/2014/main" val="502152918"/>
                    </a:ext>
                  </a:extLst>
                </a:gridCol>
                <a:gridCol w="822960">
                  <a:extLst>
                    <a:ext uri="{9D8B030D-6E8A-4147-A177-3AD203B41FA5}">
                      <a16:colId xmlns:a16="http://schemas.microsoft.com/office/drawing/2014/main" val="4258883878"/>
                    </a:ext>
                  </a:extLst>
                </a:gridCol>
                <a:gridCol w="822960">
                  <a:extLst>
                    <a:ext uri="{9D8B030D-6E8A-4147-A177-3AD203B41FA5}">
                      <a16:colId xmlns:a16="http://schemas.microsoft.com/office/drawing/2014/main" val="1976667907"/>
                    </a:ext>
                  </a:extLst>
                </a:gridCol>
                <a:gridCol w="822960">
                  <a:extLst>
                    <a:ext uri="{9D8B030D-6E8A-4147-A177-3AD203B41FA5}">
                      <a16:colId xmlns:a16="http://schemas.microsoft.com/office/drawing/2014/main" val="1858711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39760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- 2018-06-13 04:48:52</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 else can't wait for the ⚽2018 FIFA World Cup™ to kick off?
Show us which team you are cheering for!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0648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- 2018-06-11 16:00:00</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Here’s to Hope, Peace and Understanding!
#PathToPeace #TastethefeelingofHope #TrumpKimSummit #SingaporeSummit #TrumpKim2018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15916123"/>
                  </a:ext>
                </a:extLst>
              </a:tr>
            </a:tbl>
          </a:graphicData>
        </a:graphic>
      </p:graphicFrame>
      <p:sp>
        <p:nvSpPr>
          <p:cNvPr id="4" name="Text Placeholder 3">
            <a:extLst>
              <a:ext uri="{FF2B5EF4-FFF2-40B4-BE49-F238E27FC236}">
                <a16:creationId xmlns:a16="http://schemas.microsoft.com/office/drawing/2014/main" id="{6588F1A1-1523-4D84-B349-2338C07C6C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23797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053B1-521E-4E78-8356-BE05C7AFCE1C}"/>
              </a:ext>
            </a:extLst>
          </p:cNvPr>
          <p:cNvSpPr>
            <a:spLocks noGrp="1"/>
          </p:cNvSpPr>
          <p:nvPr>
            <p:ph type="title"/>
          </p:nvPr>
        </p:nvSpPr>
        <p:spPr/>
        <p:txBody>
          <a:bodyPr/>
          <a:lstStyle/>
          <a:p>
            <a:r>
              <a:rPr lang="it-IT"/>
              <a:t>Facebook: Content Performance | Coca-Cola Singapore - 6 of 7</a:t>
            </a:r>
            <a:endParaRPr lang="en-US"/>
          </a:p>
        </p:txBody>
      </p:sp>
      <p:graphicFrame>
        <p:nvGraphicFramePr>
          <p:cNvPr id="5" name="Table Placeholder 4">
            <a:extLst>
              <a:ext uri="{FF2B5EF4-FFF2-40B4-BE49-F238E27FC236}">
                <a16:creationId xmlns:a16="http://schemas.microsoft.com/office/drawing/2014/main" id="{3A4F069D-E17E-42A6-A3D4-B6E86D7146B6}"/>
              </a:ext>
            </a:extLst>
          </p:cNvPr>
          <p:cNvGraphicFramePr>
            <a:graphicFrameLocks noGrp="1"/>
          </p:cNvGraphicFramePr>
          <p:nvPr>
            <p:ph type="tbl" sz="quarter" idx="13"/>
            <p:extLst>
              <p:ext uri="{D42A27DB-BD31-4B8C-83A1-F6EECF244321}">
                <p14:modId xmlns:p14="http://schemas.microsoft.com/office/powerpoint/2010/main" val="418178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01235153"/>
                    </a:ext>
                  </a:extLst>
                </a:gridCol>
                <a:gridCol w="1234440">
                  <a:extLst>
                    <a:ext uri="{9D8B030D-6E8A-4147-A177-3AD203B41FA5}">
                      <a16:colId xmlns:a16="http://schemas.microsoft.com/office/drawing/2014/main" val="2721886534"/>
                    </a:ext>
                  </a:extLst>
                </a:gridCol>
                <a:gridCol w="822960">
                  <a:extLst>
                    <a:ext uri="{9D8B030D-6E8A-4147-A177-3AD203B41FA5}">
                      <a16:colId xmlns:a16="http://schemas.microsoft.com/office/drawing/2014/main" val="4090608721"/>
                    </a:ext>
                  </a:extLst>
                </a:gridCol>
                <a:gridCol w="822960">
                  <a:extLst>
                    <a:ext uri="{9D8B030D-6E8A-4147-A177-3AD203B41FA5}">
                      <a16:colId xmlns:a16="http://schemas.microsoft.com/office/drawing/2014/main" val="1461859466"/>
                    </a:ext>
                  </a:extLst>
                </a:gridCol>
                <a:gridCol w="822960">
                  <a:extLst>
                    <a:ext uri="{9D8B030D-6E8A-4147-A177-3AD203B41FA5}">
                      <a16:colId xmlns:a16="http://schemas.microsoft.com/office/drawing/2014/main" val="4246380601"/>
                    </a:ext>
                  </a:extLst>
                </a:gridCol>
                <a:gridCol w="822960">
                  <a:extLst>
                    <a:ext uri="{9D8B030D-6E8A-4147-A177-3AD203B41FA5}">
                      <a16:colId xmlns:a16="http://schemas.microsoft.com/office/drawing/2014/main" val="1917976403"/>
                    </a:ext>
                  </a:extLst>
                </a:gridCol>
                <a:gridCol w="822960">
                  <a:extLst>
                    <a:ext uri="{9D8B030D-6E8A-4147-A177-3AD203B41FA5}">
                      <a16:colId xmlns:a16="http://schemas.microsoft.com/office/drawing/2014/main" val="76235983"/>
                    </a:ext>
                  </a:extLst>
                </a:gridCol>
                <a:gridCol w="822960">
                  <a:extLst>
                    <a:ext uri="{9D8B030D-6E8A-4147-A177-3AD203B41FA5}">
                      <a16:colId xmlns:a16="http://schemas.microsoft.com/office/drawing/2014/main" val="311624727"/>
                    </a:ext>
                  </a:extLst>
                </a:gridCol>
                <a:gridCol w="822960">
                  <a:extLst>
                    <a:ext uri="{9D8B030D-6E8A-4147-A177-3AD203B41FA5}">
                      <a16:colId xmlns:a16="http://schemas.microsoft.com/office/drawing/2014/main" val="4225709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383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- 2018-06-11 12:04:23</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Commemorating the summit in Singapore this week, we took a look at what the folks in Singapore feel about this historical event!
Here’s to Hope, Peace and Understanding! 
#PathToPeace #TastethefeelingofHope #TrumpKimSummit #SingaporeSummit #TrumpKim2018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61341252"/>
                  </a:ext>
                </a:extLst>
              </a:tr>
            </a:tbl>
          </a:graphicData>
        </a:graphic>
      </p:graphicFrame>
      <p:sp>
        <p:nvSpPr>
          <p:cNvPr id="4" name="Text Placeholder 3">
            <a:extLst>
              <a:ext uri="{FF2B5EF4-FFF2-40B4-BE49-F238E27FC236}">
                <a16:creationId xmlns:a16="http://schemas.microsoft.com/office/drawing/2014/main" id="{F7DA15B6-86A6-405D-A591-9F5B46D1109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03367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F8A77-6011-4877-B693-BD59F7D18BA3}"/>
              </a:ext>
            </a:extLst>
          </p:cNvPr>
          <p:cNvSpPr>
            <a:spLocks noGrp="1"/>
          </p:cNvSpPr>
          <p:nvPr>
            <p:ph type="title"/>
          </p:nvPr>
        </p:nvSpPr>
        <p:spPr/>
        <p:txBody>
          <a:bodyPr/>
          <a:lstStyle/>
          <a:p>
            <a:r>
              <a:rPr lang="it-IT"/>
              <a:t>Facebook: Content Performance | Coca-Cola Singapore - 7 of 7</a:t>
            </a:r>
            <a:endParaRPr lang="en-US"/>
          </a:p>
        </p:txBody>
      </p:sp>
      <p:graphicFrame>
        <p:nvGraphicFramePr>
          <p:cNvPr id="5" name="Table Placeholder 4">
            <a:extLst>
              <a:ext uri="{FF2B5EF4-FFF2-40B4-BE49-F238E27FC236}">
                <a16:creationId xmlns:a16="http://schemas.microsoft.com/office/drawing/2014/main" id="{C0C67D56-BDAD-496F-8099-4990DA23E7C2}"/>
              </a:ext>
            </a:extLst>
          </p:cNvPr>
          <p:cNvGraphicFramePr>
            <a:graphicFrameLocks noGrp="1"/>
          </p:cNvGraphicFramePr>
          <p:nvPr>
            <p:ph type="tbl" sz="quarter" idx="13"/>
            <p:extLst>
              <p:ext uri="{D42A27DB-BD31-4B8C-83A1-F6EECF244321}">
                <p14:modId xmlns:p14="http://schemas.microsoft.com/office/powerpoint/2010/main" val="1909156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34749713"/>
                    </a:ext>
                  </a:extLst>
                </a:gridCol>
                <a:gridCol w="1234440">
                  <a:extLst>
                    <a:ext uri="{9D8B030D-6E8A-4147-A177-3AD203B41FA5}">
                      <a16:colId xmlns:a16="http://schemas.microsoft.com/office/drawing/2014/main" val="3823688801"/>
                    </a:ext>
                  </a:extLst>
                </a:gridCol>
                <a:gridCol w="822960">
                  <a:extLst>
                    <a:ext uri="{9D8B030D-6E8A-4147-A177-3AD203B41FA5}">
                      <a16:colId xmlns:a16="http://schemas.microsoft.com/office/drawing/2014/main" val="704596150"/>
                    </a:ext>
                  </a:extLst>
                </a:gridCol>
                <a:gridCol w="822960">
                  <a:extLst>
                    <a:ext uri="{9D8B030D-6E8A-4147-A177-3AD203B41FA5}">
                      <a16:colId xmlns:a16="http://schemas.microsoft.com/office/drawing/2014/main" val="706083294"/>
                    </a:ext>
                  </a:extLst>
                </a:gridCol>
                <a:gridCol w="822960">
                  <a:extLst>
                    <a:ext uri="{9D8B030D-6E8A-4147-A177-3AD203B41FA5}">
                      <a16:colId xmlns:a16="http://schemas.microsoft.com/office/drawing/2014/main" val="317077964"/>
                    </a:ext>
                  </a:extLst>
                </a:gridCol>
                <a:gridCol w="822960">
                  <a:extLst>
                    <a:ext uri="{9D8B030D-6E8A-4147-A177-3AD203B41FA5}">
                      <a16:colId xmlns:a16="http://schemas.microsoft.com/office/drawing/2014/main" val="4258653155"/>
                    </a:ext>
                  </a:extLst>
                </a:gridCol>
                <a:gridCol w="822960">
                  <a:extLst>
                    <a:ext uri="{9D8B030D-6E8A-4147-A177-3AD203B41FA5}">
                      <a16:colId xmlns:a16="http://schemas.microsoft.com/office/drawing/2014/main" val="133414325"/>
                    </a:ext>
                  </a:extLst>
                </a:gridCol>
                <a:gridCol w="822960">
                  <a:extLst>
                    <a:ext uri="{9D8B030D-6E8A-4147-A177-3AD203B41FA5}">
                      <a16:colId xmlns:a16="http://schemas.microsoft.com/office/drawing/2014/main" val="1352270024"/>
                    </a:ext>
                  </a:extLst>
                </a:gridCol>
                <a:gridCol w="822960">
                  <a:extLst>
                    <a:ext uri="{9D8B030D-6E8A-4147-A177-3AD203B41FA5}">
                      <a16:colId xmlns:a16="http://schemas.microsoft.com/office/drawing/2014/main" val="3791451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38818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 Singapore - 2018-06-05 13:44:15</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1" i="0" u="none" strike="noStrike" kern="1200" cap="none" spc="0" normalizeH="0" baseline="0" noProof="0">
                          <a:ln>
                            <a:noFill/>
                          </a:ln>
                          <a:solidFill>
                            <a:prstClr val="black"/>
                          </a:solidFill>
                          <a:effectLst/>
                          <a:uLnTx/>
                          <a:uFillTx/>
                          <a:latin typeface="+mn-lt"/>
                          <a:ea typeface="+mn-ea"/>
                          <a:cs typeface="+mn-cs"/>
                        </a:rPr>
                        <a:t>Attachment:</a:t>
                      </a:r>
                      <a:r>
                        <a:rPr kumimoji="0" lang="it-IT" sz="1000" b="0" i="0" u="none" strike="noStrike" kern="1200" cap="none" spc="0" normalizeH="0" baseline="0" noProof="0">
                          <a:ln>
                            <a:noFill/>
                          </a:ln>
                          <a:solidFill>
                            <a:prstClr val="black"/>
                          </a:solidFill>
                          <a:effectLst/>
                          <a:uLnTx/>
                          <a:uFillTx/>
                          <a:latin typeface="+mn-lt"/>
                          <a:ea typeface="+mn-ea"/>
                          <a:cs typeface="+mn-cs"/>
                        </a:rPr>
                        <a:t> 
 </a:t>
                      </a:r>
                      <a:r>
                        <a:rPr kumimoji="0" lang="it-IT" sz="1000" b="0" i="1" u="none" strike="noStrike" kern="1200" cap="none" spc="0" normalizeH="0" baseline="0" noProof="0">
                          <a:ln>
                            <a:noFill/>
                          </a:ln>
                          <a:solidFill>
                            <a:prstClr val="black"/>
                          </a:solidFill>
                          <a:effectLst/>
                          <a:uLnTx/>
                          <a:uFillTx/>
                          <a:latin typeface="+mn-lt"/>
                          <a:ea typeface="+mn-ea"/>
                          <a:cs typeface="+mn-cs"/>
                        </a:rPr>
                        <a:t>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 else is super excited for the upcoming 2018 FIFA World Cup™? 🤗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13906121"/>
                  </a:ext>
                </a:extLst>
              </a:tr>
            </a:tbl>
          </a:graphicData>
        </a:graphic>
      </p:graphicFrame>
      <p:sp>
        <p:nvSpPr>
          <p:cNvPr id="4" name="Text Placeholder 3">
            <a:extLst>
              <a:ext uri="{FF2B5EF4-FFF2-40B4-BE49-F238E27FC236}">
                <a16:creationId xmlns:a16="http://schemas.microsoft.com/office/drawing/2014/main" id="{1155C5ED-511A-476E-A767-730423E11B2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54578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D7CA7-FD60-4CED-B05A-BCF03642C2EB}"/>
              </a:ext>
            </a:extLst>
          </p:cNvPr>
          <p:cNvSpPr>
            <a:spLocks noGrp="1"/>
          </p:cNvSpPr>
          <p:nvPr>
            <p:ph type="title"/>
          </p:nvPr>
        </p:nvSpPr>
        <p:spPr/>
        <p:txBody>
          <a:bodyPr/>
          <a:lstStyle/>
          <a:p>
            <a:r>
              <a:rPr lang="en-US"/>
              <a:t>Instagram: Content Performance | Coca-Cola Singapore - 1 of 11</a:t>
            </a:r>
          </a:p>
        </p:txBody>
      </p:sp>
      <p:graphicFrame>
        <p:nvGraphicFramePr>
          <p:cNvPr id="5" name="Table Placeholder 4">
            <a:extLst>
              <a:ext uri="{FF2B5EF4-FFF2-40B4-BE49-F238E27FC236}">
                <a16:creationId xmlns:a16="http://schemas.microsoft.com/office/drawing/2014/main" id="{B1E857CE-C992-4D1C-AD4B-7C21B6F8923A}"/>
              </a:ext>
            </a:extLst>
          </p:cNvPr>
          <p:cNvGraphicFramePr>
            <a:graphicFrameLocks noGrp="1"/>
          </p:cNvGraphicFramePr>
          <p:nvPr>
            <p:ph type="tbl" sz="quarter" idx="13"/>
            <p:extLst>
              <p:ext uri="{D42A27DB-BD31-4B8C-83A1-F6EECF244321}">
                <p14:modId xmlns:p14="http://schemas.microsoft.com/office/powerpoint/2010/main" val="4209822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44023512"/>
                    </a:ext>
                  </a:extLst>
                </a:gridCol>
                <a:gridCol w="1234440">
                  <a:extLst>
                    <a:ext uri="{9D8B030D-6E8A-4147-A177-3AD203B41FA5}">
                      <a16:colId xmlns:a16="http://schemas.microsoft.com/office/drawing/2014/main" val="3496499119"/>
                    </a:ext>
                  </a:extLst>
                </a:gridCol>
                <a:gridCol w="822960">
                  <a:extLst>
                    <a:ext uri="{9D8B030D-6E8A-4147-A177-3AD203B41FA5}">
                      <a16:colId xmlns:a16="http://schemas.microsoft.com/office/drawing/2014/main" val="2993929341"/>
                    </a:ext>
                  </a:extLst>
                </a:gridCol>
                <a:gridCol w="822960">
                  <a:extLst>
                    <a:ext uri="{9D8B030D-6E8A-4147-A177-3AD203B41FA5}">
                      <a16:colId xmlns:a16="http://schemas.microsoft.com/office/drawing/2014/main" val="2793495068"/>
                    </a:ext>
                  </a:extLst>
                </a:gridCol>
                <a:gridCol w="822960">
                  <a:extLst>
                    <a:ext uri="{9D8B030D-6E8A-4147-A177-3AD203B41FA5}">
                      <a16:colId xmlns:a16="http://schemas.microsoft.com/office/drawing/2014/main" val="128008364"/>
                    </a:ext>
                  </a:extLst>
                </a:gridCol>
                <a:gridCol w="822960">
                  <a:extLst>
                    <a:ext uri="{9D8B030D-6E8A-4147-A177-3AD203B41FA5}">
                      <a16:colId xmlns:a16="http://schemas.microsoft.com/office/drawing/2014/main" val="159872546"/>
                    </a:ext>
                  </a:extLst>
                </a:gridCol>
                <a:gridCol w="822960">
                  <a:extLst>
                    <a:ext uri="{9D8B030D-6E8A-4147-A177-3AD203B41FA5}">
                      <a16:colId xmlns:a16="http://schemas.microsoft.com/office/drawing/2014/main" val="1922435918"/>
                    </a:ext>
                  </a:extLst>
                </a:gridCol>
                <a:gridCol w="822960">
                  <a:extLst>
                    <a:ext uri="{9D8B030D-6E8A-4147-A177-3AD203B41FA5}">
                      <a16:colId xmlns:a16="http://schemas.microsoft.com/office/drawing/2014/main" val="113256711"/>
                    </a:ext>
                  </a:extLst>
                </a:gridCol>
                <a:gridCol w="822960">
                  <a:extLst>
                    <a:ext uri="{9D8B030D-6E8A-4147-A177-3AD203B41FA5}">
                      <a16:colId xmlns:a16="http://schemas.microsoft.com/office/drawing/2014/main" val="1203306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078219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- 2018-06-30 23:56:17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Saturday 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79539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- 2018-06-30 06:16:54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(Turn sound on 😉)If you thought the group matches were intense, the ⚽ 2018 FIFA World Cup™️ Top 16 matches are going to be mind-poppin’! 🤯 Will Uruguay extend their win streak or will Portugal send them home? 🤔
Who do you think will take the lead? #PickYourTeam and let us know!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84339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- 2018-06-27 20:00:18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slice is 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10255466"/>
                  </a:ext>
                </a:extLst>
              </a:tr>
            </a:tbl>
          </a:graphicData>
        </a:graphic>
      </p:graphicFrame>
      <p:sp>
        <p:nvSpPr>
          <p:cNvPr id="4" name="Text Placeholder 3">
            <a:extLst>
              <a:ext uri="{FF2B5EF4-FFF2-40B4-BE49-F238E27FC236}">
                <a16:creationId xmlns:a16="http://schemas.microsoft.com/office/drawing/2014/main" id="{1B5BEAA2-F509-4D36-8EDE-AC0199E1269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39044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54F4-FCBA-4E4B-B8BE-F6C17F0FF4B9}"/>
              </a:ext>
            </a:extLst>
          </p:cNvPr>
          <p:cNvSpPr>
            <a:spLocks noGrp="1"/>
          </p:cNvSpPr>
          <p:nvPr>
            <p:ph type="title"/>
          </p:nvPr>
        </p:nvSpPr>
        <p:spPr/>
        <p:txBody>
          <a:bodyPr/>
          <a:lstStyle/>
          <a:p>
            <a:r>
              <a:rPr lang="en-US"/>
              <a:t>Instagram: Content Performance | Coca-Cola Singapore - 2 of 11</a:t>
            </a:r>
          </a:p>
        </p:txBody>
      </p:sp>
      <p:graphicFrame>
        <p:nvGraphicFramePr>
          <p:cNvPr id="5" name="Table Placeholder 4">
            <a:extLst>
              <a:ext uri="{FF2B5EF4-FFF2-40B4-BE49-F238E27FC236}">
                <a16:creationId xmlns:a16="http://schemas.microsoft.com/office/drawing/2014/main" id="{C1348A47-7A55-4849-AE13-53482D250BD3}"/>
              </a:ext>
            </a:extLst>
          </p:cNvPr>
          <p:cNvGraphicFramePr>
            <a:graphicFrameLocks noGrp="1"/>
          </p:cNvGraphicFramePr>
          <p:nvPr>
            <p:ph type="tbl" sz="quarter" idx="13"/>
            <p:extLst>
              <p:ext uri="{D42A27DB-BD31-4B8C-83A1-F6EECF244321}">
                <p14:modId xmlns:p14="http://schemas.microsoft.com/office/powerpoint/2010/main" val="1677655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31077824"/>
                    </a:ext>
                  </a:extLst>
                </a:gridCol>
                <a:gridCol w="1234440">
                  <a:extLst>
                    <a:ext uri="{9D8B030D-6E8A-4147-A177-3AD203B41FA5}">
                      <a16:colId xmlns:a16="http://schemas.microsoft.com/office/drawing/2014/main" val="719692491"/>
                    </a:ext>
                  </a:extLst>
                </a:gridCol>
                <a:gridCol w="822960">
                  <a:extLst>
                    <a:ext uri="{9D8B030D-6E8A-4147-A177-3AD203B41FA5}">
                      <a16:colId xmlns:a16="http://schemas.microsoft.com/office/drawing/2014/main" val="3180323904"/>
                    </a:ext>
                  </a:extLst>
                </a:gridCol>
                <a:gridCol w="822960">
                  <a:extLst>
                    <a:ext uri="{9D8B030D-6E8A-4147-A177-3AD203B41FA5}">
                      <a16:colId xmlns:a16="http://schemas.microsoft.com/office/drawing/2014/main" val="3610829663"/>
                    </a:ext>
                  </a:extLst>
                </a:gridCol>
                <a:gridCol w="822960">
                  <a:extLst>
                    <a:ext uri="{9D8B030D-6E8A-4147-A177-3AD203B41FA5}">
                      <a16:colId xmlns:a16="http://schemas.microsoft.com/office/drawing/2014/main" val="3277602439"/>
                    </a:ext>
                  </a:extLst>
                </a:gridCol>
                <a:gridCol w="822960">
                  <a:extLst>
                    <a:ext uri="{9D8B030D-6E8A-4147-A177-3AD203B41FA5}">
                      <a16:colId xmlns:a16="http://schemas.microsoft.com/office/drawing/2014/main" val="3913840279"/>
                    </a:ext>
                  </a:extLst>
                </a:gridCol>
                <a:gridCol w="822960">
                  <a:extLst>
                    <a:ext uri="{9D8B030D-6E8A-4147-A177-3AD203B41FA5}">
                      <a16:colId xmlns:a16="http://schemas.microsoft.com/office/drawing/2014/main" val="141933749"/>
                    </a:ext>
                  </a:extLst>
                </a:gridCol>
                <a:gridCol w="822960">
                  <a:extLst>
                    <a:ext uri="{9D8B030D-6E8A-4147-A177-3AD203B41FA5}">
                      <a16:colId xmlns:a16="http://schemas.microsoft.com/office/drawing/2014/main" val="1153108676"/>
                    </a:ext>
                  </a:extLst>
                </a:gridCol>
                <a:gridCol w="822960">
                  <a:extLst>
                    <a:ext uri="{9D8B030D-6E8A-4147-A177-3AD203B41FA5}">
                      <a16:colId xmlns:a16="http://schemas.microsoft.com/office/drawing/2014/main" val="451619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92856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- 2018-06-27 03:23:21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 you, Singapore! Your message was loud and clear. Here’s a sneak peek of what is to come... Mark your calendars for 7 July 2018.
#PathToPeace #ComingSoon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9753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- 2018-06-26 05:48:50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Watching the match tonight and there's work tomorrow? Opt for 100PLUS and we promise no hangover! 
#100PLUSsg #football #latenightmatches #hydration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52895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- 2018-06-23 17:30:05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Keeping it classic every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83580797"/>
                  </a:ext>
                </a:extLst>
              </a:tr>
            </a:tbl>
          </a:graphicData>
        </a:graphic>
      </p:graphicFrame>
      <p:sp>
        <p:nvSpPr>
          <p:cNvPr id="4" name="Text Placeholder 3">
            <a:extLst>
              <a:ext uri="{FF2B5EF4-FFF2-40B4-BE49-F238E27FC236}">
                <a16:creationId xmlns:a16="http://schemas.microsoft.com/office/drawing/2014/main" id="{07C847DC-D2E7-42DA-A0E4-128DD6E975A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104577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FD4DE-147B-458E-BDF1-941F03F73274}"/>
              </a:ext>
            </a:extLst>
          </p:cNvPr>
          <p:cNvSpPr>
            <a:spLocks noGrp="1"/>
          </p:cNvSpPr>
          <p:nvPr>
            <p:ph type="title"/>
          </p:nvPr>
        </p:nvSpPr>
        <p:spPr/>
        <p:txBody>
          <a:bodyPr/>
          <a:lstStyle/>
          <a:p>
            <a:r>
              <a:rPr lang="en-US"/>
              <a:t>Instagram: Content Performance | Coca-Cola Singapore - 3 of 11</a:t>
            </a:r>
          </a:p>
        </p:txBody>
      </p:sp>
      <p:graphicFrame>
        <p:nvGraphicFramePr>
          <p:cNvPr id="5" name="Table Placeholder 4">
            <a:extLst>
              <a:ext uri="{FF2B5EF4-FFF2-40B4-BE49-F238E27FC236}">
                <a16:creationId xmlns:a16="http://schemas.microsoft.com/office/drawing/2014/main" id="{3C30547D-80C6-4498-A727-2C50C7565A96}"/>
              </a:ext>
            </a:extLst>
          </p:cNvPr>
          <p:cNvGraphicFramePr>
            <a:graphicFrameLocks noGrp="1"/>
          </p:cNvGraphicFramePr>
          <p:nvPr>
            <p:ph type="tbl" sz="quarter" idx="13"/>
            <p:extLst>
              <p:ext uri="{D42A27DB-BD31-4B8C-83A1-F6EECF244321}">
                <p14:modId xmlns:p14="http://schemas.microsoft.com/office/powerpoint/2010/main" val="1954204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34312578"/>
                    </a:ext>
                  </a:extLst>
                </a:gridCol>
                <a:gridCol w="1234440">
                  <a:extLst>
                    <a:ext uri="{9D8B030D-6E8A-4147-A177-3AD203B41FA5}">
                      <a16:colId xmlns:a16="http://schemas.microsoft.com/office/drawing/2014/main" val="3344829900"/>
                    </a:ext>
                  </a:extLst>
                </a:gridCol>
                <a:gridCol w="822960">
                  <a:extLst>
                    <a:ext uri="{9D8B030D-6E8A-4147-A177-3AD203B41FA5}">
                      <a16:colId xmlns:a16="http://schemas.microsoft.com/office/drawing/2014/main" val="3601769946"/>
                    </a:ext>
                  </a:extLst>
                </a:gridCol>
                <a:gridCol w="822960">
                  <a:extLst>
                    <a:ext uri="{9D8B030D-6E8A-4147-A177-3AD203B41FA5}">
                      <a16:colId xmlns:a16="http://schemas.microsoft.com/office/drawing/2014/main" val="3743580815"/>
                    </a:ext>
                  </a:extLst>
                </a:gridCol>
                <a:gridCol w="822960">
                  <a:extLst>
                    <a:ext uri="{9D8B030D-6E8A-4147-A177-3AD203B41FA5}">
                      <a16:colId xmlns:a16="http://schemas.microsoft.com/office/drawing/2014/main" val="2881996913"/>
                    </a:ext>
                  </a:extLst>
                </a:gridCol>
                <a:gridCol w="822960">
                  <a:extLst>
                    <a:ext uri="{9D8B030D-6E8A-4147-A177-3AD203B41FA5}">
                      <a16:colId xmlns:a16="http://schemas.microsoft.com/office/drawing/2014/main" val="1431557213"/>
                    </a:ext>
                  </a:extLst>
                </a:gridCol>
                <a:gridCol w="822960">
                  <a:extLst>
                    <a:ext uri="{9D8B030D-6E8A-4147-A177-3AD203B41FA5}">
                      <a16:colId xmlns:a16="http://schemas.microsoft.com/office/drawing/2014/main" val="2020400408"/>
                    </a:ext>
                  </a:extLst>
                </a:gridCol>
                <a:gridCol w="822960">
                  <a:extLst>
                    <a:ext uri="{9D8B030D-6E8A-4147-A177-3AD203B41FA5}">
                      <a16:colId xmlns:a16="http://schemas.microsoft.com/office/drawing/2014/main" val="4262284584"/>
                    </a:ext>
                  </a:extLst>
                </a:gridCol>
                <a:gridCol w="822960">
                  <a:extLst>
                    <a:ext uri="{9D8B030D-6E8A-4147-A177-3AD203B41FA5}">
                      <a16:colId xmlns:a16="http://schemas.microsoft.com/office/drawing/2014/main" val="191156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58068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- 2018-06-22 17:00:05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Britney vibes coming in hot, and Britney Legend Cans coming in cold.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80503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- 2018-06-21 20:56:24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Classic road trip. 📸: @thematimes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13388705"/>
                  </a:ext>
                </a:extLst>
              </a:tr>
            </a:tbl>
          </a:graphicData>
        </a:graphic>
      </p:graphicFrame>
      <p:sp>
        <p:nvSpPr>
          <p:cNvPr id="4" name="Text Placeholder 3">
            <a:extLst>
              <a:ext uri="{FF2B5EF4-FFF2-40B4-BE49-F238E27FC236}">
                <a16:creationId xmlns:a16="http://schemas.microsoft.com/office/drawing/2014/main" id="{8B0997A0-C69F-4DCD-A7BE-22BD08FDC6B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413332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577C9-439B-483F-B828-C55C71D72D14}"/>
              </a:ext>
            </a:extLst>
          </p:cNvPr>
          <p:cNvSpPr>
            <a:spLocks noGrp="1"/>
          </p:cNvSpPr>
          <p:nvPr>
            <p:ph type="title"/>
          </p:nvPr>
        </p:nvSpPr>
        <p:spPr/>
        <p:txBody>
          <a:bodyPr/>
          <a:lstStyle/>
          <a:p>
            <a:r>
              <a:rPr lang="en-US"/>
              <a:t>Instagram: Content Performance | Coca-Cola Singapore - 4 of 11</a:t>
            </a:r>
          </a:p>
        </p:txBody>
      </p:sp>
      <p:graphicFrame>
        <p:nvGraphicFramePr>
          <p:cNvPr id="5" name="Table Placeholder 4">
            <a:extLst>
              <a:ext uri="{FF2B5EF4-FFF2-40B4-BE49-F238E27FC236}">
                <a16:creationId xmlns:a16="http://schemas.microsoft.com/office/drawing/2014/main" id="{D3A159B2-CFAE-46E1-A2E0-A09A4EA703E1}"/>
              </a:ext>
            </a:extLst>
          </p:cNvPr>
          <p:cNvGraphicFramePr>
            <a:graphicFrameLocks noGrp="1"/>
          </p:cNvGraphicFramePr>
          <p:nvPr>
            <p:ph type="tbl" sz="quarter" idx="13"/>
            <p:extLst>
              <p:ext uri="{D42A27DB-BD31-4B8C-83A1-F6EECF244321}">
                <p14:modId xmlns:p14="http://schemas.microsoft.com/office/powerpoint/2010/main" val="384035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46009021"/>
                    </a:ext>
                  </a:extLst>
                </a:gridCol>
                <a:gridCol w="1234440">
                  <a:extLst>
                    <a:ext uri="{9D8B030D-6E8A-4147-A177-3AD203B41FA5}">
                      <a16:colId xmlns:a16="http://schemas.microsoft.com/office/drawing/2014/main" val="1460418904"/>
                    </a:ext>
                  </a:extLst>
                </a:gridCol>
                <a:gridCol w="822960">
                  <a:extLst>
                    <a:ext uri="{9D8B030D-6E8A-4147-A177-3AD203B41FA5}">
                      <a16:colId xmlns:a16="http://schemas.microsoft.com/office/drawing/2014/main" val="8950258"/>
                    </a:ext>
                  </a:extLst>
                </a:gridCol>
                <a:gridCol w="822960">
                  <a:extLst>
                    <a:ext uri="{9D8B030D-6E8A-4147-A177-3AD203B41FA5}">
                      <a16:colId xmlns:a16="http://schemas.microsoft.com/office/drawing/2014/main" val="3039793696"/>
                    </a:ext>
                  </a:extLst>
                </a:gridCol>
                <a:gridCol w="822960">
                  <a:extLst>
                    <a:ext uri="{9D8B030D-6E8A-4147-A177-3AD203B41FA5}">
                      <a16:colId xmlns:a16="http://schemas.microsoft.com/office/drawing/2014/main" val="1268332417"/>
                    </a:ext>
                  </a:extLst>
                </a:gridCol>
                <a:gridCol w="822960">
                  <a:extLst>
                    <a:ext uri="{9D8B030D-6E8A-4147-A177-3AD203B41FA5}">
                      <a16:colId xmlns:a16="http://schemas.microsoft.com/office/drawing/2014/main" val="2856737885"/>
                    </a:ext>
                  </a:extLst>
                </a:gridCol>
                <a:gridCol w="822960">
                  <a:extLst>
                    <a:ext uri="{9D8B030D-6E8A-4147-A177-3AD203B41FA5}">
                      <a16:colId xmlns:a16="http://schemas.microsoft.com/office/drawing/2014/main" val="2226264204"/>
                    </a:ext>
                  </a:extLst>
                </a:gridCol>
                <a:gridCol w="822960">
                  <a:extLst>
                    <a:ext uri="{9D8B030D-6E8A-4147-A177-3AD203B41FA5}">
                      <a16:colId xmlns:a16="http://schemas.microsoft.com/office/drawing/2014/main" val="3210405716"/>
                    </a:ext>
                  </a:extLst>
                </a:gridCol>
                <a:gridCol w="822960">
                  <a:extLst>
                    <a:ext uri="{9D8B030D-6E8A-4147-A177-3AD203B41FA5}">
                      <a16:colId xmlns:a16="http://schemas.microsoft.com/office/drawing/2014/main" val="1232253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63127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milosingapore - 2018-06-21 11:21:50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marvelous what MILO can do for you! 
Wanna win A YEAR SUPPLY OF MILO?
Follow @parkoursingapore and @milosingapore and share with us your favourite parkour move! Remember to tag @parkoursingapore and @milosingapore hashtag #PKSGxMilo #MiloSG
To stand a higher chance of winning take a video of your parkour move with Milo Peng! 
Contest ends on 2359, 24th June.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3414003"/>
                  </a:ext>
                </a:extLst>
              </a:tr>
            </a:tbl>
          </a:graphicData>
        </a:graphic>
      </p:graphicFrame>
      <p:sp>
        <p:nvSpPr>
          <p:cNvPr id="4" name="Text Placeholder 3">
            <a:extLst>
              <a:ext uri="{FF2B5EF4-FFF2-40B4-BE49-F238E27FC236}">
                <a16:creationId xmlns:a16="http://schemas.microsoft.com/office/drawing/2014/main" id="{9F4AF5EB-4841-4D53-B499-BE086E0B2E0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55443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85A6B-0E4C-4540-AD14-E879AB268D31}"/>
              </a:ext>
            </a:extLst>
          </p:cNvPr>
          <p:cNvSpPr>
            <a:spLocks noGrp="1"/>
          </p:cNvSpPr>
          <p:nvPr>
            <p:ph type="title"/>
          </p:nvPr>
        </p:nvSpPr>
        <p:spPr/>
        <p:txBody>
          <a:bodyPr/>
          <a:lstStyle/>
          <a:p>
            <a:r>
              <a:rPr lang="en-US"/>
              <a:t>Instagram: Content Performance | Coca-Cola Singapore - 5 of 11</a:t>
            </a:r>
          </a:p>
        </p:txBody>
      </p:sp>
      <p:graphicFrame>
        <p:nvGraphicFramePr>
          <p:cNvPr id="5" name="Table Placeholder 4">
            <a:extLst>
              <a:ext uri="{FF2B5EF4-FFF2-40B4-BE49-F238E27FC236}">
                <a16:creationId xmlns:a16="http://schemas.microsoft.com/office/drawing/2014/main" id="{9BDE9106-D68A-4208-8AA0-8EA6A2F0FD0F}"/>
              </a:ext>
            </a:extLst>
          </p:cNvPr>
          <p:cNvGraphicFramePr>
            <a:graphicFrameLocks noGrp="1"/>
          </p:cNvGraphicFramePr>
          <p:nvPr>
            <p:ph type="tbl" sz="quarter" idx="13"/>
            <p:extLst>
              <p:ext uri="{D42A27DB-BD31-4B8C-83A1-F6EECF244321}">
                <p14:modId xmlns:p14="http://schemas.microsoft.com/office/powerpoint/2010/main" val="317882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90255243"/>
                    </a:ext>
                  </a:extLst>
                </a:gridCol>
                <a:gridCol w="1234440">
                  <a:extLst>
                    <a:ext uri="{9D8B030D-6E8A-4147-A177-3AD203B41FA5}">
                      <a16:colId xmlns:a16="http://schemas.microsoft.com/office/drawing/2014/main" val="1035774336"/>
                    </a:ext>
                  </a:extLst>
                </a:gridCol>
                <a:gridCol w="822960">
                  <a:extLst>
                    <a:ext uri="{9D8B030D-6E8A-4147-A177-3AD203B41FA5}">
                      <a16:colId xmlns:a16="http://schemas.microsoft.com/office/drawing/2014/main" val="921947132"/>
                    </a:ext>
                  </a:extLst>
                </a:gridCol>
                <a:gridCol w="822960">
                  <a:extLst>
                    <a:ext uri="{9D8B030D-6E8A-4147-A177-3AD203B41FA5}">
                      <a16:colId xmlns:a16="http://schemas.microsoft.com/office/drawing/2014/main" val="3413334379"/>
                    </a:ext>
                  </a:extLst>
                </a:gridCol>
                <a:gridCol w="822960">
                  <a:extLst>
                    <a:ext uri="{9D8B030D-6E8A-4147-A177-3AD203B41FA5}">
                      <a16:colId xmlns:a16="http://schemas.microsoft.com/office/drawing/2014/main" val="3089293502"/>
                    </a:ext>
                  </a:extLst>
                </a:gridCol>
                <a:gridCol w="822960">
                  <a:extLst>
                    <a:ext uri="{9D8B030D-6E8A-4147-A177-3AD203B41FA5}">
                      <a16:colId xmlns:a16="http://schemas.microsoft.com/office/drawing/2014/main" val="3000892250"/>
                    </a:ext>
                  </a:extLst>
                </a:gridCol>
                <a:gridCol w="822960">
                  <a:extLst>
                    <a:ext uri="{9D8B030D-6E8A-4147-A177-3AD203B41FA5}">
                      <a16:colId xmlns:a16="http://schemas.microsoft.com/office/drawing/2014/main" val="2087554718"/>
                    </a:ext>
                  </a:extLst>
                </a:gridCol>
                <a:gridCol w="822960">
                  <a:extLst>
                    <a:ext uri="{9D8B030D-6E8A-4147-A177-3AD203B41FA5}">
                      <a16:colId xmlns:a16="http://schemas.microsoft.com/office/drawing/2014/main" val="2923928717"/>
                    </a:ext>
                  </a:extLst>
                </a:gridCol>
                <a:gridCol w="822960">
                  <a:extLst>
                    <a:ext uri="{9D8B030D-6E8A-4147-A177-3AD203B41FA5}">
                      <a16:colId xmlns:a16="http://schemas.microsoft.com/office/drawing/2014/main" val="1293386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629368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- 2018-06-21 07:53:23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Get all fizzed up during the 2018 FIFA World Cup™ with Coca-Cola! Join us at our match viewing parties all around town, and stand to win some limited edition Coca-Cola merchandise when you challenge your skills and wits during our activities!
.
#PickYourTeam, and get ready to declare your allegiance.
.
Visit https://www.coca-cola.com.sg/fifa/events for details of match viewing parties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38774003"/>
                  </a:ext>
                </a:extLst>
              </a:tr>
            </a:tbl>
          </a:graphicData>
        </a:graphic>
      </p:graphicFrame>
      <p:sp>
        <p:nvSpPr>
          <p:cNvPr id="4" name="Text Placeholder 3">
            <a:extLst>
              <a:ext uri="{FF2B5EF4-FFF2-40B4-BE49-F238E27FC236}">
                <a16:creationId xmlns:a16="http://schemas.microsoft.com/office/drawing/2014/main" id="{0994A226-F7D0-4E97-9510-DE71C42017E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68182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4BA78-C02B-402C-AD70-C04D965E4FE9}"/>
              </a:ext>
            </a:extLst>
          </p:cNvPr>
          <p:cNvSpPr>
            <a:spLocks noGrp="1"/>
          </p:cNvSpPr>
          <p:nvPr>
            <p:ph type="title"/>
          </p:nvPr>
        </p:nvSpPr>
        <p:spPr/>
        <p:txBody>
          <a:bodyPr/>
          <a:lstStyle/>
          <a:p>
            <a:r>
              <a:rPr lang="en-US"/>
              <a:t>Instagram: Content Performance | Coca-Cola Singapore - 6 of 11</a:t>
            </a:r>
          </a:p>
        </p:txBody>
      </p:sp>
      <p:graphicFrame>
        <p:nvGraphicFramePr>
          <p:cNvPr id="5" name="Table Placeholder 4">
            <a:extLst>
              <a:ext uri="{FF2B5EF4-FFF2-40B4-BE49-F238E27FC236}">
                <a16:creationId xmlns:a16="http://schemas.microsoft.com/office/drawing/2014/main" id="{9B43F720-9F33-432F-8D0D-22AAA8B7B450}"/>
              </a:ext>
            </a:extLst>
          </p:cNvPr>
          <p:cNvGraphicFramePr>
            <a:graphicFrameLocks noGrp="1"/>
          </p:cNvGraphicFramePr>
          <p:nvPr>
            <p:ph type="tbl" sz="quarter" idx="13"/>
            <p:extLst>
              <p:ext uri="{D42A27DB-BD31-4B8C-83A1-F6EECF244321}">
                <p14:modId xmlns:p14="http://schemas.microsoft.com/office/powerpoint/2010/main" val="622946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4150425"/>
                    </a:ext>
                  </a:extLst>
                </a:gridCol>
                <a:gridCol w="1234440">
                  <a:extLst>
                    <a:ext uri="{9D8B030D-6E8A-4147-A177-3AD203B41FA5}">
                      <a16:colId xmlns:a16="http://schemas.microsoft.com/office/drawing/2014/main" val="867010201"/>
                    </a:ext>
                  </a:extLst>
                </a:gridCol>
                <a:gridCol w="822960">
                  <a:extLst>
                    <a:ext uri="{9D8B030D-6E8A-4147-A177-3AD203B41FA5}">
                      <a16:colId xmlns:a16="http://schemas.microsoft.com/office/drawing/2014/main" val="3082662384"/>
                    </a:ext>
                  </a:extLst>
                </a:gridCol>
                <a:gridCol w="822960">
                  <a:extLst>
                    <a:ext uri="{9D8B030D-6E8A-4147-A177-3AD203B41FA5}">
                      <a16:colId xmlns:a16="http://schemas.microsoft.com/office/drawing/2014/main" val="3260149756"/>
                    </a:ext>
                  </a:extLst>
                </a:gridCol>
                <a:gridCol w="822960">
                  <a:extLst>
                    <a:ext uri="{9D8B030D-6E8A-4147-A177-3AD203B41FA5}">
                      <a16:colId xmlns:a16="http://schemas.microsoft.com/office/drawing/2014/main" val="3858598522"/>
                    </a:ext>
                  </a:extLst>
                </a:gridCol>
                <a:gridCol w="822960">
                  <a:extLst>
                    <a:ext uri="{9D8B030D-6E8A-4147-A177-3AD203B41FA5}">
                      <a16:colId xmlns:a16="http://schemas.microsoft.com/office/drawing/2014/main" val="3349047275"/>
                    </a:ext>
                  </a:extLst>
                </a:gridCol>
                <a:gridCol w="822960">
                  <a:extLst>
                    <a:ext uri="{9D8B030D-6E8A-4147-A177-3AD203B41FA5}">
                      <a16:colId xmlns:a16="http://schemas.microsoft.com/office/drawing/2014/main" val="4145720881"/>
                    </a:ext>
                  </a:extLst>
                </a:gridCol>
                <a:gridCol w="822960">
                  <a:extLst>
                    <a:ext uri="{9D8B030D-6E8A-4147-A177-3AD203B41FA5}">
                      <a16:colId xmlns:a16="http://schemas.microsoft.com/office/drawing/2014/main" val="538388891"/>
                    </a:ext>
                  </a:extLst>
                </a:gridCol>
                <a:gridCol w="822960">
                  <a:extLst>
                    <a:ext uri="{9D8B030D-6E8A-4147-A177-3AD203B41FA5}">
                      <a16:colId xmlns:a16="http://schemas.microsoft.com/office/drawing/2014/main" val="3276866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54499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- 2018-06-19 06:29:49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Two is better than one. ❤ Tag that special someone that makes even the rockiest climb smoother.
#100PLUSsg #coupleworkout #couplegoals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9109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- 2018-06-17 17:00:08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Brunch won.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13910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- 2018-06-15 04:41:53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Psst! Staying up late to catch the match will make you feel tired the next day. Be sure to add a few bottles of 100PLUS into your shopping cart so that you can stay hydrated. 👌  #100PLUSsg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23989332"/>
                  </a:ext>
                </a:extLst>
              </a:tr>
            </a:tbl>
          </a:graphicData>
        </a:graphic>
      </p:graphicFrame>
      <p:sp>
        <p:nvSpPr>
          <p:cNvPr id="4" name="Text Placeholder 3">
            <a:extLst>
              <a:ext uri="{FF2B5EF4-FFF2-40B4-BE49-F238E27FC236}">
                <a16:creationId xmlns:a16="http://schemas.microsoft.com/office/drawing/2014/main" id="{B4CC5244-5E90-493D-ABC0-50AEDA8EF22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59346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BFDA8-0413-46B6-A26C-C4BA176153E4}"/>
              </a:ext>
            </a:extLst>
          </p:cNvPr>
          <p:cNvSpPr>
            <a:spLocks noGrp="1"/>
          </p:cNvSpPr>
          <p:nvPr>
            <p:ph type="title"/>
          </p:nvPr>
        </p:nvSpPr>
        <p:spPr/>
        <p:txBody>
          <a:bodyPr/>
          <a:lstStyle/>
          <a:p>
            <a:r>
              <a:rPr lang="en-US"/>
              <a:t>Instagram: Content Performance | Coca-Cola Singapore - 7 of 11</a:t>
            </a:r>
          </a:p>
        </p:txBody>
      </p:sp>
      <p:graphicFrame>
        <p:nvGraphicFramePr>
          <p:cNvPr id="5" name="Table Placeholder 4">
            <a:extLst>
              <a:ext uri="{FF2B5EF4-FFF2-40B4-BE49-F238E27FC236}">
                <a16:creationId xmlns:a16="http://schemas.microsoft.com/office/drawing/2014/main" id="{448AE25E-2DF5-469D-A294-BDF3CDB94153}"/>
              </a:ext>
            </a:extLst>
          </p:cNvPr>
          <p:cNvGraphicFramePr>
            <a:graphicFrameLocks noGrp="1"/>
          </p:cNvGraphicFramePr>
          <p:nvPr>
            <p:ph type="tbl" sz="quarter" idx="13"/>
            <p:extLst>
              <p:ext uri="{D42A27DB-BD31-4B8C-83A1-F6EECF244321}">
                <p14:modId xmlns:p14="http://schemas.microsoft.com/office/powerpoint/2010/main" val="970451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94007771"/>
                    </a:ext>
                  </a:extLst>
                </a:gridCol>
                <a:gridCol w="1234440">
                  <a:extLst>
                    <a:ext uri="{9D8B030D-6E8A-4147-A177-3AD203B41FA5}">
                      <a16:colId xmlns:a16="http://schemas.microsoft.com/office/drawing/2014/main" val="2991822005"/>
                    </a:ext>
                  </a:extLst>
                </a:gridCol>
                <a:gridCol w="822960">
                  <a:extLst>
                    <a:ext uri="{9D8B030D-6E8A-4147-A177-3AD203B41FA5}">
                      <a16:colId xmlns:a16="http://schemas.microsoft.com/office/drawing/2014/main" val="3505360658"/>
                    </a:ext>
                  </a:extLst>
                </a:gridCol>
                <a:gridCol w="822960">
                  <a:extLst>
                    <a:ext uri="{9D8B030D-6E8A-4147-A177-3AD203B41FA5}">
                      <a16:colId xmlns:a16="http://schemas.microsoft.com/office/drawing/2014/main" val="278304009"/>
                    </a:ext>
                  </a:extLst>
                </a:gridCol>
                <a:gridCol w="822960">
                  <a:extLst>
                    <a:ext uri="{9D8B030D-6E8A-4147-A177-3AD203B41FA5}">
                      <a16:colId xmlns:a16="http://schemas.microsoft.com/office/drawing/2014/main" val="4255742196"/>
                    </a:ext>
                  </a:extLst>
                </a:gridCol>
                <a:gridCol w="822960">
                  <a:extLst>
                    <a:ext uri="{9D8B030D-6E8A-4147-A177-3AD203B41FA5}">
                      <a16:colId xmlns:a16="http://schemas.microsoft.com/office/drawing/2014/main" val="318656859"/>
                    </a:ext>
                  </a:extLst>
                </a:gridCol>
                <a:gridCol w="822960">
                  <a:extLst>
                    <a:ext uri="{9D8B030D-6E8A-4147-A177-3AD203B41FA5}">
                      <a16:colId xmlns:a16="http://schemas.microsoft.com/office/drawing/2014/main" val="3404548660"/>
                    </a:ext>
                  </a:extLst>
                </a:gridCol>
                <a:gridCol w="822960">
                  <a:extLst>
                    <a:ext uri="{9D8B030D-6E8A-4147-A177-3AD203B41FA5}">
                      <a16:colId xmlns:a16="http://schemas.microsoft.com/office/drawing/2014/main" val="2192719921"/>
                    </a:ext>
                  </a:extLst>
                </a:gridCol>
                <a:gridCol w="822960">
                  <a:extLst>
                    <a:ext uri="{9D8B030D-6E8A-4147-A177-3AD203B41FA5}">
                      <a16:colId xmlns:a16="http://schemas.microsoft.com/office/drawing/2014/main" val="4041399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9973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- 2018-06-14 17:55:57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#TheArtofFootball Capsule Collection shade game is on point.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3665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- 2018-06-14 10:19:38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Summit is over and hopefully we’re on the path to peace! So many of you asked where to get these cans. And we hate to disappoint…so now the question is – would you want one of these for yourselves?
#PathToPeace #itsyourchoice
Follow us on Coca-Cola SG’s IG/FB to find 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5791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- 2018-06-13 15:56:42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Wall to wall 📸: @sunflowerseakissed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75047770"/>
                  </a:ext>
                </a:extLst>
              </a:tr>
            </a:tbl>
          </a:graphicData>
        </a:graphic>
      </p:graphicFrame>
      <p:sp>
        <p:nvSpPr>
          <p:cNvPr id="4" name="Text Placeholder 3">
            <a:extLst>
              <a:ext uri="{FF2B5EF4-FFF2-40B4-BE49-F238E27FC236}">
                <a16:creationId xmlns:a16="http://schemas.microsoft.com/office/drawing/2014/main" id="{9971E5AE-7CD5-4951-87FB-97523B66A606}"/>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69680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74FF-6BDF-4289-97F7-D065DD7C3475}"/>
              </a:ext>
            </a:extLst>
          </p:cNvPr>
          <p:cNvSpPr>
            <a:spLocks noGrp="1"/>
          </p:cNvSpPr>
          <p:nvPr>
            <p:ph type="title"/>
          </p:nvPr>
        </p:nvSpPr>
        <p:spPr/>
        <p:txBody>
          <a:bodyPr/>
          <a:lstStyle/>
          <a:p>
            <a:r>
              <a:rPr lang="en-US"/>
              <a:t>Instagram: Content Performance | Coca-Cola Singapore - 8 of 11</a:t>
            </a:r>
          </a:p>
        </p:txBody>
      </p:sp>
      <p:graphicFrame>
        <p:nvGraphicFramePr>
          <p:cNvPr id="5" name="Table Placeholder 4">
            <a:extLst>
              <a:ext uri="{FF2B5EF4-FFF2-40B4-BE49-F238E27FC236}">
                <a16:creationId xmlns:a16="http://schemas.microsoft.com/office/drawing/2014/main" id="{E64B0153-952B-41DB-BC9F-5B00D5583506}"/>
              </a:ext>
            </a:extLst>
          </p:cNvPr>
          <p:cNvGraphicFramePr>
            <a:graphicFrameLocks noGrp="1"/>
          </p:cNvGraphicFramePr>
          <p:nvPr>
            <p:ph type="tbl" sz="quarter" idx="13"/>
            <p:extLst>
              <p:ext uri="{D42A27DB-BD31-4B8C-83A1-F6EECF244321}">
                <p14:modId xmlns:p14="http://schemas.microsoft.com/office/powerpoint/2010/main" val="2644973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41043741"/>
                    </a:ext>
                  </a:extLst>
                </a:gridCol>
                <a:gridCol w="1234440">
                  <a:extLst>
                    <a:ext uri="{9D8B030D-6E8A-4147-A177-3AD203B41FA5}">
                      <a16:colId xmlns:a16="http://schemas.microsoft.com/office/drawing/2014/main" val="353303740"/>
                    </a:ext>
                  </a:extLst>
                </a:gridCol>
                <a:gridCol w="822960">
                  <a:extLst>
                    <a:ext uri="{9D8B030D-6E8A-4147-A177-3AD203B41FA5}">
                      <a16:colId xmlns:a16="http://schemas.microsoft.com/office/drawing/2014/main" val="3079286500"/>
                    </a:ext>
                  </a:extLst>
                </a:gridCol>
                <a:gridCol w="822960">
                  <a:extLst>
                    <a:ext uri="{9D8B030D-6E8A-4147-A177-3AD203B41FA5}">
                      <a16:colId xmlns:a16="http://schemas.microsoft.com/office/drawing/2014/main" val="3629177467"/>
                    </a:ext>
                  </a:extLst>
                </a:gridCol>
                <a:gridCol w="822960">
                  <a:extLst>
                    <a:ext uri="{9D8B030D-6E8A-4147-A177-3AD203B41FA5}">
                      <a16:colId xmlns:a16="http://schemas.microsoft.com/office/drawing/2014/main" val="3639589892"/>
                    </a:ext>
                  </a:extLst>
                </a:gridCol>
                <a:gridCol w="822960">
                  <a:extLst>
                    <a:ext uri="{9D8B030D-6E8A-4147-A177-3AD203B41FA5}">
                      <a16:colId xmlns:a16="http://schemas.microsoft.com/office/drawing/2014/main" val="2778948593"/>
                    </a:ext>
                  </a:extLst>
                </a:gridCol>
                <a:gridCol w="822960">
                  <a:extLst>
                    <a:ext uri="{9D8B030D-6E8A-4147-A177-3AD203B41FA5}">
                      <a16:colId xmlns:a16="http://schemas.microsoft.com/office/drawing/2014/main" val="534793232"/>
                    </a:ext>
                  </a:extLst>
                </a:gridCol>
                <a:gridCol w="822960">
                  <a:extLst>
                    <a:ext uri="{9D8B030D-6E8A-4147-A177-3AD203B41FA5}">
                      <a16:colId xmlns:a16="http://schemas.microsoft.com/office/drawing/2014/main" val="3869075255"/>
                    </a:ext>
                  </a:extLst>
                </a:gridCol>
                <a:gridCol w="822960">
                  <a:extLst>
                    <a:ext uri="{9D8B030D-6E8A-4147-A177-3AD203B41FA5}">
                      <a16:colId xmlns:a16="http://schemas.microsoft.com/office/drawing/2014/main" val="886408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603502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- 2018-06-13 04:57:32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 are SO CLOSE to the ⚽2018 FIFA World Cup™! If you're not already on the ball with what's going on, what's stopping you? 😉 Here's your chance to get your hands on our limited edition 2018 FIFA World Cup™ pack on Redmart before they run out!
.
Goal forth and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84146630"/>
                  </a:ext>
                </a:extLst>
              </a:tr>
            </a:tbl>
          </a:graphicData>
        </a:graphic>
      </p:graphicFrame>
      <p:sp>
        <p:nvSpPr>
          <p:cNvPr id="4" name="Text Placeholder 3">
            <a:extLst>
              <a:ext uri="{FF2B5EF4-FFF2-40B4-BE49-F238E27FC236}">
                <a16:creationId xmlns:a16="http://schemas.microsoft.com/office/drawing/2014/main" id="{E6F64C35-0F07-4A85-90E0-E1FE5AB7C954}"/>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37810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79E21-9D10-4453-9D3E-0AC99CFF0AD6}"/>
              </a:ext>
            </a:extLst>
          </p:cNvPr>
          <p:cNvSpPr>
            <a:spLocks noGrp="1"/>
          </p:cNvSpPr>
          <p:nvPr>
            <p:ph type="title"/>
          </p:nvPr>
        </p:nvSpPr>
        <p:spPr/>
        <p:txBody>
          <a:bodyPr/>
          <a:lstStyle/>
          <a:p>
            <a:r>
              <a:rPr lang="en-US"/>
              <a:t>Instagram: Content Performance | Coca-Cola Singapore - 9 of 11</a:t>
            </a:r>
          </a:p>
        </p:txBody>
      </p:sp>
      <p:graphicFrame>
        <p:nvGraphicFramePr>
          <p:cNvPr id="5" name="Table Placeholder 4">
            <a:extLst>
              <a:ext uri="{FF2B5EF4-FFF2-40B4-BE49-F238E27FC236}">
                <a16:creationId xmlns:a16="http://schemas.microsoft.com/office/drawing/2014/main" id="{ADD43FA2-4320-4FEB-888D-6AB2520B1F32}"/>
              </a:ext>
            </a:extLst>
          </p:cNvPr>
          <p:cNvGraphicFramePr>
            <a:graphicFrameLocks noGrp="1"/>
          </p:cNvGraphicFramePr>
          <p:nvPr>
            <p:ph type="tbl" sz="quarter" idx="13"/>
            <p:extLst>
              <p:ext uri="{D42A27DB-BD31-4B8C-83A1-F6EECF244321}">
                <p14:modId xmlns:p14="http://schemas.microsoft.com/office/powerpoint/2010/main" val="989928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835376636"/>
                    </a:ext>
                  </a:extLst>
                </a:gridCol>
                <a:gridCol w="1234440">
                  <a:extLst>
                    <a:ext uri="{9D8B030D-6E8A-4147-A177-3AD203B41FA5}">
                      <a16:colId xmlns:a16="http://schemas.microsoft.com/office/drawing/2014/main" val="3605113450"/>
                    </a:ext>
                  </a:extLst>
                </a:gridCol>
                <a:gridCol w="822960">
                  <a:extLst>
                    <a:ext uri="{9D8B030D-6E8A-4147-A177-3AD203B41FA5}">
                      <a16:colId xmlns:a16="http://schemas.microsoft.com/office/drawing/2014/main" val="2793314752"/>
                    </a:ext>
                  </a:extLst>
                </a:gridCol>
                <a:gridCol w="822960">
                  <a:extLst>
                    <a:ext uri="{9D8B030D-6E8A-4147-A177-3AD203B41FA5}">
                      <a16:colId xmlns:a16="http://schemas.microsoft.com/office/drawing/2014/main" val="3478207610"/>
                    </a:ext>
                  </a:extLst>
                </a:gridCol>
                <a:gridCol w="822960">
                  <a:extLst>
                    <a:ext uri="{9D8B030D-6E8A-4147-A177-3AD203B41FA5}">
                      <a16:colId xmlns:a16="http://schemas.microsoft.com/office/drawing/2014/main" val="4025094037"/>
                    </a:ext>
                  </a:extLst>
                </a:gridCol>
                <a:gridCol w="822960">
                  <a:extLst>
                    <a:ext uri="{9D8B030D-6E8A-4147-A177-3AD203B41FA5}">
                      <a16:colId xmlns:a16="http://schemas.microsoft.com/office/drawing/2014/main" val="866950142"/>
                    </a:ext>
                  </a:extLst>
                </a:gridCol>
                <a:gridCol w="822960">
                  <a:extLst>
                    <a:ext uri="{9D8B030D-6E8A-4147-A177-3AD203B41FA5}">
                      <a16:colId xmlns:a16="http://schemas.microsoft.com/office/drawing/2014/main" val="3632857478"/>
                    </a:ext>
                  </a:extLst>
                </a:gridCol>
                <a:gridCol w="822960">
                  <a:extLst>
                    <a:ext uri="{9D8B030D-6E8A-4147-A177-3AD203B41FA5}">
                      <a16:colId xmlns:a16="http://schemas.microsoft.com/office/drawing/2014/main" val="219820785"/>
                    </a:ext>
                  </a:extLst>
                </a:gridCol>
                <a:gridCol w="822960">
                  <a:extLst>
                    <a:ext uri="{9D8B030D-6E8A-4147-A177-3AD203B41FA5}">
                      <a16:colId xmlns:a16="http://schemas.microsoft.com/office/drawing/2014/main" val="23082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73707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- 2018-06-12 05:07:29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Keep going and reach out for the stars. We will keep your hydrated, all the way to the peak! #100PLUSActive #dailymotivation #inspirational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4934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- 2018-06-11 16:00:35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Here’s to Hope, Peace and Understanding!
#PathToPeace #TastethefeelingofHope #TrumpKimSummit #SingaporeSummit #TrumpKim2018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249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- 2018-06-09 16:02:53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Make sure you get the right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74422010"/>
                  </a:ext>
                </a:extLst>
              </a:tr>
            </a:tbl>
          </a:graphicData>
        </a:graphic>
      </p:graphicFrame>
      <p:sp>
        <p:nvSpPr>
          <p:cNvPr id="4" name="Text Placeholder 3">
            <a:extLst>
              <a:ext uri="{FF2B5EF4-FFF2-40B4-BE49-F238E27FC236}">
                <a16:creationId xmlns:a16="http://schemas.microsoft.com/office/drawing/2014/main" id="{6043EB53-4209-45E7-A9ED-96A3B19F168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786120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00542-F148-4102-9B7F-9F473730639F}"/>
              </a:ext>
            </a:extLst>
          </p:cNvPr>
          <p:cNvSpPr>
            <a:spLocks noGrp="1"/>
          </p:cNvSpPr>
          <p:nvPr>
            <p:ph type="title"/>
          </p:nvPr>
        </p:nvSpPr>
        <p:spPr/>
        <p:txBody>
          <a:bodyPr/>
          <a:lstStyle/>
          <a:p>
            <a:r>
              <a:rPr lang="en-US"/>
              <a:t>Instagram: Content Performance | Coca-Cola Singapore - 10 of 11</a:t>
            </a:r>
          </a:p>
        </p:txBody>
      </p:sp>
      <p:graphicFrame>
        <p:nvGraphicFramePr>
          <p:cNvPr id="5" name="Table Placeholder 4">
            <a:extLst>
              <a:ext uri="{FF2B5EF4-FFF2-40B4-BE49-F238E27FC236}">
                <a16:creationId xmlns:a16="http://schemas.microsoft.com/office/drawing/2014/main" id="{DD1DA225-C6AA-4C43-94C1-A305DD950961}"/>
              </a:ext>
            </a:extLst>
          </p:cNvPr>
          <p:cNvGraphicFramePr>
            <a:graphicFrameLocks noGrp="1"/>
          </p:cNvGraphicFramePr>
          <p:nvPr>
            <p:ph type="tbl" sz="quarter" idx="13"/>
            <p:extLst>
              <p:ext uri="{D42A27DB-BD31-4B8C-83A1-F6EECF244321}">
                <p14:modId xmlns:p14="http://schemas.microsoft.com/office/powerpoint/2010/main" val="4163070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61249786"/>
                    </a:ext>
                  </a:extLst>
                </a:gridCol>
                <a:gridCol w="1234440">
                  <a:extLst>
                    <a:ext uri="{9D8B030D-6E8A-4147-A177-3AD203B41FA5}">
                      <a16:colId xmlns:a16="http://schemas.microsoft.com/office/drawing/2014/main" val="4121862890"/>
                    </a:ext>
                  </a:extLst>
                </a:gridCol>
                <a:gridCol w="822960">
                  <a:extLst>
                    <a:ext uri="{9D8B030D-6E8A-4147-A177-3AD203B41FA5}">
                      <a16:colId xmlns:a16="http://schemas.microsoft.com/office/drawing/2014/main" val="3083235667"/>
                    </a:ext>
                  </a:extLst>
                </a:gridCol>
                <a:gridCol w="822960">
                  <a:extLst>
                    <a:ext uri="{9D8B030D-6E8A-4147-A177-3AD203B41FA5}">
                      <a16:colId xmlns:a16="http://schemas.microsoft.com/office/drawing/2014/main" val="1934980680"/>
                    </a:ext>
                  </a:extLst>
                </a:gridCol>
                <a:gridCol w="822960">
                  <a:extLst>
                    <a:ext uri="{9D8B030D-6E8A-4147-A177-3AD203B41FA5}">
                      <a16:colId xmlns:a16="http://schemas.microsoft.com/office/drawing/2014/main" val="3482025936"/>
                    </a:ext>
                  </a:extLst>
                </a:gridCol>
                <a:gridCol w="822960">
                  <a:extLst>
                    <a:ext uri="{9D8B030D-6E8A-4147-A177-3AD203B41FA5}">
                      <a16:colId xmlns:a16="http://schemas.microsoft.com/office/drawing/2014/main" val="1847558741"/>
                    </a:ext>
                  </a:extLst>
                </a:gridCol>
                <a:gridCol w="822960">
                  <a:extLst>
                    <a:ext uri="{9D8B030D-6E8A-4147-A177-3AD203B41FA5}">
                      <a16:colId xmlns:a16="http://schemas.microsoft.com/office/drawing/2014/main" val="1346395154"/>
                    </a:ext>
                  </a:extLst>
                </a:gridCol>
                <a:gridCol w="822960">
                  <a:extLst>
                    <a:ext uri="{9D8B030D-6E8A-4147-A177-3AD203B41FA5}">
                      <a16:colId xmlns:a16="http://schemas.microsoft.com/office/drawing/2014/main" val="1004182579"/>
                    </a:ext>
                  </a:extLst>
                </a:gridCol>
                <a:gridCol w="822960">
                  <a:extLst>
                    <a:ext uri="{9D8B030D-6E8A-4147-A177-3AD203B41FA5}">
                      <a16:colId xmlns:a16="http://schemas.microsoft.com/office/drawing/2014/main" val="3310693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26724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100plus_singapore - 2018-06-09 03:11:56 </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Don't let this heat be a bummer! Drink up and enjoy your school holiday 😊 #100PLUSsg #midyearbreak #hydration #summer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2508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- 2018-06-08 19:30:05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Friday ritual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06033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- 2018-06-06 16:11:59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Summer fuel. 📸 : @therealkamie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59317694"/>
                  </a:ext>
                </a:extLst>
              </a:tr>
            </a:tbl>
          </a:graphicData>
        </a:graphic>
      </p:graphicFrame>
      <p:sp>
        <p:nvSpPr>
          <p:cNvPr id="4" name="Text Placeholder 3">
            <a:extLst>
              <a:ext uri="{FF2B5EF4-FFF2-40B4-BE49-F238E27FC236}">
                <a16:creationId xmlns:a16="http://schemas.microsoft.com/office/drawing/2014/main" id="{10FF7675-81CB-4060-B362-76FEE245A74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13267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A4911-0136-4E76-B6BD-48CDA5ADD27F}"/>
              </a:ext>
            </a:extLst>
          </p:cNvPr>
          <p:cNvSpPr>
            <a:spLocks noGrp="1"/>
          </p:cNvSpPr>
          <p:nvPr>
            <p:ph type="title"/>
          </p:nvPr>
        </p:nvSpPr>
        <p:spPr/>
        <p:txBody>
          <a:bodyPr/>
          <a:lstStyle/>
          <a:p>
            <a:r>
              <a:rPr lang="en-US"/>
              <a:t>Instagram: Content Performance | Coca-Cola Singapore - 11 of 11</a:t>
            </a:r>
          </a:p>
        </p:txBody>
      </p:sp>
      <p:graphicFrame>
        <p:nvGraphicFramePr>
          <p:cNvPr id="5" name="Table Placeholder 4">
            <a:extLst>
              <a:ext uri="{FF2B5EF4-FFF2-40B4-BE49-F238E27FC236}">
                <a16:creationId xmlns:a16="http://schemas.microsoft.com/office/drawing/2014/main" id="{BD589A6B-044B-4705-BB12-B362A4A0122D}"/>
              </a:ext>
            </a:extLst>
          </p:cNvPr>
          <p:cNvGraphicFramePr>
            <a:graphicFrameLocks noGrp="1"/>
          </p:cNvGraphicFramePr>
          <p:nvPr>
            <p:ph type="tbl" sz="quarter" idx="13"/>
            <p:extLst>
              <p:ext uri="{D42A27DB-BD31-4B8C-83A1-F6EECF244321}">
                <p14:modId xmlns:p14="http://schemas.microsoft.com/office/powerpoint/2010/main" val="3103939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84641291"/>
                    </a:ext>
                  </a:extLst>
                </a:gridCol>
                <a:gridCol w="1234440">
                  <a:extLst>
                    <a:ext uri="{9D8B030D-6E8A-4147-A177-3AD203B41FA5}">
                      <a16:colId xmlns:a16="http://schemas.microsoft.com/office/drawing/2014/main" val="4001603138"/>
                    </a:ext>
                  </a:extLst>
                </a:gridCol>
                <a:gridCol w="822960">
                  <a:extLst>
                    <a:ext uri="{9D8B030D-6E8A-4147-A177-3AD203B41FA5}">
                      <a16:colId xmlns:a16="http://schemas.microsoft.com/office/drawing/2014/main" val="3583904400"/>
                    </a:ext>
                  </a:extLst>
                </a:gridCol>
                <a:gridCol w="822960">
                  <a:extLst>
                    <a:ext uri="{9D8B030D-6E8A-4147-A177-3AD203B41FA5}">
                      <a16:colId xmlns:a16="http://schemas.microsoft.com/office/drawing/2014/main" val="3780807872"/>
                    </a:ext>
                  </a:extLst>
                </a:gridCol>
                <a:gridCol w="822960">
                  <a:extLst>
                    <a:ext uri="{9D8B030D-6E8A-4147-A177-3AD203B41FA5}">
                      <a16:colId xmlns:a16="http://schemas.microsoft.com/office/drawing/2014/main" val="1210938927"/>
                    </a:ext>
                  </a:extLst>
                </a:gridCol>
                <a:gridCol w="822960">
                  <a:extLst>
                    <a:ext uri="{9D8B030D-6E8A-4147-A177-3AD203B41FA5}">
                      <a16:colId xmlns:a16="http://schemas.microsoft.com/office/drawing/2014/main" val="1749190569"/>
                    </a:ext>
                  </a:extLst>
                </a:gridCol>
                <a:gridCol w="822960">
                  <a:extLst>
                    <a:ext uri="{9D8B030D-6E8A-4147-A177-3AD203B41FA5}">
                      <a16:colId xmlns:a16="http://schemas.microsoft.com/office/drawing/2014/main" val="2016885194"/>
                    </a:ext>
                  </a:extLst>
                </a:gridCol>
                <a:gridCol w="822960">
                  <a:extLst>
                    <a:ext uri="{9D8B030D-6E8A-4147-A177-3AD203B41FA5}">
                      <a16:colId xmlns:a16="http://schemas.microsoft.com/office/drawing/2014/main" val="836169171"/>
                    </a:ext>
                  </a:extLst>
                </a:gridCol>
                <a:gridCol w="822960">
                  <a:extLst>
                    <a:ext uri="{9D8B030D-6E8A-4147-A177-3AD203B41FA5}">
                      <a16:colId xmlns:a16="http://schemas.microsoft.com/office/drawing/2014/main" val="3065217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78346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cocacolasg - 2018-06-05 13:54:50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
Who's ready for the ⚽2018 FIFA World Cup™? Get your hands on our 8 limited edition can designs, featuring some of your favourite countries!
P.S. Can't decide which country to support? Get the limited edition pack with all 8 designs on Redmart! You're welcome 😉 #PickYourTeam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7201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pepsi - 2018-06-04 20:57:16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 made it through 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92021887"/>
                  </a:ext>
                </a:extLst>
              </a:tr>
            </a:tbl>
          </a:graphicData>
        </a:graphic>
      </p:graphicFrame>
      <p:sp>
        <p:nvSpPr>
          <p:cNvPr id="4" name="Text Placeholder 3">
            <a:extLst>
              <a:ext uri="{FF2B5EF4-FFF2-40B4-BE49-F238E27FC236}">
                <a16:creationId xmlns:a16="http://schemas.microsoft.com/office/drawing/2014/main" id="{4938E2FA-261E-4361-AF4F-855A6DAE1C0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94071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AF486-0491-4339-A3AE-7FF32CBBB341}"/>
              </a:ext>
            </a:extLst>
          </p:cNvPr>
          <p:cNvSpPr>
            <a:spLocks noGrp="1"/>
          </p:cNvSpPr>
          <p:nvPr>
            <p:ph type="title"/>
          </p:nvPr>
        </p:nvSpPr>
        <p:spPr/>
        <p:txBody>
          <a:bodyPr/>
          <a:lstStyle/>
          <a:p>
            <a:r>
              <a:rPr lang="en-US"/>
              <a:t>Twitter: Content Performance | Coca-Cola PH - 1 of 5</a:t>
            </a:r>
          </a:p>
        </p:txBody>
      </p:sp>
      <p:graphicFrame>
        <p:nvGraphicFramePr>
          <p:cNvPr id="5" name="Table Placeholder 4">
            <a:extLst>
              <a:ext uri="{FF2B5EF4-FFF2-40B4-BE49-F238E27FC236}">
                <a16:creationId xmlns:a16="http://schemas.microsoft.com/office/drawing/2014/main" id="{D359842A-5D13-4FF1-B282-42B23BC21F53}"/>
              </a:ext>
            </a:extLst>
          </p:cNvPr>
          <p:cNvGraphicFramePr>
            <a:graphicFrameLocks noGrp="1"/>
          </p:cNvGraphicFramePr>
          <p:nvPr>
            <p:ph type="tbl" sz="quarter" idx="13"/>
            <p:extLst>
              <p:ext uri="{D42A27DB-BD31-4B8C-83A1-F6EECF244321}">
                <p14:modId xmlns:p14="http://schemas.microsoft.com/office/powerpoint/2010/main" val="1553441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77947426"/>
                    </a:ext>
                  </a:extLst>
                </a:gridCol>
                <a:gridCol w="822960">
                  <a:extLst>
                    <a:ext uri="{9D8B030D-6E8A-4147-A177-3AD203B41FA5}">
                      <a16:colId xmlns:a16="http://schemas.microsoft.com/office/drawing/2014/main" val="2705765894"/>
                    </a:ext>
                  </a:extLst>
                </a:gridCol>
                <a:gridCol w="822960">
                  <a:extLst>
                    <a:ext uri="{9D8B030D-6E8A-4147-A177-3AD203B41FA5}">
                      <a16:colId xmlns:a16="http://schemas.microsoft.com/office/drawing/2014/main" val="1480037981"/>
                    </a:ext>
                  </a:extLst>
                </a:gridCol>
                <a:gridCol w="822960">
                  <a:extLst>
                    <a:ext uri="{9D8B030D-6E8A-4147-A177-3AD203B41FA5}">
                      <a16:colId xmlns:a16="http://schemas.microsoft.com/office/drawing/2014/main" val="1191208732"/>
                    </a:ext>
                  </a:extLst>
                </a:gridCol>
                <a:gridCol w="822960">
                  <a:extLst>
                    <a:ext uri="{9D8B030D-6E8A-4147-A177-3AD203B41FA5}">
                      <a16:colId xmlns:a16="http://schemas.microsoft.com/office/drawing/2014/main" val="4260872009"/>
                    </a:ext>
                  </a:extLst>
                </a:gridCol>
                <a:gridCol w="822960">
                  <a:extLst>
                    <a:ext uri="{9D8B030D-6E8A-4147-A177-3AD203B41FA5}">
                      <a16:colId xmlns:a16="http://schemas.microsoft.com/office/drawing/2014/main" val="2674283025"/>
                    </a:ext>
                  </a:extLst>
                </a:gridCol>
                <a:gridCol w="822960">
                  <a:extLst>
                    <a:ext uri="{9D8B030D-6E8A-4147-A177-3AD203B41FA5}">
                      <a16:colId xmlns:a16="http://schemas.microsoft.com/office/drawing/2014/main" val="4039611765"/>
                    </a:ext>
                  </a:extLst>
                </a:gridCol>
                <a:gridCol w="822960">
                  <a:extLst>
                    <a:ext uri="{9D8B030D-6E8A-4147-A177-3AD203B41FA5}">
                      <a16:colId xmlns:a16="http://schemas.microsoft.com/office/drawing/2014/main" val="256400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730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- 2018-06-30 04:22:25 </a:t>
                      </a:r>
                      <a:r>
                        <a:rPr kumimoji="0" lang="en-US" sz="1000" b="0" i="0" u="none" strike="noStrike" kern="1200" cap="none" spc="0" normalizeH="0" baseline="0" noProof="0">
                          <a:ln>
                            <a:noFill/>
                          </a:ln>
                          <a:solidFill>
                            <a:prstClr val="black"/>
                          </a:solidFill>
                          <a:effectLst/>
                          <a:uLnTx/>
                          <a:uFillTx/>
                          <a:latin typeface="+mn-lt"/>
                          <a:ea typeface="+mn-ea"/>
                          <a:cs typeface="+mn-cs"/>
                        </a:rPr>
                        <a:t>
  #TasteTheFeeling of love, diversity, and freedom. Happy Pride Month! 
#Pride #RiseUpTogether #PrideMonth https://t.co/qykGBKd1Be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20304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- 2018-06-21 01:00:01 </a:t>
                      </a:r>
                      <a:r>
                        <a:rPr kumimoji="0" lang="en-US" sz="1000" b="0" i="0" u="none" strike="noStrike" kern="1200" cap="none" spc="0" normalizeH="0" baseline="0" noProof="0">
                          <a:ln>
                            <a:noFill/>
                          </a:ln>
                          <a:solidFill>
                            <a:prstClr val="black"/>
                          </a:solidFill>
                          <a:effectLst/>
                          <a:uLnTx/>
                          <a:uFillTx/>
                          <a:latin typeface="+mn-lt"/>
                          <a:ea typeface="+mn-ea"/>
                          <a:cs typeface="+mn-cs"/>
                        </a:rPr>
                        <a:t>
  Shoutout to Jermaine Choa Peck of @TheRansomCMusic who turned a year more awesome today! 
Check out her band’s collab song, “Caution to the Wind” with Gab &amp;amp; John of Urbandub on the #CokeStudioPH channel now: https://t.co/c4wrf1ell5 https://t.co/usEuHIIJEP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56455977"/>
                  </a:ext>
                </a:extLst>
              </a:tr>
            </a:tbl>
          </a:graphicData>
        </a:graphic>
      </p:graphicFrame>
      <p:sp>
        <p:nvSpPr>
          <p:cNvPr id="4" name="Text Placeholder 3">
            <a:extLst>
              <a:ext uri="{FF2B5EF4-FFF2-40B4-BE49-F238E27FC236}">
                <a16:creationId xmlns:a16="http://schemas.microsoft.com/office/drawing/2014/main" id="{2679DD06-3DF3-4078-9F98-3799CEED595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76626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884FC-0BC3-4CD2-AE22-0C1845BCD1B9}"/>
              </a:ext>
            </a:extLst>
          </p:cNvPr>
          <p:cNvSpPr>
            <a:spLocks noGrp="1"/>
          </p:cNvSpPr>
          <p:nvPr>
            <p:ph type="title"/>
          </p:nvPr>
        </p:nvSpPr>
        <p:spPr/>
        <p:txBody>
          <a:bodyPr/>
          <a:lstStyle/>
          <a:p>
            <a:r>
              <a:rPr lang="en-US"/>
              <a:t>Twitter: Content Performance | Coca-Cola PH - 2 of 5</a:t>
            </a:r>
          </a:p>
        </p:txBody>
      </p:sp>
      <p:graphicFrame>
        <p:nvGraphicFramePr>
          <p:cNvPr id="5" name="Table Placeholder 4">
            <a:extLst>
              <a:ext uri="{FF2B5EF4-FFF2-40B4-BE49-F238E27FC236}">
                <a16:creationId xmlns:a16="http://schemas.microsoft.com/office/drawing/2014/main" id="{F179EC1C-7146-4983-89D5-152CBF6ED956}"/>
              </a:ext>
            </a:extLst>
          </p:cNvPr>
          <p:cNvGraphicFramePr>
            <a:graphicFrameLocks noGrp="1"/>
          </p:cNvGraphicFramePr>
          <p:nvPr>
            <p:ph type="tbl" sz="quarter" idx="13"/>
            <p:extLst>
              <p:ext uri="{D42A27DB-BD31-4B8C-83A1-F6EECF244321}">
                <p14:modId xmlns:p14="http://schemas.microsoft.com/office/powerpoint/2010/main" val="167640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7568868"/>
                    </a:ext>
                  </a:extLst>
                </a:gridCol>
                <a:gridCol w="822960">
                  <a:extLst>
                    <a:ext uri="{9D8B030D-6E8A-4147-A177-3AD203B41FA5}">
                      <a16:colId xmlns:a16="http://schemas.microsoft.com/office/drawing/2014/main" val="3348351413"/>
                    </a:ext>
                  </a:extLst>
                </a:gridCol>
                <a:gridCol w="822960">
                  <a:extLst>
                    <a:ext uri="{9D8B030D-6E8A-4147-A177-3AD203B41FA5}">
                      <a16:colId xmlns:a16="http://schemas.microsoft.com/office/drawing/2014/main" val="3883645637"/>
                    </a:ext>
                  </a:extLst>
                </a:gridCol>
                <a:gridCol w="822960">
                  <a:extLst>
                    <a:ext uri="{9D8B030D-6E8A-4147-A177-3AD203B41FA5}">
                      <a16:colId xmlns:a16="http://schemas.microsoft.com/office/drawing/2014/main" val="479005962"/>
                    </a:ext>
                  </a:extLst>
                </a:gridCol>
                <a:gridCol w="822960">
                  <a:extLst>
                    <a:ext uri="{9D8B030D-6E8A-4147-A177-3AD203B41FA5}">
                      <a16:colId xmlns:a16="http://schemas.microsoft.com/office/drawing/2014/main" val="1929177223"/>
                    </a:ext>
                  </a:extLst>
                </a:gridCol>
                <a:gridCol w="822960">
                  <a:extLst>
                    <a:ext uri="{9D8B030D-6E8A-4147-A177-3AD203B41FA5}">
                      <a16:colId xmlns:a16="http://schemas.microsoft.com/office/drawing/2014/main" val="486435423"/>
                    </a:ext>
                  </a:extLst>
                </a:gridCol>
                <a:gridCol w="822960">
                  <a:extLst>
                    <a:ext uri="{9D8B030D-6E8A-4147-A177-3AD203B41FA5}">
                      <a16:colId xmlns:a16="http://schemas.microsoft.com/office/drawing/2014/main" val="1805713288"/>
                    </a:ext>
                  </a:extLst>
                </a:gridCol>
                <a:gridCol w="822960">
                  <a:extLst>
                    <a:ext uri="{9D8B030D-6E8A-4147-A177-3AD203B41FA5}">
                      <a16:colId xmlns:a16="http://schemas.microsoft.com/office/drawing/2014/main" val="2035571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400939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- 2018-06-20 01:00:01 </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to this OPM rock icon, Franco Reyes of @francomusicph! 
Subscribe to the #CokeStudioPH channel now to catch his collab with Reese Lansangan, “Off of Center”: https://t.co/c4wrf1ell5 https://t.co/roji0y2AIN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7086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- 2018-06-17 01:00:08 </a:t>
                      </a:r>
                      <a:r>
                        <a:rPr kumimoji="0" lang="en-US" sz="1000" b="0" i="0" u="none" strike="noStrike" kern="1200" cap="none" spc="0" normalizeH="0" baseline="0" noProof="0">
                          <a:ln>
                            <a:noFill/>
                          </a:ln>
                          <a:solidFill>
                            <a:prstClr val="black"/>
                          </a:solidFill>
                          <a:effectLst/>
                          <a:uLnTx/>
                          <a:uFillTx/>
                          <a:latin typeface="+mn-lt"/>
                          <a:ea typeface="+mn-ea"/>
                          <a:cs typeface="+mn-cs"/>
                        </a:rPr>
                        <a:t>
  Through good times and bad times, naPAPAngiti ka niya! Cheers to all the awesome fathers out there. Enjoy a bottle of ice-cold COCA-COLA with your dad and #FizzItUp this Father’s Day! https://t.co/OPp5vRRvrI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0770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- 2018-06-15 01:00:02 </a:t>
                      </a:r>
                      <a:r>
                        <a:rPr kumimoji="0" lang="en-US" sz="1000" b="0" i="0" u="none" strike="noStrike" kern="1200" cap="none" spc="0" normalizeH="0" baseline="0" noProof="0">
                          <a:ln>
                            <a:noFill/>
                          </a:ln>
                          <a:solidFill>
                            <a:prstClr val="black"/>
                          </a:solidFill>
                          <a:effectLst/>
                          <a:uLnTx/>
                          <a:uFillTx/>
                          <a:latin typeface="+mn-lt"/>
                          <a:ea typeface="+mn-ea"/>
                          <a:cs typeface="+mn-cs"/>
                        </a:rPr>
                        <a:t>
  GRILLax o chillax man ang vibe ng celebration today with friends and family, nandyan ang ice-cold COCA-COLA para sa moments kasama ang paborito ninyong handa! Happy Eid'l Fitr! #ForeverBagay https://t.co/OYEcfukrzn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57690425"/>
                  </a:ext>
                </a:extLst>
              </a:tr>
            </a:tbl>
          </a:graphicData>
        </a:graphic>
      </p:graphicFrame>
      <p:sp>
        <p:nvSpPr>
          <p:cNvPr id="4" name="Text Placeholder 3">
            <a:extLst>
              <a:ext uri="{FF2B5EF4-FFF2-40B4-BE49-F238E27FC236}">
                <a16:creationId xmlns:a16="http://schemas.microsoft.com/office/drawing/2014/main" id="{D7B5D9C3-90B9-48D1-A770-00674503AB5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126206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FEF95-4276-44DB-AA45-8FFC32D4EB1B}"/>
              </a:ext>
            </a:extLst>
          </p:cNvPr>
          <p:cNvSpPr>
            <a:spLocks noGrp="1"/>
          </p:cNvSpPr>
          <p:nvPr>
            <p:ph type="title"/>
          </p:nvPr>
        </p:nvSpPr>
        <p:spPr/>
        <p:txBody>
          <a:bodyPr/>
          <a:lstStyle/>
          <a:p>
            <a:r>
              <a:rPr lang="en-US"/>
              <a:t>Twitter: Content Performance | Coca-Cola PH - 3 of 5</a:t>
            </a:r>
          </a:p>
        </p:txBody>
      </p:sp>
      <p:graphicFrame>
        <p:nvGraphicFramePr>
          <p:cNvPr id="5" name="Table Placeholder 4">
            <a:extLst>
              <a:ext uri="{FF2B5EF4-FFF2-40B4-BE49-F238E27FC236}">
                <a16:creationId xmlns:a16="http://schemas.microsoft.com/office/drawing/2014/main" id="{9E7A3D5C-7688-4846-8713-1419CFD2C489}"/>
              </a:ext>
            </a:extLst>
          </p:cNvPr>
          <p:cNvGraphicFramePr>
            <a:graphicFrameLocks noGrp="1"/>
          </p:cNvGraphicFramePr>
          <p:nvPr>
            <p:ph type="tbl" sz="quarter" idx="13"/>
            <p:extLst>
              <p:ext uri="{D42A27DB-BD31-4B8C-83A1-F6EECF244321}">
                <p14:modId xmlns:p14="http://schemas.microsoft.com/office/powerpoint/2010/main" val="1484537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6924508"/>
                    </a:ext>
                  </a:extLst>
                </a:gridCol>
                <a:gridCol w="822960">
                  <a:extLst>
                    <a:ext uri="{9D8B030D-6E8A-4147-A177-3AD203B41FA5}">
                      <a16:colId xmlns:a16="http://schemas.microsoft.com/office/drawing/2014/main" val="878447111"/>
                    </a:ext>
                  </a:extLst>
                </a:gridCol>
                <a:gridCol w="822960">
                  <a:extLst>
                    <a:ext uri="{9D8B030D-6E8A-4147-A177-3AD203B41FA5}">
                      <a16:colId xmlns:a16="http://schemas.microsoft.com/office/drawing/2014/main" val="1614982718"/>
                    </a:ext>
                  </a:extLst>
                </a:gridCol>
                <a:gridCol w="822960">
                  <a:extLst>
                    <a:ext uri="{9D8B030D-6E8A-4147-A177-3AD203B41FA5}">
                      <a16:colId xmlns:a16="http://schemas.microsoft.com/office/drawing/2014/main" val="2089651707"/>
                    </a:ext>
                  </a:extLst>
                </a:gridCol>
                <a:gridCol w="822960">
                  <a:extLst>
                    <a:ext uri="{9D8B030D-6E8A-4147-A177-3AD203B41FA5}">
                      <a16:colId xmlns:a16="http://schemas.microsoft.com/office/drawing/2014/main" val="1483251886"/>
                    </a:ext>
                  </a:extLst>
                </a:gridCol>
                <a:gridCol w="822960">
                  <a:extLst>
                    <a:ext uri="{9D8B030D-6E8A-4147-A177-3AD203B41FA5}">
                      <a16:colId xmlns:a16="http://schemas.microsoft.com/office/drawing/2014/main" val="2034868419"/>
                    </a:ext>
                  </a:extLst>
                </a:gridCol>
                <a:gridCol w="822960">
                  <a:extLst>
                    <a:ext uri="{9D8B030D-6E8A-4147-A177-3AD203B41FA5}">
                      <a16:colId xmlns:a16="http://schemas.microsoft.com/office/drawing/2014/main" val="3406192394"/>
                    </a:ext>
                  </a:extLst>
                </a:gridCol>
                <a:gridCol w="822960">
                  <a:extLst>
                    <a:ext uri="{9D8B030D-6E8A-4147-A177-3AD203B41FA5}">
                      <a16:colId xmlns:a16="http://schemas.microsoft.com/office/drawing/2014/main" val="255864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79359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- 2018-06-12 01:26:35 </a:t>
                      </a:r>
                      <a:r>
                        <a:rPr kumimoji="0" lang="en-US" sz="1000" b="0" i="0" u="none" strike="noStrike" kern="1200" cap="none" spc="0" normalizeH="0" baseline="0" noProof="0">
                          <a:ln>
                            <a:noFill/>
                          </a:ln>
                          <a:solidFill>
                            <a:prstClr val="black"/>
                          </a:solidFill>
                          <a:effectLst/>
                          <a:uLnTx/>
                          <a:uFillTx/>
                          <a:latin typeface="+mn-lt"/>
                          <a:ea typeface="+mn-ea"/>
                          <a:cs typeface="+mn-cs"/>
                        </a:rPr>
                        <a:t>
  Here’s to Hope, Peace and Understanding!
#PathToPeace #TastethefeelingofHope #TrumpKimSummit  #SingaporeSummit #TrumpKim2018 https://t.co/7pYTbFB9ch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95609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- 2018-06-12 00:00:54 </a:t>
                      </a:r>
                      <a:r>
                        <a:rPr kumimoji="0" lang="en-US" sz="1000" b="0" i="0" u="none" strike="noStrike" kern="1200" cap="none" spc="0" normalizeH="0" baseline="0" noProof="0">
                          <a:ln>
                            <a:noFill/>
                          </a:ln>
                          <a:solidFill>
                            <a:prstClr val="black"/>
                          </a:solidFill>
                          <a:effectLst/>
                          <a:uLnTx/>
                          <a:uFillTx/>
                          <a:latin typeface="+mn-lt"/>
                          <a:ea typeface="+mn-ea"/>
                          <a:cs typeface="+mn-cs"/>
                        </a:rPr>
                        <a:t>
  Commemorating this historical summit in Singapore this week
Here’s to Hope, Peace and Understanding!
#PathToPeace #TastethefeelingofHope #TrumpKimSummit #SingaporeSummit #TrumpKim2018 https://t.co/3Ca3hhzJj1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41109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@CocaColaPH - 2018-06-11 08:56:47 </a:t>
                      </a:r>
                      <a:r>
                        <a:rPr kumimoji="0" lang="pl-PL" sz="1000" b="0" i="0" u="none" strike="noStrike" kern="1200" cap="none" spc="0" normalizeH="0" baseline="0" noProof="0">
                          <a:ln>
                            <a:noFill/>
                          </a:ln>
                          <a:solidFill>
                            <a:prstClr val="black"/>
                          </a:solidFill>
                          <a:effectLst/>
                          <a:uLnTx/>
                          <a:uFillTx/>
                          <a:latin typeface="+mn-lt"/>
                          <a:ea typeface="+mn-ea"/>
                          <a:cs typeface="+mn-cs"/>
                        </a:rPr>
                        <a:t>
  https://t.co/ZChRLYRs4s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29009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- 2018-06-11 01:00:02 </a:t>
                      </a:r>
                      <a:r>
                        <a:rPr kumimoji="0" lang="en-US" sz="1000" b="0" i="0" u="none" strike="noStrike" kern="1200" cap="none" spc="0" normalizeH="0" baseline="0" noProof="0">
                          <a:ln>
                            <a:noFill/>
                          </a:ln>
                          <a:solidFill>
                            <a:prstClr val="black"/>
                          </a:solidFill>
                          <a:effectLst/>
                          <a:uLnTx/>
                          <a:uFillTx/>
                          <a:latin typeface="+mn-lt"/>
                          <a:ea typeface="+mn-ea"/>
                          <a:cs typeface="+mn-cs"/>
                        </a:rPr>
                        <a:t>
  Our business comes alive when the communities we support thrive, and helping empower women has allowed us to produce more than 120,000 micro-entrepreneurs as part of our commitment to the Filipino people. #5by20 https://t.co/uOqXiQloWj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68841953"/>
                  </a:ext>
                </a:extLst>
              </a:tr>
            </a:tbl>
          </a:graphicData>
        </a:graphic>
      </p:graphicFrame>
      <p:sp>
        <p:nvSpPr>
          <p:cNvPr id="4" name="Text Placeholder 3">
            <a:extLst>
              <a:ext uri="{FF2B5EF4-FFF2-40B4-BE49-F238E27FC236}">
                <a16:creationId xmlns:a16="http://schemas.microsoft.com/office/drawing/2014/main" id="{D621B4E4-0F33-44EB-A171-FA4EAF74543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90569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2E4B4-E860-4511-A680-5A086AE555E7}"/>
              </a:ext>
            </a:extLst>
          </p:cNvPr>
          <p:cNvSpPr>
            <a:spLocks noGrp="1"/>
          </p:cNvSpPr>
          <p:nvPr>
            <p:ph type="title"/>
          </p:nvPr>
        </p:nvSpPr>
        <p:spPr/>
        <p:txBody>
          <a:bodyPr/>
          <a:lstStyle/>
          <a:p>
            <a:r>
              <a:rPr lang="en-US"/>
              <a:t>Twitter: Content Performance | Coca-Cola PH - 4 of 5</a:t>
            </a:r>
          </a:p>
        </p:txBody>
      </p:sp>
      <p:graphicFrame>
        <p:nvGraphicFramePr>
          <p:cNvPr id="5" name="Table Placeholder 4">
            <a:extLst>
              <a:ext uri="{FF2B5EF4-FFF2-40B4-BE49-F238E27FC236}">
                <a16:creationId xmlns:a16="http://schemas.microsoft.com/office/drawing/2014/main" id="{F76FC086-8DB0-4C91-847C-45FA15B7793C}"/>
              </a:ext>
            </a:extLst>
          </p:cNvPr>
          <p:cNvGraphicFramePr>
            <a:graphicFrameLocks noGrp="1"/>
          </p:cNvGraphicFramePr>
          <p:nvPr>
            <p:ph type="tbl" sz="quarter" idx="13"/>
            <p:extLst>
              <p:ext uri="{D42A27DB-BD31-4B8C-83A1-F6EECF244321}">
                <p14:modId xmlns:p14="http://schemas.microsoft.com/office/powerpoint/2010/main" val="840411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84170791"/>
                    </a:ext>
                  </a:extLst>
                </a:gridCol>
                <a:gridCol w="822960">
                  <a:extLst>
                    <a:ext uri="{9D8B030D-6E8A-4147-A177-3AD203B41FA5}">
                      <a16:colId xmlns:a16="http://schemas.microsoft.com/office/drawing/2014/main" val="943876090"/>
                    </a:ext>
                  </a:extLst>
                </a:gridCol>
                <a:gridCol w="822960">
                  <a:extLst>
                    <a:ext uri="{9D8B030D-6E8A-4147-A177-3AD203B41FA5}">
                      <a16:colId xmlns:a16="http://schemas.microsoft.com/office/drawing/2014/main" val="2154490653"/>
                    </a:ext>
                  </a:extLst>
                </a:gridCol>
                <a:gridCol w="822960">
                  <a:extLst>
                    <a:ext uri="{9D8B030D-6E8A-4147-A177-3AD203B41FA5}">
                      <a16:colId xmlns:a16="http://schemas.microsoft.com/office/drawing/2014/main" val="2315756868"/>
                    </a:ext>
                  </a:extLst>
                </a:gridCol>
                <a:gridCol w="822960">
                  <a:extLst>
                    <a:ext uri="{9D8B030D-6E8A-4147-A177-3AD203B41FA5}">
                      <a16:colId xmlns:a16="http://schemas.microsoft.com/office/drawing/2014/main" val="37356313"/>
                    </a:ext>
                  </a:extLst>
                </a:gridCol>
                <a:gridCol w="822960">
                  <a:extLst>
                    <a:ext uri="{9D8B030D-6E8A-4147-A177-3AD203B41FA5}">
                      <a16:colId xmlns:a16="http://schemas.microsoft.com/office/drawing/2014/main" val="2103806223"/>
                    </a:ext>
                  </a:extLst>
                </a:gridCol>
                <a:gridCol w="822960">
                  <a:extLst>
                    <a:ext uri="{9D8B030D-6E8A-4147-A177-3AD203B41FA5}">
                      <a16:colId xmlns:a16="http://schemas.microsoft.com/office/drawing/2014/main" val="3710543851"/>
                    </a:ext>
                  </a:extLst>
                </a:gridCol>
                <a:gridCol w="822960">
                  <a:extLst>
                    <a:ext uri="{9D8B030D-6E8A-4147-A177-3AD203B41FA5}">
                      <a16:colId xmlns:a16="http://schemas.microsoft.com/office/drawing/2014/main" val="178967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248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- 2018-06-09 12:38:32 </a:t>
                      </a:r>
                      <a:r>
                        <a:rPr kumimoji="0" lang="en-US" sz="1000" b="0" i="0" u="none" strike="noStrike" kern="1200" cap="none" spc="0" normalizeH="0" baseline="0" noProof="0">
                          <a:ln>
                            <a:noFill/>
                          </a:ln>
                          <a:solidFill>
                            <a:prstClr val="black"/>
                          </a:solidFill>
                          <a:effectLst/>
                          <a:uLnTx/>
                          <a:uFillTx/>
                          <a:latin typeface="+mn-lt"/>
                          <a:ea typeface="+mn-ea"/>
                          <a:cs typeface="+mn-cs"/>
                        </a:rPr>
                        <a:t>
  Join us at Rizal Park on June 11 and start fizzing up your afternoons with a bottle of Coke! Be part of the Independence Day celebrations! Get a chance to record your jig and win premium items from Coke. See you there!
For more details, visit: https://t.co/jTZhJIrSRh https://t.co/lzGImNDf1N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48038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- 2018-06-04 09:46:07 </a:t>
                      </a:r>
                      <a:r>
                        <a:rPr kumimoji="0" lang="en-US" sz="1000" b="0" i="0" u="none" strike="noStrike" kern="1200" cap="none" spc="0" normalizeH="0" baseline="0" noProof="0">
                          <a:ln>
                            <a:noFill/>
                          </a:ln>
                          <a:solidFill>
                            <a:prstClr val="black"/>
                          </a:solidFill>
                          <a:effectLst/>
                          <a:uLnTx/>
                          <a:uFillTx/>
                          <a:latin typeface="+mn-lt"/>
                          <a:ea typeface="+mn-ea"/>
                          <a:cs typeface="+mn-cs"/>
                        </a:rPr>
                        <a:t>
  Tired - #FizzItUp!
Sleepy - #FizzItUp!
Passive - #FizzItUp!
Bored - #FizzItUp!
Unmotivated - #FizzItUp!
Afternoon slump - #FizzItUp with a Coke! https://t.co/Ba1hNJJdFU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1998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- 2018-06-04 07:17:01 </a:t>
                      </a:r>
                      <a:r>
                        <a:rPr kumimoji="0" lang="en-US" sz="1000" b="0" i="0" u="none" strike="noStrike" kern="1200" cap="none" spc="0" normalizeH="0" baseline="0" noProof="0">
                          <a:ln>
                            <a:noFill/>
                          </a:ln>
                          <a:solidFill>
                            <a:prstClr val="black"/>
                          </a:solidFill>
                          <a:effectLst/>
                          <a:uLnTx/>
                          <a:uFillTx/>
                          <a:latin typeface="+mn-lt"/>
                          <a:ea typeface="+mn-ea"/>
                          <a:cs typeface="+mn-cs"/>
                        </a:rPr>
                        <a:t>
  ‘Pag roadtrip, ikaw ba ‘yung pasaherong gising all the way, or asleep all the way? #FizzItUp with COCA-COLA, para swabe ang biyahe! https://t.co/KbF4XRg0JD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40017749"/>
                  </a:ext>
                </a:extLst>
              </a:tr>
            </a:tbl>
          </a:graphicData>
        </a:graphic>
      </p:graphicFrame>
      <p:sp>
        <p:nvSpPr>
          <p:cNvPr id="4" name="Text Placeholder 3">
            <a:extLst>
              <a:ext uri="{FF2B5EF4-FFF2-40B4-BE49-F238E27FC236}">
                <a16:creationId xmlns:a16="http://schemas.microsoft.com/office/drawing/2014/main" id="{37F636C8-4701-44E7-A545-C6970E18492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248422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22809-6BDC-4C96-9126-4E1DD6039511}"/>
              </a:ext>
            </a:extLst>
          </p:cNvPr>
          <p:cNvSpPr>
            <a:spLocks noGrp="1"/>
          </p:cNvSpPr>
          <p:nvPr>
            <p:ph type="title"/>
          </p:nvPr>
        </p:nvSpPr>
        <p:spPr/>
        <p:txBody>
          <a:bodyPr/>
          <a:lstStyle/>
          <a:p>
            <a:r>
              <a:rPr lang="en-US"/>
              <a:t>Twitter: Content Performance | Coca-Cola PH - 5 of 5</a:t>
            </a:r>
          </a:p>
        </p:txBody>
      </p:sp>
      <p:graphicFrame>
        <p:nvGraphicFramePr>
          <p:cNvPr id="5" name="Table Placeholder 4">
            <a:extLst>
              <a:ext uri="{FF2B5EF4-FFF2-40B4-BE49-F238E27FC236}">
                <a16:creationId xmlns:a16="http://schemas.microsoft.com/office/drawing/2014/main" id="{BC0C60C6-C187-459B-BA69-8735BC73054D}"/>
              </a:ext>
            </a:extLst>
          </p:cNvPr>
          <p:cNvGraphicFramePr>
            <a:graphicFrameLocks noGrp="1"/>
          </p:cNvGraphicFramePr>
          <p:nvPr>
            <p:ph type="tbl" sz="quarter" idx="13"/>
            <p:extLst>
              <p:ext uri="{D42A27DB-BD31-4B8C-83A1-F6EECF244321}">
                <p14:modId xmlns:p14="http://schemas.microsoft.com/office/powerpoint/2010/main" val="1572566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32187081"/>
                    </a:ext>
                  </a:extLst>
                </a:gridCol>
                <a:gridCol w="822960">
                  <a:extLst>
                    <a:ext uri="{9D8B030D-6E8A-4147-A177-3AD203B41FA5}">
                      <a16:colId xmlns:a16="http://schemas.microsoft.com/office/drawing/2014/main" val="199606462"/>
                    </a:ext>
                  </a:extLst>
                </a:gridCol>
                <a:gridCol w="822960">
                  <a:extLst>
                    <a:ext uri="{9D8B030D-6E8A-4147-A177-3AD203B41FA5}">
                      <a16:colId xmlns:a16="http://schemas.microsoft.com/office/drawing/2014/main" val="3358866291"/>
                    </a:ext>
                  </a:extLst>
                </a:gridCol>
                <a:gridCol w="822960">
                  <a:extLst>
                    <a:ext uri="{9D8B030D-6E8A-4147-A177-3AD203B41FA5}">
                      <a16:colId xmlns:a16="http://schemas.microsoft.com/office/drawing/2014/main" val="2898986562"/>
                    </a:ext>
                  </a:extLst>
                </a:gridCol>
                <a:gridCol w="822960">
                  <a:extLst>
                    <a:ext uri="{9D8B030D-6E8A-4147-A177-3AD203B41FA5}">
                      <a16:colId xmlns:a16="http://schemas.microsoft.com/office/drawing/2014/main" val="3333311600"/>
                    </a:ext>
                  </a:extLst>
                </a:gridCol>
                <a:gridCol w="822960">
                  <a:extLst>
                    <a:ext uri="{9D8B030D-6E8A-4147-A177-3AD203B41FA5}">
                      <a16:colId xmlns:a16="http://schemas.microsoft.com/office/drawing/2014/main" val="1147827932"/>
                    </a:ext>
                  </a:extLst>
                </a:gridCol>
                <a:gridCol w="822960">
                  <a:extLst>
                    <a:ext uri="{9D8B030D-6E8A-4147-A177-3AD203B41FA5}">
                      <a16:colId xmlns:a16="http://schemas.microsoft.com/office/drawing/2014/main" val="3963176403"/>
                    </a:ext>
                  </a:extLst>
                </a:gridCol>
                <a:gridCol w="822960">
                  <a:extLst>
                    <a:ext uri="{9D8B030D-6E8A-4147-A177-3AD203B41FA5}">
                      <a16:colId xmlns:a16="http://schemas.microsoft.com/office/drawing/2014/main" val="331036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0587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- 2018-06-01 03:48:14 </a:t>
                      </a:r>
                      <a:r>
                        <a:rPr kumimoji="0" lang="en-US" sz="1000" b="0" i="0" u="none" strike="noStrike" kern="1200" cap="none" spc="0" normalizeH="0" baseline="0" noProof="0">
                          <a:ln>
                            <a:noFill/>
                          </a:ln>
                          <a:solidFill>
                            <a:prstClr val="black"/>
                          </a:solidFill>
                          <a:effectLst/>
                          <a:uLnTx/>
                          <a:uFillTx/>
                          <a:latin typeface="+mn-lt"/>
                          <a:ea typeface="+mn-ea"/>
                          <a:cs typeface="+mn-cs"/>
                        </a:rPr>
                        <a:t>
  Our bottles are 100% recyclable, as perfectly aligned with our 2030 goal of collecting and recycling the equivalent of every packaging sold. To know more about our vision of a #WorldWithoutWaste, visit https://t.co/OugwCUKHyS. #WorldEnvironmentDay https://t.co/E1qxnCqNFv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89911774"/>
                  </a:ext>
                </a:extLst>
              </a:tr>
            </a:tbl>
          </a:graphicData>
        </a:graphic>
      </p:graphicFrame>
      <p:sp>
        <p:nvSpPr>
          <p:cNvPr id="4" name="Text Placeholder 3">
            <a:extLst>
              <a:ext uri="{FF2B5EF4-FFF2-40B4-BE49-F238E27FC236}">
                <a16:creationId xmlns:a16="http://schemas.microsoft.com/office/drawing/2014/main" id="{AA4B5CD0-58C4-4592-B415-BB35B5AB059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055966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1873</Words>
  <Application>Microsoft Office PowerPoint</Application>
  <PresentationFormat>On-screen Show (4:3)</PresentationFormat>
  <Paragraphs>660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ASEAN Monthly Report Export</vt:lpstr>
      <vt:lpstr>Facebook: Content Performance | Coca-Cola Singapore - 1 of 7</vt:lpstr>
      <vt:lpstr>Facebook: Content Performance | Coca-Cola Singapore - 2 of 7</vt:lpstr>
      <vt:lpstr>Facebook: Content Performance | Coca-Cola Singapore - 3 of 7</vt:lpstr>
      <vt:lpstr>Facebook: Content Performance | Coca-Cola Singapore - 4 of 7</vt:lpstr>
      <vt:lpstr>Facebook: Content Performance | Coca-Cola Singapore - 5 of 7</vt:lpstr>
      <vt:lpstr>Facebook: Content Performance | Coca-Cola Singapore - 6 of 7</vt:lpstr>
      <vt:lpstr>Facebook: Content Performance | Coca-Cola Singapore - 7 of 7</vt:lpstr>
      <vt:lpstr>Instagram: Content Performance | Coca-Cola Singapore - 1 of 11</vt:lpstr>
      <vt:lpstr>Instagram: Content Performance | Coca-Cola Singapore - 2 of 11</vt:lpstr>
      <vt:lpstr>Instagram: Content Performance | Coca-Cola Singapore - 3 of 11</vt:lpstr>
      <vt:lpstr>Instagram: Content Performance | Coca-Cola Singapore - 4 of 11</vt:lpstr>
      <vt:lpstr>Instagram: Content Performance | Coca-Cola Singapore - 5 of 11</vt:lpstr>
      <vt:lpstr>Instagram: Content Performance | Coca-Cola Singapore - 6 of 11</vt:lpstr>
      <vt:lpstr>Instagram: Content Performance | Coca-Cola Singapore - 7 of 11</vt:lpstr>
      <vt:lpstr>Instagram: Content Performance | Coca-Cola Singapore - 8 of 11</vt:lpstr>
      <vt:lpstr>Instagram: Content Performance | Coca-Cola Singapore - 9 of 11</vt:lpstr>
      <vt:lpstr>Instagram: Content Performance | Coca-Cola Singapore - 10 of 11</vt:lpstr>
      <vt:lpstr>Instagram: Content Performance | Coca-Cola Singapore - 11 of 11</vt:lpstr>
      <vt:lpstr>Twitter: Content Performance | Coca-Cola PH - 1 of 5</vt:lpstr>
      <vt:lpstr>Twitter: Content Performance | Coca-Cola PH - 2 of 5</vt:lpstr>
      <vt:lpstr>Twitter: Content Performance | Coca-Cola PH - 3 of 5</vt:lpstr>
      <vt:lpstr>Twitter: Content Performance | Coca-Cola PH - 4 of 5</vt:lpstr>
      <vt:lpstr>Twitter: Content Performance | Coca-Cola PH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Monthly Report Export</dc:title>
  <dc:creator>Administrator</dc:creator>
  <cp:lastModifiedBy>Administrator</cp:lastModifiedBy>
  <cp:revision>1</cp:revision>
  <dcterms:created xsi:type="dcterms:W3CDTF">2018-07-11T03:11:04Z</dcterms:created>
  <dcterms:modified xsi:type="dcterms:W3CDTF">2018-07-11T03:11:46Z</dcterms:modified>
</cp:coreProperties>
</file>