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6" r:id="rId10"/>
    <p:sldId id="267" r:id="rId11"/>
    <p:sldId id="268" r:id="rId12"/>
    <p:sldId id="269" r:id="rId13"/>
    <p:sldId id="270" r:id="rId14"/>
    <p:sldId id="271" r:id="rId15"/>
    <p:sldId id="272" r:id="rId16"/>
    <p:sldId id="273" r:id="rId17"/>
    <p:sldId id="274" r:id="rId18"/>
    <p:sldId id="275" r:id="rId19"/>
    <p:sldId id="276"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1C931-EAA6-40FD-8706-2133F3625440}"/>
              </a:ext>
            </a:extLst>
          </p:cNvPr>
          <p:cNvSpPr>
            <a:spLocks noGrp="1"/>
          </p:cNvSpPr>
          <p:nvPr>
            <p:ph type="ctrTitle"/>
          </p:nvPr>
        </p:nvSpPr>
        <p:spPr/>
        <p:txBody>
          <a:bodyPr/>
          <a:lstStyle/>
          <a:p>
            <a:r>
              <a:rPr lang="en-US"/>
              <a:t>ASEAN Monthly Report Export</a:t>
            </a:r>
          </a:p>
        </p:txBody>
      </p:sp>
      <p:sp>
        <p:nvSpPr>
          <p:cNvPr id="3" name="Subtitle 2">
            <a:extLst>
              <a:ext uri="{FF2B5EF4-FFF2-40B4-BE49-F238E27FC236}">
                <a16:creationId xmlns:a16="http://schemas.microsoft.com/office/drawing/2014/main" id="{5BA041FC-8632-4B43-963F-5A30331CA7C0}"/>
              </a:ext>
            </a:extLst>
          </p:cNvPr>
          <p:cNvSpPr>
            <a:spLocks noGrp="1"/>
          </p:cNvSpPr>
          <p:nvPr>
            <p:ph type="subTitle" idx="1"/>
          </p:nvPr>
        </p:nvSpPr>
        <p:spPr/>
        <p:txBody>
          <a:bodyPr/>
          <a:lstStyle/>
          <a:p>
            <a:r>
              <a:rPr lang="en-US"/>
              <a:t>Ogilvy &amp; Mather Philippines Inc.</a:t>
            </a:r>
          </a:p>
        </p:txBody>
      </p:sp>
    </p:spTree>
    <p:extLst>
      <p:ext uri="{BB962C8B-B14F-4D97-AF65-F5344CB8AC3E}">
        <p14:creationId xmlns:p14="http://schemas.microsoft.com/office/powerpoint/2010/main" val="3813793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097A5-8CE8-4761-B76D-96BC05115933}"/>
              </a:ext>
            </a:extLst>
          </p:cNvPr>
          <p:cNvSpPr>
            <a:spLocks noGrp="1"/>
          </p:cNvSpPr>
          <p:nvPr>
            <p:ph type="title"/>
          </p:nvPr>
        </p:nvSpPr>
        <p:spPr/>
        <p:txBody>
          <a:bodyPr/>
          <a:lstStyle/>
          <a:p>
            <a:r>
              <a:rPr lang="it-IT"/>
              <a:t>Facebook: Content Performance | Coca-Cola Singapore - 1 of 7</a:t>
            </a:r>
            <a:endParaRPr lang="en-US"/>
          </a:p>
        </p:txBody>
      </p:sp>
      <p:graphicFrame>
        <p:nvGraphicFramePr>
          <p:cNvPr id="5" name="Table Placeholder 4">
            <a:extLst>
              <a:ext uri="{FF2B5EF4-FFF2-40B4-BE49-F238E27FC236}">
                <a16:creationId xmlns:a16="http://schemas.microsoft.com/office/drawing/2014/main" id="{E3F143D6-A4EE-4C5C-9A9F-BFAAD66AFE3E}"/>
              </a:ext>
            </a:extLst>
          </p:cNvPr>
          <p:cNvGraphicFramePr>
            <a:graphicFrameLocks noGrp="1"/>
          </p:cNvGraphicFramePr>
          <p:nvPr>
            <p:ph type="tbl" sz="quarter" idx="13"/>
            <p:extLst>
              <p:ext uri="{D42A27DB-BD31-4B8C-83A1-F6EECF244321}">
                <p14:modId xmlns:p14="http://schemas.microsoft.com/office/powerpoint/2010/main" val="146482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004106231"/>
                    </a:ext>
                  </a:extLst>
                </a:gridCol>
                <a:gridCol w="1234440">
                  <a:extLst>
                    <a:ext uri="{9D8B030D-6E8A-4147-A177-3AD203B41FA5}">
                      <a16:colId xmlns:a16="http://schemas.microsoft.com/office/drawing/2014/main" val="1088615542"/>
                    </a:ext>
                  </a:extLst>
                </a:gridCol>
                <a:gridCol w="822960">
                  <a:extLst>
                    <a:ext uri="{9D8B030D-6E8A-4147-A177-3AD203B41FA5}">
                      <a16:colId xmlns:a16="http://schemas.microsoft.com/office/drawing/2014/main" val="627050140"/>
                    </a:ext>
                  </a:extLst>
                </a:gridCol>
                <a:gridCol w="822960">
                  <a:extLst>
                    <a:ext uri="{9D8B030D-6E8A-4147-A177-3AD203B41FA5}">
                      <a16:colId xmlns:a16="http://schemas.microsoft.com/office/drawing/2014/main" val="4280843819"/>
                    </a:ext>
                  </a:extLst>
                </a:gridCol>
                <a:gridCol w="822960">
                  <a:extLst>
                    <a:ext uri="{9D8B030D-6E8A-4147-A177-3AD203B41FA5}">
                      <a16:colId xmlns:a16="http://schemas.microsoft.com/office/drawing/2014/main" val="3426279627"/>
                    </a:ext>
                  </a:extLst>
                </a:gridCol>
                <a:gridCol w="822960">
                  <a:extLst>
                    <a:ext uri="{9D8B030D-6E8A-4147-A177-3AD203B41FA5}">
                      <a16:colId xmlns:a16="http://schemas.microsoft.com/office/drawing/2014/main" val="2013284591"/>
                    </a:ext>
                  </a:extLst>
                </a:gridCol>
                <a:gridCol w="822960">
                  <a:extLst>
                    <a:ext uri="{9D8B030D-6E8A-4147-A177-3AD203B41FA5}">
                      <a16:colId xmlns:a16="http://schemas.microsoft.com/office/drawing/2014/main" val="4063972468"/>
                    </a:ext>
                  </a:extLst>
                </a:gridCol>
                <a:gridCol w="822960">
                  <a:extLst>
                    <a:ext uri="{9D8B030D-6E8A-4147-A177-3AD203B41FA5}">
                      <a16:colId xmlns:a16="http://schemas.microsoft.com/office/drawing/2014/main" val="1588053159"/>
                    </a:ext>
                  </a:extLst>
                </a:gridCol>
                <a:gridCol w="822960">
                  <a:extLst>
                    <a:ext uri="{9D8B030D-6E8A-4147-A177-3AD203B41FA5}">
                      <a16:colId xmlns:a16="http://schemas.microsoft.com/office/drawing/2014/main" val="4123321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102268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- 2018-06-30 06:00:00</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If you thought the group matches were intense, the ⚽ 2018 FIFA World Cup™ Top 16 matches are going to be mind-poppin’! 🤯 Will Uruguay extend their win streak or will Portugal send them home? 🤔
Who do you think will take the lead? #PickYourTeam and let us know!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561682673"/>
                  </a:ext>
                </a:extLst>
              </a:tr>
            </a:tbl>
          </a:graphicData>
        </a:graphic>
      </p:graphicFrame>
      <p:sp>
        <p:nvSpPr>
          <p:cNvPr id="4" name="Text Placeholder 3">
            <a:extLst>
              <a:ext uri="{FF2B5EF4-FFF2-40B4-BE49-F238E27FC236}">
                <a16:creationId xmlns:a16="http://schemas.microsoft.com/office/drawing/2014/main" id="{1724EE82-8D70-4101-8109-C13D8998041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69826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07C21-BBB6-4433-8644-D791CBB3CF12}"/>
              </a:ext>
            </a:extLst>
          </p:cNvPr>
          <p:cNvSpPr>
            <a:spLocks noGrp="1"/>
          </p:cNvSpPr>
          <p:nvPr>
            <p:ph type="title"/>
          </p:nvPr>
        </p:nvSpPr>
        <p:spPr/>
        <p:txBody>
          <a:bodyPr/>
          <a:lstStyle/>
          <a:p>
            <a:r>
              <a:rPr lang="it-IT"/>
              <a:t>Facebook: Content Performance | Coca-Cola Singapore - 2 of 7</a:t>
            </a:r>
            <a:endParaRPr lang="en-US"/>
          </a:p>
        </p:txBody>
      </p:sp>
      <p:graphicFrame>
        <p:nvGraphicFramePr>
          <p:cNvPr id="5" name="Table Placeholder 4">
            <a:extLst>
              <a:ext uri="{FF2B5EF4-FFF2-40B4-BE49-F238E27FC236}">
                <a16:creationId xmlns:a16="http://schemas.microsoft.com/office/drawing/2014/main" id="{986AADB0-BD8F-4D62-9767-5A08F4FAFE2A}"/>
              </a:ext>
            </a:extLst>
          </p:cNvPr>
          <p:cNvGraphicFramePr>
            <a:graphicFrameLocks noGrp="1"/>
          </p:cNvGraphicFramePr>
          <p:nvPr>
            <p:ph type="tbl" sz="quarter" idx="13"/>
            <p:extLst>
              <p:ext uri="{D42A27DB-BD31-4B8C-83A1-F6EECF244321}">
                <p14:modId xmlns:p14="http://schemas.microsoft.com/office/powerpoint/2010/main" val="1137540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97490183"/>
                    </a:ext>
                  </a:extLst>
                </a:gridCol>
                <a:gridCol w="1234440">
                  <a:extLst>
                    <a:ext uri="{9D8B030D-6E8A-4147-A177-3AD203B41FA5}">
                      <a16:colId xmlns:a16="http://schemas.microsoft.com/office/drawing/2014/main" val="3788460746"/>
                    </a:ext>
                  </a:extLst>
                </a:gridCol>
                <a:gridCol w="822960">
                  <a:extLst>
                    <a:ext uri="{9D8B030D-6E8A-4147-A177-3AD203B41FA5}">
                      <a16:colId xmlns:a16="http://schemas.microsoft.com/office/drawing/2014/main" val="1489268297"/>
                    </a:ext>
                  </a:extLst>
                </a:gridCol>
                <a:gridCol w="822960">
                  <a:extLst>
                    <a:ext uri="{9D8B030D-6E8A-4147-A177-3AD203B41FA5}">
                      <a16:colId xmlns:a16="http://schemas.microsoft.com/office/drawing/2014/main" val="3453177192"/>
                    </a:ext>
                  </a:extLst>
                </a:gridCol>
                <a:gridCol w="822960">
                  <a:extLst>
                    <a:ext uri="{9D8B030D-6E8A-4147-A177-3AD203B41FA5}">
                      <a16:colId xmlns:a16="http://schemas.microsoft.com/office/drawing/2014/main" val="3075494556"/>
                    </a:ext>
                  </a:extLst>
                </a:gridCol>
                <a:gridCol w="822960">
                  <a:extLst>
                    <a:ext uri="{9D8B030D-6E8A-4147-A177-3AD203B41FA5}">
                      <a16:colId xmlns:a16="http://schemas.microsoft.com/office/drawing/2014/main" val="2065104091"/>
                    </a:ext>
                  </a:extLst>
                </a:gridCol>
                <a:gridCol w="822960">
                  <a:extLst>
                    <a:ext uri="{9D8B030D-6E8A-4147-A177-3AD203B41FA5}">
                      <a16:colId xmlns:a16="http://schemas.microsoft.com/office/drawing/2014/main" val="2104419515"/>
                    </a:ext>
                  </a:extLst>
                </a:gridCol>
                <a:gridCol w="822960">
                  <a:extLst>
                    <a:ext uri="{9D8B030D-6E8A-4147-A177-3AD203B41FA5}">
                      <a16:colId xmlns:a16="http://schemas.microsoft.com/office/drawing/2014/main" val="3107002479"/>
                    </a:ext>
                  </a:extLst>
                </a:gridCol>
                <a:gridCol w="822960">
                  <a:extLst>
                    <a:ext uri="{9D8B030D-6E8A-4147-A177-3AD203B41FA5}">
                      <a16:colId xmlns:a16="http://schemas.microsoft.com/office/drawing/2014/main" val="2627166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821162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- 2018-06-27 03:00:00</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Thank you, Singapore! Your message was loud and clear. Here’s a sneak peek of what is to come...
Mark your calendars for 7 July 2018.
#PathToPeace #ComingSoon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550255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- 2018-06-21 05:33:21</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Need a place to catch the live matches? Join us at our matching viewing parties! Click below to find out more on the venues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294856381"/>
                  </a:ext>
                </a:extLst>
              </a:tr>
            </a:tbl>
          </a:graphicData>
        </a:graphic>
      </p:graphicFrame>
      <p:sp>
        <p:nvSpPr>
          <p:cNvPr id="4" name="Text Placeholder 3">
            <a:extLst>
              <a:ext uri="{FF2B5EF4-FFF2-40B4-BE49-F238E27FC236}">
                <a16:creationId xmlns:a16="http://schemas.microsoft.com/office/drawing/2014/main" id="{6740A2AE-7E60-42AF-880F-1C0EDEE085B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517734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72C78-202B-4672-B81F-C9208FD69DED}"/>
              </a:ext>
            </a:extLst>
          </p:cNvPr>
          <p:cNvSpPr>
            <a:spLocks noGrp="1"/>
          </p:cNvSpPr>
          <p:nvPr>
            <p:ph type="title"/>
          </p:nvPr>
        </p:nvSpPr>
        <p:spPr/>
        <p:txBody>
          <a:bodyPr/>
          <a:lstStyle/>
          <a:p>
            <a:r>
              <a:rPr lang="it-IT"/>
              <a:t>Facebook: Content Performance | Coca-Cola Singapore - 3 of 7</a:t>
            </a:r>
            <a:endParaRPr lang="en-US"/>
          </a:p>
        </p:txBody>
      </p:sp>
      <p:graphicFrame>
        <p:nvGraphicFramePr>
          <p:cNvPr id="5" name="Table Placeholder 4">
            <a:extLst>
              <a:ext uri="{FF2B5EF4-FFF2-40B4-BE49-F238E27FC236}">
                <a16:creationId xmlns:a16="http://schemas.microsoft.com/office/drawing/2014/main" id="{65D3BFDE-BED6-41FC-A56F-956FBA6DD292}"/>
              </a:ext>
            </a:extLst>
          </p:cNvPr>
          <p:cNvGraphicFramePr>
            <a:graphicFrameLocks noGrp="1"/>
          </p:cNvGraphicFramePr>
          <p:nvPr>
            <p:ph type="tbl" sz="quarter" idx="13"/>
            <p:extLst>
              <p:ext uri="{D42A27DB-BD31-4B8C-83A1-F6EECF244321}">
                <p14:modId xmlns:p14="http://schemas.microsoft.com/office/powerpoint/2010/main" val="2047301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823081717"/>
                    </a:ext>
                  </a:extLst>
                </a:gridCol>
                <a:gridCol w="1234440">
                  <a:extLst>
                    <a:ext uri="{9D8B030D-6E8A-4147-A177-3AD203B41FA5}">
                      <a16:colId xmlns:a16="http://schemas.microsoft.com/office/drawing/2014/main" val="2302943059"/>
                    </a:ext>
                  </a:extLst>
                </a:gridCol>
                <a:gridCol w="822960">
                  <a:extLst>
                    <a:ext uri="{9D8B030D-6E8A-4147-A177-3AD203B41FA5}">
                      <a16:colId xmlns:a16="http://schemas.microsoft.com/office/drawing/2014/main" val="1478665531"/>
                    </a:ext>
                  </a:extLst>
                </a:gridCol>
                <a:gridCol w="822960">
                  <a:extLst>
                    <a:ext uri="{9D8B030D-6E8A-4147-A177-3AD203B41FA5}">
                      <a16:colId xmlns:a16="http://schemas.microsoft.com/office/drawing/2014/main" val="1638731687"/>
                    </a:ext>
                  </a:extLst>
                </a:gridCol>
                <a:gridCol w="822960">
                  <a:extLst>
                    <a:ext uri="{9D8B030D-6E8A-4147-A177-3AD203B41FA5}">
                      <a16:colId xmlns:a16="http://schemas.microsoft.com/office/drawing/2014/main" val="4201810495"/>
                    </a:ext>
                  </a:extLst>
                </a:gridCol>
                <a:gridCol w="822960">
                  <a:extLst>
                    <a:ext uri="{9D8B030D-6E8A-4147-A177-3AD203B41FA5}">
                      <a16:colId xmlns:a16="http://schemas.microsoft.com/office/drawing/2014/main" val="1715699216"/>
                    </a:ext>
                  </a:extLst>
                </a:gridCol>
                <a:gridCol w="822960">
                  <a:extLst>
                    <a:ext uri="{9D8B030D-6E8A-4147-A177-3AD203B41FA5}">
                      <a16:colId xmlns:a16="http://schemas.microsoft.com/office/drawing/2014/main" val="2966185162"/>
                    </a:ext>
                  </a:extLst>
                </a:gridCol>
                <a:gridCol w="822960">
                  <a:extLst>
                    <a:ext uri="{9D8B030D-6E8A-4147-A177-3AD203B41FA5}">
                      <a16:colId xmlns:a16="http://schemas.microsoft.com/office/drawing/2014/main" val="4238853115"/>
                    </a:ext>
                  </a:extLst>
                </a:gridCol>
                <a:gridCol w="822960">
                  <a:extLst>
                    <a:ext uri="{9D8B030D-6E8A-4147-A177-3AD203B41FA5}">
                      <a16:colId xmlns:a16="http://schemas.microsoft.com/office/drawing/2014/main" val="3613024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177446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- 2018-06-15 04:10:42</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Ready to make game nights more rewarding?
Simply order Coca-Cola Bundles from 11 June – 15 July, choose your favourite ‘sides’, and stand to win ,000 worth of exciting prizes, including limited edition foosball tables, food vouchers and footballs!
Ready, set, goal! #pickaside
T&amp;Cs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743445425"/>
                  </a:ext>
                </a:extLst>
              </a:tr>
            </a:tbl>
          </a:graphicData>
        </a:graphic>
      </p:graphicFrame>
      <p:sp>
        <p:nvSpPr>
          <p:cNvPr id="4" name="Text Placeholder 3">
            <a:extLst>
              <a:ext uri="{FF2B5EF4-FFF2-40B4-BE49-F238E27FC236}">
                <a16:creationId xmlns:a16="http://schemas.microsoft.com/office/drawing/2014/main" id="{853B6948-E7A5-4848-87C6-CA15DD45E76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72613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637F2-3E50-4E12-8BE7-FF5D26A2635C}"/>
              </a:ext>
            </a:extLst>
          </p:cNvPr>
          <p:cNvSpPr>
            <a:spLocks noGrp="1"/>
          </p:cNvSpPr>
          <p:nvPr>
            <p:ph type="title"/>
          </p:nvPr>
        </p:nvSpPr>
        <p:spPr/>
        <p:txBody>
          <a:bodyPr/>
          <a:lstStyle/>
          <a:p>
            <a:r>
              <a:rPr lang="it-IT"/>
              <a:t>Facebook: Content Performance | Coca-Cola Singapore - 4 of 7</a:t>
            </a:r>
            <a:endParaRPr lang="en-US"/>
          </a:p>
        </p:txBody>
      </p:sp>
      <p:graphicFrame>
        <p:nvGraphicFramePr>
          <p:cNvPr id="5" name="Table Placeholder 4">
            <a:extLst>
              <a:ext uri="{FF2B5EF4-FFF2-40B4-BE49-F238E27FC236}">
                <a16:creationId xmlns:a16="http://schemas.microsoft.com/office/drawing/2014/main" id="{86C48F61-A844-46BB-9D7D-7FD01A5ACB96}"/>
              </a:ext>
            </a:extLst>
          </p:cNvPr>
          <p:cNvGraphicFramePr>
            <a:graphicFrameLocks noGrp="1"/>
          </p:cNvGraphicFramePr>
          <p:nvPr>
            <p:ph type="tbl" sz="quarter" idx="13"/>
            <p:extLst>
              <p:ext uri="{D42A27DB-BD31-4B8C-83A1-F6EECF244321}">
                <p14:modId xmlns:p14="http://schemas.microsoft.com/office/powerpoint/2010/main" val="643425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805324596"/>
                    </a:ext>
                  </a:extLst>
                </a:gridCol>
                <a:gridCol w="1234440">
                  <a:extLst>
                    <a:ext uri="{9D8B030D-6E8A-4147-A177-3AD203B41FA5}">
                      <a16:colId xmlns:a16="http://schemas.microsoft.com/office/drawing/2014/main" val="3350723893"/>
                    </a:ext>
                  </a:extLst>
                </a:gridCol>
                <a:gridCol w="822960">
                  <a:extLst>
                    <a:ext uri="{9D8B030D-6E8A-4147-A177-3AD203B41FA5}">
                      <a16:colId xmlns:a16="http://schemas.microsoft.com/office/drawing/2014/main" val="4052904568"/>
                    </a:ext>
                  </a:extLst>
                </a:gridCol>
                <a:gridCol w="822960">
                  <a:extLst>
                    <a:ext uri="{9D8B030D-6E8A-4147-A177-3AD203B41FA5}">
                      <a16:colId xmlns:a16="http://schemas.microsoft.com/office/drawing/2014/main" val="4060183929"/>
                    </a:ext>
                  </a:extLst>
                </a:gridCol>
                <a:gridCol w="822960">
                  <a:extLst>
                    <a:ext uri="{9D8B030D-6E8A-4147-A177-3AD203B41FA5}">
                      <a16:colId xmlns:a16="http://schemas.microsoft.com/office/drawing/2014/main" val="1964871465"/>
                    </a:ext>
                  </a:extLst>
                </a:gridCol>
                <a:gridCol w="822960">
                  <a:extLst>
                    <a:ext uri="{9D8B030D-6E8A-4147-A177-3AD203B41FA5}">
                      <a16:colId xmlns:a16="http://schemas.microsoft.com/office/drawing/2014/main" val="4077614733"/>
                    </a:ext>
                  </a:extLst>
                </a:gridCol>
                <a:gridCol w="822960">
                  <a:extLst>
                    <a:ext uri="{9D8B030D-6E8A-4147-A177-3AD203B41FA5}">
                      <a16:colId xmlns:a16="http://schemas.microsoft.com/office/drawing/2014/main" val="1477082855"/>
                    </a:ext>
                  </a:extLst>
                </a:gridCol>
                <a:gridCol w="822960">
                  <a:extLst>
                    <a:ext uri="{9D8B030D-6E8A-4147-A177-3AD203B41FA5}">
                      <a16:colId xmlns:a16="http://schemas.microsoft.com/office/drawing/2014/main" val="2656777623"/>
                    </a:ext>
                  </a:extLst>
                </a:gridCol>
                <a:gridCol w="822960">
                  <a:extLst>
                    <a:ext uri="{9D8B030D-6E8A-4147-A177-3AD203B41FA5}">
                      <a16:colId xmlns:a16="http://schemas.microsoft.com/office/drawing/2014/main" val="695160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73151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- 2018-06-14 10:20:17</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Summit is over and hopefully we’re on the path to peace! So many of you asked where to get these cans. And we hate to disappoint…so now the question is – would you want one of these for yourselves?
#PathToPeace #itsyourchoice
Follow us on Coca-Cola SG’s IG/FB to find out!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15774074"/>
                  </a:ext>
                </a:extLst>
              </a:tr>
            </a:tbl>
          </a:graphicData>
        </a:graphic>
      </p:graphicFrame>
      <p:sp>
        <p:nvSpPr>
          <p:cNvPr id="4" name="Text Placeholder 3">
            <a:extLst>
              <a:ext uri="{FF2B5EF4-FFF2-40B4-BE49-F238E27FC236}">
                <a16:creationId xmlns:a16="http://schemas.microsoft.com/office/drawing/2014/main" id="{A8049D5D-B4A0-463B-9C05-83B1BA573E2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863557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EF2F0-EECD-48C1-968C-43FF18D5CD95}"/>
              </a:ext>
            </a:extLst>
          </p:cNvPr>
          <p:cNvSpPr>
            <a:spLocks noGrp="1"/>
          </p:cNvSpPr>
          <p:nvPr>
            <p:ph type="title"/>
          </p:nvPr>
        </p:nvSpPr>
        <p:spPr/>
        <p:txBody>
          <a:bodyPr/>
          <a:lstStyle/>
          <a:p>
            <a:r>
              <a:rPr lang="it-IT"/>
              <a:t>Facebook: Content Performance | Coca-Cola Singapore - 5 of 7</a:t>
            </a:r>
            <a:endParaRPr lang="en-US"/>
          </a:p>
        </p:txBody>
      </p:sp>
      <p:graphicFrame>
        <p:nvGraphicFramePr>
          <p:cNvPr id="5" name="Table Placeholder 4">
            <a:extLst>
              <a:ext uri="{FF2B5EF4-FFF2-40B4-BE49-F238E27FC236}">
                <a16:creationId xmlns:a16="http://schemas.microsoft.com/office/drawing/2014/main" id="{F03BE643-20AA-4E78-A421-CCEE6D1BB81E}"/>
              </a:ext>
            </a:extLst>
          </p:cNvPr>
          <p:cNvGraphicFramePr>
            <a:graphicFrameLocks noGrp="1"/>
          </p:cNvGraphicFramePr>
          <p:nvPr>
            <p:ph type="tbl" sz="quarter" idx="13"/>
            <p:extLst>
              <p:ext uri="{D42A27DB-BD31-4B8C-83A1-F6EECF244321}">
                <p14:modId xmlns:p14="http://schemas.microsoft.com/office/powerpoint/2010/main" val="927667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105975137"/>
                    </a:ext>
                  </a:extLst>
                </a:gridCol>
                <a:gridCol w="1234440">
                  <a:extLst>
                    <a:ext uri="{9D8B030D-6E8A-4147-A177-3AD203B41FA5}">
                      <a16:colId xmlns:a16="http://schemas.microsoft.com/office/drawing/2014/main" val="2743371432"/>
                    </a:ext>
                  </a:extLst>
                </a:gridCol>
                <a:gridCol w="822960">
                  <a:extLst>
                    <a:ext uri="{9D8B030D-6E8A-4147-A177-3AD203B41FA5}">
                      <a16:colId xmlns:a16="http://schemas.microsoft.com/office/drawing/2014/main" val="4084727953"/>
                    </a:ext>
                  </a:extLst>
                </a:gridCol>
                <a:gridCol w="822960">
                  <a:extLst>
                    <a:ext uri="{9D8B030D-6E8A-4147-A177-3AD203B41FA5}">
                      <a16:colId xmlns:a16="http://schemas.microsoft.com/office/drawing/2014/main" val="3349781623"/>
                    </a:ext>
                  </a:extLst>
                </a:gridCol>
                <a:gridCol w="822960">
                  <a:extLst>
                    <a:ext uri="{9D8B030D-6E8A-4147-A177-3AD203B41FA5}">
                      <a16:colId xmlns:a16="http://schemas.microsoft.com/office/drawing/2014/main" val="1648342972"/>
                    </a:ext>
                  </a:extLst>
                </a:gridCol>
                <a:gridCol w="822960">
                  <a:extLst>
                    <a:ext uri="{9D8B030D-6E8A-4147-A177-3AD203B41FA5}">
                      <a16:colId xmlns:a16="http://schemas.microsoft.com/office/drawing/2014/main" val="2155802609"/>
                    </a:ext>
                  </a:extLst>
                </a:gridCol>
                <a:gridCol w="822960">
                  <a:extLst>
                    <a:ext uri="{9D8B030D-6E8A-4147-A177-3AD203B41FA5}">
                      <a16:colId xmlns:a16="http://schemas.microsoft.com/office/drawing/2014/main" val="4174209994"/>
                    </a:ext>
                  </a:extLst>
                </a:gridCol>
                <a:gridCol w="822960">
                  <a:extLst>
                    <a:ext uri="{9D8B030D-6E8A-4147-A177-3AD203B41FA5}">
                      <a16:colId xmlns:a16="http://schemas.microsoft.com/office/drawing/2014/main" val="307790817"/>
                    </a:ext>
                  </a:extLst>
                </a:gridCol>
                <a:gridCol w="822960">
                  <a:extLst>
                    <a:ext uri="{9D8B030D-6E8A-4147-A177-3AD203B41FA5}">
                      <a16:colId xmlns:a16="http://schemas.microsoft.com/office/drawing/2014/main" val="1868647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599878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- 2018-06-13 04:48:52</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Who else can't wait for the ⚽2018 FIFA World Cup™ to kick off?
Show us which team you are cheering for! #PickYourTeam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135870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- 2018-06-11 16:00:00</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Here’s to Hope, Peace and Understanding!
#PathToPeace #TastethefeelingofHope #TrumpKimSummit #SingaporeSummit #TrumpKim2018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55590970"/>
                  </a:ext>
                </a:extLst>
              </a:tr>
            </a:tbl>
          </a:graphicData>
        </a:graphic>
      </p:graphicFrame>
      <p:sp>
        <p:nvSpPr>
          <p:cNvPr id="4" name="Text Placeholder 3">
            <a:extLst>
              <a:ext uri="{FF2B5EF4-FFF2-40B4-BE49-F238E27FC236}">
                <a16:creationId xmlns:a16="http://schemas.microsoft.com/office/drawing/2014/main" id="{0A01C237-D483-4E7D-A680-DE28A52AC1A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385353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80DF5-8B8A-4567-A88B-205AD172EED1}"/>
              </a:ext>
            </a:extLst>
          </p:cNvPr>
          <p:cNvSpPr>
            <a:spLocks noGrp="1"/>
          </p:cNvSpPr>
          <p:nvPr>
            <p:ph type="title"/>
          </p:nvPr>
        </p:nvSpPr>
        <p:spPr/>
        <p:txBody>
          <a:bodyPr/>
          <a:lstStyle/>
          <a:p>
            <a:r>
              <a:rPr lang="it-IT"/>
              <a:t>Facebook: Content Performance | Coca-Cola Singapore - 6 of 7</a:t>
            </a:r>
            <a:endParaRPr lang="en-US"/>
          </a:p>
        </p:txBody>
      </p:sp>
      <p:graphicFrame>
        <p:nvGraphicFramePr>
          <p:cNvPr id="5" name="Table Placeholder 4">
            <a:extLst>
              <a:ext uri="{FF2B5EF4-FFF2-40B4-BE49-F238E27FC236}">
                <a16:creationId xmlns:a16="http://schemas.microsoft.com/office/drawing/2014/main" id="{121DA037-A310-4421-8AD5-581CA64A3DA0}"/>
              </a:ext>
            </a:extLst>
          </p:cNvPr>
          <p:cNvGraphicFramePr>
            <a:graphicFrameLocks noGrp="1"/>
          </p:cNvGraphicFramePr>
          <p:nvPr>
            <p:ph type="tbl" sz="quarter" idx="13"/>
            <p:extLst>
              <p:ext uri="{D42A27DB-BD31-4B8C-83A1-F6EECF244321}">
                <p14:modId xmlns:p14="http://schemas.microsoft.com/office/powerpoint/2010/main" val="4236647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528587984"/>
                    </a:ext>
                  </a:extLst>
                </a:gridCol>
                <a:gridCol w="1234440">
                  <a:extLst>
                    <a:ext uri="{9D8B030D-6E8A-4147-A177-3AD203B41FA5}">
                      <a16:colId xmlns:a16="http://schemas.microsoft.com/office/drawing/2014/main" val="3137512324"/>
                    </a:ext>
                  </a:extLst>
                </a:gridCol>
                <a:gridCol w="822960">
                  <a:extLst>
                    <a:ext uri="{9D8B030D-6E8A-4147-A177-3AD203B41FA5}">
                      <a16:colId xmlns:a16="http://schemas.microsoft.com/office/drawing/2014/main" val="2567263219"/>
                    </a:ext>
                  </a:extLst>
                </a:gridCol>
                <a:gridCol w="822960">
                  <a:extLst>
                    <a:ext uri="{9D8B030D-6E8A-4147-A177-3AD203B41FA5}">
                      <a16:colId xmlns:a16="http://schemas.microsoft.com/office/drawing/2014/main" val="2936435239"/>
                    </a:ext>
                  </a:extLst>
                </a:gridCol>
                <a:gridCol w="822960">
                  <a:extLst>
                    <a:ext uri="{9D8B030D-6E8A-4147-A177-3AD203B41FA5}">
                      <a16:colId xmlns:a16="http://schemas.microsoft.com/office/drawing/2014/main" val="1174904630"/>
                    </a:ext>
                  </a:extLst>
                </a:gridCol>
                <a:gridCol w="822960">
                  <a:extLst>
                    <a:ext uri="{9D8B030D-6E8A-4147-A177-3AD203B41FA5}">
                      <a16:colId xmlns:a16="http://schemas.microsoft.com/office/drawing/2014/main" val="1999025794"/>
                    </a:ext>
                  </a:extLst>
                </a:gridCol>
                <a:gridCol w="822960">
                  <a:extLst>
                    <a:ext uri="{9D8B030D-6E8A-4147-A177-3AD203B41FA5}">
                      <a16:colId xmlns:a16="http://schemas.microsoft.com/office/drawing/2014/main" val="520071079"/>
                    </a:ext>
                  </a:extLst>
                </a:gridCol>
                <a:gridCol w="822960">
                  <a:extLst>
                    <a:ext uri="{9D8B030D-6E8A-4147-A177-3AD203B41FA5}">
                      <a16:colId xmlns:a16="http://schemas.microsoft.com/office/drawing/2014/main" val="2594676258"/>
                    </a:ext>
                  </a:extLst>
                </a:gridCol>
                <a:gridCol w="822960">
                  <a:extLst>
                    <a:ext uri="{9D8B030D-6E8A-4147-A177-3AD203B41FA5}">
                      <a16:colId xmlns:a16="http://schemas.microsoft.com/office/drawing/2014/main" val="1240866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037859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- 2018-06-11 12:04:23</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Commemorating the summit in Singapore this week, we took a look at what the folks in Singapore feel about this historical event!
Here’s to Hope, Peace and Understanding! 
#PathToPeace #TastethefeelingofHope #TrumpKimSummit #SingaporeSummit #TrumpKim2018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188859035"/>
                  </a:ext>
                </a:extLst>
              </a:tr>
            </a:tbl>
          </a:graphicData>
        </a:graphic>
      </p:graphicFrame>
      <p:sp>
        <p:nvSpPr>
          <p:cNvPr id="4" name="Text Placeholder 3">
            <a:extLst>
              <a:ext uri="{FF2B5EF4-FFF2-40B4-BE49-F238E27FC236}">
                <a16:creationId xmlns:a16="http://schemas.microsoft.com/office/drawing/2014/main" id="{6D192867-07DD-46B9-94F9-D6601105887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908949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0621F-D84C-4CDA-8C54-2BEB5F4953F2}"/>
              </a:ext>
            </a:extLst>
          </p:cNvPr>
          <p:cNvSpPr>
            <a:spLocks noGrp="1"/>
          </p:cNvSpPr>
          <p:nvPr>
            <p:ph type="title"/>
          </p:nvPr>
        </p:nvSpPr>
        <p:spPr/>
        <p:txBody>
          <a:bodyPr/>
          <a:lstStyle/>
          <a:p>
            <a:r>
              <a:rPr lang="it-IT"/>
              <a:t>Facebook: Content Performance | Coca-Cola Singapore - 7 of 7</a:t>
            </a:r>
            <a:endParaRPr lang="en-US"/>
          </a:p>
        </p:txBody>
      </p:sp>
      <p:graphicFrame>
        <p:nvGraphicFramePr>
          <p:cNvPr id="5" name="Table Placeholder 4">
            <a:extLst>
              <a:ext uri="{FF2B5EF4-FFF2-40B4-BE49-F238E27FC236}">
                <a16:creationId xmlns:a16="http://schemas.microsoft.com/office/drawing/2014/main" id="{BF33C608-33AC-475A-BCA6-D8A052D452AD}"/>
              </a:ext>
            </a:extLst>
          </p:cNvPr>
          <p:cNvGraphicFramePr>
            <a:graphicFrameLocks noGrp="1"/>
          </p:cNvGraphicFramePr>
          <p:nvPr>
            <p:ph type="tbl" sz="quarter" idx="13"/>
            <p:extLst>
              <p:ext uri="{D42A27DB-BD31-4B8C-83A1-F6EECF244321}">
                <p14:modId xmlns:p14="http://schemas.microsoft.com/office/powerpoint/2010/main" val="4216439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048052316"/>
                    </a:ext>
                  </a:extLst>
                </a:gridCol>
                <a:gridCol w="1234440">
                  <a:extLst>
                    <a:ext uri="{9D8B030D-6E8A-4147-A177-3AD203B41FA5}">
                      <a16:colId xmlns:a16="http://schemas.microsoft.com/office/drawing/2014/main" val="1717762846"/>
                    </a:ext>
                  </a:extLst>
                </a:gridCol>
                <a:gridCol w="822960">
                  <a:extLst>
                    <a:ext uri="{9D8B030D-6E8A-4147-A177-3AD203B41FA5}">
                      <a16:colId xmlns:a16="http://schemas.microsoft.com/office/drawing/2014/main" val="279187624"/>
                    </a:ext>
                  </a:extLst>
                </a:gridCol>
                <a:gridCol w="822960">
                  <a:extLst>
                    <a:ext uri="{9D8B030D-6E8A-4147-A177-3AD203B41FA5}">
                      <a16:colId xmlns:a16="http://schemas.microsoft.com/office/drawing/2014/main" val="4254433644"/>
                    </a:ext>
                  </a:extLst>
                </a:gridCol>
                <a:gridCol w="822960">
                  <a:extLst>
                    <a:ext uri="{9D8B030D-6E8A-4147-A177-3AD203B41FA5}">
                      <a16:colId xmlns:a16="http://schemas.microsoft.com/office/drawing/2014/main" val="1958187008"/>
                    </a:ext>
                  </a:extLst>
                </a:gridCol>
                <a:gridCol w="822960">
                  <a:extLst>
                    <a:ext uri="{9D8B030D-6E8A-4147-A177-3AD203B41FA5}">
                      <a16:colId xmlns:a16="http://schemas.microsoft.com/office/drawing/2014/main" val="2205805025"/>
                    </a:ext>
                  </a:extLst>
                </a:gridCol>
                <a:gridCol w="822960">
                  <a:extLst>
                    <a:ext uri="{9D8B030D-6E8A-4147-A177-3AD203B41FA5}">
                      <a16:colId xmlns:a16="http://schemas.microsoft.com/office/drawing/2014/main" val="3423544919"/>
                    </a:ext>
                  </a:extLst>
                </a:gridCol>
                <a:gridCol w="822960">
                  <a:extLst>
                    <a:ext uri="{9D8B030D-6E8A-4147-A177-3AD203B41FA5}">
                      <a16:colId xmlns:a16="http://schemas.microsoft.com/office/drawing/2014/main" val="383687969"/>
                    </a:ext>
                  </a:extLst>
                </a:gridCol>
                <a:gridCol w="822960">
                  <a:extLst>
                    <a:ext uri="{9D8B030D-6E8A-4147-A177-3AD203B41FA5}">
                      <a16:colId xmlns:a16="http://schemas.microsoft.com/office/drawing/2014/main" val="2974351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877937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- 2018-06-05 13:44:15</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Who else is super excited for the upcoming 2018 FIFA World Cup™? 🤗 #PickYourTeam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968939247"/>
                  </a:ext>
                </a:extLst>
              </a:tr>
            </a:tbl>
          </a:graphicData>
        </a:graphic>
      </p:graphicFrame>
      <p:sp>
        <p:nvSpPr>
          <p:cNvPr id="4" name="Text Placeholder 3">
            <a:extLst>
              <a:ext uri="{FF2B5EF4-FFF2-40B4-BE49-F238E27FC236}">
                <a16:creationId xmlns:a16="http://schemas.microsoft.com/office/drawing/2014/main" id="{FBD12C51-1517-4130-BBAD-09C4B3C2E22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913080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CE014-5A72-4621-96AA-D05BB2A7CF56}"/>
              </a:ext>
            </a:extLst>
          </p:cNvPr>
          <p:cNvSpPr>
            <a:spLocks noGrp="1"/>
          </p:cNvSpPr>
          <p:nvPr>
            <p:ph type="title"/>
          </p:nvPr>
        </p:nvSpPr>
        <p:spPr/>
        <p:txBody>
          <a:bodyPr/>
          <a:lstStyle/>
          <a:p>
            <a:r>
              <a:rPr lang="en-US"/>
              <a:t>Instagram: Content Performance | Coca-Cola Singapore - 1 of 11</a:t>
            </a:r>
          </a:p>
        </p:txBody>
      </p:sp>
      <p:graphicFrame>
        <p:nvGraphicFramePr>
          <p:cNvPr id="5" name="Table Placeholder 4">
            <a:extLst>
              <a:ext uri="{FF2B5EF4-FFF2-40B4-BE49-F238E27FC236}">
                <a16:creationId xmlns:a16="http://schemas.microsoft.com/office/drawing/2014/main" id="{E8AC31FE-3CE9-4CB8-B69B-7F1452B4A3B6}"/>
              </a:ext>
            </a:extLst>
          </p:cNvPr>
          <p:cNvGraphicFramePr>
            <a:graphicFrameLocks noGrp="1"/>
          </p:cNvGraphicFramePr>
          <p:nvPr>
            <p:ph type="tbl" sz="quarter" idx="13"/>
            <p:extLst>
              <p:ext uri="{D42A27DB-BD31-4B8C-83A1-F6EECF244321}">
                <p14:modId xmlns:p14="http://schemas.microsoft.com/office/powerpoint/2010/main" val="62342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23997822"/>
                    </a:ext>
                  </a:extLst>
                </a:gridCol>
                <a:gridCol w="1234440">
                  <a:extLst>
                    <a:ext uri="{9D8B030D-6E8A-4147-A177-3AD203B41FA5}">
                      <a16:colId xmlns:a16="http://schemas.microsoft.com/office/drawing/2014/main" val="3275436343"/>
                    </a:ext>
                  </a:extLst>
                </a:gridCol>
                <a:gridCol w="822960">
                  <a:extLst>
                    <a:ext uri="{9D8B030D-6E8A-4147-A177-3AD203B41FA5}">
                      <a16:colId xmlns:a16="http://schemas.microsoft.com/office/drawing/2014/main" val="1896644780"/>
                    </a:ext>
                  </a:extLst>
                </a:gridCol>
                <a:gridCol w="822960">
                  <a:extLst>
                    <a:ext uri="{9D8B030D-6E8A-4147-A177-3AD203B41FA5}">
                      <a16:colId xmlns:a16="http://schemas.microsoft.com/office/drawing/2014/main" val="446623693"/>
                    </a:ext>
                  </a:extLst>
                </a:gridCol>
                <a:gridCol w="822960">
                  <a:extLst>
                    <a:ext uri="{9D8B030D-6E8A-4147-A177-3AD203B41FA5}">
                      <a16:colId xmlns:a16="http://schemas.microsoft.com/office/drawing/2014/main" val="1947106808"/>
                    </a:ext>
                  </a:extLst>
                </a:gridCol>
                <a:gridCol w="822960">
                  <a:extLst>
                    <a:ext uri="{9D8B030D-6E8A-4147-A177-3AD203B41FA5}">
                      <a16:colId xmlns:a16="http://schemas.microsoft.com/office/drawing/2014/main" val="2983854540"/>
                    </a:ext>
                  </a:extLst>
                </a:gridCol>
                <a:gridCol w="822960">
                  <a:extLst>
                    <a:ext uri="{9D8B030D-6E8A-4147-A177-3AD203B41FA5}">
                      <a16:colId xmlns:a16="http://schemas.microsoft.com/office/drawing/2014/main" val="4070689233"/>
                    </a:ext>
                  </a:extLst>
                </a:gridCol>
                <a:gridCol w="822960">
                  <a:extLst>
                    <a:ext uri="{9D8B030D-6E8A-4147-A177-3AD203B41FA5}">
                      <a16:colId xmlns:a16="http://schemas.microsoft.com/office/drawing/2014/main" val="1473159193"/>
                    </a:ext>
                  </a:extLst>
                </a:gridCol>
                <a:gridCol w="822960">
                  <a:extLst>
                    <a:ext uri="{9D8B030D-6E8A-4147-A177-3AD203B41FA5}">
                      <a16:colId xmlns:a16="http://schemas.microsoft.com/office/drawing/2014/main" val="2506215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531452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pepsi - 2018-06-30 23:56:17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Saturday 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289220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- 2018-06-30 06:16:54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(Turn sound on 😉)If you thought the group matches were intense, the ⚽ 2018 FIFA World Cup™️ Top 16 matches are going to be mind-poppin’! 🤯 Will Uruguay extend their win streak or will Portugal send them home? 🤔
Who do you think will take the lead? #PickYourTeam and let us know!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539925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pepsi - 2018-06-27 20:00:18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slice is right.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811351690"/>
                  </a:ext>
                </a:extLst>
              </a:tr>
            </a:tbl>
          </a:graphicData>
        </a:graphic>
      </p:graphicFrame>
      <p:sp>
        <p:nvSpPr>
          <p:cNvPr id="4" name="Text Placeholder 3">
            <a:extLst>
              <a:ext uri="{FF2B5EF4-FFF2-40B4-BE49-F238E27FC236}">
                <a16:creationId xmlns:a16="http://schemas.microsoft.com/office/drawing/2014/main" id="{AE7504CF-2824-458D-ADFA-CC2119F3005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726592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1196C-D5C1-4761-92CB-5C6A6319BA67}"/>
              </a:ext>
            </a:extLst>
          </p:cNvPr>
          <p:cNvSpPr>
            <a:spLocks noGrp="1"/>
          </p:cNvSpPr>
          <p:nvPr>
            <p:ph type="title"/>
          </p:nvPr>
        </p:nvSpPr>
        <p:spPr/>
        <p:txBody>
          <a:bodyPr/>
          <a:lstStyle/>
          <a:p>
            <a:r>
              <a:rPr lang="en-US"/>
              <a:t>Instagram: Content Performance | Coca-Cola Singapore - 2 of 11</a:t>
            </a:r>
          </a:p>
        </p:txBody>
      </p:sp>
      <p:graphicFrame>
        <p:nvGraphicFramePr>
          <p:cNvPr id="5" name="Table Placeholder 4">
            <a:extLst>
              <a:ext uri="{FF2B5EF4-FFF2-40B4-BE49-F238E27FC236}">
                <a16:creationId xmlns:a16="http://schemas.microsoft.com/office/drawing/2014/main" id="{32B7A60E-EAAA-4BE8-9020-5C2AB964020E}"/>
              </a:ext>
            </a:extLst>
          </p:cNvPr>
          <p:cNvGraphicFramePr>
            <a:graphicFrameLocks noGrp="1"/>
          </p:cNvGraphicFramePr>
          <p:nvPr>
            <p:ph type="tbl" sz="quarter" idx="13"/>
            <p:extLst>
              <p:ext uri="{D42A27DB-BD31-4B8C-83A1-F6EECF244321}">
                <p14:modId xmlns:p14="http://schemas.microsoft.com/office/powerpoint/2010/main" val="315216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06193448"/>
                    </a:ext>
                  </a:extLst>
                </a:gridCol>
                <a:gridCol w="1234440">
                  <a:extLst>
                    <a:ext uri="{9D8B030D-6E8A-4147-A177-3AD203B41FA5}">
                      <a16:colId xmlns:a16="http://schemas.microsoft.com/office/drawing/2014/main" val="4255389026"/>
                    </a:ext>
                  </a:extLst>
                </a:gridCol>
                <a:gridCol w="822960">
                  <a:extLst>
                    <a:ext uri="{9D8B030D-6E8A-4147-A177-3AD203B41FA5}">
                      <a16:colId xmlns:a16="http://schemas.microsoft.com/office/drawing/2014/main" val="2571180995"/>
                    </a:ext>
                  </a:extLst>
                </a:gridCol>
                <a:gridCol w="822960">
                  <a:extLst>
                    <a:ext uri="{9D8B030D-6E8A-4147-A177-3AD203B41FA5}">
                      <a16:colId xmlns:a16="http://schemas.microsoft.com/office/drawing/2014/main" val="1474992207"/>
                    </a:ext>
                  </a:extLst>
                </a:gridCol>
                <a:gridCol w="822960">
                  <a:extLst>
                    <a:ext uri="{9D8B030D-6E8A-4147-A177-3AD203B41FA5}">
                      <a16:colId xmlns:a16="http://schemas.microsoft.com/office/drawing/2014/main" val="2064212552"/>
                    </a:ext>
                  </a:extLst>
                </a:gridCol>
                <a:gridCol w="822960">
                  <a:extLst>
                    <a:ext uri="{9D8B030D-6E8A-4147-A177-3AD203B41FA5}">
                      <a16:colId xmlns:a16="http://schemas.microsoft.com/office/drawing/2014/main" val="2498692682"/>
                    </a:ext>
                  </a:extLst>
                </a:gridCol>
                <a:gridCol w="822960">
                  <a:extLst>
                    <a:ext uri="{9D8B030D-6E8A-4147-A177-3AD203B41FA5}">
                      <a16:colId xmlns:a16="http://schemas.microsoft.com/office/drawing/2014/main" val="2250851361"/>
                    </a:ext>
                  </a:extLst>
                </a:gridCol>
                <a:gridCol w="822960">
                  <a:extLst>
                    <a:ext uri="{9D8B030D-6E8A-4147-A177-3AD203B41FA5}">
                      <a16:colId xmlns:a16="http://schemas.microsoft.com/office/drawing/2014/main" val="2150060573"/>
                    </a:ext>
                  </a:extLst>
                </a:gridCol>
                <a:gridCol w="822960">
                  <a:extLst>
                    <a:ext uri="{9D8B030D-6E8A-4147-A177-3AD203B41FA5}">
                      <a16:colId xmlns:a16="http://schemas.microsoft.com/office/drawing/2014/main" val="1844231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775552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- 2018-06-27 03:23:21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Thank you, Singapore! Your message was loud and clear. Here’s a sneak peek of what is to come... Mark your calendars for 7 July 2018.
#PathToPeace #ComingSoon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872718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100plus_singapore - 2018-06-26 05:48:50 </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Watching the match tonight and there's work tomorrow? Opt for 100PLUS and we promise no hangover! 
#100PLUSsg #football #latenightmatches #hydration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590475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pepsi - 2018-06-23 17:30:05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Keeping it classic every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900867478"/>
                  </a:ext>
                </a:extLst>
              </a:tr>
            </a:tbl>
          </a:graphicData>
        </a:graphic>
      </p:graphicFrame>
      <p:sp>
        <p:nvSpPr>
          <p:cNvPr id="4" name="Text Placeholder 3">
            <a:extLst>
              <a:ext uri="{FF2B5EF4-FFF2-40B4-BE49-F238E27FC236}">
                <a16:creationId xmlns:a16="http://schemas.microsoft.com/office/drawing/2014/main" id="{FC60B320-E6AE-4033-BB29-1DA45DDE2A1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308171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8F78F-AE2B-4A39-B2D9-A455C525724A}"/>
              </a:ext>
            </a:extLst>
          </p:cNvPr>
          <p:cNvSpPr>
            <a:spLocks noGrp="1"/>
          </p:cNvSpPr>
          <p:nvPr>
            <p:ph type="title"/>
          </p:nvPr>
        </p:nvSpPr>
        <p:spPr/>
        <p:txBody>
          <a:bodyPr/>
          <a:lstStyle/>
          <a:p>
            <a:r>
              <a:rPr lang="en-US"/>
              <a:t>Instagram: Content Performance | Coca-Cola Singapore - 3 of 11</a:t>
            </a:r>
          </a:p>
        </p:txBody>
      </p:sp>
      <p:graphicFrame>
        <p:nvGraphicFramePr>
          <p:cNvPr id="5" name="Table Placeholder 4">
            <a:extLst>
              <a:ext uri="{FF2B5EF4-FFF2-40B4-BE49-F238E27FC236}">
                <a16:creationId xmlns:a16="http://schemas.microsoft.com/office/drawing/2014/main" id="{909E8C86-549F-4FF8-99A3-A72654A835B3}"/>
              </a:ext>
            </a:extLst>
          </p:cNvPr>
          <p:cNvGraphicFramePr>
            <a:graphicFrameLocks noGrp="1"/>
          </p:cNvGraphicFramePr>
          <p:nvPr>
            <p:ph type="tbl" sz="quarter" idx="13"/>
            <p:extLst>
              <p:ext uri="{D42A27DB-BD31-4B8C-83A1-F6EECF244321}">
                <p14:modId xmlns:p14="http://schemas.microsoft.com/office/powerpoint/2010/main" val="1271289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39274644"/>
                    </a:ext>
                  </a:extLst>
                </a:gridCol>
                <a:gridCol w="1234440">
                  <a:extLst>
                    <a:ext uri="{9D8B030D-6E8A-4147-A177-3AD203B41FA5}">
                      <a16:colId xmlns:a16="http://schemas.microsoft.com/office/drawing/2014/main" val="3850745653"/>
                    </a:ext>
                  </a:extLst>
                </a:gridCol>
                <a:gridCol w="822960">
                  <a:extLst>
                    <a:ext uri="{9D8B030D-6E8A-4147-A177-3AD203B41FA5}">
                      <a16:colId xmlns:a16="http://schemas.microsoft.com/office/drawing/2014/main" val="2561880854"/>
                    </a:ext>
                  </a:extLst>
                </a:gridCol>
                <a:gridCol w="822960">
                  <a:extLst>
                    <a:ext uri="{9D8B030D-6E8A-4147-A177-3AD203B41FA5}">
                      <a16:colId xmlns:a16="http://schemas.microsoft.com/office/drawing/2014/main" val="2450624076"/>
                    </a:ext>
                  </a:extLst>
                </a:gridCol>
                <a:gridCol w="822960">
                  <a:extLst>
                    <a:ext uri="{9D8B030D-6E8A-4147-A177-3AD203B41FA5}">
                      <a16:colId xmlns:a16="http://schemas.microsoft.com/office/drawing/2014/main" val="4010129154"/>
                    </a:ext>
                  </a:extLst>
                </a:gridCol>
                <a:gridCol w="822960">
                  <a:extLst>
                    <a:ext uri="{9D8B030D-6E8A-4147-A177-3AD203B41FA5}">
                      <a16:colId xmlns:a16="http://schemas.microsoft.com/office/drawing/2014/main" val="3988323884"/>
                    </a:ext>
                  </a:extLst>
                </a:gridCol>
                <a:gridCol w="822960">
                  <a:extLst>
                    <a:ext uri="{9D8B030D-6E8A-4147-A177-3AD203B41FA5}">
                      <a16:colId xmlns:a16="http://schemas.microsoft.com/office/drawing/2014/main" val="662688516"/>
                    </a:ext>
                  </a:extLst>
                </a:gridCol>
                <a:gridCol w="822960">
                  <a:extLst>
                    <a:ext uri="{9D8B030D-6E8A-4147-A177-3AD203B41FA5}">
                      <a16:colId xmlns:a16="http://schemas.microsoft.com/office/drawing/2014/main" val="1472351475"/>
                    </a:ext>
                  </a:extLst>
                </a:gridCol>
                <a:gridCol w="822960">
                  <a:extLst>
                    <a:ext uri="{9D8B030D-6E8A-4147-A177-3AD203B41FA5}">
                      <a16:colId xmlns:a16="http://schemas.microsoft.com/office/drawing/2014/main" val="3550499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156187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pepsi - 2018-06-22 17:00:05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Britney vibes coming in hot, and Britney Legend Cans coming in cold.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902424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pepsi - 2018-06-21 20:56:24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Classic road trip. 📸: @thematimes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149762277"/>
                  </a:ext>
                </a:extLst>
              </a:tr>
            </a:tbl>
          </a:graphicData>
        </a:graphic>
      </p:graphicFrame>
      <p:sp>
        <p:nvSpPr>
          <p:cNvPr id="4" name="Text Placeholder 3">
            <a:extLst>
              <a:ext uri="{FF2B5EF4-FFF2-40B4-BE49-F238E27FC236}">
                <a16:creationId xmlns:a16="http://schemas.microsoft.com/office/drawing/2014/main" id="{6479673B-02AE-49C8-9E67-CA9CB8530B6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34255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172E4-E18B-4981-90EF-84DB61B91B09}"/>
              </a:ext>
            </a:extLst>
          </p:cNvPr>
          <p:cNvSpPr>
            <a:spLocks noGrp="1"/>
          </p:cNvSpPr>
          <p:nvPr>
            <p:ph type="title"/>
          </p:nvPr>
        </p:nvSpPr>
        <p:spPr/>
        <p:txBody>
          <a:bodyPr/>
          <a:lstStyle/>
          <a:p>
            <a:r>
              <a:rPr lang="en-US"/>
              <a:t>Instagram: Content Performance | Coca-Cola Singapore - 4 of 11</a:t>
            </a:r>
          </a:p>
        </p:txBody>
      </p:sp>
      <p:graphicFrame>
        <p:nvGraphicFramePr>
          <p:cNvPr id="5" name="Table Placeholder 4">
            <a:extLst>
              <a:ext uri="{FF2B5EF4-FFF2-40B4-BE49-F238E27FC236}">
                <a16:creationId xmlns:a16="http://schemas.microsoft.com/office/drawing/2014/main" id="{A2CEFD05-8D32-4B34-9F9F-9939EF765410}"/>
              </a:ext>
            </a:extLst>
          </p:cNvPr>
          <p:cNvGraphicFramePr>
            <a:graphicFrameLocks noGrp="1"/>
          </p:cNvGraphicFramePr>
          <p:nvPr>
            <p:ph type="tbl" sz="quarter" idx="13"/>
            <p:extLst>
              <p:ext uri="{D42A27DB-BD31-4B8C-83A1-F6EECF244321}">
                <p14:modId xmlns:p14="http://schemas.microsoft.com/office/powerpoint/2010/main" val="973676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288370388"/>
                    </a:ext>
                  </a:extLst>
                </a:gridCol>
                <a:gridCol w="1234440">
                  <a:extLst>
                    <a:ext uri="{9D8B030D-6E8A-4147-A177-3AD203B41FA5}">
                      <a16:colId xmlns:a16="http://schemas.microsoft.com/office/drawing/2014/main" val="1643613020"/>
                    </a:ext>
                  </a:extLst>
                </a:gridCol>
                <a:gridCol w="822960">
                  <a:extLst>
                    <a:ext uri="{9D8B030D-6E8A-4147-A177-3AD203B41FA5}">
                      <a16:colId xmlns:a16="http://schemas.microsoft.com/office/drawing/2014/main" val="3652686994"/>
                    </a:ext>
                  </a:extLst>
                </a:gridCol>
                <a:gridCol w="822960">
                  <a:extLst>
                    <a:ext uri="{9D8B030D-6E8A-4147-A177-3AD203B41FA5}">
                      <a16:colId xmlns:a16="http://schemas.microsoft.com/office/drawing/2014/main" val="4259318168"/>
                    </a:ext>
                  </a:extLst>
                </a:gridCol>
                <a:gridCol w="822960">
                  <a:extLst>
                    <a:ext uri="{9D8B030D-6E8A-4147-A177-3AD203B41FA5}">
                      <a16:colId xmlns:a16="http://schemas.microsoft.com/office/drawing/2014/main" val="3325249997"/>
                    </a:ext>
                  </a:extLst>
                </a:gridCol>
                <a:gridCol w="822960">
                  <a:extLst>
                    <a:ext uri="{9D8B030D-6E8A-4147-A177-3AD203B41FA5}">
                      <a16:colId xmlns:a16="http://schemas.microsoft.com/office/drawing/2014/main" val="1055632565"/>
                    </a:ext>
                  </a:extLst>
                </a:gridCol>
                <a:gridCol w="822960">
                  <a:extLst>
                    <a:ext uri="{9D8B030D-6E8A-4147-A177-3AD203B41FA5}">
                      <a16:colId xmlns:a16="http://schemas.microsoft.com/office/drawing/2014/main" val="2543286833"/>
                    </a:ext>
                  </a:extLst>
                </a:gridCol>
                <a:gridCol w="822960">
                  <a:extLst>
                    <a:ext uri="{9D8B030D-6E8A-4147-A177-3AD203B41FA5}">
                      <a16:colId xmlns:a16="http://schemas.microsoft.com/office/drawing/2014/main" val="3392446190"/>
                    </a:ext>
                  </a:extLst>
                </a:gridCol>
                <a:gridCol w="822960">
                  <a:extLst>
                    <a:ext uri="{9D8B030D-6E8A-4147-A177-3AD203B41FA5}">
                      <a16:colId xmlns:a16="http://schemas.microsoft.com/office/drawing/2014/main" val="775606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702240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milosingapore - 2018-06-21 11:21:50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It’s marvelous what MILO can do for you! 
Wanna win A YEAR SUPPLY OF MILO?
Follow @parkoursingapore and @milosingapore and share with us your favourite parkour move! Remember to tag @parkoursingapore and @milosingapore hashtag #PKSGxMilo #MiloSG
To stand a higher chance of winning take a video of your parkour move with Milo Peng! 
Contest ends on 2359, 24th June.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544764024"/>
                  </a:ext>
                </a:extLst>
              </a:tr>
            </a:tbl>
          </a:graphicData>
        </a:graphic>
      </p:graphicFrame>
      <p:sp>
        <p:nvSpPr>
          <p:cNvPr id="4" name="Text Placeholder 3">
            <a:extLst>
              <a:ext uri="{FF2B5EF4-FFF2-40B4-BE49-F238E27FC236}">
                <a16:creationId xmlns:a16="http://schemas.microsoft.com/office/drawing/2014/main" id="{73DF14CE-216F-4457-A9CC-70C20A97BA4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444881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806CB-4065-401F-8586-F1B5D2612693}"/>
              </a:ext>
            </a:extLst>
          </p:cNvPr>
          <p:cNvSpPr>
            <a:spLocks noGrp="1"/>
          </p:cNvSpPr>
          <p:nvPr>
            <p:ph type="title"/>
          </p:nvPr>
        </p:nvSpPr>
        <p:spPr/>
        <p:txBody>
          <a:bodyPr/>
          <a:lstStyle/>
          <a:p>
            <a:r>
              <a:rPr lang="en-US"/>
              <a:t>Instagram: Content Performance | Coca-Cola Singapore - 5 of 11</a:t>
            </a:r>
          </a:p>
        </p:txBody>
      </p:sp>
      <p:graphicFrame>
        <p:nvGraphicFramePr>
          <p:cNvPr id="5" name="Table Placeholder 4">
            <a:extLst>
              <a:ext uri="{FF2B5EF4-FFF2-40B4-BE49-F238E27FC236}">
                <a16:creationId xmlns:a16="http://schemas.microsoft.com/office/drawing/2014/main" id="{B36A6347-3752-4222-86EA-D96E9854B7A1}"/>
              </a:ext>
            </a:extLst>
          </p:cNvPr>
          <p:cNvGraphicFramePr>
            <a:graphicFrameLocks noGrp="1"/>
          </p:cNvGraphicFramePr>
          <p:nvPr>
            <p:ph type="tbl" sz="quarter" idx="13"/>
            <p:extLst>
              <p:ext uri="{D42A27DB-BD31-4B8C-83A1-F6EECF244321}">
                <p14:modId xmlns:p14="http://schemas.microsoft.com/office/powerpoint/2010/main" val="3143443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905692912"/>
                    </a:ext>
                  </a:extLst>
                </a:gridCol>
                <a:gridCol w="1234440">
                  <a:extLst>
                    <a:ext uri="{9D8B030D-6E8A-4147-A177-3AD203B41FA5}">
                      <a16:colId xmlns:a16="http://schemas.microsoft.com/office/drawing/2014/main" val="364342726"/>
                    </a:ext>
                  </a:extLst>
                </a:gridCol>
                <a:gridCol w="822960">
                  <a:extLst>
                    <a:ext uri="{9D8B030D-6E8A-4147-A177-3AD203B41FA5}">
                      <a16:colId xmlns:a16="http://schemas.microsoft.com/office/drawing/2014/main" val="2513784108"/>
                    </a:ext>
                  </a:extLst>
                </a:gridCol>
                <a:gridCol w="822960">
                  <a:extLst>
                    <a:ext uri="{9D8B030D-6E8A-4147-A177-3AD203B41FA5}">
                      <a16:colId xmlns:a16="http://schemas.microsoft.com/office/drawing/2014/main" val="1055652633"/>
                    </a:ext>
                  </a:extLst>
                </a:gridCol>
                <a:gridCol w="822960">
                  <a:extLst>
                    <a:ext uri="{9D8B030D-6E8A-4147-A177-3AD203B41FA5}">
                      <a16:colId xmlns:a16="http://schemas.microsoft.com/office/drawing/2014/main" val="1917359255"/>
                    </a:ext>
                  </a:extLst>
                </a:gridCol>
                <a:gridCol w="822960">
                  <a:extLst>
                    <a:ext uri="{9D8B030D-6E8A-4147-A177-3AD203B41FA5}">
                      <a16:colId xmlns:a16="http://schemas.microsoft.com/office/drawing/2014/main" val="1501267271"/>
                    </a:ext>
                  </a:extLst>
                </a:gridCol>
                <a:gridCol w="822960">
                  <a:extLst>
                    <a:ext uri="{9D8B030D-6E8A-4147-A177-3AD203B41FA5}">
                      <a16:colId xmlns:a16="http://schemas.microsoft.com/office/drawing/2014/main" val="1673452730"/>
                    </a:ext>
                  </a:extLst>
                </a:gridCol>
                <a:gridCol w="822960">
                  <a:extLst>
                    <a:ext uri="{9D8B030D-6E8A-4147-A177-3AD203B41FA5}">
                      <a16:colId xmlns:a16="http://schemas.microsoft.com/office/drawing/2014/main" val="523929442"/>
                    </a:ext>
                  </a:extLst>
                </a:gridCol>
                <a:gridCol w="822960">
                  <a:extLst>
                    <a:ext uri="{9D8B030D-6E8A-4147-A177-3AD203B41FA5}">
                      <a16:colId xmlns:a16="http://schemas.microsoft.com/office/drawing/2014/main" val="2818220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070369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- 2018-06-21 07:53:23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Get all fizzed up during the 2018 FIFA World Cup™ with Coca-Cola! Join us at our match viewing parties all around town, and stand to win some limited edition Coca-Cola merchandise when you challenge your skills and wits during our activities!
.
#PickYourTeam, and get ready to declare your allegiance.
.
Visit https://www.coca-cola.com.sg/fifa/events for details of match viewing parties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871472040"/>
                  </a:ext>
                </a:extLst>
              </a:tr>
            </a:tbl>
          </a:graphicData>
        </a:graphic>
      </p:graphicFrame>
      <p:sp>
        <p:nvSpPr>
          <p:cNvPr id="4" name="Text Placeholder 3">
            <a:extLst>
              <a:ext uri="{FF2B5EF4-FFF2-40B4-BE49-F238E27FC236}">
                <a16:creationId xmlns:a16="http://schemas.microsoft.com/office/drawing/2014/main" id="{ED21BE8B-6153-4998-AF44-C8CE2A90E99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850056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7699C-AEFB-436A-B692-468452A1C361}"/>
              </a:ext>
            </a:extLst>
          </p:cNvPr>
          <p:cNvSpPr>
            <a:spLocks noGrp="1"/>
          </p:cNvSpPr>
          <p:nvPr>
            <p:ph type="title"/>
          </p:nvPr>
        </p:nvSpPr>
        <p:spPr/>
        <p:txBody>
          <a:bodyPr/>
          <a:lstStyle/>
          <a:p>
            <a:r>
              <a:rPr lang="en-US"/>
              <a:t>Instagram: Content Performance | Coca-Cola Singapore - 6 of 11</a:t>
            </a:r>
          </a:p>
        </p:txBody>
      </p:sp>
      <p:graphicFrame>
        <p:nvGraphicFramePr>
          <p:cNvPr id="5" name="Table Placeholder 4">
            <a:extLst>
              <a:ext uri="{FF2B5EF4-FFF2-40B4-BE49-F238E27FC236}">
                <a16:creationId xmlns:a16="http://schemas.microsoft.com/office/drawing/2014/main" id="{4B29BB4B-20F3-428B-8095-F4CC3FB1C36D}"/>
              </a:ext>
            </a:extLst>
          </p:cNvPr>
          <p:cNvGraphicFramePr>
            <a:graphicFrameLocks noGrp="1"/>
          </p:cNvGraphicFramePr>
          <p:nvPr>
            <p:ph type="tbl" sz="quarter" idx="13"/>
            <p:extLst>
              <p:ext uri="{D42A27DB-BD31-4B8C-83A1-F6EECF244321}">
                <p14:modId xmlns:p14="http://schemas.microsoft.com/office/powerpoint/2010/main" val="306010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698514310"/>
                    </a:ext>
                  </a:extLst>
                </a:gridCol>
                <a:gridCol w="1234440">
                  <a:extLst>
                    <a:ext uri="{9D8B030D-6E8A-4147-A177-3AD203B41FA5}">
                      <a16:colId xmlns:a16="http://schemas.microsoft.com/office/drawing/2014/main" val="1634348225"/>
                    </a:ext>
                  </a:extLst>
                </a:gridCol>
                <a:gridCol w="822960">
                  <a:extLst>
                    <a:ext uri="{9D8B030D-6E8A-4147-A177-3AD203B41FA5}">
                      <a16:colId xmlns:a16="http://schemas.microsoft.com/office/drawing/2014/main" val="3750533153"/>
                    </a:ext>
                  </a:extLst>
                </a:gridCol>
                <a:gridCol w="822960">
                  <a:extLst>
                    <a:ext uri="{9D8B030D-6E8A-4147-A177-3AD203B41FA5}">
                      <a16:colId xmlns:a16="http://schemas.microsoft.com/office/drawing/2014/main" val="3199762773"/>
                    </a:ext>
                  </a:extLst>
                </a:gridCol>
                <a:gridCol w="822960">
                  <a:extLst>
                    <a:ext uri="{9D8B030D-6E8A-4147-A177-3AD203B41FA5}">
                      <a16:colId xmlns:a16="http://schemas.microsoft.com/office/drawing/2014/main" val="717017870"/>
                    </a:ext>
                  </a:extLst>
                </a:gridCol>
                <a:gridCol w="822960">
                  <a:extLst>
                    <a:ext uri="{9D8B030D-6E8A-4147-A177-3AD203B41FA5}">
                      <a16:colId xmlns:a16="http://schemas.microsoft.com/office/drawing/2014/main" val="2413769995"/>
                    </a:ext>
                  </a:extLst>
                </a:gridCol>
                <a:gridCol w="822960">
                  <a:extLst>
                    <a:ext uri="{9D8B030D-6E8A-4147-A177-3AD203B41FA5}">
                      <a16:colId xmlns:a16="http://schemas.microsoft.com/office/drawing/2014/main" val="923746519"/>
                    </a:ext>
                  </a:extLst>
                </a:gridCol>
                <a:gridCol w="822960">
                  <a:extLst>
                    <a:ext uri="{9D8B030D-6E8A-4147-A177-3AD203B41FA5}">
                      <a16:colId xmlns:a16="http://schemas.microsoft.com/office/drawing/2014/main" val="1926742942"/>
                    </a:ext>
                  </a:extLst>
                </a:gridCol>
                <a:gridCol w="822960">
                  <a:extLst>
                    <a:ext uri="{9D8B030D-6E8A-4147-A177-3AD203B41FA5}">
                      <a16:colId xmlns:a16="http://schemas.microsoft.com/office/drawing/2014/main" val="2009956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746199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100plus_singapore - 2018-06-19 06:29:49 </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Two is better than one. ❤ Tag that special someone that makes even the rockiest climb smoother.
#100PLUSsg #coupleworkout #couplegoals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756745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pepsi - 2018-06-17 17:00:08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Brunch won.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369344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100plus_singapore - 2018-06-15 04:41:53 </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Psst! Staying up late to catch the match will make you feel tired the next day. Be sure to add a few bottles of 100PLUS into your shopping cart so that you can stay hydrated. 👌  #100PLUSsg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236590853"/>
                  </a:ext>
                </a:extLst>
              </a:tr>
            </a:tbl>
          </a:graphicData>
        </a:graphic>
      </p:graphicFrame>
      <p:sp>
        <p:nvSpPr>
          <p:cNvPr id="4" name="Text Placeholder 3">
            <a:extLst>
              <a:ext uri="{FF2B5EF4-FFF2-40B4-BE49-F238E27FC236}">
                <a16:creationId xmlns:a16="http://schemas.microsoft.com/office/drawing/2014/main" id="{6E58AA9C-C9CE-4CE4-9CE0-852B13586DB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696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6B5C9-CE28-40E0-90FF-D94FE118C89B}"/>
              </a:ext>
            </a:extLst>
          </p:cNvPr>
          <p:cNvSpPr>
            <a:spLocks noGrp="1"/>
          </p:cNvSpPr>
          <p:nvPr>
            <p:ph type="title"/>
          </p:nvPr>
        </p:nvSpPr>
        <p:spPr/>
        <p:txBody>
          <a:bodyPr/>
          <a:lstStyle/>
          <a:p>
            <a:r>
              <a:rPr lang="en-US"/>
              <a:t>Instagram: Content Performance | Coca-Cola Singapore - 7 of 11</a:t>
            </a:r>
          </a:p>
        </p:txBody>
      </p:sp>
      <p:graphicFrame>
        <p:nvGraphicFramePr>
          <p:cNvPr id="5" name="Table Placeholder 4">
            <a:extLst>
              <a:ext uri="{FF2B5EF4-FFF2-40B4-BE49-F238E27FC236}">
                <a16:creationId xmlns:a16="http://schemas.microsoft.com/office/drawing/2014/main" id="{85A4921B-9D70-4308-8125-EB30E58B1E92}"/>
              </a:ext>
            </a:extLst>
          </p:cNvPr>
          <p:cNvGraphicFramePr>
            <a:graphicFrameLocks noGrp="1"/>
          </p:cNvGraphicFramePr>
          <p:nvPr>
            <p:ph type="tbl" sz="quarter" idx="13"/>
            <p:extLst>
              <p:ext uri="{D42A27DB-BD31-4B8C-83A1-F6EECF244321}">
                <p14:modId xmlns:p14="http://schemas.microsoft.com/office/powerpoint/2010/main" val="2332763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101286814"/>
                    </a:ext>
                  </a:extLst>
                </a:gridCol>
                <a:gridCol w="1234440">
                  <a:extLst>
                    <a:ext uri="{9D8B030D-6E8A-4147-A177-3AD203B41FA5}">
                      <a16:colId xmlns:a16="http://schemas.microsoft.com/office/drawing/2014/main" val="3686631666"/>
                    </a:ext>
                  </a:extLst>
                </a:gridCol>
                <a:gridCol w="822960">
                  <a:extLst>
                    <a:ext uri="{9D8B030D-6E8A-4147-A177-3AD203B41FA5}">
                      <a16:colId xmlns:a16="http://schemas.microsoft.com/office/drawing/2014/main" val="2782024628"/>
                    </a:ext>
                  </a:extLst>
                </a:gridCol>
                <a:gridCol w="822960">
                  <a:extLst>
                    <a:ext uri="{9D8B030D-6E8A-4147-A177-3AD203B41FA5}">
                      <a16:colId xmlns:a16="http://schemas.microsoft.com/office/drawing/2014/main" val="142404636"/>
                    </a:ext>
                  </a:extLst>
                </a:gridCol>
                <a:gridCol w="822960">
                  <a:extLst>
                    <a:ext uri="{9D8B030D-6E8A-4147-A177-3AD203B41FA5}">
                      <a16:colId xmlns:a16="http://schemas.microsoft.com/office/drawing/2014/main" val="972207173"/>
                    </a:ext>
                  </a:extLst>
                </a:gridCol>
                <a:gridCol w="822960">
                  <a:extLst>
                    <a:ext uri="{9D8B030D-6E8A-4147-A177-3AD203B41FA5}">
                      <a16:colId xmlns:a16="http://schemas.microsoft.com/office/drawing/2014/main" val="276105000"/>
                    </a:ext>
                  </a:extLst>
                </a:gridCol>
                <a:gridCol w="822960">
                  <a:extLst>
                    <a:ext uri="{9D8B030D-6E8A-4147-A177-3AD203B41FA5}">
                      <a16:colId xmlns:a16="http://schemas.microsoft.com/office/drawing/2014/main" val="1398741434"/>
                    </a:ext>
                  </a:extLst>
                </a:gridCol>
                <a:gridCol w="822960">
                  <a:extLst>
                    <a:ext uri="{9D8B030D-6E8A-4147-A177-3AD203B41FA5}">
                      <a16:colId xmlns:a16="http://schemas.microsoft.com/office/drawing/2014/main" val="3684455573"/>
                    </a:ext>
                  </a:extLst>
                </a:gridCol>
                <a:gridCol w="822960">
                  <a:extLst>
                    <a:ext uri="{9D8B030D-6E8A-4147-A177-3AD203B41FA5}">
                      <a16:colId xmlns:a16="http://schemas.microsoft.com/office/drawing/2014/main" val="3021974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127989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pepsi - 2018-06-14 17:55:57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#TheArtofFootball Capsule Collection shade game is on point.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813124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- 2018-06-14 10:19:38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Summit is over and hopefully we’re on the path to peace! So many of you asked where to get these cans. And we hate to disappoint…so now the question is – would you want one of these for yourselves?
#PathToPeace #itsyourchoice
Follow us on Coca-Cola SG’s IG/FB to find out!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207136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pepsi - 2018-06-13 15:56:42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Wall to wall 📸: @sunflowerseakissed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624961765"/>
                  </a:ext>
                </a:extLst>
              </a:tr>
            </a:tbl>
          </a:graphicData>
        </a:graphic>
      </p:graphicFrame>
      <p:sp>
        <p:nvSpPr>
          <p:cNvPr id="4" name="Text Placeholder 3">
            <a:extLst>
              <a:ext uri="{FF2B5EF4-FFF2-40B4-BE49-F238E27FC236}">
                <a16:creationId xmlns:a16="http://schemas.microsoft.com/office/drawing/2014/main" id="{D34E2F4C-65AF-48E6-9DC5-059FE42D62F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6421173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9776B-7D7D-491B-B5C2-C97519EF9775}"/>
              </a:ext>
            </a:extLst>
          </p:cNvPr>
          <p:cNvSpPr>
            <a:spLocks noGrp="1"/>
          </p:cNvSpPr>
          <p:nvPr>
            <p:ph type="title"/>
          </p:nvPr>
        </p:nvSpPr>
        <p:spPr/>
        <p:txBody>
          <a:bodyPr/>
          <a:lstStyle/>
          <a:p>
            <a:r>
              <a:rPr lang="en-US"/>
              <a:t>Instagram: Content Performance | Coca-Cola Singapore - 8 of 11</a:t>
            </a:r>
          </a:p>
        </p:txBody>
      </p:sp>
      <p:graphicFrame>
        <p:nvGraphicFramePr>
          <p:cNvPr id="5" name="Table Placeholder 4">
            <a:extLst>
              <a:ext uri="{FF2B5EF4-FFF2-40B4-BE49-F238E27FC236}">
                <a16:creationId xmlns:a16="http://schemas.microsoft.com/office/drawing/2014/main" id="{5B3928A2-1F43-4584-B6A9-AA7234B0B0FD}"/>
              </a:ext>
            </a:extLst>
          </p:cNvPr>
          <p:cNvGraphicFramePr>
            <a:graphicFrameLocks noGrp="1"/>
          </p:cNvGraphicFramePr>
          <p:nvPr>
            <p:ph type="tbl" sz="quarter" idx="13"/>
            <p:extLst>
              <p:ext uri="{D42A27DB-BD31-4B8C-83A1-F6EECF244321}">
                <p14:modId xmlns:p14="http://schemas.microsoft.com/office/powerpoint/2010/main" val="1029290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29844759"/>
                    </a:ext>
                  </a:extLst>
                </a:gridCol>
                <a:gridCol w="1234440">
                  <a:extLst>
                    <a:ext uri="{9D8B030D-6E8A-4147-A177-3AD203B41FA5}">
                      <a16:colId xmlns:a16="http://schemas.microsoft.com/office/drawing/2014/main" val="3543403494"/>
                    </a:ext>
                  </a:extLst>
                </a:gridCol>
                <a:gridCol w="822960">
                  <a:extLst>
                    <a:ext uri="{9D8B030D-6E8A-4147-A177-3AD203B41FA5}">
                      <a16:colId xmlns:a16="http://schemas.microsoft.com/office/drawing/2014/main" val="2459057902"/>
                    </a:ext>
                  </a:extLst>
                </a:gridCol>
                <a:gridCol w="822960">
                  <a:extLst>
                    <a:ext uri="{9D8B030D-6E8A-4147-A177-3AD203B41FA5}">
                      <a16:colId xmlns:a16="http://schemas.microsoft.com/office/drawing/2014/main" val="4263208019"/>
                    </a:ext>
                  </a:extLst>
                </a:gridCol>
                <a:gridCol w="822960">
                  <a:extLst>
                    <a:ext uri="{9D8B030D-6E8A-4147-A177-3AD203B41FA5}">
                      <a16:colId xmlns:a16="http://schemas.microsoft.com/office/drawing/2014/main" val="796556560"/>
                    </a:ext>
                  </a:extLst>
                </a:gridCol>
                <a:gridCol w="822960">
                  <a:extLst>
                    <a:ext uri="{9D8B030D-6E8A-4147-A177-3AD203B41FA5}">
                      <a16:colId xmlns:a16="http://schemas.microsoft.com/office/drawing/2014/main" val="2293154361"/>
                    </a:ext>
                  </a:extLst>
                </a:gridCol>
                <a:gridCol w="822960">
                  <a:extLst>
                    <a:ext uri="{9D8B030D-6E8A-4147-A177-3AD203B41FA5}">
                      <a16:colId xmlns:a16="http://schemas.microsoft.com/office/drawing/2014/main" val="158348270"/>
                    </a:ext>
                  </a:extLst>
                </a:gridCol>
                <a:gridCol w="822960">
                  <a:extLst>
                    <a:ext uri="{9D8B030D-6E8A-4147-A177-3AD203B41FA5}">
                      <a16:colId xmlns:a16="http://schemas.microsoft.com/office/drawing/2014/main" val="1350615539"/>
                    </a:ext>
                  </a:extLst>
                </a:gridCol>
                <a:gridCol w="822960">
                  <a:extLst>
                    <a:ext uri="{9D8B030D-6E8A-4147-A177-3AD203B41FA5}">
                      <a16:colId xmlns:a16="http://schemas.microsoft.com/office/drawing/2014/main" val="3847444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581309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- 2018-06-13 04:57:32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 are SO CLOSE to the ⚽2018 FIFA World Cup™! If you're not already on the ball with what's going on, what's stopping you? 😉 Here's your chance to get your hands on our limited edition 2018 FIFA World Cup™ pack on Redmart before they run out!
.
Goal forth and #PickYourTeam!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220907446"/>
                  </a:ext>
                </a:extLst>
              </a:tr>
            </a:tbl>
          </a:graphicData>
        </a:graphic>
      </p:graphicFrame>
      <p:sp>
        <p:nvSpPr>
          <p:cNvPr id="4" name="Text Placeholder 3">
            <a:extLst>
              <a:ext uri="{FF2B5EF4-FFF2-40B4-BE49-F238E27FC236}">
                <a16:creationId xmlns:a16="http://schemas.microsoft.com/office/drawing/2014/main" id="{E03308EA-FA88-472D-8730-D1AD2DB80F3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929242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544D1-0DF4-4BFB-B923-3BC442585892}"/>
              </a:ext>
            </a:extLst>
          </p:cNvPr>
          <p:cNvSpPr>
            <a:spLocks noGrp="1"/>
          </p:cNvSpPr>
          <p:nvPr>
            <p:ph type="title"/>
          </p:nvPr>
        </p:nvSpPr>
        <p:spPr/>
        <p:txBody>
          <a:bodyPr/>
          <a:lstStyle/>
          <a:p>
            <a:r>
              <a:rPr lang="en-US"/>
              <a:t>Instagram: Content Performance | Coca-Cola Singapore - 9 of 11</a:t>
            </a:r>
          </a:p>
        </p:txBody>
      </p:sp>
      <p:graphicFrame>
        <p:nvGraphicFramePr>
          <p:cNvPr id="5" name="Table Placeholder 4">
            <a:extLst>
              <a:ext uri="{FF2B5EF4-FFF2-40B4-BE49-F238E27FC236}">
                <a16:creationId xmlns:a16="http://schemas.microsoft.com/office/drawing/2014/main" id="{88F57998-3FC2-42FF-BC86-8E1CEBAFCD64}"/>
              </a:ext>
            </a:extLst>
          </p:cNvPr>
          <p:cNvGraphicFramePr>
            <a:graphicFrameLocks noGrp="1"/>
          </p:cNvGraphicFramePr>
          <p:nvPr>
            <p:ph type="tbl" sz="quarter" idx="13"/>
            <p:extLst>
              <p:ext uri="{D42A27DB-BD31-4B8C-83A1-F6EECF244321}">
                <p14:modId xmlns:p14="http://schemas.microsoft.com/office/powerpoint/2010/main" val="4185254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020928504"/>
                    </a:ext>
                  </a:extLst>
                </a:gridCol>
                <a:gridCol w="1234440">
                  <a:extLst>
                    <a:ext uri="{9D8B030D-6E8A-4147-A177-3AD203B41FA5}">
                      <a16:colId xmlns:a16="http://schemas.microsoft.com/office/drawing/2014/main" val="1050274887"/>
                    </a:ext>
                  </a:extLst>
                </a:gridCol>
                <a:gridCol w="822960">
                  <a:extLst>
                    <a:ext uri="{9D8B030D-6E8A-4147-A177-3AD203B41FA5}">
                      <a16:colId xmlns:a16="http://schemas.microsoft.com/office/drawing/2014/main" val="2557587002"/>
                    </a:ext>
                  </a:extLst>
                </a:gridCol>
                <a:gridCol w="822960">
                  <a:extLst>
                    <a:ext uri="{9D8B030D-6E8A-4147-A177-3AD203B41FA5}">
                      <a16:colId xmlns:a16="http://schemas.microsoft.com/office/drawing/2014/main" val="2812654839"/>
                    </a:ext>
                  </a:extLst>
                </a:gridCol>
                <a:gridCol w="822960">
                  <a:extLst>
                    <a:ext uri="{9D8B030D-6E8A-4147-A177-3AD203B41FA5}">
                      <a16:colId xmlns:a16="http://schemas.microsoft.com/office/drawing/2014/main" val="2301192876"/>
                    </a:ext>
                  </a:extLst>
                </a:gridCol>
                <a:gridCol w="822960">
                  <a:extLst>
                    <a:ext uri="{9D8B030D-6E8A-4147-A177-3AD203B41FA5}">
                      <a16:colId xmlns:a16="http://schemas.microsoft.com/office/drawing/2014/main" val="1499061378"/>
                    </a:ext>
                  </a:extLst>
                </a:gridCol>
                <a:gridCol w="822960">
                  <a:extLst>
                    <a:ext uri="{9D8B030D-6E8A-4147-A177-3AD203B41FA5}">
                      <a16:colId xmlns:a16="http://schemas.microsoft.com/office/drawing/2014/main" val="1147406854"/>
                    </a:ext>
                  </a:extLst>
                </a:gridCol>
                <a:gridCol w="822960">
                  <a:extLst>
                    <a:ext uri="{9D8B030D-6E8A-4147-A177-3AD203B41FA5}">
                      <a16:colId xmlns:a16="http://schemas.microsoft.com/office/drawing/2014/main" val="3128054342"/>
                    </a:ext>
                  </a:extLst>
                </a:gridCol>
                <a:gridCol w="822960">
                  <a:extLst>
                    <a:ext uri="{9D8B030D-6E8A-4147-A177-3AD203B41FA5}">
                      <a16:colId xmlns:a16="http://schemas.microsoft.com/office/drawing/2014/main" val="1273954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24412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100plus_singapore - 2018-06-12 05:07:29 </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Keep going and reach out for the stars. We will keep your hydrated, all the way to the peak! #100PLUSActive #dailymotivation #inspirational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234835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- 2018-06-11 16:00:35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Here’s to Hope, Peace and Understanding!
#PathToPeace #TastethefeelingofHope #TrumpKimSummit #SingaporeSummit #TrumpKim2018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16262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pepsi - 2018-06-09 16:02:53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Make sure you get the right one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716407392"/>
                  </a:ext>
                </a:extLst>
              </a:tr>
            </a:tbl>
          </a:graphicData>
        </a:graphic>
      </p:graphicFrame>
      <p:sp>
        <p:nvSpPr>
          <p:cNvPr id="4" name="Text Placeholder 3">
            <a:extLst>
              <a:ext uri="{FF2B5EF4-FFF2-40B4-BE49-F238E27FC236}">
                <a16:creationId xmlns:a16="http://schemas.microsoft.com/office/drawing/2014/main" id="{E78368E8-73D6-4F0A-8033-A6B4E9C5BDC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218025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FEDA9-8A13-4E94-97F8-3081234DA45C}"/>
              </a:ext>
            </a:extLst>
          </p:cNvPr>
          <p:cNvSpPr>
            <a:spLocks noGrp="1"/>
          </p:cNvSpPr>
          <p:nvPr>
            <p:ph type="title"/>
          </p:nvPr>
        </p:nvSpPr>
        <p:spPr/>
        <p:txBody>
          <a:bodyPr/>
          <a:lstStyle/>
          <a:p>
            <a:r>
              <a:rPr lang="en-US"/>
              <a:t>Instagram: Content Performance | Coca-Cola Singapore - 10 of 11</a:t>
            </a:r>
          </a:p>
        </p:txBody>
      </p:sp>
      <p:graphicFrame>
        <p:nvGraphicFramePr>
          <p:cNvPr id="5" name="Table Placeholder 4">
            <a:extLst>
              <a:ext uri="{FF2B5EF4-FFF2-40B4-BE49-F238E27FC236}">
                <a16:creationId xmlns:a16="http://schemas.microsoft.com/office/drawing/2014/main" id="{DEFFC1CA-7957-4F95-BA89-C9BB78ACE7E5}"/>
              </a:ext>
            </a:extLst>
          </p:cNvPr>
          <p:cNvGraphicFramePr>
            <a:graphicFrameLocks noGrp="1"/>
          </p:cNvGraphicFramePr>
          <p:nvPr>
            <p:ph type="tbl" sz="quarter" idx="13"/>
            <p:extLst>
              <p:ext uri="{D42A27DB-BD31-4B8C-83A1-F6EECF244321}">
                <p14:modId xmlns:p14="http://schemas.microsoft.com/office/powerpoint/2010/main" val="1311556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282151781"/>
                    </a:ext>
                  </a:extLst>
                </a:gridCol>
                <a:gridCol w="1234440">
                  <a:extLst>
                    <a:ext uri="{9D8B030D-6E8A-4147-A177-3AD203B41FA5}">
                      <a16:colId xmlns:a16="http://schemas.microsoft.com/office/drawing/2014/main" val="895438462"/>
                    </a:ext>
                  </a:extLst>
                </a:gridCol>
                <a:gridCol w="822960">
                  <a:extLst>
                    <a:ext uri="{9D8B030D-6E8A-4147-A177-3AD203B41FA5}">
                      <a16:colId xmlns:a16="http://schemas.microsoft.com/office/drawing/2014/main" val="3187807630"/>
                    </a:ext>
                  </a:extLst>
                </a:gridCol>
                <a:gridCol w="822960">
                  <a:extLst>
                    <a:ext uri="{9D8B030D-6E8A-4147-A177-3AD203B41FA5}">
                      <a16:colId xmlns:a16="http://schemas.microsoft.com/office/drawing/2014/main" val="4118692698"/>
                    </a:ext>
                  </a:extLst>
                </a:gridCol>
                <a:gridCol w="822960">
                  <a:extLst>
                    <a:ext uri="{9D8B030D-6E8A-4147-A177-3AD203B41FA5}">
                      <a16:colId xmlns:a16="http://schemas.microsoft.com/office/drawing/2014/main" val="2400410192"/>
                    </a:ext>
                  </a:extLst>
                </a:gridCol>
                <a:gridCol w="822960">
                  <a:extLst>
                    <a:ext uri="{9D8B030D-6E8A-4147-A177-3AD203B41FA5}">
                      <a16:colId xmlns:a16="http://schemas.microsoft.com/office/drawing/2014/main" val="1955478107"/>
                    </a:ext>
                  </a:extLst>
                </a:gridCol>
                <a:gridCol w="822960">
                  <a:extLst>
                    <a:ext uri="{9D8B030D-6E8A-4147-A177-3AD203B41FA5}">
                      <a16:colId xmlns:a16="http://schemas.microsoft.com/office/drawing/2014/main" val="1968451005"/>
                    </a:ext>
                  </a:extLst>
                </a:gridCol>
                <a:gridCol w="822960">
                  <a:extLst>
                    <a:ext uri="{9D8B030D-6E8A-4147-A177-3AD203B41FA5}">
                      <a16:colId xmlns:a16="http://schemas.microsoft.com/office/drawing/2014/main" val="2636555443"/>
                    </a:ext>
                  </a:extLst>
                </a:gridCol>
                <a:gridCol w="822960">
                  <a:extLst>
                    <a:ext uri="{9D8B030D-6E8A-4147-A177-3AD203B41FA5}">
                      <a16:colId xmlns:a16="http://schemas.microsoft.com/office/drawing/2014/main" val="2137723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749043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100plus_singapore - 2018-06-09 03:11:56 </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Don't let this heat be a bummer! Drink up and enjoy your school holiday 😊 #100PLUSsg #midyearbreak #hydration #summer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20254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pepsi - 2018-06-08 19:30:05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Friday ritual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810121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pepsi - 2018-06-06 16:11:59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 fuel. 📸 : @therealkamie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43326189"/>
                  </a:ext>
                </a:extLst>
              </a:tr>
            </a:tbl>
          </a:graphicData>
        </a:graphic>
      </p:graphicFrame>
      <p:sp>
        <p:nvSpPr>
          <p:cNvPr id="4" name="Text Placeholder 3">
            <a:extLst>
              <a:ext uri="{FF2B5EF4-FFF2-40B4-BE49-F238E27FC236}">
                <a16:creationId xmlns:a16="http://schemas.microsoft.com/office/drawing/2014/main" id="{DB106E89-11C3-4ABC-A456-F539253C91D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9511851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887ED-7CBF-49D1-AFB0-DA0138F56356}"/>
              </a:ext>
            </a:extLst>
          </p:cNvPr>
          <p:cNvSpPr>
            <a:spLocks noGrp="1"/>
          </p:cNvSpPr>
          <p:nvPr>
            <p:ph type="title"/>
          </p:nvPr>
        </p:nvSpPr>
        <p:spPr/>
        <p:txBody>
          <a:bodyPr/>
          <a:lstStyle/>
          <a:p>
            <a:r>
              <a:rPr lang="en-US"/>
              <a:t>Instagram: Content Performance | Coca-Cola Singapore - 11 of 11</a:t>
            </a:r>
          </a:p>
        </p:txBody>
      </p:sp>
      <p:graphicFrame>
        <p:nvGraphicFramePr>
          <p:cNvPr id="5" name="Table Placeholder 4">
            <a:extLst>
              <a:ext uri="{FF2B5EF4-FFF2-40B4-BE49-F238E27FC236}">
                <a16:creationId xmlns:a16="http://schemas.microsoft.com/office/drawing/2014/main" id="{E16C85EA-DE80-4583-868A-01EA59342726}"/>
              </a:ext>
            </a:extLst>
          </p:cNvPr>
          <p:cNvGraphicFramePr>
            <a:graphicFrameLocks noGrp="1"/>
          </p:cNvGraphicFramePr>
          <p:nvPr>
            <p:ph type="tbl" sz="quarter" idx="13"/>
            <p:extLst>
              <p:ext uri="{D42A27DB-BD31-4B8C-83A1-F6EECF244321}">
                <p14:modId xmlns:p14="http://schemas.microsoft.com/office/powerpoint/2010/main" val="2432312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951988605"/>
                    </a:ext>
                  </a:extLst>
                </a:gridCol>
                <a:gridCol w="1234440">
                  <a:extLst>
                    <a:ext uri="{9D8B030D-6E8A-4147-A177-3AD203B41FA5}">
                      <a16:colId xmlns:a16="http://schemas.microsoft.com/office/drawing/2014/main" val="1394883475"/>
                    </a:ext>
                  </a:extLst>
                </a:gridCol>
                <a:gridCol w="822960">
                  <a:extLst>
                    <a:ext uri="{9D8B030D-6E8A-4147-A177-3AD203B41FA5}">
                      <a16:colId xmlns:a16="http://schemas.microsoft.com/office/drawing/2014/main" val="2087152842"/>
                    </a:ext>
                  </a:extLst>
                </a:gridCol>
                <a:gridCol w="822960">
                  <a:extLst>
                    <a:ext uri="{9D8B030D-6E8A-4147-A177-3AD203B41FA5}">
                      <a16:colId xmlns:a16="http://schemas.microsoft.com/office/drawing/2014/main" val="63046839"/>
                    </a:ext>
                  </a:extLst>
                </a:gridCol>
                <a:gridCol w="822960">
                  <a:extLst>
                    <a:ext uri="{9D8B030D-6E8A-4147-A177-3AD203B41FA5}">
                      <a16:colId xmlns:a16="http://schemas.microsoft.com/office/drawing/2014/main" val="1648221132"/>
                    </a:ext>
                  </a:extLst>
                </a:gridCol>
                <a:gridCol w="822960">
                  <a:extLst>
                    <a:ext uri="{9D8B030D-6E8A-4147-A177-3AD203B41FA5}">
                      <a16:colId xmlns:a16="http://schemas.microsoft.com/office/drawing/2014/main" val="3161773613"/>
                    </a:ext>
                  </a:extLst>
                </a:gridCol>
                <a:gridCol w="822960">
                  <a:extLst>
                    <a:ext uri="{9D8B030D-6E8A-4147-A177-3AD203B41FA5}">
                      <a16:colId xmlns:a16="http://schemas.microsoft.com/office/drawing/2014/main" val="2203482950"/>
                    </a:ext>
                  </a:extLst>
                </a:gridCol>
                <a:gridCol w="822960">
                  <a:extLst>
                    <a:ext uri="{9D8B030D-6E8A-4147-A177-3AD203B41FA5}">
                      <a16:colId xmlns:a16="http://schemas.microsoft.com/office/drawing/2014/main" val="4067101764"/>
                    </a:ext>
                  </a:extLst>
                </a:gridCol>
                <a:gridCol w="822960">
                  <a:extLst>
                    <a:ext uri="{9D8B030D-6E8A-4147-A177-3AD203B41FA5}">
                      <a16:colId xmlns:a16="http://schemas.microsoft.com/office/drawing/2014/main" val="3207394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597190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- 2018-06-05 13:54:50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Who's ready for the ⚽2018 FIFA World Cup™? Get your hands on our 8 limited edition can designs, featuring some of your favourite countries!
P.S. Can't decide which country to support? Get the limited edition pack with all 8 designs on Redmart! You're welcome 😉 #PickYourTeam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213893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pepsi - 2018-06-04 20:57:16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 made it through 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32201094"/>
                  </a:ext>
                </a:extLst>
              </a:tr>
            </a:tbl>
          </a:graphicData>
        </a:graphic>
      </p:graphicFrame>
      <p:sp>
        <p:nvSpPr>
          <p:cNvPr id="4" name="Text Placeholder 3">
            <a:extLst>
              <a:ext uri="{FF2B5EF4-FFF2-40B4-BE49-F238E27FC236}">
                <a16:creationId xmlns:a16="http://schemas.microsoft.com/office/drawing/2014/main" id="{9D6C00EA-1F22-4051-87CA-25393B95A1D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331119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A9B5D-C36E-4F84-9EF8-4B718775FE12}"/>
              </a:ext>
            </a:extLst>
          </p:cNvPr>
          <p:cNvSpPr>
            <a:spLocks noGrp="1"/>
          </p:cNvSpPr>
          <p:nvPr>
            <p:ph type="title"/>
          </p:nvPr>
        </p:nvSpPr>
        <p:spPr/>
        <p:txBody>
          <a:bodyPr/>
          <a:lstStyle/>
          <a:p>
            <a:r>
              <a:rPr lang="en-US"/>
              <a:t>Twitter: Content Performance | Coca-Cola PH - 1 of 5</a:t>
            </a:r>
          </a:p>
        </p:txBody>
      </p:sp>
      <p:graphicFrame>
        <p:nvGraphicFramePr>
          <p:cNvPr id="5" name="Table Placeholder 4">
            <a:extLst>
              <a:ext uri="{FF2B5EF4-FFF2-40B4-BE49-F238E27FC236}">
                <a16:creationId xmlns:a16="http://schemas.microsoft.com/office/drawing/2014/main" id="{C06EDF52-5661-4058-8C44-FF0F0C5F5503}"/>
              </a:ext>
            </a:extLst>
          </p:cNvPr>
          <p:cNvGraphicFramePr>
            <a:graphicFrameLocks noGrp="1"/>
          </p:cNvGraphicFramePr>
          <p:nvPr>
            <p:ph type="tbl" sz="quarter" idx="13"/>
            <p:extLst>
              <p:ext uri="{D42A27DB-BD31-4B8C-83A1-F6EECF244321}">
                <p14:modId xmlns:p14="http://schemas.microsoft.com/office/powerpoint/2010/main" val="3801097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62268386"/>
                    </a:ext>
                  </a:extLst>
                </a:gridCol>
                <a:gridCol w="822960">
                  <a:extLst>
                    <a:ext uri="{9D8B030D-6E8A-4147-A177-3AD203B41FA5}">
                      <a16:colId xmlns:a16="http://schemas.microsoft.com/office/drawing/2014/main" val="2488659805"/>
                    </a:ext>
                  </a:extLst>
                </a:gridCol>
                <a:gridCol w="822960">
                  <a:extLst>
                    <a:ext uri="{9D8B030D-6E8A-4147-A177-3AD203B41FA5}">
                      <a16:colId xmlns:a16="http://schemas.microsoft.com/office/drawing/2014/main" val="795042560"/>
                    </a:ext>
                  </a:extLst>
                </a:gridCol>
                <a:gridCol w="822960">
                  <a:extLst>
                    <a:ext uri="{9D8B030D-6E8A-4147-A177-3AD203B41FA5}">
                      <a16:colId xmlns:a16="http://schemas.microsoft.com/office/drawing/2014/main" val="520472307"/>
                    </a:ext>
                  </a:extLst>
                </a:gridCol>
                <a:gridCol w="822960">
                  <a:extLst>
                    <a:ext uri="{9D8B030D-6E8A-4147-A177-3AD203B41FA5}">
                      <a16:colId xmlns:a16="http://schemas.microsoft.com/office/drawing/2014/main" val="2437466585"/>
                    </a:ext>
                  </a:extLst>
                </a:gridCol>
                <a:gridCol w="822960">
                  <a:extLst>
                    <a:ext uri="{9D8B030D-6E8A-4147-A177-3AD203B41FA5}">
                      <a16:colId xmlns:a16="http://schemas.microsoft.com/office/drawing/2014/main" val="807008880"/>
                    </a:ext>
                  </a:extLst>
                </a:gridCol>
                <a:gridCol w="822960">
                  <a:extLst>
                    <a:ext uri="{9D8B030D-6E8A-4147-A177-3AD203B41FA5}">
                      <a16:colId xmlns:a16="http://schemas.microsoft.com/office/drawing/2014/main" val="1434605575"/>
                    </a:ext>
                  </a:extLst>
                </a:gridCol>
                <a:gridCol w="822960">
                  <a:extLst>
                    <a:ext uri="{9D8B030D-6E8A-4147-A177-3AD203B41FA5}">
                      <a16:colId xmlns:a16="http://schemas.microsoft.com/office/drawing/2014/main" val="3808346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542829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- 2018-06-30 04:22:25 </a:t>
                      </a:r>
                      <a:r>
                        <a:rPr kumimoji="0" lang="en-US" sz="1000" b="0" i="0" u="none" strike="noStrike" kern="1200" cap="none" spc="0" normalizeH="0" baseline="0" noProof="0">
                          <a:ln>
                            <a:noFill/>
                          </a:ln>
                          <a:solidFill>
                            <a:prstClr val="black"/>
                          </a:solidFill>
                          <a:effectLst/>
                          <a:uLnTx/>
                          <a:uFillTx/>
                          <a:latin typeface="+mn-lt"/>
                          <a:ea typeface="+mn-ea"/>
                          <a:cs typeface="+mn-cs"/>
                        </a:rPr>
                        <a:t>
  #TasteTheFeeling of love, diversity, and freedom. Happy Pride Month! 
#Pride #RiseUpTogether #PrideMonth https://t.co/qykGBKd1Be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8533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- 2018-06-21 01:00:01 </a:t>
                      </a:r>
                      <a:r>
                        <a:rPr kumimoji="0" lang="en-US" sz="1000" b="0" i="0" u="none" strike="noStrike" kern="1200" cap="none" spc="0" normalizeH="0" baseline="0" noProof="0">
                          <a:ln>
                            <a:noFill/>
                          </a:ln>
                          <a:solidFill>
                            <a:prstClr val="black"/>
                          </a:solidFill>
                          <a:effectLst/>
                          <a:uLnTx/>
                          <a:uFillTx/>
                          <a:latin typeface="+mn-lt"/>
                          <a:ea typeface="+mn-ea"/>
                          <a:cs typeface="+mn-cs"/>
                        </a:rPr>
                        <a:t>
  Shoutout to Jermaine Choa Peck of @TheRansomCMusic who turned a year more awesome today! 
Check out her band’s collab song, “Caution to the Wind” with Gab &amp;amp; John of Urbandub on the #CokeStudioPH channel now: https://t.co/c4wrf1ell5 https://t.co/usEuHIIJEP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1689822"/>
                  </a:ext>
                </a:extLst>
              </a:tr>
            </a:tbl>
          </a:graphicData>
        </a:graphic>
      </p:graphicFrame>
      <p:sp>
        <p:nvSpPr>
          <p:cNvPr id="4" name="Text Placeholder 3">
            <a:extLst>
              <a:ext uri="{FF2B5EF4-FFF2-40B4-BE49-F238E27FC236}">
                <a16:creationId xmlns:a16="http://schemas.microsoft.com/office/drawing/2014/main" id="{37B32ECF-EA32-446F-A6A9-4BC3143AEF5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8713576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422A4-73AE-45F4-B509-D3158A892BA0}"/>
              </a:ext>
            </a:extLst>
          </p:cNvPr>
          <p:cNvSpPr>
            <a:spLocks noGrp="1"/>
          </p:cNvSpPr>
          <p:nvPr>
            <p:ph type="title"/>
          </p:nvPr>
        </p:nvSpPr>
        <p:spPr/>
        <p:txBody>
          <a:bodyPr/>
          <a:lstStyle/>
          <a:p>
            <a:r>
              <a:rPr lang="en-US"/>
              <a:t>Twitter: Content Performance | Coca-Cola PH - 2 of 5</a:t>
            </a:r>
          </a:p>
        </p:txBody>
      </p:sp>
      <p:graphicFrame>
        <p:nvGraphicFramePr>
          <p:cNvPr id="5" name="Table Placeholder 4">
            <a:extLst>
              <a:ext uri="{FF2B5EF4-FFF2-40B4-BE49-F238E27FC236}">
                <a16:creationId xmlns:a16="http://schemas.microsoft.com/office/drawing/2014/main" id="{0AA0FA51-D60A-4BBD-A523-8BCABF1E57E6}"/>
              </a:ext>
            </a:extLst>
          </p:cNvPr>
          <p:cNvGraphicFramePr>
            <a:graphicFrameLocks noGrp="1"/>
          </p:cNvGraphicFramePr>
          <p:nvPr>
            <p:ph type="tbl" sz="quarter" idx="13"/>
            <p:extLst>
              <p:ext uri="{D42A27DB-BD31-4B8C-83A1-F6EECF244321}">
                <p14:modId xmlns:p14="http://schemas.microsoft.com/office/powerpoint/2010/main" val="817518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63020111"/>
                    </a:ext>
                  </a:extLst>
                </a:gridCol>
                <a:gridCol w="822960">
                  <a:extLst>
                    <a:ext uri="{9D8B030D-6E8A-4147-A177-3AD203B41FA5}">
                      <a16:colId xmlns:a16="http://schemas.microsoft.com/office/drawing/2014/main" val="2220801403"/>
                    </a:ext>
                  </a:extLst>
                </a:gridCol>
                <a:gridCol w="822960">
                  <a:extLst>
                    <a:ext uri="{9D8B030D-6E8A-4147-A177-3AD203B41FA5}">
                      <a16:colId xmlns:a16="http://schemas.microsoft.com/office/drawing/2014/main" val="1260847245"/>
                    </a:ext>
                  </a:extLst>
                </a:gridCol>
                <a:gridCol w="822960">
                  <a:extLst>
                    <a:ext uri="{9D8B030D-6E8A-4147-A177-3AD203B41FA5}">
                      <a16:colId xmlns:a16="http://schemas.microsoft.com/office/drawing/2014/main" val="358148401"/>
                    </a:ext>
                  </a:extLst>
                </a:gridCol>
                <a:gridCol w="822960">
                  <a:extLst>
                    <a:ext uri="{9D8B030D-6E8A-4147-A177-3AD203B41FA5}">
                      <a16:colId xmlns:a16="http://schemas.microsoft.com/office/drawing/2014/main" val="525942438"/>
                    </a:ext>
                  </a:extLst>
                </a:gridCol>
                <a:gridCol w="822960">
                  <a:extLst>
                    <a:ext uri="{9D8B030D-6E8A-4147-A177-3AD203B41FA5}">
                      <a16:colId xmlns:a16="http://schemas.microsoft.com/office/drawing/2014/main" val="3431664217"/>
                    </a:ext>
                  </a:extLst>
                </a:gridCol>
                <a:gridCol w="822960">
                  <a:extLst>
                    <a:ext uri="{9D8B030D-6E8A-4147-A177-3AD203B41FA5}">
                      <a16:colId xmlns:a16="http://schemas.microsoft.com/office/drawing/2014/main" val="24486692"/>
                    </a:ext>
                  </a:extLst>
                </a:gridCol>
                <a:gridCol w="822960">
                  <a:extLst>
                    <a:ext uri="{9D8B030D-6E8A-4147-A177-3AD203B41FA5}">
                      <a16:colId xmlns:a16="http://schemas.microsoft.com/office/drawing/2014/main" val="674073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216592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- 2018-06-20 01:00:01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to this OPM rock icon, Franco Reyes of @francomusicph! 
Subscribe to the #CokeStudioPH channel now to catch his collab with Reese Lansangan, “Off of Center”: https://t.co/c4wrf1ell5 https://t.co/roji0y2AIN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889619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- 2018-06-17 01:00:08 </a:t>
                      </a:r>
                      <a:r>
                        <a:rPr kumimoji="0" lang="en-US" sz="1000" b="0" i="0" u="none" strike="noStrike" kern="1200" cap="none" spc="0" normalizeH="0" baseline="0" noProof="0">
                          <a:ln>
                            <a:noFill/>
                          </a:ln>
                          <a:solidFill>
                            <a:prstClr val="black"/>
                          </a:solidFill>
                          <a:effectLst/>
                          <a:uLnTx/>
                          <a:uFillTx/>
                          <a:latin typeface="+mn-lt"/>
                          <a:ea typeface="+mn-ea"/>
                          <a:cs typeface="+mn-cs"/>
                        </a:rPr>
                        <a:t>
  Through good times and bad times, naPAPAngiti ka niya! Cheers to all the awesome fathers out there. Enjoy a bottle of ice-cold COCA-COLA with your dad and #FizzItUp this Father’s Day! https://t.co/OPp5vRRvrI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650826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- 2018-06-15 01:00:02 </a:t>
                      </a:r>
                      <a:r>
                        <a:rPr kumimoji="0" lang="en-US" sz="1000" b="0" i="0" u="none" strike="noStrike" kern="1200" cap="none" spc="0" normalizeH="0" baseline="0" noProof="0">
                          <a:ln>
                            <a:noFill/>
                          </a:ln>
                          <a:solidFill>
                            <a:prstClr val="black"/>
                          </a:solidFill>
                          <a:effectLst/>
                          <a:uLnTx/>
                          <a:uFillTx/>
                          <a:latin typeface="+mn-lt"/>
                          <a:ea typeface="+mn-ea"/>
                          <a:cs typeface="+mn-cs"/>
                        </a:rPr>
                        <a:t>
  GRILLax o chillax man ang vibe ng celebration today with friends and family, nandyan ang ice-cold COCA-COLA para sa moments kasama ang paborito ninyong handa! Happy Eid'l Fitr! #ForeverBagay https://t.co/OYEcfukrzn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664328"/>
                  </a:ext>
                </a:extLst>
              </a:tr>
            </a:tbl>
          </a:graphicData>
        </a:graphic>
      </p:graphicFrame>
      <p:sp>
        <p:nvSpPr>
          <p:cNvPr id="4" name="Text Placeholder 3">
            <a:extLst>
              <a:ext uri="{FF2B5EF4-FFF2-40B4-BE49-F238E27FC236}">
                <a16:creationId xmlns:a16="http://schemas.microsoft.com/office/drawing/2014/main" id="{419B0DAB-F43D-4A0E-BD46-A4EC859F646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466766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29175-77A7-441F-BC9B-2F19F6134699}"/>
              </a:ext>
            </a:extLst>
          </p:cNvPr>
          <p:cNvSpPr>
            <a:spLocks noGrp="1"/>
          </p:cNvSpPr>
          <p:nvPr>
            <p:ph type="title"/>
          </p:nvPr>
        </p:nvSpPr>
        <p:spPr/>
        <p:txBody>
          <a:bodyPr/>
          <a:lstStyle/>
          <a:p>
            <a:r>
              <a:rPr lang="en-US"/>
              <a:t>Twitter: Content Performance | Coca-Cola PH - 3 of 5</a:t>
            </a:r>
          </a:p>
        </p:txBody>
      </p:sp>
      <p:graphicFrame>
        <p:nvGraphicFramePr>
          <p:cNvPr id="5" name="Table Placeholder 4">
            <a:extLst>
              <a:ext uri="{FF2B5EF4-FFF2-40B4-BE49-F238E27FC236}">
                <a16:creationId xmlns:a16="http://schemas.microsoft.com/office/drawing/2014/main" id="{2C8B0E98-4506-477E-A14D-7AE49FCEA41F}"/>
              </a:ext>
            </a:extLst>
          </p:cNvPr>
          <p:cNvGraphicFramePr>
            <a:graphicFrameLocks noGrp="1"/>
          </p:cNvGraphicFramePr>
          <p:nvPr>
            <p:ph type="tbl" sz="quarter" idx="13"/>
            <p:extLst>
              <p:ext uri="{D42A27DB-BD31-4B8C-83A1-F6EECF244321}">
                <p14:modId xmlns:p14="http://schemas.microsoft.com/office/powerpoint/2010/main" val="3671108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8671118"/>
                    </a:ext>
                  </a:extLst>
                </a:gridCol>
                <a:gridCol w="822960">
                  <a:extLst>
                    <a:ext uri="{9D8B030D-6E8A-4147-A177-3AD203B41FA5}">
                      <a16:colId xmlns:a16="http://schemas.microsoft.com/office/drawing/2014/main" val="309206208"/>
                    </a:ext>
                  </a:extLst>
                </a:gridCol>
                <a:gridCol w="822960">
                  <a:extLst>
                    <a:ext uri="{9D8B030D-6E8A-4147-A177-3AD203B41FA5}">
                      <a16:colId xmlns:a16="http://schemas.microsoft.com/office/drawing/2014/main" val="4082438986"/>
                    </a:ext>
                  </a:extLst>
                </a:gridCol>
                <a:gridCol w="822960">
                  <a:extLst>
                    <a:ext uri="{9D8B030D-6E8A-4147-A177-3AD203B41FA5}">
                      <a16:colId xmlns:a16="http://schemas.microsoft.com/office/drawing/2014/main" val="2412280987"/>
                    </a:ext>
                  </a:extLst>
                </a:gridCol>
                <a:gridCol w="822960">
                  <a:extLst>
                    <a:ext uri="{9D8B030D-6E8A-4147-A177-3AD203B41FA5}">
                      <a16:colId xmlns:a16="http://schemas.microsoft.com/office/drawing/2014/main" val="2147685563"/>
                    </a:ext>
                  </a:extLst>
                </a:gridCol>
                <a:gridCol w="822960">
                  <a:extLst>
                    <a:ext uri="{9D8B030D-6E8A-4147-A177-3AD203B41FA5}">
                      <a16:colId xmlns:a16="http://schemas.microsoft.com/office/drawing/2014/main" val="2212871922"/>
                    </a:ext>
                  </a:extLst>
                </a:gridCol>
                <a:gridCol w="822960">
                  <a:extLst>
                    <a:ext uri="{9D8B030D-6E8A-4147-A177-3AD203B41FA5}">
                      <a16:colId xmlns:a16="http://schemas.microsoft.com/office/drawing/2014/main" val="1623511028"/>
                    </a:ext>
                  </a:extLst>
                </a:gridCol>
                <a:gridCol w="822960">
                  <a:extLst>
                    <a:ext uri="{9D8B030D-6E8A-4147-A177-3AD203B41FA5}">
                      <a16:colId xmlns:a16="http://schemas.microsoft.com/office/drawing/2014/main" val="2981517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946197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- 2018-06-12 01:26:35 </a:t>
                      </a:r>
                      <a:r>
                        <a:rPr kumimoji="0" lang="en-US" sz="1000" b="0" i="0" u="none" strike="noStrike" kern="1200" cap="none" spc="0" normalizeH="0" baseline="0" noProof="0">
                          <a:ln>
                            <a:noFill/>
                          </a:ln>
                          <a:solidFill>
                            <a:prstClr val="black"/>
                          </a:solidFill>
                          <a:effectLst/>
                          <a:uLnTx/>
                          <a:uFillTx/>
                          <a:latin typeface="+mn-lt"/>
                          <a:ea typeface="+mn-ea"/>
                          <a:cs typeface="+mn-cs"/>
                        </a:rPr>
                        <a:t>
  Here’s to Hope, Peace and Understanding!
#PathToPeace #TastethefeelingofHope #TrumpKimSummit  #SingaporeSummit #TrumpKim2018 https://t.co/7pYTbFB9ch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439692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- 2018-06-12 00:00:54 </a:t>
                      </a:r>
                      <a:r>
                        <a:rPr kumimoji="0" lang="en-US" sz="1000" b="0" i="0" u="none" strike="noStrike" kern="1200" cap="none" spc="0" normalizeH="0" baseline="0" noProof="0">
                          <a:ln>
                            <a:noFill/>
                          </a:ln>
                          <a:solidFill>
                            <a:prstClr val="black"/>
                          </a:solidFill>
                          <a:effectLst/>
                          <a:uLnTx/>
                          <a:uFillTx/>
                          <a:latin typeface="+mn-lt"/>
                          <a:ea typeface="+mn-ea"/>
                          <a:cs typeface="+mn-cs"/>
                        </a:rPr>
                        <a:t>
  Commemorating this historical summit in Singapore this week
Here’s to Hope, Peace and Understanding!
#PathToPeace #TastethefeelingofHope #TrumpKimSummit #SingaporeSummit #TrumpKim2018 https://t.co/3Ca3hhzJj1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97195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@CocaColaPH - 2018-06-11 08:56:47 </a:t>
                      </a:r>
                      <a:r>
                        <a:rPr kumimoji="0" lang="pl-PL" sz="1000" b="0" i="0" u="none" strike="noStrike" kern="1200" cap="none" spc="0" normalizeH="0" baseline="0" noProof="0">
                          <a:ln>
                            <a:noFill/>
                          </a:ln>
                          <a:solidFill>
                            <a:prstClr val="black"/>
                          </a:solidFill>
                          <a:effectLst/>
                          <a:uLnTx/>
                          <a:uFillTx/>
                          <a:latin typeface="+mn-lt"/>
                          <a:ea typeface="+mn-ea"/>
                          <a:cs typeface="+mn-cs"/>
                        </a:rPr>
                        <a:t>
  https://t.co/ZChRLYRs4s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225565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- 2018-06-11 01:00:02 </a:t>
                      </a:r>
                      <a:r>
                        <a:rPr kumimoji="0" lang="en-US" sz="1000" b="0" i="0" u="none" strike="noStrike" kern="1200" cap="none" spc="0" normalizeH="0" baseline="0" noProof="0">
                          <a:ln>
                            <a:noFill/>
                          </a:ln>
                          <a:solidFill>
                            <a:prstClr val="black"/>
                          </a:solidFill>
                          <a:effectLst/>
                          <a:uLnTx/>
                          <a:uFillTx/>
                          <a:latin typeface="+mn-lt"/>
                          <a:ea typeface="+mn-ea"/>
                          <a:cs typeface="+mn-cs"/>
                        </a:rPr>
                        <a:t>
  Our business comes alive when the communities we support thrive, and helping empower women has allowed us to produce more than 120,000 micro-entrepreneurs as part of our commitment to the Filipino people. #5by20 https://t.co/uOqXiQloWj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888280090"/>
                  </a:ext>
                </a:extLst>
              </a:tr>
            </a:tbl>
          </a:graphicData>
        </a:graphic>
      </p:graphicFrame>
      <p:sp>
        <p:nvSpPr>
          <p:cNvPr id="4" name="Text Placeholder 3">
            <a:extLst>
              <a:ext uri="{FF2B5EF4-FFF2-40B4-BE49-F238E27FC236}">
                <a16:creationId xmlns:a16="http://schemas.microsoft.com/office/drawing/2014/main" id="{165ED80C-79D1-4E7A-8C39-F7E95EC08A9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6125827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7837C-BBC0-48D4-8B21-53CE2532F3DD}"/>
              </a:ext>
            </a:extLst>
          </p:cNvPr>
          <p:cNvSpPr>
            <a:spLocks noGrp="1"/>
          </p:cNvSpPr>
          <p:nvPr>
            <p:ph type="title"/>
          </p:nvPr>
        </p:nvSpPr>
        <p:spPr/>
        <p:txBody>
          <a:bodyPr/>
          <a:lstStyle/>
          <a:p>
            <a:r>
              <a:rPr lang="en-US"/>
              <a:t>Twitter: Content Performance | Coca-Cola PH - 4 of 5</a:t>
            </a:r>
          </a:p>
        </p:txBody>
      </p:sp>
      <p:graphicFrame>
        <p:nvGraphicFramePr>
          <p:cNvPr id="5" name="Table Placeholder 4">
            <a:extLst>
              <a:ext uri="{FF2B5EF4-FFF2-40B4-BE49-F238E27FC236}">
                <a16:creationId xmlns:a16="http://schemas.microsoft.com/office/drawing/2014/main" id="{E6BB954C-2D0D-4714-B213-F12814266E29}"/>
              </a:ext>
            </a:extLst>
          </p:cNvPr>
          <p:cNvGraphicFramePr>
            <a:graphicFrameLocks noGrp="1"/>
          </p:cNvGraphicFramePr>
          <p:nvPr>
            <p:ph type="tbl" sz="quarter" idx="13"/>
            <p:extLst>
              <p:ext uri="{D42A27DB-BD31-4B8C-83A1-F6EECF244321}">
                <p14:modId xmlns:p14="http://schemas.microsoft.com/office/powerpoint/2010/main" val="1006825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71285944"/>
                    </a:ext>
                  </a:extLst>
                </a:gridCol>
                <a:gridCol w="822960">
                  <a:extLst>
                    <a:ext uri="{9D8B030D-6E8A-4147-A177-3AD203B41FA5}">
                      <a16:colId xmlns:a16="http://schemas.microsoft.com/office/drawing/2014/main" val="2391510062"/>
                    </a:ext>
                  </a:extLst>
                </a:gridCol>
                <a:gridCol w="822960">
                  <a:extLst>
                    <a:ext uri="{9D8B030D-6E8A-4147-A177-3AD203B41FA5}">
                      <a16:colId xmlns:a16="http://schemas.microsoft.com/office/drawing/2014/main" val="2747218620"/>
                    </a:ext>
                  </a:extLst>
                </a:gridCol>
                <a:gridCol w="822960">
                  <a:extLst>
                    <a:ext uri="{9D8B030D-6E8A-4147-A177-3AD203B41FA5}">
                      <a16:colId xmlns:a16="http://schemas.microsoft.com/office/drawing/2014/main" val="172010336"/>
                    </a:ext>
                  </a:extLst>
                </a:gridCol>
                <a:gridCol w="822960">
                  <a:extLst>
                    <a:ext uri="{9D8B030D-6E8A-4147-A177-3AD203B41FA5}">
                      <a16:colId xmlns:a16="http://schemas.microsoft.com/office/drawing/2014/main" val="152090882"/>
                    </a:ext>
                  </a:extLst>
                </a:gridCol>
                <a:gridCol w="822960">
                  <a:extLst>
                    <a:ext uri="{9D8B030D-6E8A-4147-A177-3AD203B41FA5}">
                      <a16:colId xmlns:a16="http://schemas.microsoft.com/office/drawing/2014/main" val="2302216761"/>
                    </a:ext>
                  </a:extLst>
                </a:gridCol>
                <a:gridCol w="822960">
                  <a:extLst>
                    <a:ext uri="{9D8B030D-6E8A-4147-A177-3AD203B41FA5}">
                      <a16:colId xmlns:a16="http://schemas.microsoft.com/office/drawing/2014/main" val="1234766402"/>
                    </a:ext>
                  </a:extLst>
                </a:gridCol>
                <a:gridCol w="822960">
                  <a:extLst>
                    <a:ext uri="{9D8B030D-6E8A-4147-A177-3AD203B41FA5}">
                      <a16:colId xmlns:a16="http://schemas.microsoft.com/office/drawing/2014/main" val="2492054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689491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- 2018-06-09 12:38:32 </a:t>
                      </a:r>
                      <a:r>
                        <a:rPr kumimoji="0" lang="en-US" sz="1000" b="0" i="0" u="none" strike="noStrike" kern="1200" cap="none" spc="0" normalizeH="0" baseline="0" noProof="0">
                          <a:ln>
                            <a:noFill/>
                          </a:ln>
                          <a:solidFill>
                            <a:prstClr val="black"/>
                          </a:solidFill>
                          <a:effectLst/>
                          <a:uLnTx/>
                          <a:uFillTx/>
                          <a:latin typeface="+mn-lt"/>
                          <a:ea typeface="+mn-ea"/>
                          <a:cs typeface="+mn-cs"/>
                        </a:rPr>
                        <a:t>
  Join us at Rizal Park on June 11 and start fizzing up your afternoons with a bottle of Coke! Be part of the Independence Day celebrations! Get a chance to record your jig and win premium items from Coke. See you there!
For more details, visit: https://t.co/jTZhJIrSRh https://t.co/lzGImNDf1N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539330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- 2018-06-04 09:46:07 </a:t>
                      </a:r>
                      <a:r>
                        <a:rPr kumimoji="0" lang="en-US" sz="1000" b="0" i="0" u="none" strike="noStrike" kern="1200" cap="none" spc="0" normalizeH="0" baseline="0" noProof="0">
                          <a:ln>
                            <a:noFill/>
                          </a:ln>
                          <a:solidFill>
                            <a:prstClr val="black"/>
                          </a:solidFill>
                          <a:effectLst/>
                          <a:uLnTx/>
                          <a:uFillTx/>
                          <a:latin typeface="+mn-lt"/>
                          <a:ea typeface="+mn-ea"/>
                          <a:cs typeface="+mn-cs"/>
                        </a:rPr>
                        <a:t>
  Tired - #FizzItUp!
Sleepy - #FizzItUp!
Passive - #FizzItUp!
Bored - #FizzItUp!
Unmotivated - #FizzItUp!
Afternoon slump - #FizzItUp with a Coke! https://t.co/Ba1hNJJdFU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852610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- 2018-06-04 07:17:01 </a:t>
                      </a:r>
                      <a:r>
                        <a:rPr kumimoji="0" lang="en-US" sz="1000" b="0" i="0" u="none" strike="noStrike" kern="1200" cap="none" spc="0" normalizeH="0" baseline="0" noProof="0">
                          <a:ln>
                            <a:noFill/>
                          </a:ln>
                          <a:solidFill>
                            <a:prstClr val="black"/>
                          </a:solidFill>
                          <a:effectLst/>
                          <a:uLnTx/>
                          <a:uFillTx/>
                          <a:latin typeface="+mn-lt"/>
                          <a:ea typeface="+mn-ea"/>
                          <a:cs typeface="+mn-cs"/>
                        </a:rPr>
                        <a:t>
  ‘Pag roadtrip, ikaw ba ‘yung pasaherong gising all the way, or asleep all the way? #FizzItUp with COCA-COLA, para swabe ang biyahe! https://t.co/KbF4XRg0JD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633084794"/>
                  </a:ext>
                </a:extLst>
              </a:tr>
            </a:tbl>
          </a:graphicData>
        </a:graphic>
      </p:graphicFrame>
      <p:sp>
        <p:nvSpPr>
          <p:cNvPr id="4" name="Text Placeholder 3">
            <a:extLst>
              <a:ext uri="{FF2B5EF4-FFF2-40B4-BE49-F238E27FC236}">
                <a16:creationId xmlns:a16="http://schemas.microsoft.com/office/drawing/2014/main" id="{7FC4BD57-0CAE-4A2F-BA60-ACC2DA80D92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9376490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D6E82-D8D8-4989-A58C-4CC9CE435FD1}"/>
              </a:ext>
            </a:extLst>
          </p:cNvPr>
          <p:cNvSpPr>
            <a:spLocks noGrp="1"/>
          </p:cNvSpPr>
          <p:nvPr>
            <p:ph type="title"/>
          </p:nvPr>
        </p:nvSpPr>
        <p:spPr/>
        <p:txBody>
          <a:bodyPr/>
          <a:lstStyle/>
          <a:p>
            <a:r>
              <a:rPr lang="en-US"/>
              <a:t>Twitter: Content Performance | Coca-Cola PH - 5 of 5</a:t>
            </a:r>
          </a:p>
        </p:txBody>
      </p:sp>
      <p:graphicFrame>
        <p:nvGraphicFramePr>
          <p:cNvPr id="5" name="Table Placeholder 4">
            <a:extLst>
              <a:ext uri="{FF2B5EF4-FFF2-40B4-BE49-F238E27FC236}">
                <a16:creationId xmlns:a16="http://schemas.microsoft.com/office/drawing/2014/main" id="{0C461935-C129-4C39-81FB-5DB6D8CE88CE}"/>
              </a:ext>
            </a:extLst>
          </p:cNvPr>
          <p:cNvGraphicFramePr>
            <a:graphicFrameLocks noGrp="1"/>
          </p:cNvGraphicFramePr>
          <p:nvPr>
            <p:ph type="tbl" sz="quarter" idx="13"/>
            <p:extLst>
              <p:ext uri="{D42A27DB-BD31-4B8C-83A1-F6EECF244321}">
                <p14:modId xmlns:p14="http://schemas.microsoft.com/office/powerpoint/2010/main" val="3238537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65715124"/>
                    </a:ext>
                  </a:extLst>
                </a:gridCol>
                <a:gridCol w="822960">
                  <a:extLst>
                    <a:ext uri="{9D8B030D-6E8A-4147-A177-3AD203B41FA5}">
                      <a16:colId xmlns:a16="http://schemas.microsoft.com/office/drawing/2014/main" val="2557085346"/>
                    </a:ext>
                  </a:extLst>
                </a:gridCol>
                <a:gridCol w="822960">
                  <a:extLst>
                    <a:ext uri="{9D8B030D-6E8A-4147-A177-3AD203B41FA5}">
                      <a16:colId xmlns:a16="http://schemas.microsoft.com/office/drawing/2014/main" val="1587434840"/>
                    </a:ext>
                  </a:extLst>
                </a:gridCol>
                <a:gridCol w="822960">
                  <a:extLst>
                    <a:ext uri="{9D8B030D-6E8A-4147-A177-3AD203B41FA5}">
                      <a16:colId xmlns:a16="http://schemas.microsoft.com/office/drawing/2014/main" val="1111592815"/>
                    </a:ext>
                  </a:extLst>
                </a:gridCol>
                <a:gridCol w="822960">
                  <a:extLst>
                    <a:ext uri="{9D8B030D-6E8A-4147-A177-3AD203B41FA5}">
                      <a16:colId xmlns:a16="http://schemas.microsoft.com/office/drawing/2014/main" val="753525768"/>
                    </a:ext>
                  </a:extLst>
                </a:gridCol>
                <a:gridCol w="822960">
                  <a:extLst>
                    <a:ext uri="{9D8B030D-6E8A-4147-A177-3AD203B41FA5}">
                      <a16:colId xmlns:a16="http://schemas.microsoft.com/office/drawing/2014/main" val="920676881"/>
                    </a:ext>
                  </a:extLst>
                </a:gridCol>
                <a:gridCol w="822960">
                  <a:extLst>
                    <a:ext uri="{9D8B030D-6E8A-4147-A177-3AD203B41FA5}">
                      <a16:colId xmlns:a16="http://schemas.microsoft.com/office/drawing/2014/main" val="2374275692"/>
                    </a:ext>
                  </a:extLst>
                </a:gridCol>
                <a:gridCol w="822960">
                  <a:extLst>
                    <a:ext uri="{9D8B030D-6E8A-4147-A177-3AD203B41FA5}">
                      <a16:colId xmlns:a16="http://schemas.microsoft.com/office/drawing/2014/main" val="3537173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709253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- 2018-06-01 03:48:14 </a:t>
                      </a:r>
                      <a:r>
                        <a:rPr kumimoji="0" lang="en-US" sz="1000" b="0" i="0" u="none" strike="noStrike" kern="1200" cap="none" spc="0" normalizeH="0" baseline="0" noProof="0">
                          <a:ln>
                            <a:noFill/>
                          </a:ln>
                          <a:solidFill>
                            <a:prstClr val="black"/>
                          </a:solidFill>
                          <a:effectLst/>
                          <a:uLnTx/>
                          <a:uFillTx/>
                          <a:latin typeface="+mn-lt"/>
                          <a:ea typeface="+mn-ea"/>
                          <a:cs typeface="+mn-cs"/>
                        </a:rPr>
                        <a:t>
  Our bottles are 100% recyclable, as perfectly aligned with our 2030 goal of collecting and recycling the equivalent of every packaging sold. To know more about our vision of a #WorldWithoutWaste, visit https://t.co/OugwCUKHyS. #WorldEnvironmentDay https://t.co/E1qxnCqNFv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952066545"/>
                  </a:ext>
                </a:extLst>
              </a:tr>
            </a:tbl>
          </a:graphicData>
        </a:graphic>
      </p:graphicFrame>
      <p:sp>
        <p:nvSpPr>
          <p:cNvPr id="4" name="Text Placeholder 3">
            <a:extLst>
              <a:ext uri="{FF2B5EF4-FFF2-40B4-BE49-F238E27FC236}">
                <a16:creationId xmlns:a16="http://schemas.microsoft.com/office/drawing/2014/main" id="{2C9C1BC4-3D70-47BF-BE3C-A567E6E94DE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7172766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1872</Words>
  <Application>Microsoft Office PowerPoint</Application>
  <PresentationFormat>On-screen Show (4:3)</PresentationFormat>
  <Paragraphs>659</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ASEAN Monthly Report Export</vt:lpstr>
      <vt:lpstr>Facebook: Content Performance | Coca-Cola Singapore - 1 of 7</vt:lpstr>
      <vt:lpstr>Facebook: Content Performance | Coca-Cola Singapore - 2 of 7</vt:lpstr>
      <vt:lpstr>Facebook: Content Performance | Coca-Cola Singapore - 3 of 7</vt:lpstr>
      <vt:lpstr>Facebook: Content Performance | Coca-Cola Singapore - 4 of 7</vt:lpstr>
      <vt:lpstr>Facebook: Content Performance | Coca-Cola Singapore - 5 of 7</vt:lpstr>
      <vt:lpstr>Facebook: Content Performance | Coca-Cola Singapore - 6 of 7</vt:lpstr>
      <vt:lpstr>Facebook: Content Performance | Coca-Cola Singapore - 7 of 7</vt:lpstr>
      <vt:lpstr>Instagram: Content Performance | Coca-Cola Singapore - 1 of 11</vt:lpstr>
      <vt:lpstr>Instagram: Content Performance | Coca-Cola Singapore - 2 of 11</vt:lpstr>
      <vt:lpstr>Instagram: Content Performance | Coca-Cola Singapore - 3 of 11</vt:lpstr>
      <vt:lpstr>Instagram: Content Performance | Coca-Cola Singapore - 4 of 11</vt:lpstr>
      <vt:lpstr>Instagram: Content Performance | Coca-Cola Singapore - 5 of 11</vt:lpstr>
      <vt:lpstr>Instagram: Content Performance | Coca-Cola Singapore - 6 of 11</vt:lpstr>
      <vt:lpstr>Instagram: Content Performance | Coca-Cola Singapore - 7 of 11</vt:lpstr>
      <vt:lpstr>Instagram: Content Performance | Coca-Cola Singapore - 8 of 11</vt:lpstr>
      <vt:lpstr>Instagram: Content Performance | Coca-Cola Singapore - 9 of 11</vt:lpstr>
      <vt:lpstr>Instagram: Content Performance | Coca-Cola Singapore - 10 of 11</vt:lpstr>
      <vt:lpstr>Instagram: Content Performance | Coca-Cola Singapore - 11 of 11</vt:lpstr>
      <vt:lpstr>Twitter: Content Performance | Coca-Cola PH - 1 of 5</vt:lpstr>
      <vt:lpstr>Twitter: Content Performance | Coca-Cola PH - 2 of 5</vt:lpstr>
      <vt:lpstr>Twitter: Content Performance | Coca-Cola PH - 3 of 5</vt:lpstr>
      <vt:lpstr>Twitter: Content Performance | Coca-Cola PH - 4 of 5</vt:lpstr>
      <vt:lpstr>Twitter: Content Performance | Coca-Cola PH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ASEAN Monthly Report Export</dc:title>
  <dc:creator>Administrator</dc:creator>
  <cp:lastModifiedBy>Administrator</cp:lastModifiedBy>
  <cp:revision>1</cp:revision>
  <dcterms:created xsi:type="dcterms:W3CDTF">2018-07-11T03:10:07Z</dcterms:created>
  <dcterms:modified xsi:type="dcterms:W3CDTF">2018-07-11T03:10:51Z</dcterms:modified>
</cp:coreProperties>
</file>