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Sheet1!$B$2:$B$7</c:f>
              <c:numCache>
                <c:formatCode>General</c:formatCode>
                <c:ptCount val="6"/>
                <c:pt idx="0">
                  <c:v>21</c:v>
                </c:pt>
                <c:pt idx="1">
                  <c:v>459</c:v>
                </c:pt>
                <c:pt idx="2">
                  <c:v>51871</c:v>
                </c:pt>
                <c:pt idx="3">
                  <c:v>298022</c:v>
                </c:pt>
                <c:pt idx="4">
                  <c:v>27918</c:v>
                </c:pt>
                <c:pt idx="5">
                  <c:v>78081.081195122999</c:v>
                </c:pt>
              </c:numCache>
            </c:numRef>
          </c:val>
          <c:extLst>
            <c:ext xmlns:c16="http://schemas.microsoft.com/office/drawing/2014/chart" uri="{C3380CC4-5D6E-409C-BE32-E72D297353CC}">
              <c16:uniqueId val="{00000000-C7B5-48BC-9F6C-EAA611C0AAF6}"/>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Sheet1!$C$2:$C$7</c:f>
              <c:numCache>
                <c:formatCode>General</c:formatCode>
                <c:ptCount val="6"/>
                <c:pt idx="0">
                  <c:v>1</c:v>
                </c:pt>
                <c:pt idx="1">
                  <c:v>7</c:v>
                </c:pt>
                <c:pt idx="2">
                  <c:v>294</c:v>
                </c:pt>
                <c:pt idx="3">
                  <c:v>253</c:v>
                </c:pt>
                <c:pt idx="4">
                  <c:v>95</c:v>
                </c:pt>
                <c:pt idx="5">
                  <c:v>120.39999984950001</c:v>
                </c:pt>
              </c:numCache>
            </c:numRef>
          </c:val>
          <c:extLst>
            <c:ext xmlns:c16="http://schemas.microsoft.com/office/drawing/2014/chart" uri="{C3380CC4-5D6E-409C-BE32-E72D297353CC}">
              <c16:uniqueId val="{00000001-C7B5-48BC-9F6C-EAA611C0AAF6}"/>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Sheet1!$D$2:$D$7</c:f>
              <c:numCache>
                <c:formatCode>General</c:formatCode>
                <c:ptCount val="6"/>
                <c:pt idx="0">
                  <c:v>0</c:v>
                </c:pt>
                <c:pt idx="1">
                  <c:v>0</c:v>
                </c:pt>
                <c:pt idx="2">
                  <c:v>29</c:v>
                </c:pt>
                <c:pt idx="3">
                  <c:v>37</c:v>
                </c:pt>
                <c:pt idx="4">
                  <c:v>47</c:v>
                </c:pt>
                <c:pt idx="5">
                  <c:v>153.04000161587999</c:v>
                </c:pt>
              </c:numCache>
            </c:numRef>
          </c:val>
          <c:extLst>
            <c:ext xmlns:c16="http://schemas.microsoft.com/office/drawing/2014/chart" uri="{C3380CC4-5D6E-409C-BE32-E72D297353CC}">
              <c16:uniqueId val="{00000002-C7B5-48BC-9F6C-EAA611C0AAF6}"/>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Sheet1!$E$2:$E$7</c:f>
              <c:numCache>
                <c:formatCode>General</c:formatCode>
                <c:ptCount val="6"/>
                <c:pt idx="0">
                  <c:v>0</c:v>
                </c:pt>
                <c:pt idx="1">
                  <c:v>0</c:v>
                </c:pt>
                <c:pt idx="2">
                  <c:v>68</c:v>
                </c:pt>
                <c:pt idx="3">
                  <c:v>89</c:v>
                </c:pt>
                <c:pt idx="4">
                  <c:v>21</c:v>
                </c:pt>
                <c:pt idx="5">
                  <c:v>36.239999592304002</c:v>
                </c:pt>
              </c:numCache>
            </c:numRef>
          </c:val>
          <c:extLst>
            <c:ext xmlns:c16="http://schemas.microsoft.com/office/drawing/2014/chart" uri="{C3380CC4-5D6E-409C-BE32-E72D297353CC}">
              <c16:uniqueId val="{00000003-C7B5-48BC-9F6C-EAA611C0AAF6}"/>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Sheet1!$F$2:$F$7</c:f>
              <c:numCache>
                <c:formatCode>General</c:formatCode>
                <c:ptCount val="6"/>
                <c:pt idx="0">
                  <c:v>0</c:v>
                </c:pt>
                <c:pt idx="1">
                  <c:v>0</c:v>
                </c:pt>
                <c:pt idx="2">
                  <c:v>6</c:v>
                </c:pt>
                <c:pt idx="3">
                  <c:v>15</c:v>
                </c:pt>
                <c:pt idx="4">
                  <c:v>6</c:v>
                </c:pt>
                <c:pt idx="5">
                  <c:v>8.5999998152255994</c:v>
                </c:pt>
              </c:numCache>
            </c:numRef>
          </c:val>
          <c:extLst>
            <c:ext xmlns:c16="http://schemas.microsoft.com/office/drawing/2014/chart" uri="{C3380CC4-5D6E-409C-BE32-E72D297353CC}">
              <c16:uniqueId val="{00000004-C7B5-48BC-9F6C-EAA611C0AAF6}"/>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Sheet1!$G$2:$G$7</c:f>
              <c:numCache>
                <c:formatCode>General</c:formatCode>
                <c:ptCount val="6"/>
                <c:pt idx="0">
                  <c:v>0</c:v>
                </c:pt>
                <c:pt idx="1">
                  <c:v>0</c:v>
                </c:pt>
                <c:pt idx="2">
                  <c:v>4</c:v>
                </c:pt>
                <c:pt idx="3">
                  <c:v>8</c:v>
                </c:pt>
                <c:pt idx="4">
                  <c:v>25</c:v>
                </c:pt>
                <c:pt idx="5">
                  <c:v>7.0799997225403999</c:v>
                </c:pt>
              </c:numCache>
            </c:numRef>
          </c:val>
          <c:extLst>
            <c:ext xmlns:c16="http://schemas.microsoft.com/office/drawing/2014/chart" uri="{C3380CC4-5D6E-409C-BE32-E72D297353CC}">
              <c16:uniqueId val="{00000005-C7B5-48BC-9F6C-EAA611C0AAF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Sheet1!$H$2:$H$7</c:f>
              <c:numCache>
                <c:formatCode>General</c:formatCode>
                <c:ptCount val="6"/>
                <c:pt idx="0">
                  <c:v>2</c:v>
                </c:pt>
                <c:pt idx="1">
                  <c:v>31</c:v>
                </c:pt>
                <c:pt idx="2">
                  <c:v>183</c:v>
                </c:pt>
                <c:pt idx="3">
                  <c:v>313</c:v>
                </c:pt>
                <c:pt idx="4">
                  <c:v>71</c:v>
                </c:pt>
                <c:pt idx="5">
                  <c:v>268.32000166178</c:v>
                </c:pt>
              </c:numCache>
            </c:numRef>
          </c:val>
          <c:extLst>
            <c:ext xmlns:c16="http://schemas.microsoft.com/office/drawing/2014/chart" uri="{C3380CC4-5D6E-409C-BE32-E72D297353CC}">
              <c16:uniqueId val="{00000006-C7B5-48BC-9F6C-EAA611C0AAF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Pocari ID Indonesia</c:v>
                </c:pt>
                <c:pt idx="1">
                  <c:v>Tehbotol Sosro Indonesia</c:v>
                </c:pt>
                <c:pt idx="2">
                  <c:v>Sehat AQUA Indonesia</c:v>
                </c:pt>
                <c:pt idx="3">
                  <c:v>Coca-Cola Indonesia</c:v>
                </c:pt>
                <c:pt idx="4">
                  <c:v>Pepsi ID</c:v>
                </c:pt>
                <c:pt idx="5">
                  <c:v>Indonesia and Food/Beverages (Top 25)</c:v>
                </c:pt>
              </c:strCache>
            </c:strRef>
          </c:cat>
          <c:val>
            <c:numRef>
              <c:f>Sheet1!$I$2:$I$7</c:f>
              <c:numCache>
                <c:formatCode>General</c:formatCode>
                <c:ptCount val="6"/>
                <c:pt idx="0">
                  <c:v>0</c:v>
                </c:pt>
                <c:pt idx="1">
                  <c:v>29</c:v>
                </c:pt>
                <c:pt idx="2">
                  <c:v>282</c:v>
                </c:pt>
                <c:pt idx="3">
                  <c:v>79</c:v>
                </c:pt>
                <c:pt idx="4">
                  <c:v>55</c:v>
                </c:pt>
                <c:pt idx="5">
                  <c:v>115.36000025272</c:v>
                </c:pt>
              </c:numCache>
            </c:numRef>
          </c:val>
          <c:extLst>
            <c:ext xmlns:c16="http://schemas.microsoft.com/office/drawing/2014/chart" uri="{C3380CC4-5D6E-409C-BE32-E72D297353CC}">
              <c16:uniqueId val="{00000007-C7B5-48BC-9F6C-EAA611C0AAF6}"/>
            </c:ext>
          </c:extLst>
        </c:ser>
        <c:dLbls>
          <c:showLegendKey val="0"/>
          <c:showVal val="0"/>
          <c:showCatName val="0"/>
          <c:showSerName val="0"/>
          <c:showPercent val="0"/>
          <c:showBubbleSize val="0"/>
        </c:dLbls>
        <c:gapWidth val="150"/>
        <c:overlap val="100"/>
        <c:axId val="249020616"/>
        <c:axId val="249023240"/>
      </c:barChart>
      <c:catAx>
        <c:axId val="24902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23240"/>
        <c:crosses val="autoZero"/>
        <c:auto val="1"/>
        <c:lblAlgn val="ctr"/>
        <c:lblOffset val="100"/>
        <c:noMultiLvlLbl val="0"/>
      </c:catAx>
      <c:valAx>
        <c:axId val="249023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2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Sheet1!$A$2:$A$6</c:f>
              <c:strCache>
                <c:ptCount val="5"/>
                <c:pt idx="0">
                  <c:v>@pocariID Indonesia</c:v>
                </c:pt>
                <c:pt idx="1">
                  <c:v>@sehatAQUA Indonesia</c:v>
                </c:pt>
                <c:pt idx="2">
                  <c:v>@CocaCola_ID</c:v>
                </c:pt>
                <c:pt idx="3">
                  <c:v>@ID_Pepsi</c:v>
                </c:pt>
                <c:pt idx="4">
                  <c:v>@tehbotolsosroID Indonesia</c:v>
                </c:pt>
              </c:strCache>
            </c:strRef>
          </c:cat>
          <c:val>
            <c:numRef>
              <c:f>Sheet1!$B$2:$B$6</c:f>
              <c:numCache>
                <c:formatCode>General</c:formatCode>
                <c:ptCount val="5"/>
                <c:pt idx="0">
                  <c:v>50</c:v>
                </c:pt>
                <c:pt idx="1">
                  <c:v>0</c:v>
                </c:pt>
                <c:pt idx="2">
                  <c:v>4</c:v>
                </c:pt>
                <c:pt idx="3">
                  <c:v>0</c:v>
                </c:pt>
                <c:pt idx="4">
                  <c:v>13</c:v>
                </c:pt>
              </c:numCache>
            </c:numRef>
          </c:val>
          <c:extLst>
            <c:ext xmlns:c16="http://schemas.microsoft.com/office/drawing/2014/chart" uri="{C3380CC4-5D6E-409C-BE32-E72D297353CC}">
              <c16:uniqueId val="{00000000-0BFF-4F03-A91A-4C58F5B3EA99}"/>
            </c:ext>
          </c:extLst>
        </c:ser>
        <c:ser>
          <c:idx val="1"/>
          <c:order val="1"/>
          <c:tx>
            <c:strRef>
              <c:f>Sheet1!$C$1</c:f>
              <c:strCache>
                <c:ptCount val="1"/>
                <c:pt idx="0">
                  <c:v>Likes</c:v>
                </c:pt>
              </c:strCache>
            </c:strRef>
          </c:tx>
          <c:spPr>
            <a:solidFill>
              <a:schemeClr val="accent2"/>
            </a:solidFill>
            <a:ln>
              <a:noFill/>
            </a:ln>
            <a:effectLst/>
          </c:spPr>
          <c:invertIfNegative val="0"/>
          <c:cat>
            <c:strRef>
              <c:f>Sheet1!$A$2:$A$6</c:f>
              <c:strCache>
                <c:ptCount val="5"/>
                <c:pt idx="0">
                  <c:v>@pocariID Indonesia</c:v>
                </c:pt>
                <c:pt idx="1">
                  <c:v>@sehatAQUA Indonesia</c:v>
                </c:pt>
                <c:pt idx="2">
                  <c:v>@CocaCola_ID</c:v>
                </c:pt>
                <c:pt idx="3">
                  <c:v>@ID_Pepsi</c:v>
                </c:pt>
                <c:pt idx="4">
                  <c:v>@tehbotolsosroID Indonesia</c:v>
                </c:pt>
              </c:strCache>
            </c:strRef>
          </c:cat>
          <c:val>
            <c:numRef>
              <c:f>Sheet1!$C$2:$C$6</c:f>
              <c:numCache>
                <c:formatCode>General</c:formatCode>
                <c:ptCount val="5"/>
                <c:pt idx="0">
                  <c:v>196</c:v>
                </c:pt>
                <c:pt idx="1">
                  <c:v>0</c:v>
                </c:pt>
                <c:pt idx="2">
                  <c:v>12</c:v>
                </c:pt>
                <c:pt idx="3">
                  <c:v>0</c:v>
                </c:pt>
                <c:pt idx="4">
                  <c:v>30</c:v>
                </c:pt>
              </c:numCache>
            </c:numRef>
          </c:val>
          <c:extLst>
            <c:ext xmlns:c16="http://schemas.microsoft.com/office/drawing/2014/chart" uri="{C3380CC4-5D6E-409C-BE32-E72D297353CC}">
              <c16:uniqueId val="{00000001-0BFF-4F03-A91A-4C58F5B3EA99}"/>
            </c:ext>
          </c:extLst>
        </c:ser>
        <c:ser>
          <c:idx val="2"/>
          <c:order val="2"/>
          <c:tx>
            <c:strRef>
              <c:f>Sheet1!$D$1</c:f>
              <c:strCache>
                <c:ptCount val="1"/>
                <c:pt idx="0">
                  <c:v>Replies</c:v>
                </c:pt>
              </c:strCache>
            </c:strRef>
          </c:tx>
          <c:spPr>
            <a:solidFill>
              <a:schemeClr val="accent3"/>
            </a:solidFill>
            <a:ln>
              <a:noFill/>
            </a:ln>
            <a:effectLst/>
          </c:spPr>
          <c:invertIfNegative val="0"/>
          <c:cat>
            <c:strRef>
              <c:f>Sheet1!$A$2:$A$6</c:f>
              <c:strCache>
                <c:ptCount val="5"/>
                <c:pt idx="0">
                  <c:v>@pocariID Indonesia</c:v>
                </c:pt>
                <c:pt idx="1">
                  <c:v>@sehatAQUA Indonesia</c:v>
                </c:pt>
                <c:pt idx="2">
                  <c:v>@CocaCola_ID</c:v>
                </c:pt>
                <c:pt idx="3">
                  <c:v>@ID_Pepsi</c:v>
                </c:pt>
                <c:pt idx="4">
                  <c:v>@tehbotolsosroID Indonesia</c:v>
                </c:pt>
              </c:strCache>
            </c:strRef>
          </c:cat>
          <c:val>
            <c:numRef>
              <c:f>Sheet1!$D$2:$D$6</c:f>
              <c:numCache>
                <c:formatCode>General</c:formatCode>
                <c:ptCount val="5"/>
                <c:pt idx="0">
                  <c:v>4</c:v>
                </c:pt>
                <c:pt idx="1">
                  <c:v>0</c:v>
                </c:pt>
                <c:pt idx="2">
                  <c:v>2</c:v>
                </c:pt>
                <c:pt idx="3">
                  <c:v>0</c:v>
                </c:pt>
                <c:pt idx="4">
                  <c:v>6</c:v>
                </c:pt>
              </c:numCache>
            </c:numRef>
          </c:val>
          <c:extLst>
            <c:ext xmlns:c16="http://schemas.microsoft.com/office/drawing/2014/chart" uri="{C3380CC4-5D6E-409C-BE32-E72D297353CC}">
              <c16:uniqueId val="{00000002-0BFF-4F03-A91A-4C58F5B3EA99}"/>
            </c:ext>
          </c:extLst>
        </c:ser>
        <c:dLbls>
          <c:showLegendKey val="0"/>
          <c:showVal val="0"/>
          <c:showCatName val="0"/>
          <c:showSerName val="0"/>
          <c:showPercent val="0"/>
          <c:showBubbleSize val="0"/>
        </c:dLbls>
        <c:gapWidth val="150"/>
        <c:overlap val="100"/>
        <c:axId val="291471064"/>
        <c:axId val="291471392"/>
      </c:barChart>
      <c:catAx>
        <c:axId val="29147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71392"/>
        <c:crosses val="autoZero"/>
        <c:auto val="1"/>
        <c:lblAlgn val="ctr"/>
        <c:lblOffset val="100"/>
        <c:noMultiLvlLbl val="0"/>
      </c:catAx>
      <c:valAx>
        <c:axId val="291471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7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pocariid (POCARI SWEAT) Indonesia</c:v>
                </c:pt>
                <c:pt idx="1">
                  <c:v>sehataqua (sehataqua) Indonesia</c:v>
                </c:pt>
                <c:pt idx="2">
                  <c:v>tehbotolsosroid (Tehbotol Sosro) Indonesia</c:v>
                </c:pt>
                <c:pt idx="3">
                  <c:v>cocacola_id (Coca-Cola Indonesia)</c:v>
                </c:pt>
                <c:pt idx="4">
                  <c:v>pepsi_id (Pepsi Indonesia)</c:v>
                </c:pt>
              </c:strCache>
            </c:strRef>
          </c:cat>
          <c:val>
            <c:numRef>
              <c:f>Sheet1!$B$2:$B$6</c:f>
              <c:numCache>
                <c:formatCode>General</c:formatCode>
                <c:ptCount val="5"/>
                <c:pt idx="0">
                  <c:v>1763</c:v>
                </c:pt>
                <c:pt idx="1">
                  <c:v>2850</c:v>
                </c:pt>
                <c:pt idx="2">
                  <c:v>596</c:v>
                </c:pt>
                <c:pt idx="3">
                  <c:v>311</c:v>
                </c:pt>
                <c:pt idx="4">
                  <c:v>76</c:v>
                </c:pt>
              </c:numCache>
            </c:numRef>
          </c:val>
          <c:extLst>
            <c:ext xmlns:c16="http://schemas.microsoft.com/office/drawing/2014/chart" uri="{C3380CC4-5D6E-409C-BE32-E72D297353CC}">
              <c16:uniqueId val="{00000000-3DCD-4028-BE13-8AB98D37B2CF}"/>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pocariid (POCARI SWEAT) Indonesia</c:v>
                </c:pt>
                <c:pt idx="1">
                  <c:v>sehataqua (sehataqua) Indonesia</c:v>
                </c:pt>
                <c:pt idx="2">
                  <c:v>tehbotolsosroid (Tehbotol Sosro) Indonesia</c:v>
                </c:pt>
                <c:pt idx="3">
                  <c:v>cocacola_id (Coca-Cola Indonesia)</c:v>
                </c:pt>
                <c:pt idx="4">
                  <c:v>pepsi_id (Pepsi Indonesia)</c:v>
                </c:pt>
              </c:strCache>
            </c:strRef>
          </c:cat>
          <c:val>
            <c:numRef>
              <c:f>Sheet1!$C$2:$C$6</c:f>
              <c:numCache>
                <c:formatCode>General</c:formatCode>
                <c:ptCount val="5"/>
                <c:pt idx="0">
                  <c:v>49</c:v>
                </c:pt>
                <c:pt idx="1">
                  <c:v>107</c:v>
                </c:pt>
                <c:pt idx="2">
                  <c:v>12</c:v>
                </c:pt>
                <c:pt idx="3">
                  <c:v>17</c:v>
                </c:pt>
                <c:pt idx="4">
                  <c:v>4</c:v>
                </c:pt>
              </c:numCache>
            </c:numRef>
          </c:val>
          <c:extLst>
            <c:ext xmlns:c16="http://schemas.microsoft.com/office/drawing/2014/chart" uri="{C3380CC4-5D6E-409C-BE32-E72D297353CC}">
              <c16:uniqueId val="{00000001-3DCD-4028-BE13-8AB98D37B2CF}"/>
            </c:ext>
          </c:extLst>
        </c:ser>
        <c:dLbls>
          <c:showLegendKey val="0"/>
          <c:showVal val="0"/>
          <c:showCatName val="0"/>
          <c:showSerName val="0"/>
          <c:showPercent val="0"/>
          <c:showBubbleSize val="0"/>
        </c:dLbls>
        <c:gapWidth val="150"/>
        <c:overlap val="100"/>
        <c:axId val="293165368"/>
        <c:axId val="293165696"/>
      </c:barChart>
      <c:catAx>
        <c:axId val="29316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65696"/>
        <c:crosses val="autoZero"/>
        <c:auto val="1"/>
        <c:lblAlgn val="ctr"/>
        <c:lblOffset val="100"/>
        <c:noMultiLvlLbl val="0"/>
      </c:catAx>
      <c:valAx>
        <c:axId val="293165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6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Pocari ID Indonesia</c:v>
                </c:pt>
              </c:strCache>
            </c:strRef>
          </c:tx>
          <c:spPr>
            <a:ln w="28575" cap="rnd">
              <a:solidFill>
                <a:schemeClr val="accent1"/>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Sheet1!$B$2:$B$8</c:f>
              <c:numCache>
                <c:formatCode>General</c:formatCode>
                <c:ptCount val="7"/>
                <c:pt idx="0">
                  <c:v>637951</c:v>
                </c:pt>
                <c:pt idx="1">
                  <c:v>637929</c:v>
                </c:pt>
                <c:pt idx="2">
                  <c:v>637883</c:v>
                </c:pt>
                <c:pt idx="3">
                  <c:v>637833</c:v>
                </c:pt>
                <c:pt idx="4">
                  <c:v>637802</c:v>
                </c:pt>
                <c:pt idx="5">
                  <c:v>637766</c:v>
                </c:pt>
                <c:pt idx="6">
                  <c:v>637719</c:v>
                </c:pt>
              </c:numCache>
            </c:numRef>
          </c:val>
          <c:smooth val="0"/>
          <c:extLst>
            <c:ext xmlns:c16="http://schemas.microsoft.com/office/drawing/2014/chart" uri="{C3380CC4-5D6E-409C-BE32-E72D297353CC}">
              <c16:uniqueId val="{00000000-FA73-41F5-B314-F38AEDBBE0F4}"/>
            </c:ext>
          </c:extLst>
        </c:ser>
        <c:ser>
          <c:idx val="1"/>
          <c:order val="1"/>
          <c:tx>
            <c:strRef>
              <c:f>Sheet1!$C$1</c:f>
              <c:strCache>
                <c:ptCount val="1"/>
                <c:pt idx="0">
                  <c:v>Tehbotol Sosro Indonesia</c:v>
                </c:pt>
              </c:strCache>
            </c:strRef>
          </c:tx>
          <c:spPr>
            <a:ln w="28575" cap="rnd">
              <a:solidFill>
                <a:schemeClr val="accent2"/>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Sheet1!$C$2:$C$8</c:f>
              <c:numCache>
                <c:formatCode>General</c:formatCode>
                <c:ptCount val="7"/>
                <c:pt idx="0">
                  <c:v>548948</c:v>
                </c:pt>
                <c:pt idx="1">
                  <c:v>548887</c:v>
                </c:pt>
                <c:pt idx="2">
                  <c:v>548798</c:v>
                </c:pt>
                <c:pt idx="3">
                  <c:v>548720</c:v>
                </c:pt>
                <c:pt idx="4">
                  <c:v>548650</c:v>
                </c:pt>
                <c:pt idx="5">
                  <c:v>548590</c:v>
                </c:pt>
                <c:pt idx="6">
                  <c:v>548499</c:v>
                </c:pt>
              </c:numCache>
            </c:numRef>
          </c:val>
          <c:smooth val="0"/>
          <c:extLst>
            <c:ext xmlns:c16="http://schemas.microsoft.com/office/drawing/2014/chart" uri="{C3380CC4-5D6E-409C-BE32-E72D297353CC}">
              <c16:uniqueId val="{00000001-FA73-41F5-B314-F38AEDBBE0F4}"/>
            </c:ext>
          </c:extLst>
        </c:ser>
        <c:ser>
          <c:idx val="2"/>
          <c:order val="2"/>
          <c:tx>
            <c:strRef>
              <c:f>Sheet1!$D$1</c:f>
              <c:strCache>
                <c:ptCount val="1"/>
                <c:pt idx="0">
                  <c:v>Sehat AQUA Indonesia</c:v>
                </c:pt>
              </c:strCache>
            </c:strRef>
          </c:tx>
          <c:spPr>
            <a:ln w="28575" cap="rnd">
              <a:solidFill>
                <a:schemeClr val="accent3"/>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Sheet1!$D$2:$D$8</c:f>
              <c:numCache>
                <c:formatCode>General</c:formatCode>
                <c:ptCount val="7"/>
                <c:pt idx="0">
                  <c:v>2377180</c:v>
                </c:pt>
                <c:pt idx="1">
                  <c:v>2377080</c:v>
                </c:pt>
                <c:pt idx="2">
                  <c:v>2377029</c:v>
                </c:pt>
                <c:pt idx="3">
                  <c:v>2377284</c:v>
                </c:pt>
                <c:pt idx="4">
                  <c:v>2377218</c:v>
                </c:pt>
                <c:pt idx="5">
                  <c:v>2377167</c:v>
                </c:pt>
                <c:pt idx="6">
                  <c:v>2377072</c:v>
                </c:pt>
              </c:numCache>
            </c:numRef>
          </c:val>
          <c:smooth val="0"/>
          <c:extLst>
            <c:ext xmlns:c16="http://schemas.microsoft.com/office/drawing/2014/chart" uri="{C3380CC4-5D6E-409C-BE32-E72D297353CC}">
              <c16:uniqueId val="{00000002-FA73-41F5-B314-F38AEDBBE0F4}"/>
            </c:ext>
          </c:extLst>
        </c:ser>
        <c:ser>
          <c:idx val="3"/>
          <c:order val="3"/>
          <c:tx>
            <c:strRef>
              <c:f>Sheet1!$E$1</c:f>
              <c:strCache>
                <c:ptCount val="1"/>
                <c:pt idx="0">
                  <c:v>Coca-Cola Indonesia</c:v>
                </c:pt>
              </c:strCache>
            </c:strRef>
          </c:tx>
          <c:spPr>
            <a:ln w="28575" cap="rnd">
              <a:solidFill>
                <a:schemeClr val="accent4"/>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Sheet1!$E$2:$E$8</c:f>
              <c:numCache>
                <c:formatCode>General</c:formatCode>
                <c:ptCount val="7"/>
                <c:pt idx="0">
                  <c:v>107348894</c:v>
                </c:pt>
                <c:pt idx="1">
                  <c:v>107356945</c:v>
                </c:pt>
                <c:pt idx="2">
                  <c:v>107351394</c:v>
                </c:pt>
                <c:pt idx="3">
                  <c:v>107359292</c:v>
                </c:pt>
                <c:pt idx="4">
                  <c:v>107360235</c:v>
                </c:pt>
                <c:pt idx="5">
                  <c:v>107362514</c:v>
                </c:pt>
                <c:pt idx="6">
                  <c:v>107365663</c:v>
                </c:pt>
              </c:numCache>
            </c:numRef>
          </c:val>
          <c:smooth val="0"/>
          <c:extLst>
            <c:ext xmlns:c16="http://schemas.microsoft.com/office/drawing/2014/chart" uri="{C3380CC4-5D6E-409C-BE32-E72D297353CC}">
              <c16:uniqueId val="{00000003-FA73-41F5-B314-F38AEDBBE0F4}"/>
            </c:ext>
          </c:extLst>
        </c:ser>
        <c:ser>
          <c:idx val="4"/>
          <c:order val="4"/>
          <c:tx>
            <c:strRef>
              <c:f>Sheet1!$F$1</c:f>
              <c:strCache>
                <c:ptCount val="1"/>
                <c:pt idx="0">
                  <c:v>Pepsi ID</c:v>
                </c:pt>
              </c:strCache>
            </c:strRef>
          </c:tx>
          <c:spPr>
            <a:ln w="28575" cap="rnd">
              <a:solidFill>
                <a:schemeClr val="accent5"/>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Sheet1!$F$2:$F$8</c:f>
              <c:numCache>
                <c:formatCode>General</c:formatCode>
                <c:ptCount val="7"/>
                <c:pt idx="0">
                  <c:v>362716</c:v>
                </c:pt>
                <c:pt idx="1">
                  <c:v>362680</c:v>
                </c:pt>
                <c:pt idx="2">
                  <c:v>362656</c:v>
                </c:pt>
                <c:pt idx="3">
                  <c:v>362614</c:v>
                </c:pt>
                <c:pt idx="4">
                  <c:v>362571</c:v>
                </c:pt>
                <c:pt idx="5">
                  <c:v>362533</c:v>
                </c:pt>
                <c:pt idx="6">
                  <c:v>362511</c:v>
                </c:pt>
              </c:numCache>
            </c:numRef>
          </c:val>
          <c:smooth val="0"/>
          <c:extLst>
            <c:ext xmlns:c16="http://schemas.microsoft.com/office/drawing/2014/chart" uri="{C3380CC4-5D6E-409C-BE32-E72D297353CC}">
              <c16:uniqueId val="{00000004-FA73-41F5-B314-F38AEDBBE0F4}"/>
            </c:ext>
          </c:extLst>
        </c:ser>
        <c:ser>
          <c:idx val="5"/>
          <c:order val="5"/>
          <c:tx>
            <c:strRef>
              <c:f>Sheet1!$G$1</c:f>
              <c:strCache>
                <c:ptCount val="1"/>
                <c:pt idx="0">
                  <c:v>Indonesia and Food/Beverages (Top 25)</c:v>
                </c:pt>
              </c:strCache>
            </c:strRef>
          </c:tx>
          <c:spPr>
            <a:ln w="28575" cap="rnd">
              <a:solidFill>
                <a:schemeClr val="accent6"/>
              </a:solidFill>
              <a:round/>
            </a:ln>
            <a:effectLst/>
          </c:spPr>
          <c:marker>
            <c:symbol val="none"/>
          </c:marker>
          <c:cat>
            <c:numRef>
              <c:f>Sheet1!$A$2:$A$8</c:f>
              <c:numCache>
                <c:formatCode>m/d/yyyy</c:formatCode>
                <c:ptCount val="7"/>
                <c:pt idx="0">
                  <c:v>43163</c:v>
                </c:pt>
                <c:pt idx="1">
                  <c:v>43164</c:v>
                </c:pt>
                <c:pt idx="2">
                  <c:v>43165</c:v>
                </c:pt>
                <c:pt idx="3">
                  <c:v>43166</c:v>
                </c:pt>
                <c:pt idx="4">
                  <c:v>43167</c:v>
                </c:pt>
                <c:pt idx="5">
                  <c:v>43168</c:v>
                </c:pt>
                <c:pt idx="6">
                  <c:v>43169</c:v>
                </c:pt>
              </c:numCache>
            </c:numRef>
          </c:cat>
          <c:val>
            <c:numRef>
              <c:f>Sheet1!$G$2:$G$8</c:f>
              <c:numCache>
                <c:formatCode>General</c:formatCode>
                <c:ptCount val="7"/>
                <c:pt idx="0">
                  <c:v>2298650</c:v>
                </c:pt>
                <c:pt idx="1">
                  <c:v>2298580</c:v>
                </c:pt>
                <c:pt idx="2">
                  <c:v>2298540</c:v>
                </c:pt>
                <c:pt idx="3">
                  <c:v>2298520</c:v>
                </c:pt>
                <c:pt idx="4">
                  <c:v>2298640</c:v>
                </c:pt>
                <c:pt idx="5">
                  <c:v>2299340</c:v>
                </c:pt>
                <c:pt idx="6">
                  <c:v>2299880</c:v>
                </c:pt>
              </c:numCache>
            </c:numRef>
          </c:val>
          <c:smooth val="0"/>
          <c:extLst>
            <c:ext xmlns:c16="http://schemas.microsoft.com/office/drawing/2014/chart" uri="{C3380CC4-5D6E-409C-BE32-E72D297353CC}">
              <c16:uniqueId val="{00000005-FA73-41F5-B314-F38AEDBBE0F4}"/>
            </c:ext>
          </c:extLst>
        </c:ser>
        <c:dLbls>
          <c:showLegendKey val="0"/>
          <c:showVal val="0"/>
          <c:showCatName val="0"/>
          <c:showSerName val="0"/>
          <c:showPercent val="0"/>
          <c:showBubbleSize val="0"/>
        </c:dLbls>
        <c:smooth val="0"/>
        <c:axId val="411363032"/>
        <c:axId val="411367624"/>
      </c:lineChart>
      <c:dateAx>
        <c:axId val="41136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67624"/>
        <c:crosses val="autoZero"/>
        <c:auto val="1"/>
        <c:lblOffset val="100"/>
        <c:baseTimeUnit val="days"/>
      </c:dateAx>
      <c:valAx>
        <c:axId val="41136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36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6875E-FADC-47DF-B26C-66D7ECB4560D}"/>
              </a:ext>
            </a:extLst>
          </p:cNvPr>
          <p:cNvSpPr>
            <a:spLocks noGrp="1"/>
          </p:cNvSpPr>
          <p:nvPr>
            <p:ph type="ctrTitle"/>
          </p:nvPr>
        </p:nvSpPr>
        <p:spPr/>
        <p:txBody>
          <a:bodyPr/>
          <a:lstStyle/>
          <a:p>
            <a:r>
              <a:rPr lang="en-US"/>
              <a:t>Brands for weekly/monthly - Indonesia</a:t>
            </a:r>
          </a:p>
        </p:txBody>
      </p:sp>
      <p:sp>
        <p:nvSpPr>
          <p:cNvPr id="3" name="Subtitle 2">
            <a:extLst>
              <a:ext uri="{FF2B5EF4-FFF2-40B4-BE49-F238E27FC236}">
                <a16:creationId xmlns:a16="http://schemas.microsoft.com/office/drawing/2014/main" id="{2AD22051-D05F-41B7-92ED-2566763EAE40}"/>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3642912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B879B-697F-4715-8C01-C10893289A2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854508D-CEFC-4693-9448-FB5C99AC8EF1}"/>
              </a:ext>
            </a:extLst>
          </p:cNvPr>
          <p:cNvGraphicFramePr>
            <a:graphicFrameLocks noGrp="1"/>
          </p:cNvGraphicFramePr>
          <p:nvPr>
            <p:ph type="chart" sz="quarter" idx="13"/>
            <p:extLst>
              <p:ext uri="{D42A27DB-BD31-4B8C-83A1-F6EECF244321}">
                <p14:modId xmlns:p14="http://schemas.microsoft.com/office/powerpoint/2010/main" val="1522980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C6730-F0CE-4782-955D-5215C9B8E690}"/>
              </a:ext>
            </a:extLst>
          </p:cNvPr>
          <p:cNvSpPr>
            <a:spLocks noGrp="1"/>
          </p:cNvSpPr>
          <p:nvPr>
            <p:ph type="body" sz="quarter" idx="14"/>
          </p:nvPr>
        </p:nvSpPr>
        <p:spPr/>
        <p:txBody>
          <a:bodyPr/>
          <a:lstStyle/>
          <a:p>
            <a:r>
              <a:rPr lang="en-US"/>
              <a:t>03/04/2018 - 03/10/2018</a:t>
            </a:r>
          </a:p>
        </p:txBody>
      </p:sp>
      <p:sp>
        <p:nvSpPr>
          <p:cNvPr id="5" name="Footer Placeholder 4">
            <a:extLst>
              <a:ext uri="{FF2B5EF4-FFF2-40B4-BE49-F238E27FC236}">
                <a16:creationId xmlns:a16="http://schemas.microsoft.com/office/drawing/2014/main" id="{D8D525E2-A59F-4C1D-A919-1612E79687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95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95C7C-9F8D-430F-A594-85CFA633195D}"/>
              </a:ext>
            </a:extLst>
          </p:cNvPr>
          <p:cNvSpPr>
            <a:spLocks noGrp="1"/>
          </p:cNvSpPr>
          <p:nvPr>
            <p:ph type="title"/>
          </p:nvPr>
        </p:nvSpPr>
        <p:spPr/>
        <p:txBody>
          <a:bodyPr/>
          <a:lstStyle/>
          <a:p>
            <a:r>
              <a:rPr lang="en-US"/>
              <a:t>Twitter Interactions Distribution</a:t>
            </a:r>
          </a:p>
        </p:txBody>
      </p:sp>
      <p:graphicFrame>
        <p:nvGraphicFramePr>
          <p:cNvPr id="6" name="Chart Placeholder 5">
            <a:extLst>
              <a:ext uri="{FF2B5EF4-FFF2-40B4-BE49-F238E27FC236}">
                <a16:creationId xmlns:a16="http://schemas.microsoft.com/office/drawing/2014/main" id="{1DD74E98-4726-4C3C-ADF5-CE67CBFAD3E2}"/>
              </a:ext>
            </a:extLst>
          </p:cNvPr>
          <p:cNvGraphicFramePr>
            <a:graphicFrameLocks noGrp="1"/>
          </p:cNvGraphicFramePr>
          <p:nvPr>
            <p:ph type="chart" sz="quarter" idx="13"/>
            <p:extLst>
              <p:ext uri="{D42A27DB-BD31-4B8C-83A1-F6EECF244321}">
                <p14:modId xmlns:p14="http://schemas.microsoft.com/office/powerpoint/2010/main" val="3447203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62E423-4623-4C37-937D-02A55B0D62AD}"/>
              </a:ext>
            </a:extLst>
          </p:cNvPr>
          <p:cNvSpPr>
            <a:spLocks noGrp="1"/>
          </p:cNvSpPr>
          <p:nvPr>
            <p:ph type="body" sz="quarter" idx="14"/>
          </p:nvPr>
        </p:nvSpPr>
        <p:spPr/>
        <p:txBody>
          <a:bodyPr/>
          <a:lstStyle/>
          <a:p>
            <a:r>
              <a:rPr lang="en-US"/>
              <a:t>03/04/2018 - 03/10/2018</a:t>
            </a:r>
          </a:p>
        </p:txBody>
      </p:sp>
      <p:sp>
        <p:nvSpPr>
          <p:cNvPr id="5" name="Footer Placeholder 4">
            <a:extLst>
              <a:ext uri="{FF2B5EF4-FFF2-40B4-BE49-F238E27FC236}">
                <a16:creationId xmlns:a16="http://schemas.microsoft.com/office/drawing/2014/main" id="{E2CD782C-E0EE-47D9-83FD-207CCB503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375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472-542B-4A7B-904A-A0EA820D6B4C}"/>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A127ECCD-91E7-4F0F-B146-34132EB2E968}"/>
              </a:ext>
            </a:extLst>
          </p:cNvPr>
          <p:cNvGraphicFramePr>
            <a:graphicFrameLocks noGrp="1"/>
          </p:cNvGraphicFramePr>
          <p:nvPr>
            <p:ph type="chart" sz="quarter" idx="13"/>
            <p:extLst>
              <p:ext uri="{D42A27DB-BD31-4B8C-83A1-F6EECF244321}">
                <p14:modId xmlns:p14="http://schemas.microsoft.com/office/powerpoint/2010/main" val="1393321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A18AF-3714-48B7-8A9C-39DA04EBD48E}"/>
              </a:ext>
            </a:extLst>
          </p:cNvPr>
          <p:cNvSpPr>
            <a:spLocks noGrp="1"/>
          </p:cNvSpPr>
          <p:nvPr>
            <p:ph type="body" sz="quarter" idx="14"/>
          </p:nvPr>
        </p:nvSpPr>
        <p:spPr/>
        <p:txBody>
          <a:bodyPr/>
          <a:lstStyle/>
          <a:p>
            <a:r>
              <a:rPr lang="en-US"/>
              <a:t>03/04/2018 - 03/10/2018</a:t>
            </a:r>
          </a:p>
        </p:txBody>
      </p:sp>
      <p:sp>
        <p:nvSpPr>
          <p:cNvPr id="5" name="Footer Placeholder 4">
            <a:extLst>
              <a:ext uri="{FF2B5EF4-FFF2-40B4-BE49-F238E27FC236}">
                <a16:creationId xmlns:a16="http://schemas.microsoft.com/office/drawing/2014/main" id="{DC8999A7-623A-4BF4-AD50-A81E625400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564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36C7-A05F-48E9-88A1-F7B749B9BC3C}"/>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23915222-D253-463E-A94F-BEA348F4E3A2}"/>
              </a:ext>
            </a:extLst>
          </p:cNvPr>
          <p:cNvGraphicFramePr>
            <a:graphicFrameLocks noGrp="1"/>
          </p:cNvGraphicFramePr>
          <p:nvPr>
            <p:ph type="tbl" sz="quarter" idx="13"/>
            <p:extLst>
              <p:ext uri="{D42A27DB-BD31-4B8C-83A1-F6EECF244321}">
                <p14:modId xmlns:p14="http://schemas.microsoft.com/office/powerpoint/2010/main" val="196108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1213131"/>
                    </a:ext>
                  </a:extLst>
                </a:gridCol>
                <a:gridCol w="370332">
                  <a:extLst>
                    <a:ext uri="{9D8B030D-6E8A-4147-A177-3AD203B41FA5}">
                      <a16:colId xmlns:a16="http://schemas.microsoft.com/office/drawing/2014/main" val="750077119"/>
                    </a:ext>
                  </a:extLst>
                </a:gridCol>
                <a:gridCol w="370332">
                  <a:extLst>
                    <a:ext uri="{9D8B030D-6E8A-4147-A177-3AD203B41FA5}">
                      <a16:colId xmlns:a16="http://schemas.microsoft.com/office/drawing/2014/main" val="2616769498"/>
                    </a:ext>
                  </a:extLst>
                </a:gridCol>
                <a:gridCol w="370332">
                  <a:extLst>
                    <a:ext uri="{9D8B030D-6E8A-4147-A177-3AD203B41FA5}">
                      <a16:colId xmlns:a16="http://schemas.microsoft.com/office/drawing/2014/main" val="383780776"/>
                    </a:ext>
                  </a:extLst>
                </a:gridCol>
                <a:gridCol w="329184">
                  <a:extLst>
                    <a:ext uri="{9D8B030D-6E8A-4147-A177-3AD203B41FA5}">
                      <a16:colId xmlns:a16="http://schemas.microsoft.com/office/drawing/2014/main" val="2553414330"/>
                    </a:ext>
                  </a:extLst>
                </a:gridCol>
                <a:gridCol w="329184">
                  <a:extLst>
                    <a:ext uri="{9D8B030D-6E8A-4147-A177-3AD203B41FA5}">
                      <a16:colId xmlns:a16="http://schemas.microsoft.com/office/drawing/2014/main" val="208071053"/>
                    </a:ext>
                  </a:extLst>
                </a:gridCol>
                <a:gridCol w="329184">
                  <a:extLst>
                    <a:ext uri="{9D8B030D-6E8A-4147-A177-3AD203B41FA5}">
                      <a16:colId xmlns:a16="http://schemas.microsoft.com/office/drawing/2014/main" val="2608396854"/>
                    </a:ext>
                  </a:extLst>
                </a:gridCol>
                <a:gridCol w="329184">
                  <a:extLst>
                    <a:ext uri="{9D8B030D-6E8A-4147-A177-3AD203B41FA5}">
                      <a16:colId xmlns:a16="http://schemas.microsoft.com/office/drawing/2014/main" val="1404626140"/>
                    </a:ext>
                  </a:extLst>
                </a:gridCol>
                <a:gridCol w="329184">
                  <a:extLst>
                    <a:ext uri="{9D8B030D-6E8A-4147-A177-3AD203B41FA5}">
                      <a16:colId xmlns:a16="http://schemas.microsoft.com/office/drawing/2014/main" val="2151480923"/>
                    </a:ext>
                  </a:extLst>
                </a:gridCol>
                <a:gridCol w="329184">
                  <a:extLst>
                    <a:ext uri="{9D8B030D-6E8A-4147-A177-3AD203B41FA5}">
                      <a16:colId xmlns:a16="http://schemas.microsoft.com/office/drawing/2014/main" val="3399088056"/>
                    </a:ext>
                  </a:extLst>
                </a:gridCol>
                <a:gridCol w="329184">
                  <a:extLst>
                    <a:ext uri="{9D8B030D-6E8A-4147-A177-3AD203B41FA5}">
                      <a16:colId xmlns:a16="http://schemas.microsoft.com/office/drawing/2014/main" val="2166426114"/>
                    </a:ext>
                  </a:extLst>
                </a:gridCol>
                <a:gridCol w="329184">
                  <a:extLst>
                    <a:ext uri="{9D8B030D-6E8A-4147-A177-3AD203B41FA5}">
                      <a16:colId xmlns:a16="http://schemas.microsoft.com/office/drawing/2014/main" val="872939309"/>
                    </a:ext>
                  </a:extLst>
                </a:gridCol>
                <a:gridCol w="329184">
                  <a:extLst>
                    <a:ext uri="{9D8B030D-6E8A-4147-A177-3AD203B41FA5}">
                      <a16:colId xmlns:a16="http://schemas.microsoft.com/office/drawing/2014/main" val="1586608277"/>
                    </a:ext>
                  </a:extLst>
                </a:gridCol>
                <a:gridCol w="370332">
                  <a:extLst>
                    <a:ext uri="{9D8B030D-6E8A-4147-A177-3AD203B41FA5}">
                      <a16:colId xmlns:a16="http://schemas.microsoft.com/office/drawing/2014/main" val="87937388"/>
                    </a:ext>
                  </a:extLst>
                </a:gridCol>
                <a:gridCol w="370332">
                  <a:extLst>
                    <a:ext uri="{9D8B030D-6E8A-4147-A177-3AD203B41FA5}">
                      <a16:colId xmlns:a16="http://schemas.microsoft.com/office/drawing/2014/main" val="736814589"/>
                    </a:ext>
                  </a:extLst>
                </a:gridCol>
                <a:gridCol w="329184">
                  <a:extLst>
                    <a:ext uri="{9D8B030D-6E8A-4147-A177-3AD203B41FA5}">
                      <a16:colId xmlns:a16="http://schemas.microsoft.com/office/drawing/2014/main" val="4205280165"/>
                    </a:ext>
                  </a:extLst>
                </a:gridCol>
                <a:gridCol w="329184">
                  <a:extLst>
                    <a:ext uri="{9D8B030D-6E8A-4147-A177-3AD203B41FA5}">
                      <a16:colId xmlns:a16="http://schemas.microsoft.com/office/drawing/2014/main" val="1628499688"/>
                    </a:ext>
                  </a:extLst>
                </a:gridCol>
                <a:gridCol w="370332">
                  <a:extLst>
                    <a:ext uri="{9D8B030D-6E8A-4147-A177-3AD203B41FA5}">
                      <a16:colId xmlns:a16="http://schemas.microsoft.com/office/drawing/2014/main" val="176372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301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Pocari ID Indonesia - 2018-03-10 12:00:00</a:t>
                      </a:r>
                      <a:r>
                        <a:rPr kumimoji="0" lang="en-US" sz="1000" b="0" i="0" u="none" strike="noStrike" kern="1200" cap="none" spc="0" normalizeH="0" baseline="0" noProof="0">
                          <a:ln>
                            <a:noFill/>
                          </a:ln>
                          <a:solidFill>
                            <a:prstClr val="black"/>
                          </a:solidFill>
                          <a:effectLst/>
                          <a:uLnTx/>
                          <a:uFillTx/>
                          <a:latin typeface="+mn-lt"/>
                          <a:ea typeface="+mn-ea"/>
                          <a:cs typeface="+mn-cs"/>
                        </a:rPr>
                        <a:t>
We've spiced things up for #Dare2Sweat episode 4, where the challenge winners will get a chance to fly and get a workout session with Jennifer Bachdim in Bali! So quickly do the plank challenge on Instagram before March 16! Check details on instagram @pocariid.
Find out how she and Irfan Bachdim did the canyon tubing challenge against Indah Kalalo and Justin Werner here: http://bit.ly/Dare2Sweat-Ep4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9246893"/>
                  </a:ext>
                </a:extLst>
              </a:tr>
            </a:tbl>
          </a:graphicData>
        </a:graphic>
      </p:graphicFrame>
      <p:sp>
        <p:nvSpPr>
          <p:cNvPr id="4" name="Text Placeholder 3">
            <a:extLst>
              <a:ext uri="{FF2B5EF4-FFF2-40B4-BE49-F238E27FC236}">
                <a16:creationId xmlns:a16="http://schemas.microsoft.com/office/drawing/2014/main" id="{85A711D8-056D-4253-BBCC-FBE020354130}"/>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4086125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5CB7-FEFA-48CA-AABE-20972C9F53F0}"/>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98DE398A-D104-4DDB-9D98-559547A78938}"/>
              </a:ext>
            </a:extLst>
          </p:cNvPr>
          <p:cNvGraphicFramePr>
            <a:graphicFrameLocks noGrp="1"/>
          </p:cNvGraphicFramePr>
          <p:nvPr>
            <p:ph type="tbl" sz="quarter" idx="13"/>
            <p:extLst>
              <p:ext uri="{D42A27DB-BD31-4B8C-83A1-F6EECF244321}">
                <p14:modId xmlns:p14="http://schemas.microsoft.com/office/powerpoint/2010/main" val="274899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5584356"/>
                    </a:ext>
                  </a:extLst>
                </a:gridCol>
                <a:gridCol w="370332">
                  <a:extLst>
                    <a:ext uri="{9D8B030D-6E8A-4147-A177-3AD203B41FA5}">
                      <a16:colId xmlns:a16="http://schemas.microsoft.com/office/drawing/2014/main" val="1627751882"/>
                    </a:ext>
                  </a:extLst>
                </a:gridCol>
                <a:gridCol w="370332">
                  <a:extLst>
                    <a:ext uri="{9D8B030D-6E8A-4147-A177-3AD203B41FA5}">
                      <a16:colId xmlns:a16="http://schemas.microsoft.com/office/drawing/2014/main" val="2153954449"/>
                    </a:ext>
                  </a:extLst>
                </a:gridCol>
                <a:gridCol w="370332">
                  <a:extLst>
                    <a:ext uri="{9D8B030D-6E8A-4147-A177-3AD203B41FA5}">
                      <a16:colId xmlns:a16="http://schemas.microsoft.com/office/drawing/2014/main" val="1664528026"/>
                    </a:ext>
                  </a:extLst>
                </a:gridCol>
                <a:gridCol w="329184">
                  <a:extLst>
                    <a:ext uri="{9D8B030D-6E8A-4147-A177-3AD203B41FA5}">
                      <a16:colId xmlns:a16="http://schemas.microsoft.com/office/drawing/2014/main" val="2664798396"/>
                    </a:ext>
                  </a:extLst>
                </a:gridCol>
                <a:gridCol w="329184">
                  <a:extLst>
                    <a:ext uri="{9D8B030D-6E8A-4147-A177-3AD203B41FA5}">
                      <a16:colId xmlns:a16="http://schemas.microsoft.com/office/drawing/2014/main" val="155959235"/>
                    </a:ext>
                  </a:extLst>
                </a:gridCol>
                <a:gridCol w="329184">
                  <a:extLst>
                    <a:ext uri="{9D8B030D-6E8A-4147-A177-3AD203B41FA5}">
                      <a16:colId xmlns:a16="http://schemas.microsoft.com/office/drawing/2014/main" val="2537775475"/>
                    </a:ext>
                  </a:extLst>
                </a:gridCol>
                <a:gridCol w="329184">
                  <a:extLst>
                    <a:ext uri="{9D8B030D-6E8A-4147-A177-3AD203B41FA5}">
                      <a16:colId xmlns:a16="http://schemas.microsoft.com/office/drawing/2014/main" val="356173185"/>
                    </a:ext>
                  </a:extLst>
                </a:gridCol>
                <a:gridCol w="329184">
                  <a:extLst>
                    <a:ext uri="{9D8B030D-6E8A-4147-A177-3AD203B41FA5}">
                      <a16:colId xmlns:a16="http://schemas.microsoft.com/office/drawing/2014/main" val="343693236"/>
                    </a:ext>
                  </a:extLst>
                </a:gridCol>
                <a:gridCol w="329184">
                  <a:extLst>
                    <a:ext uri="{9D8B030D-6E8A-4147-A177-3AD203B41FA5}">
                      <a16:colId xmlns:a16="http://schemas.microsoft.com/office/drawing/2014/main" val="1332785812"/>
                    </a:ext>
                  </a:extLst>
                </a:gridCol>
                <a:gridCol w="329184">
                  <a:extLst>
                    <a:ext uri="{9D8B030D-6E8A-4147-A177-3AD203B41FA5}">
                      <a16:colId xmlns:a16="http://schemas.microsoft.com/office/drawing/2014/main" val="2784803465"/>
                    </a:ext>
                  </a:extLst>
                </a:gridCol>
                <a:gridCol w="329184">
                  <a:extLst>
                    <a:ext uri="{9D8B030D-6E8A-4147-A177-3AD203B41FA5}">
                      <a16:colId xmlns:a16="http://schemas.microsoft.com/office/drawing/2014/main" val="2179008440"/>
                    </a:ext>
                  </a:extLst>
                </a:gridCol>
                <a:gridCol w="329184">
                  <a:extLst>
                    <a:ext uri="{9D8B030D-6E8A-4147-A177-3AD203B41FA5}">
                      <a16:colId xmlns:a16="http://schemas.microsoft.com/office/drawing/2014/main" val="669715316"/>
                    </a:ext>
                  </a:extLst>
                </a:gridCol>
                <a:gridCol w="370332">
                  <a:extLst>
                    <a:ext uri="{9D8B030D-6E8A-4147-A177-3AD203B41FA5}">
                      <a16:colId xmlns:a16="http://schemas.microsoft.com/office/drawing/2014/main" val="1281293064"/>
                    </a:ext>
                  </a:extLst>
                </a:gridCol>
                <a:gridCol w="370332">
                  <a:extLst>
                    <a:ext uri="{9D8B030D-6E8A-4147-A177-3AD203B41FA5}">
                      <a16:colId xmlns:a16="http://schemas.microsoft.com/office/drawing/2014/main" val="404756442"/>
                    </a:ext>
                  </a:extLst>
                </a:gridCol>
                <a:gridCol w="329184">
                  <a:extLst>
                    <a:ext uri="{9D8B030D-6E8A-4147-A177-3AD203B41FA5}">
                      <a16:colId xmlns:a16="http://schemas.microsoft.com/office/drawing/2014/main" val="3313774790"/>
                    </a:ext>
                  </a:extLst>
                </a:gridCol>
                <a:gridCol w="329184">
                  <a:extLst>
                    <a:ext uri="{9D8B030D-6E8A-4147-A177-3AD203B41FA5}">
                      <a16:colId xmlns:a16="http://schemas.microsoft.com/office/drawing/2014/main" val="669734993"/>
                    </a:ext>
                  </a:extLst>
                </a:gridCol>
                <a:gridCol w="370332">
                  <a:extLst>
                    <a:ext uri="{9D8B030D-6E8A-4147-A177-3AD203B41FA5}">
                      <a16:colId xmlns:a16="http://schemas.microsoft.com/office/drawing/2014/main" val="1507207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239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 Sosro Indonesia - 2018-03-09 19:44:54</a:t>
                      </a:r>
                      <a:r>
                        <a:rPr kumimoji="0" lang="en-US" sz="1000" b="0" i="0" u="none" strike="noStrike" kern="1200" cap="none" spc="0" normalizeH="0" baseline="0" noProof="0">
                          <a:ln>
                            <a:noFill/>
                          </a:ln>
                          <a:solidFill>
                            <a:prstClr val="black"/>
                          </a:solidFill>
                          <a:effectLst/>
                          <a:uLnTx/>
                          <a:uFillTx/>
                          <a:latin typeface="+mn-lt"/>
                          <a:ea typeface="+mn-ea"/>
                          <a:cs typeface="+mn-cs"/>
                        </a:rPr>
                        <a:t>
Tehbotol Sosro kemasan baru, namun rasa tetap original! Kemasan 450 dan 350ml, bisa dibawa kemana-mana juga, loh. 
#ApapunMakanannyaMinumnyaTehbotolSosro #TehbotolSosro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1079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Tehbotol Sosro Indonesia - 2018-03-09 19:43:57</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482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Indonesia - 2018-03-09 11:56:30</a:t>
                      </a:r>
                      <a:r>
                        <a:rPr kumimoji="0" lang="en-US" sz="1000" b="0" i="0" u="none" strike="noStrike" kern="1200" cap="none" spc="0" normalizeH="0" baseline="0" noProof="0">
                          <a:ln>
                            <a:noFill/>
                          </a:ln>
                          <a:solidFill>
                            <a:prstClr val="black"/>
                          </a:solidFill>
                          <a:effectLst/>
                          <a:uLnTx/>
                          <a:uFillTx/>
                          <a:latin typeface="+mn-lt"/>
                          <a:ea typeface="+mn-ea"/>
                          <a:cs typeface="+mn-cs"/>
                        </a:rPr>
                        <a:t>
#HariMusikNasional paling asik dengerin lagu apa? Share disini disini!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1600076"/>
                  </a:ext>
                </a:extLst>
              </a:tr>
            </a:tbl>
          </a:graphicData>
        </a:graphic>
      </p:graphicFrame>
      <p:sp>
        <p:nvSpPr>
          <p:cNvPr id="4" name="Text Placeholder 3">
            <a:extLst>
              <a:ext uri="{FF2B5EF4-FFF2-40B4-BE49-F238E27FC236}">
                <a16:creationId xmlns:a16="http://schemas.microsoft.com/office/drawing/2014/main" id="{AFA466B0-D102-4B31-AB78-418237001C6B}"/>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26465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D739-1B27-4D8E-96F9-0C2A8C095DCA}"/>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DA5777A7-83D6-4EF5-8407-8C81B769FD47}"/>
              </a:ext>
            </a:extLst>
          </p:cNvPr>
          <p:cNvGraphicFramePr>
            <a:graphicFrameLocks noGrp="1"/>
          </p:cNvGraphicFramePr>
          <p:nvPr>
            <p:ph type="tbl" sz="quarter" idx="13"/>
            <p:extLst>
              <p:ext uri="{D42A27DB-BD31-4B8C-83A1-F6EECF244321}">
                <p14:modId xmlns:p14="http://schemas.microsoft.com/office/powerpoint/2010/main" val="354883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8512807"/>
                    </a:ext>
                  </a:extLst>
                </a:gridCol>
                <a:gridCol w="370332">
                  <a:extLst>
                    <a:ext uri="{9D8B030D-6E8A-4147-A177-3AD203B41FA5}">
                      <a16:colId xmlns:a16="http://schemas.microsoft.com/office/drawing/2014/main" val="595693436"/>
                    </a:ext>
                  </a:extLst>
                </a:gridCol>
                <a:gridCol w="370332">
                  <a:extLst>
                    <a:ext uri="{9D8B030D-6E8A-4147-A177-3AD203B41FA5}">
                      <a16:colId xmlns:a16="http://schemas.microsoft.com/office/drawing/2014/main" val="3059061743"/>
                    </a:ext>
                  </a:extLst>
                </a:gridCol>
                <a:gridCol w="370332">
                  <a:extLst>
                    <a:ext uri="{9D8B030D-6E8A-4147-A177-3AD203B41FA5}">
                      <a16:colId xmlns:a16="http://schemas.microsoft.com/office/drawing/2014/main" val="58137093"/>
                    </a:ext>
                  </a:extLst>
                </a:gridCol>
                <a:gridCol w="329184">
                  <a:extLst>
                    <a:ext uri="{9D8B030D-6E8A-4147-A177-3AD203B41FA5}">
                      <a16:colId xmlns:a16="http://schemas.microsoft.com/office/drawing/2014/main" val="2424269642"/>
                    </a:ext>
                  </a:extLst>
                </a:gridCol>
                <a:gridCol w="329184">
                  <a:extLst>
                    <a:ext uri="{9D8B030D-6E8A-4147-A177-3AD203B41FA5}">
                      <a16:colId xmlns:a16="http://schemas.microsoft.com/office/drawing/2014/main" val="1847740570"/>
                    </a:ext>
                  </a:extLst>
                </a:gridCol>
                <a:gridCol w="329184">
                  <a:extLst>
                    <a:ext uri="{9D8B030D-6E8A-4147-A177-3AD203B41FA5}">
                      <a16:colId xmlns:a16="http://schemas.microsoft.com/office/drawing/2014/main" val="410700113"/>
                    </a:ext>
                  </a:extLst>
                </a:gridCol>
                <a:gridCol w="329184">
                  <a:extLst>
                    <a:ext uri="{9D8B030D-6E8A-4147-A177-3AD203B41FA5}">
                      <a16:colId xmlns:a16="http://schemas.microsoft.com/office/drawing/2014/main" val="2468577453"/>
                    </a:ext>
                  </a:extLst>
                </a:gridCol>
                <a:gridCol w="329184">
                  <a:extLst>
                    <a:ext uri="{9D8B030D-6E8A-4147-A177-3AD203B41FA5}">
                      <a16:colId xmlns:a16="http://schemas.microsoft.com/office/drawing/2014/main" val="3218992789"/>
                    </a:ext>
                  </a:extLst>
                </a:gridCol>
                <a:gridCol w="329184">
                  <a:extLst>
                    <a:ext uri="{9D8B030D-6E8A-4147-A177-3AD203B41FA5}">
                      <a16:colId xmlns:a16="http://schemas.microsoft.com/office/drawing/2014/main" val="2606047268"/>
                    </a:ext>
                  </a:extLst>
                </a:gridCol>
                <a:gridCol w="329184">
                  <a:extLst>
                    <a:ext uri="{9D8B030D-6E8A-4147-A177-3AD203B41FA5}">
                      <a16:colId xmlns:a16="http://schemas.microsoft.com/office/drawing/2014/main" val="4111699602"/>
                    </a:ext>
                  </a:extLst>
                </a:gridCol>
                <a:gridCol w="329184">
                  <a:extLst>
                    <a:ext uri="{9D8B030D-6E8A-4147-A177-3AD203B41FA5}">
                      <a16:colId xmlns:a16="http://schemas.microsoft.com/office/drawing/2014/main" val="2128771870"/>
                    </a:ext>
                  </a:extLst>
                </a:gridCol>
                <a:gridCol w="329184">
                  <a:extLst>
                    <a:ext uri="{9D8B030D-6E8A-4147-A177-3AD203B41FA5}">
                      <a16:colId xmlns:a16="http://schemas.microsoft.com/office/drawing/2014/main" val="1247045954"/>
                    </a:ext>
                  </a:extLst>
                </a:gridCol>
                <a:gridCol w="370332">
                  <a:extLst>
                    <a:ext uri="{9D8B030D-6E8A-4147-A177-3AD203B41FA5}">
                      <a16:colId xmlns:a16="http://schemas.microsoft.com/office/drawing/2014/main" val="2618480090"/>
                    </a:ext>
                  </a:extLst>
                </a:gridCol>
                <a:gridCol w="370332">
                  <a:extLst>
                    <a:ext uri="{9D8B030D-6E8A-4147-A177-3AD203B41FA5}">
                      <a16:colId xmlns:a16="http://schemas.microsoft.com/office/drawing/2014/main" val="1762177890"/>
                    </a:ext>
                  </a:extLst>
                </a:gridCol>
                <a:gridCol w="329184">
                  <a:extLst>
                    <a:ext uri="{9D8B030D-6E8A-4147-A177-3AD203B41FA5}">
                      <a16:colId xmlns:a16="http://schemas.microsoft.com/office/drawing/2014/main" val="1702458704"/>
                    </a:ext>
                  </a:extLst>
                </a:gridCol>
                <a:gridCol w="329184">
                  <a:extLst>
                    <a:ext uri="{9D8B030D-6E8A-4147-A177-3AD203B41FA5}">
                      <a16:colId xmlns:a16="http://schemas.microsoft.com/office/drawing/2014/main" val="3336583743"/>
                    </a:ext>
                  </a:extLst>
                </a:gridCol>
                <a:gridCol w="370332">
                  <a:extLst>
                    <a:ext uri="{9D8B030D-6E8A-4147-A177-3AD203B41FA5}">
                      <a16:colId xmlns:a16="http://schemas.microsoft.com/office/drawing/2014/main" val="997203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94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 AQUA Indonesia - 2018-03-08 20:33:46</a:t>
                      </a:r>
                      <a:r>
                        <a:rPr kumimoji="0" lang="en-US" sz="1000" b="0" i="0" u="none" strike="noStrike" kern="1200" cap="none" spc="0" normalizeH="0" baseline="0" noProof="0">
                          <a:ln>
                            <a:noFill/>
                          </a:ln>
                          <a:solidFill>
                            <a:prstClr val="black"/>
                          </a:solidFill>
                          <a:effectLst/>
                          <a:uLnTx/>
                          <a:uFillTx/>
                          <a:latin typeface="+mn-lt"/>
                          <a:ea typeface="+mn-ea"/>
                          <a:cs typeface="+mn-cs"/>
                        </a:rPr>
                        <a:t>
Selamat Hari Ginjal Sedunia! Jaga ginjalmu dengan minum cukup bersama #AQUADalamDirimu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031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Pocari ID Indonesia - 2018-03-08 14:17:48</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 to all the women out there! Remember, that every woman has their own battle just like Melanie Putria, Haruka and especially Kelly tandiono &amp; Anindya who will fight at the marathon in Korea on 18th of March 2018. 
.
Stay strong cause you guys are truly #BornToSweat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5477759"/>
                  </a:ext>
                </a:extLst>
              </a:tr>
            </a:tbl>
          </a:graphicData>
        </a:graphic>
      </p:graphicFrame>
      <p:sp>
        <p:nvSpPr>
          <p:cNvPr id="4" name="Text Placeholder 3">
            <a:extLst>
              <a:ext uri="{FF2B5EF4-FFF2-40B4-BE49-F238E27FC236}">
                <a16:creationId xmlns:a16="http://schemas.microsoft.com/office/drawing/2014/main" id="{A7E093B0-ACD3-46C3-98F0-347AB9A32B9A}"/>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3977906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557E-5D20-483E-8941-81F411B16BB7}"/>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DA384D9A-E51D-43E2-ABE8-610ACBE75805}"/>
              </a:ext>
            </a:extLst>
          </p:cNvPr>
          <p:cNvGraphicFramePr>
            <a:graphicFrameLocks noGrp="1"/>
          </p:cNvGraphicFramePr>
          <p:nvPr>
            <p:ph type="tbl" sz="quarter" idx="13"/>
            <p:extLst>
              <p:ext uri="{D42A27DB-BD31-4B8C-83A1-F6EECF244321}">
                <p14:modId xmlns:p14="http://schemas.microsoft.com/office/powerpoint/2010/main" val="78713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2845367"/>
                    </a:ext>
                  </a:extLst>
                </a:gridCol>
                <a:gridCol w="370332">
                  <a:extLst>
                    <a:ext uri="{9D8B030D-6E8A-4147-A177-3AD203B41FA5}">
                      <a16:colId xmlns:a16="http://schemas.microsoft.com/office/drawing/2014/main" val="5716656"/>
                    </a:ext>
                  </a:extLst>
                </a:gridCol>
                <a:gridCol w="370332">
                  <a:extLst>
                    <a:ext uri="{9D8B030D-6E8A-4147-A177-3AD203B41FA5}">
                      <a16:colId xmlns:a16="http://schemas.microsoft.com/office/drawing/2014/main" val="2461242388"/>
                    </a:ext>
                  </a:extLst>
                </a:gridCol>
                <a:gridCol w="370332">
                  <a:extLst>
                    <a:ext uri="{9D8B030D-6E8A-4147-A177-3AD203B41FA5}">
                      <a16:colId xmlns:a16="http://schemas.microsoft.com/office/drawing/2014/main" val="4053075852"/>
                    </a:ext>
                  </a:extLst>
                </a:gridCol>
                <a:gridCol w="329184">
                  <a:extLst>
                    <a:ext uri="{9D8B030D-6E8A-4147-A177-3AD203B41FA5}">
                      <a16:colId xmlns:a16="http://schemas.microsoft.com/office/drawing/2014/main" val="3948572548"/>
                    </a:ext>
                  </a:extLst>
                </a:gridCol>
                <a:gridCol w="329184">
                  <a:extLst>
                    <a:ext uri="{9D8B030D-6E8A-4147-A177-3AD203B41FA5}">
                      <a16:colId xmlns:a16="http://schemas.microsoft.com/office/drawing/2014/main" val="3907614241"/>
                    </a:ext>
                  </a:extLst>
                </a:gridCol>
                <a:gridCol w="329184">
                  <a:extLst>
                    <a:ext uri="{9D8B030D-6E8A-4147-A177-3AD203B41FA5}">
                      <a16:colId xmlns:a16="http://schemas.microsoft.com/office/drawing/2014/main" val="2759277234"/>
                    </a:ext>
                  </a:extLst>
                </a:gridCol>
                <a:gridCol w="329184">
                  <a:extLst>
                    <a:ext uri="{9D8B030D-6E8A-4147-A177-3AD203B41FA5}">
                      <a16:colId xmlns:a16="http://schemas.microsoft.com/office/drawing/2014/main" val="2564780599"/>
                    </a:ext>
                  </a:extLst>
                </a:gridCol>
                <a:gridCol w="329184">
                  <a:extLst>
                    <a:ext uri="{9D8B030D-6E8A-4147-A177-3AD203B41FA5}">
                      <a16:colId xmlns:a16="http://schemas.microsoft.com/office/drawing/2014/main" val="4151603678"/>
                    </a:ext>
                  </a:extLst>
                </a:gridCol>
                <a:gridCol w="329184">
                  <a:extLst>
                    <a:ext uri="{9D8B030D-6E8A-4147-A177-3AD203B41FA5}">
                      <a16:colId xmlns:a16="http://schemas.microsoft.com/office/drawing/2014/main" val="3415428683"/>
                    </a:ext>
                  </a:extLst>
                </a:gridCol>
                <a:gridCol w="329184">
                  <a:extLst>
                    <a:ext uri="{9D8B030D-6E8A-4147-A177-3AD203B41FA5}">
                      <a16:colId xmlns:a16="http://schemas.microsoft.com/office/drawing/2014/main" val="4263473732"/>
                    </a:ext>
                  </a:extLst>
                </a:gridCol>
                <a:gridCol w="329184">
                  <a:extLst>
                    <a:ext uri="{9D8B030D-6E8A-4147-A177-3AD203B41FA5}">
                      <a16:colId xmlns:a16="http://schemas.microsoft.com/office/drawing/2014/main" val="1605239839"/>
                    </a:ext>
                  </a:extLst>
                </a:gridCol>
                <a:gridCol w="329184">
                  <a:extLst>
                    <a:ext uri="{9D8B030D-6E8A-4147-A177-3AD203B41FA5}">
                      <a16:colId xmlns:a16="http://schemas.microsoft.com/office/drawing/2014/main" val="1545711074"/>
                    </a:ext>
                  </a:extLst>
                </a:gridCol>
                <a:gridCol w="370332">
                  <a:extLst>
                    <a:ext uri="{9D8B030D-6E8A-4147-A177-3AD203B41FA5}">
                      <a16:colId xmlns:a16="http://schemas.microsoft.com/office/drawing/2014/main" val="1118485445"/>
                    </a:ext>
                  </a:extLst>
                </a:gridCol>
                <a:gridCol w="370332">
                  <a:extLst>
                    <a:ext uri="{9D8B030D-6E8A-4147-A177-3AD203B41FA5}">
                      <a16:colId xmlns:a16="http://schemas.microsoft.com/office/drawing/2014/main" val="2184790014"/>
                    </a:ext>
                  </a:extLst>
                </a:gridCol>
                <a:gridCol w="329184">
                  <a:extLst>
                    <a:ext uri="{9D8B030D-6E8A-4147-A177-3AD203B41FA5}">
                      <a16:colId xmlns:a16="http://schemas.microsoft.com/office/drawing/2014/main" val="2712954790"/>
                    </a:ext>
                  </a:extLst>
                </a:gridCol>
                <a:gridCol w="329184">
                  <a:extLst>
                    <a:ext uri="{9D8B030D-6E8A-4147-A177-3AD203B41FA5}">
                      <a16:colId xmlns:a16="http://schemas.microsoft.com/office/drawing/2014/main" val="3786990668"/>
                    </a:ext>
                  </a:extLst>
                </a:gridCol>
                <a:gridCol w="370332">
                  <a:extLst>
                    <a:ext uri="{9D8B030D-6E8A-4147-A177-3AD203B41FA5}">
                      <a16:colId xmlns:a16="http://schemas.microsoft.com/office/drawing/2014/main" val="947540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208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ID - 2018-03-07 21:53:20</a:t>
                      </a:r>
                      <a:r>
                        <a:rPr kumimoji="0" lang="en-US" sz="1000" b="0" i="0" u="none" strike="noStrike" kern="1200" cap="none" spc="0" normalizeH="0" baseline="0" noProof="0">
                          <a:ln>
                            <a:noFill/>
                          </a:ln>
                          <a:solidFill>
                            <a:prstClr val="black"/>
                          </a:solidFill>
                          <a:effectLst/>
                          <a:uLnTx/>
                          <a:uFillTx/>
                          <a:latin typeface="+mn-lt"/>
                          <a:ea typeface="+mn-ea"/>
                          <a:cs typeface="+mn-cs"/>
                        </a:rPr>
                        <a:t>
Menangkan Tiket Nonton Final UEFA Champions League 2018 dan pergi ke Kyiv bareng temen lo! Beli paket Pizza Hut Deal 1 dengan Pepsi dan kumpulin poinnya!
.
Berlaku hanya untuk pembelian online melalui aplikasi PHD atau di www.phd.co.id
.
Kunjungi https://phd.co.id/uefa untuk info lebih lanjut
.
#LoveItLiveIt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0804007"/>
                  </a:ext>
                </a:extLst>
              </a:tr>
            </a:tbl>
          </a:graphicData>
        </a:graphic>
      </p:graphicFrame>
      <p:sp>
        <p:nvSpPr>
          <p:cNvPr id="4" name="Text Placeholder 3">
            <a:extLst>
              <a:ext uri="{FF2B5EF4-FFF2-40B4-BE49-F238E27FC236}">
                <a16:creationId xmlns:a16="http://schemas.microsoft.com/office/drawing/2014/main" id="{F3D590BE-4E4C-47D7-8B5E-687613B13250}"/>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872304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9D7B8-496A-45BC-A954-A76E9F3113CC}"/>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4DA6CA21-A56D-4D9E-B943-D53A6DF34B5C}"/>
              </a:ext>
            </a:extLst>
          </p:cNvPr>
          <p:cNvGraphicFramePr>
            <a:graphicFrameLocks noGrp="1"/>
          </p:cNvGraphicFramePr>
          <p:nvPr>
            <p:ph type="tbl" sz="quarter" idx="13"/>
            <p:extLst>
              <p:ext uri="{D42A27DB-BD31-4B8C-83A1-F6EECF244321}">
                <p14:modId xmlns:p14="http://schemas.microsoft.com/office/powerpoint/2010/main" val="349426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6093920"/>
                    </a:ext>
                  </a:extLst>
                </a:gridCol>
                <a:gridCol w="370332">
                  <a:extLst>
                    <a:ext uri="{9D8B030D-6E8A-4147-A177-3AD203B41FA5}">
                      <a16:colId xmlns:a16="http://schemas.microsoft.com/office/drawing/2014/main" val="317861544"/>
                    </a:ext>
                  </a:extLst>
                </a:gridCol>
                <a:gridCol w="370332">
                  <a:extLst>
                    <a:ext uri="{9D8B030D-6E8A-4147-A177-3AD203B41FA5}">
                      <a16:colId xmlns:a16="http://schemas.microsoft.com/office/drawing/2014/main" val="1247698678"/>
                    </a:ext>
                  </a:extLst>
                </a:gridCol>
                <a:gridCol w="370332">
                  <a:extLst>
                    <a:ext uri="{9D8B030D-6E8A-4147-A177-3AD203B41FA5}">
                      <a16:colId xmlns:a16="http://schemas.microsoft.com/office/drawing/2014/main" val="3635287820"/>
                    </a:ext>
                  </a:extLst>
                </a:gridCol>
                <a:gridCol w="329184">
                  <a:extLst>
                    <a:ext uri="{9D8B030D-6E8A-4147-A177-3AD203B41FA5}">
                      <a16:colId xmlns:a16="http://schemas.microsoft.com/office/drawing/2014/main" val="357671769"/>
                    </a:ext>
                  </a:extLst>
                </a:gridCol>
                <a:gridCol w="329184">
                  <a:extLst>
                    <a:ext uri="{9D8B030D-6E8A-4147-A177-3AD203B41FA5}">
                      <a16:colId xmlns:a16="http://schemas.microsoft.com/office/drawing/2014/main" val="1736125550"/>
                    </a:ext>
                  </a:extLst>
                </a:gridCol>
                <a:gridCol w="329184">
                  <a:extLst>
                    <a:ext uri="{9D8B030D-6E8A-4147-A177-3AD203B41FA5}">
                      <a16:colId xmlns:a16="http://schemas.microsoft.com/office/drawing/2014/main" val="3627798755"/>
                    </a:ext>
                  </a:extLst>
                </a:gridCol>
                <a:gridCol w="329184">
                  <a:extLst>
                    <a:ext uri="{9D8B030D-6E8A-4147-A177-3AD203B41FA5}">
                      <a16:colId xmlns:a16="http://schemas.microsoft.com/office/drawing/2014/main" val="2646737924"/>
                    </a:ext>
                  </a:extLst>
                </a:gridCol>
                <a:gridCol w="329184">
                  <a:extLst>
                    <a:ext uri="{9D8B030D-6E8A-4147-A177-3AD203B41FA5}">
                      <a16:colId xmlns:a16="http://schemas.microsoft.com/office/drawing/2014/main" val="1778288460"/>
                    </a:ext>
                  </a:extLst>
                </a:gridCol>
                <a:gridCol w="329184">
                  <a:extLst>
                    <a:ext uri="{9D8B030D-6E8A-4147-A177-3AD203B41FA5}">
                      <a16:colId xmlns:a16="http://schemas.microsoft.com/office/drawing/2014/main" val="2349761633"/>
                    </a:ext>
                  </a:extLst>
                </a:gridCol>
                <a:gridCol w="329184">
                  <a:extLst>
                    <a:ext uri="{9D8B030D-6E8A-4147-A177-3AD203B41FA5}">
                      <a16:colId xmlns:a16="http://schemas.microsoft.com/office/drawing/2014/main" val="2814899563"/>
                    </a:ext>
                  </a:extLst>
                </a:gridCol>
                <a:gridCol w="329184">
                  <a:extLst>
                    <a:ext uri="{9D8B030D-6E8A-4147-A177-3AD203B41FA5}">
                      <a16:colId xmlns:a16="http://schemas.microsoft.com/office/drawing/2014/main" val="2982802987"/>
                    </a:ext>
                  </a:extLst>
                </a:gridCol>
                <a:gridCol w="329184">
                  <a:extLst>
                    <a:ext uri="{9D8B030D-6E8A-4147-A177-3AD203B41FA5}">
                      <a16:colId xmlns:a16="http://schemas.microsoft.com/office/drawing/2014/main" val="3490270964"/>
                    </a:ext>
                  </a:extLst>
                </a:gridCol>
                <a:gridCol w="370332">
                  <a:extLst>
                    <a:ext uri="{9D8B030D-6E8A-4147-A177-3AD203B41FA5}">
                      <a16:colId xmlns:a16="http://schemas.microsoft.com/office/drawing/2014/main" val="4080809424"/>
                    </a:ext>
                  </a:extLst>
                </a:gridCol>
                <a:gridCol w="370332">
                  <a:extLst>
                    <a:ext uri="{9D8B030D-6E8A-4147-A177-3AD203B41FA5}">
                      <a16:colId xmlns:a16="http://schemas.microsoft.com/office/drawing/2014/main" val="3011266455"/>
                    </a:ext>
                  </a:extLst>
                </a:gridCol>
                <a:gridCol w="329184">
                  <a:extLst>
                    <a:ext uri="{9D8B030D-6E8A-4147-A177-3AD203B41FA5}">
                      <a16:colId xmlns:a16="http://schemas.microsoft.com/office/drawing/2014/main" val="3890788094"/>
                    </a:ext>
                  </a:extLst>
                </a:gridCol>
                <a:gridCol w="329184">
                  <a:extLst>
                    <a:ext uri="{9D8B030D-6E8A-4147-A177-3AD203B41FA5}">
                      <a16:colId xmlns:a16="http://schemas.microsoft.com/office/drawing/2014/main" val="2624068299"/>
                    </a:ext>
                  </a:extLst>
                </a:gridCol>
                <a:gridCol w="370332">
                  <a:extLst>
                    <a:ext uri="{9D8B030D-6E8A-4147-A177-3AD203B41FA5}">
                      <a16:colId xmlns:a16="http://schemas.microsoft.com/office/drawing/2014/main" val="97015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213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 Sosro Indonesia - 2018-03-07 18:32:18</a:t>
                      </a:r>
                      <a:r>
                        <a:rPr kumimoji="0" lang="en-US" sz="1000" b="0" i="0" u="none" strike="noStrike" kern="1200" cap="none" spc="0" normalizeH="0" baseline="0" noProof="0">
                          <a:ln>
                            <a:noFill/>
                          </a:ln>
                          <a:solidFill>
                            <a:prstClr val="black"/>
                          </a:solidFill>
                          <a:effectLst/>
                          <a:uLnTx/>
                          <a:uFillTx/>
                          <a:latin typeface="+mn-lt"/>
                          <a:ea typeface="+mn-ea"/>
                          <a:cs typeface="+mn-cs"/>
                        </a:rPr>
                        <a:t>
Sate ayam, nasi pecel ayam, bakso, martabak, soto. Dari berbagai macam makanan kaki lima ini, kalian kenal gak sih dengan orang di balik makanan kaki lima favorit kalian? Ceritakan di kolom komentar, ya! #CeritaKakiLima #ApapunMakanannyaMinumnyaTehbotolSosro #TehbotolSosro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2935194"/>
                  </a:ext>
                </a:extLst>
              </a:tr>
            </a:tbl>
          </a:graphicData>
        </a:graphic>
      </p:graphicFrame>
      <p:sp>
        <p:nvSpPr>
          <p:cNvPr id="4" name="Text Placeholder 3">
            <a:extLst>
              <a:ext uri="{FF2B5EF4-FFF2-40B4-BE49-F238E27FC236}">
                <a16:creationId xmlns:a16="http://schemas.microsoft.com/office/drawing/2014/main" id="{868E4FA1-8BF3-48F4-A893-64E5D8DA1534}"/>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24094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E74CE-C708-4FD0-8A54-74091E3F97EE}"/>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0247368D-B877-40DA-BCD2-3671ECBC4005}"/>
              </a:ext>
            </a:extLst>
          </p:cNvPr>
          <p:cNvGraphicFramePr>
            <a:graphicFrameLocks noGrp="1"/>
          </p:cNvGraphicFramePr>
          <p:nvPr>
            <p:ph type="tbl" sz="quarter" idx="13"/>
            <p:extLst>
              <p:ext uri="{D42A27DB-BD31-4B8C-83A1-F6EECF244321}">
                <p14:modId xmlns:p14="http://schemas.microsoft.com/office/powerpoint/2010/main" val="32186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9826772"/>
                    </a:ext>
                  </a:extLst>
                </a:gridCol>
                <a:gridCol w="370332">
                  <a:extLst>
                    <a:ext uri="{9D8B030D-6E8A-4147-A177-3AD203B41FA5}">
                      <a16:colId xmlns:a16="http://schemas.microsoft.com/office/drawing/2014/main" val="2019590681"/>
                    </a:ext>
                  </a:extLst>
                </a:gridCol>
                <a:gridCol w="370332">
                  <a:extLst>
                    <a:ext uri="{9D8B030D-6E8A-4147-A177-3AD203B41FA5}">
                      <a16:colId xmlns:a16="http://schemas.microsoft.com/office/drawing/2014/main" val="2844011556"/>
                    </a:ext>
                  </a:extLst>
                </a:gridCol>
                <a:gridCol w="370332">
                  <a:extLst>
                    <a:ext uri="{9D8B030D-6E8A-4147-A177-3AD203B41FA5}">
                      <a16:colId xmlns:a16="http://schemas.microsoft.com/office/drawing/2014/main" val="1069449654"/>
                    </a:ext>
                  </a:extLst>
                </a:gridCol>
                <a:gridCol w="329184">
                  <a:extLst>
                    <a:ext uri="{9D8B030D-6E8A-4147-A177-3AD203B41FA5}">
                      <a16:colId xmlns:a16="http://schemas.microsoft.com/office/drawing/2014/main" val="772908710"/>
                    </a:ext>
                  </a:extLst>
                </a:gridCol>
                <a:gridCol w="329184">
                  <a:extLst>
                    <a:ext uri="{9D8B030D-6E8A-4147-A177-3AD203B41FA5}">
                      <a16:colId xmlns:a16="http://schemas.microsoft.com/office/drawing/2014/main" val="3127626054"/>
                    </a:ext>
                  </a:extLst>
                </a:gridCol>
                <a:gridCol w="329184">
                  <a:extLst>
                    <a:ext uri="{9D8B030D-6E8A-4147-A177-3AD203B41FA5}">
                      <a16:colId xmlns:a16="http://schemas.microsoft.com/office/drawing/2014/main" val="1285745631"/>
                    </a:ext>
                  </a:extLst>
                </a:gridCol>
                <a:gridCol w="329184">
                  <a:extLst>
                    <a:ext uri="{9D8B030D-6E8A-4147-A177-3AD203B41FA5}">
                      <a16:colId xmlns:a16="http://schemas.microsoft.com/office/drawing/2014/main" val="4068835215"/>
                    </a:ext>
                  </a:extLst>
                </a:gridCol>
                <a:gridCol w="329184">
                  <a:extLst>
                    <a:ext uri="{9D8B030D-6E8A-4147-A177-3AD203B41FA5}">
                      <a16:colId xmlns:a16="http://schemas.microsoft.com/office/drawing/2014/main" val="154984523"/>
                    </a:ext>
                  </a:extLst>
                </a:gridCol>
                <a:gridCol w="329184">
                  <a:extLst>
                    <a:ext uri="{9D8B030D-6E8A-4147-A177-3AD203B41FA5}">
                      <a16:colId xmlns:a16="http://schemas.microsoft.com/office/drawing/2014/main" val="2914162126"/>
                    </a:ext>
                  </a:extLst>
                </a:gridCol>
                <a:gridCol w="329184">
                  <a:extLst>
                    <a:ext uri="{9D8B030D-6E8A-4147-A177-3AD203B41FA5}">
                      <a16:colId xmlns:a16="http://schemas.microsoft.com/office/drawing/2014/main" val="3594666028"/>
                    </a:ext>
                  </a:extLst>
                </a:gridCol>
                <a:gridCol w="329184">
                  <a:extLst>
                    <a:ext uri="{9D8B030D-6E8A-4147-A177-3AD203B41FA5}">
                      <a16:colId xmlns:a16="http://schemas.microsoft.com/office/drawing/2014/main" val="230630911"/>
                    </a:ext>
                  </a:extLst>
                </a:gridCol>
                <a:gridCol w="329184">
                  <a:extLst>
                    <a:ext uri="{9D8B030D-6E8A-4147-A177-3AD203B41FA5}">
                      <a16:colId xmlns:a16="http://schemas.microsoft.com/office/drawing/2014/main" val="4047751250"/>
                    </a:ext>
                  </a:extLst>
                </a:gridCol>
                <a:gridCol w="370332">
                  <a:extLst>
                    <a:ext uri="{9D8B030D-6E8A-4147-A177-3AD203B41FA5}">
                      <a16:colId xmlns:a16="http://schemas.microsoft.com/office/drawing/2014/main" val="1258999506"/>
                    </a:ext>
                  </a:extLst>
                </a:gridCol>
                <a:gridCol w="370332">
                  <a:extLst>
                    <a:ext uri="{9D8B030D-6E8A-4147-A177-3AD203B41FA5}">
                      <a16:colId xmlns:a16="http://schemas.microsoft.com/office/drawing/2014/main" val="1633171907"/>
                    </a:ext>
                  </a:extLst>
                </a:gridCol>
                <a:gridCol w="329184">
                  <a:extLst>
                    <a:ext uri="{9D8B030D-6E8A-4147-A177-3AD203B41FA5}">
                      <a16:colId xmlns:a16="http://schemas.microsoft.com/office/drawing/2014/main" val="1624527461"/>
                    </a:ext>
                  </a:extLst>
                </a:gridCol>
                <a:gridCol w="329184">
                  <a:extLst>
                    <a:ext uri="{9D8B030D-6E8A-4147-A177-3AD203B41FA5}">
                      <a16:colId xmlns:a16="http://schemas.microsoft.com/office/drawing/2014/main" val="2009542119"/>
                    </a:ext>
                  </a:extLst>
                </a:gridCol>
                <a:gridCol w="370332">
                  <a:extLst>
                    <a:ext uri="{9D8B030D-6E8A-4147-A177-3AD203B41FA5}">
                      <a16:colId xmlns:a16="http://schemas.microsoft.com/office/drawing/2014/main" val="9131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536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ID - 2018-03-06 16:14:43</a:t>
                      </a:r>
                      <a:r>
                        <a:rPr kumimoji="0" lang="en-US" sz="1000" b="0" i="0" u="none" strike="noStrike" kern="1200" cap="none" spc="0" normalizeH="0" baseline="0" noProof="0">
                          <a:ln>
                            <a:noFill/>
                          </a:ln>
                          <a:solidFill>
                            <a:prstClr val="black"/>
                          </a:solidFill>
                          <a:effectLst/>
                          <a:uLnTx/>
                          <a:uFillTx/>
                          <a:latin typeface="+mn-lt"/>
                          <a:ea typeface="+mn-ea"/>
                          <a:cs typeface="+mn-cs"/>
                        </a:rPr>
                        <a:t>
Menangkan Tiket Nonton Final UEFA Champions League 2018 dan pergi ke Kyiv bareng temen lo! Beli paket Pizza Hut Deal 1 dengan Pepsi dan kumpulin poinnya!
.
Berlaku hanya untuk pembelian online melalui aplikasi PHD atau di www.phd.co.id
.
Kunjungi https://phd.co.id/uefa untuk info lebih lanjut
.
#LoveItLiveIt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782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ID - 2018-03-06 16:12:13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1177415"/>
                  </a:ext>
                </a:extLst>
              </a:tr>
            </a:tbl>
          </a:graphicData>
        </a:graphic>
      </p:graphicFrame>
      <p:sp>
        <p:nvSpPr>
          <p:cNvPr id="4" name="Text Placeholder 3">
            <a:extLst>
              <a:ext uri="{FF2B5EF4-FFF2-40B4-BE49-F238E27FC236}">
                <a16:creationId xmlns:a16="http://schemas.microsoft.com/office/drawing/2014/main" id="{E6B08E3D-5FD2-42FA-A559-8A31B0198E9B}"/>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230594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4B54-9A23-477C-8B75-53F49F0B7DC0}"/>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F6BE12CB-8973-4A56-A4E4-B2DCBC2C5535}"/>
              </a:ext>
            </a:extLst>
          </p:cNvPr>
          <p:cNvGraphicFramePr>
            <a:graphicFrameLocks noGrp="1"/>
          </p:cNvGraphicFramePr>
          <p:nvPr>
            <p:ph type="tbl" sz="quarter" idx="13"/>
            <p:extLst>
              <p:ext uri="{D42A27DB-BD31-4B8C-83A1-F6EECF244321}">
                <p14:modId xmlns:p14="http://schemas.microsoft.com/office/powerpoint/2010/main" val="426165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6063025"/>
                    </a:ext>
                  </a:extLst>
                </a:gridCol>
                <a:gridCol w="370332">
                  <a:extLst>
                    <a:ext uri="{9D8B030D-6E8A-4147-A177-3AD203B41FA5}">
                      <a16:colId xmlns:a16="http://schemas.microsoft.com/office/drawing/2014/main" val="2040762451"/>
                    </a:ext>
                  </a:extLst>
                </a:gridCol>
                <a:gridCol w="370332">
                  <a:extLst>
                    <a:ext uri="{9D8B030D-6E8A-4147-A177-3AD203B41FA5}">
                      <a16:colId xmlns:a16="http://schemas.microsoft.com/office/drawing/2014/main" val="766837406"/>
                    </a:ext>
                  </a:extLst>
                </a:gridCol>
                <a:gridCol w="370332">
                  <a:extLst>
                    <a:ext uri="{9D8B030D-6E8A-4147-A177-3AD203B41FA5}">
                      <a16:colId xmlns:a16="http://schemas.microsoft.com/office/drawing/2014/main" val="2900423149"/>
                    </a:ext>
                  </a:extLst>
                </a:gridCol>
                <a:gridCol w="329184">
                  <a:extLst>
                    <a:ext uri="{9D8B030D-6E8A-4147-A177-3AD203B41FA5}">
                      <a16:colId xmlns:a16="http://schemas.microsoft.com/office/drawing/2014/main" val="3406504829"/>
                    </a:ext>
                  </a:extLst>
                </a:gridCol>
                <a:gridCol w="329184">
                  <a:extLst>
                    <a:ext uri="{9D8B030D-6E8A-4147-A177-3AD203B41FA5}">
                      <a16:colId xmlns:a16="http://schemas.microsoft.com/office/drawing/2014/main" val="2396975929"/>
                    </a:ext>
                  </a:extLst>
                </a:gridCol>
                <a:gridCol w="329184">
                  <a:extLst>
                    <a:ext uri="{9D8B030D-6E8A-4147-A177-3AD203B41FA5}">
                      <a16:colId xmlns:a16="http://schemas.microsoft.com/office/drawing/2014/main" val="3254328287"/>
                    </a:ext>
                  </a:extLst>
                </a:gridCol>
                <a:gridCol w="329184">
                  <a:extLst>
                    <a:ext uri="{9D8B030D-6E8A-4147-A177-3AD203B41FA5}">
                      <a16:colId xmlns:a16="http://schemas.microsoft.com/office/drawing/2014/main" val="1404369449"/>
                    </a:ext>
                  </a:extLst>
                </a:gridCol>
                <a:gridCol w="329184">
                  <a:extLst>
                    <a:ext uri="{9D8B030D-6E8A-4147-A177-3AD203B41FA5}">
                      <a16:colId xmlns:a16="http://schemas.microsoft.com/office/drawing/2014/main" val="1347150758"/>
                    </a:ext>
                  </a:extLst>
                </a:gridCol>
                <a:gridCol w="329184">
                  <a:extLst>
                    <a:ext uri="{9D8B030D-6E8A-4147-A177-3AD203B41FA5}">
                      <a16:colId xmlns:a16="http://schemas.microsoft.com/office/drawing/2014/main" val="15250496"/>
                    </a:ext>
                  </a:extLst>
                </a:gridCol>
                <a:gridCol w="329184">
                  <a:extLst>
                    <a:ext uri="{9D8B030D-6E8A-4147-A177-3AD203B41FA5}">
                      <a16:colId xmlns:a16="http://schemas.microsoft.com/office/drawing/2014/main" val="3448283194"/>
                    </a:ext>
                  </a:extLst>
                </a:gridCol>
                <a:gridCol w="329184">
                  <a:extLst>
                    <a:ext uri="{9D8B030D-6E8A-4147-A177-3AD203B41FA5}">
                      <a16:colId xmlns:a16="http://schemas.microsoft.com/office/drawing/2014/main" val="3993472462"/>
                    </a:ext>
                  </a:extLst>
                </a:gridCol>
                <a:gridCol w="329184">
                  <a:extLst>
                    <a:ext uri="{9D8B030D-6E8A-4147-A177-3AD203B41FA5}">
                      <a16:colId xmlns:a16="http://schemas.microsoft.com/office/drawing/2014/main" val="2016245050"/>
                    </a:ext>
                  </a:extLst>
                </a:gridCol>
                <a:gridCol w="370332">
                  <a:extLst>
                    <a:ext uri="{9D8B030D-6E8A-4147-A177-3AD203B41FA5}">
                      <a16:colId xmlns:a16="http://schemas.microsoft.com/office/drawing/2014/main" val="20323339"/>
                    </a:ext>
                  </a:extLst>
                </a:gridCol>
                <a:gridCol w="370332">
                  <a:extLst>
                    <a:ext uri="{9D8B030D-6E8A-4147-A177-3AD203B41FA5}">
                      <a16:colId xmlns:a16="http://schemas.microsoft.com/office/drawing/2014/main" val="571077188"/>
                    </a:ext>
                  </a:extLst>
                </a:gridCol>
                <a:gridCol w="329184">
                  <a:extLst>
                    <a:ext uri="{9D8B030D-6E8A-4147-A177-3AD203B41FA5}">
                      <a16:colId xmlns:a16="http://schemas.microsoft.com/office/drawing/2014/main" val="2087784278"/>
                    </a:ext>
                  </a:extLst>
                </a:gridCol>
                <a:gridCol w="329184">
                  <a:extLst>
                    <a:ext uri="{9D8B030D-6E8A-4147-A177-3AD203B41FA5}">
                      <a16:colId xmlns:a16="http://schemas.microsoft.com/office/drawing/2014/main" val="2693668680"/>
                    </a:ext>
                  </a:extLst>
                </a:gridCol>
                <a:gridCol w="370332">
                  <a:extLst>
                    <a:ext uri="{9D8B030D-6E8A-4147-A177-3AD203B41FA5}">
                      <a16:colId xmlns:a16="http://schemas.microsoft.com/office/drawing/2014/main" val="131061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546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ID - 2018-03-06 16:10:32</a:t>
                      </a:r>
                      <a:r>
                        <a:rPr kumimoji="0" lang="en-US" sz="1000" b="0" i="0" u="none" strike="noStrike" kern="1200" cap="none" spc="0" normalizeH="0" baseline="0" noProof="0">
                          <a:ln>
                            <a:noFill/>
                          </a:ln>
                          <a:solidFill>
                            <a:prstClr val="black"/>
                          </a:solidFill>
                          <a:effectLst/>
                          <a:uLnTx/>
                          <a:uFillTx/>
                          <a:latin typeface="+mn-lt"/>
                          <a:ea typeface="+mn-ea"/>
                          <a:cs typeface="+mn-cs"/>
                        </a:rPr>
                        <a:t>
Menangkan tiket nonton Final UEFA Champions League di KYIV, sekarang! 
Beli KFC Combo Super Besar dengan Pepsi dan submit struk kamu di http://pepsiuefa.kfcku.com/
Dapatkan poinnya dan ikuti keseruan nonton langsung Final UEFA Champions League 2018!
.
Syarat dan ketentuan berlaku, kunjungi http://pepsiuefa.kfcku.com/syarat-dan-ketentuan
.
#LoveItLiveIt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3575523"/>
                  </a:ext>
                </a:extLst>
              </a:tr>
            </a:tbl>
          </a:graphicData>
        </a:graphic>
      </p:graphicFrame>
      <p:sp>
        <p:nvSpPr>
          <p:cNvPr id="4" name="Text Placeholder 3">
            <a:extLst>
              <a:ext uri="{FF2B5EF4-FFF2-40B4-BE49-F238E27FC236}">
                <a16:creationId xmlns:a16="http://schemas.microsoft.com/office/drawing/2014/main" id="{D2F1C342-47B7-4536-BAE6-2D6BB1DD6A8D}"/>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1382981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3A92B-59DB-41FC-8B47-C44603FF31A3}"/>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8CF9DDF4-35C9-4653-9E93-978D6DC9177D}"/>
              </a:ext>
            </a:extLst>
          </p:cNvPr>
          <p:cNvGraphicFramePr>
            <a:graphicFrameLocks noGrp="1"/>
          </p:cNvGraphicFramePr>
          <p:nvPr>
            <p:ph type="tbl" sz="quarter" idx="13"/>
            <p:extLst>
              <p:ext uri="{D42A27DB-BD31-4B8C-83A1-F6EECF244321}">
                <p14:modId xmlns:p14="http://schemas.microsoft.com/office/powerpoint/2010/main" val="352789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13309730"/>
                    </a:ext>
                  </a:extLst>
                </a:gridCol>
                <a:gridCol w="370332">
                  <a:extLst>
                    <a:ext uri="{9D8B030D-6E8A-4147-A177-3AD203B41FA5}">
                      <a16:colId xmlns:a16="http://schemas.microsoft.com/office/drawing/2014/main" val="4083673360"/>
                    </a:ext>
                  </a:extLst>
                </a:gridCol>
                <a:gridCol w="370332">
                  <a:extLst>
                    <a:ext uri="{9D8B030D-6E8A-4147-A177-3AD203B41FA5}">
                      <a16:colId xmlns:a16="http://schemas.microsoft.com/office/drawing/2014/main" val="1858599766"/>
                    </a:ext>
                  </a:extLst>
                </a:gridCol>
                <a:gridCol w="370332">
                  <a:extLst>
                    <a:ext uri="{9D8B030D-6E8A-4147-A177-3AD203B41FA5}">
                      <a16:colId xmlns:a16="http://schemas.microsoft.com/office/drawing/2014/main" val="735959946"/>
                    </a:ext>
                  </a:extLst>
                </a:gridCol>
                <a:gridCol w="329184">
                  <a:extLst>
                    <a:ext uri="{9D8B030D-6E8A-4147-A177-3AD203B41FA5}">
                      <a16:colId xmlns:a16="http://schemas.microsoft.com/office/drawing/2014/main" val="3070241438"/>
                    </a:ext>
                  </a:extLst>
                </a:gridCol>
                <a:gridCol w="329184">
                  <a:extLst>
                    <a:ext uri="{9D8B030D-6E8A-4147-A177-3AD203B41FA5}">
                      <a16:colId xmlns:a16="http://schemas.microsoft.com/office/drawing/2014/main" val="3584984190"/>
                    </a:ext>
                  </a:extLst>
                </a:gridCol>
                <a:gridCol w="329184">
                  <a:extLst>
                    <a:ext uri="{9D8B030D-6E8A-4147-A177-3AD203B41FA5}">
                      <a16:colId xmlns:a16="http://schemas.microsoft.com/office/drawing/2014/main" val="1077252321"/>
                    </a:ext>
                  </a:extLst>
                </a:gridCol>
                <a:gridCol w="329184">
                  <a:extLst>
                    <a:ext uri="{9D8B030D-6E8A-4147-A177-3AD203B41FA5}">
                      <a16:colId xmlns:a16="http://schemas.microsoft.com/office/drawing/2014/main" val="2124846232"/>
                    </a:ext>
                  </a:extLst>
                </a:gridCol>
                <a:gridCol w="329184">
                  <a:extLst>
                    <a:ext uri="{9D8B030D-6E8A-4147-A177-3AD203B41FA5}">
                      <a16:colId xmlns:a16="http://schemas.microsoft.com/office/drawing/2014/main" val="3501323914"/>
                    </a:ext>
                  </a:extLst>
                </a:gridCol>
                <a:gridCol w="329184">
                  <a:extLst>
                    <a:ext uri="{9D8B030D-6E8A-4147-A177-3AD203B41FA5}">
                      <a16:colId xmlns:a16="http://schemas.microsoft.com/office/drawing/2014/main" val="145576947"/>
                    </a:ext>
                  </a:extLst>
                </a:gridCol>
                <a:gridCol w="329184">
                  <a:extLst>
                    <a:ext uri="{9D8B030D-6E8A-4147-A177-3AD203B41FA5}">
                      <a16:colId xmlns:a16="http://schemas.microsoft.com/office/drawing/2014/main" val="1404827567"/>
                    </a:ext>
                  </a:extLst>
                </a:gridCol>
                <a:gridCol w="329184">
                  <a:extLst>
                    <a:ext uri="{9D8B030D-6E8A-4147-A177-3AD203B41FA5}">
                      <a16:colId xmlns:a16="http://schemas.microsoft.com/office/drawing/2014/main" val="964418916"/>
                    </a:ext>
                  </a:extLst>
                </a:gridCol>
                <a:gridCol w="329184">
                  <a:extLst>
                    <a:ext uri="{9D8B030D-6E8A-4147-A177-3AD203B41FA5}">
                      <a16:colId xmlns:a16="http://schemas.microsoft.com/office/drawing/2014/main" val="3122041501"/>
                    </a:ext>
                  </a:extLst>
                </a:gridCol>
                <a:gridCol w="370332">
                  <a:extLst>
                    <a:ext uri="{9D8B030D-6E8A-4147-A177-3AD203B41FA5}">
                      <a16:colId xmlns:a16="http://schemas.microsoft.com/office/drawing/2014/main" val="2380717113"/>
                    </a:ext>
                  </a:extLst>
                </a:gridCol>
                <a:gridCol w="370332">
                  <a:extLst>
                    <a:ext uri="{9D8B030D-6E8A-4147-A177-3AD203B41FA5}">
                      <a16:colId xmlns:a16="http://schemas.microsoft.com/office/drawing/2014/main" val="1771526479"/>
                    </a:ext>
                  </a:extLst>
                </a:gridCol>
                <a:gridCol w="329184">
                  <a:extLst>
                    <a:ext uri="{9D8B030D-6E8A-4147-A177-3AD203B41FA5}">
                      <a16:colId xmlns:a16="http://schemas.microsoft.com/office/drawing/2014/main" val="2672161148"/>
                    </a:ext>
                  </a:extLst>
                </a:gridCol>
                <a:gridCol w="329184">
                  <a:extLst>
                    <a:ext uri="{9D8B030D-6E8A-4147-A177-3AD203B41FA5}">
                      <a16:colId xmlns:a16="http://schemas.microsoft.com/office/drawing/2014/main" val="1722959388"/>
                    </a:ext>
                  </a:extLst>
                </a:gridCol>
                <a:gridCol w="370332">
                  <a:extLst>
                    <a:ext uri="{9D8B030D-6E8A-4147-A177-3AD203B41FA5}">
                      <a16:colId xmlns:a16="http://schemas.microsoft.com/office/drawing/2014/main" val="1990496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303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 Sosro Indonesia - 2018-03-06 14:45:44</a:t>
                      </a:r>
                      <a:r>
                        <a:rPr kumimoji="0" lang="en-US" sz="1000" b="0" i="0" u="none" strike="noStrike" kern="1200" cap="none" spc="0" normalizeH="0" baseline="0" noProof="0">
                          <a:ln>
                            <a:noFill/>
                          </a:ln>
                          <a:solidFill>
                            <a:prstClr val="black"/>
                          </a:solidFill>
                          <a:effectLst/>
                          <a:uLnTx/>
                          <a:uFillTx/>
                          <a:latin typeface="+mn-lt"/>
                          <a:ea typeface="+mn-ea"/>
                          <a:cs typeface="+mn-cs"/>
                        </a:rPr>
                        <a:t>
‪Di tanggal muda ini, nikmati hari ini dengan makanan favoritmu. Karena, tidak ada yang paling nikmat daripada makanan favoritmu dan berbagi cerita weekendmu dengan orang tersayangmu.‬
‪Karena #ApapunMakanannyaMinumnyaTehbotolSosro‬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4337899"/>
                  </a:ext>
                </a:extLst>
              </a:tr>
            </a:tbl>
          </a:graphicData>
        </a:graphic>
      </p:graphicFrame>
      <p:sp>
        <p:nvSpPr>
          <p:cNvPr id="4" name="Text Placeholder 3">
            <a:extLst>
              <a:ext uri="{FF2B5EF4-FFF2-40B4-BE49-F238E27FC236}">
                <a16:creationId xmlns:a16="http://schemas.microsoft.com/office/drawing/2014/main" id="{6F72CB82-9EDD-4FB1-A4C2-442BE54AC34C}"/>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325967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8732-B321-4536-95D7-08F32E25273F}"/>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04BFAE59-A7A9-4F8B-89C1-4BE7894B6A04}"/>
              </a:ext>
            </a:extLst>
          </p:cNvPr>
          <p:cNvGraphicFramePr>
            <a:graphicFrameLocks noGrp="1"/>
          </p:cNvGraphicFramePr>
          <p:nvPr>
            <p:ph type="tbl" sz="quarter" idx="13"/>
            <p:extLst>
              <p:ext uri="{D42A27DB-BD31-4B8C-83A1-F6EECF244321}">
                <p14:modId xmlns:p14="http://schemas.microsoft.com/office/powerpoint/2010/main" val="238919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1722961"/>
                    </a:ext>
                  </a:extLst>
                </a:gridCol>
                <a:gridCol w="370332">
                  <a:extLst>
                    <a:ext uri="{9D8B030D-6E8A-4147-A177-3AD203B41FA5}">
                      <a16:colId xmlns:a16="http://schemas.microsoft.com/office/drawing/2014/main" val="3870052452"/>
                    </a:ext>
                  </a:extLst>
                </a:gridCol>
                <a:gridCol w="370332">
                  <a:extLst>
                    <a:ext uri="{9D8B030D-6E8A-4147-A177-3AD203B41FA5}">
                      <a16:colId xmlns:a16="http://schemas.microsoft.com/office/drawing/2014/main" val="803198658"/>
                    </a:ext>
                  </a:extLst>
                </a:gridCol>
                <a:gridCol w="370332">
                  <a:extLst>
                    <a:ext uri="{9D8B030D-6E8A-4147-A177-3AD203B41FA5}">
                      <a16:colId xmlns:a16="http://schemas.microsoft.com/office/drawing/2014/main" val="3290235345"/>
                    </a:ext>
                  </a:extLst>
                </a:gridCol>
                <a:gridCol w="329184">
                  <a:extLst>
                    <a:ext uri="{9D8B030D-6E8A-4147-A177-3AD203B41FA5}">
                      <a16:colId xmlns:a16="http://schemas.microsoft.com/office/drawing/2014/main" val="2403546573"/>
                    </a:ext>
                  </a:extLst>
                </a:gridCol>
                <a:gridCol w="329184">
                  <a:extLst>
                    <a:ext uri="{9D8B030D-6E8A-4147-A177-3AD203B41FA5}">
                      <a16:colId xmlns:a16="http://schemas.microsoft.com/office/drawing/2014/main" val="3739665306"/>
                    </a:ext>
                  </a:extLst>
                </a:gridCol>
                <a:gridCol w="329184">
                  <a:extLst>
                    <a:ext uri="{9D8B030D-6E8A-4147-A177-3AD203B41FA5}">
                      <a16:colId xmlns:a16="http://schemas.microsoft.com/office/drawing/2014/main" val="2710115288"/>
                    </a:ext>
                  </a:extLst>
                </a:gridCol>
                <a:gridCol w="329184">
                  <a:extLst>
                    <a:ext uri="{9D8B030D-6E8A-4147-A177-3AD203B41FA5}">
                      <a16:colId xmlns:a16="http://schemas.microsoft.com/office/drawing/2014/main" val="1094500214"/>
                    </a:ext>
                  </a:extLst>
                </a:gridCol>
                <a:gridCol w="329184">
                  <a:extLst>
                    <a:ext uri="{9D8B030D-6E8A-4147-A177-3AD203B41FA5}">
                      <a16:colId xmlns:a16="http://schemas.microsoft.com/office/drawing/2014/main" val="2938202963"/>
                    </a:ext>
                  </a:extLst>
                </a:gridCol>
                <a:gridCol w="329184">
                  <a:extLst>
                    <a:ext uri="{9D8B030D-6E8A-4147-A177-3AD203B41FA5}">
                      <a16:colId xmlns:a16="http://schemas.microsoft.com/office/drawing/2014/main" val="68664901"/>
                    </a:ext>
                  </a:extLst>
                </a:gridCol>
                <a:gridCol w="329184">
                  <a:extLst>
                    <a:ext uri="{9D8B030D-6E8A-4147-A177-3AD203B41FA5}">
                      <a16:colId xmlns:a16="http://schemas.microsoft.com/office/drawing/2014/main" val="3471874355"/>
                    </a:ext>
                  </a:extLst>
                </a:gridCol>
                <a:gridCol w="329184">
                  <a:extLst>
                    <a:ext uri="{9D8B030D-6E8A-4147-A177-3AD203B41FA5}">
                      <a16:colId xmlns:a16="http://schemas.microsoft.com/office/drawing/2014/main" val="1917628062"/>
                    </a:ext>
                  </a:extLst>
                </a:gridCol>
                <a:gridCol w="329184">
                  <a:extLst>
                    <a:ext uri="{9D8B030D-6E8A-4147-A177-3AD203B41FA5}">
                      <a16:colId xmlns:a16="http://schemas.microsoft.com/office/drawing/2014/main" val="1402400498"/>
                    </a:ext>
                  </a:extLst>
                </a:gridCol>
                <a:gridCol w="370332">
                  <a:extLst>
                    <a:ext uri="{9D8B030D-6E8A-4147-A177-3AD203B41FA5}">
                      <a16:colId xmlns:a16="http://schemas.microsoft.com/office/drawing/2014/main" val="3740936921"/>
                    </a:ext>
                  </a:extLst>
                </a:gridCol>
                <a:gridCol w="370332">
                  <a:extLst>
                    <a:ext uri="{9D8B030D-6E8A-4147-A177-3AD203B41FA5}">
                      <a16:colId xmlns:a16="http://schemas.microsoft.com/office/drawing/2014/main" val="311380973"/>
                    </a:ext>
                  </a:extLst>
                </a:gridCol>
                <a:gridCol w="329184">
                  <a:extLst>
                    <a:ext uri="{9D8B030D-6E8A-4147-A177-3AD203B41FA5}">
                      <a16:colId xmlns:a16="http://schemas.microsoft.com/office/drawing/2014/main" val="1552315467"/>
                    </a:ext>
                  </a:extLst>
                </a:gridCol>
                <a:gridCol w="329184">
                  <a:extLst>
                    <a:ext uri="{9D8B030D-6E8A-4147-A177-3AD203B41FA5}">
                      <a16:colId xmlns:a16="http://schemas.microsoft.com/office/drawing/2014/main" val="704236875"/>
                    </a:ext>
                  </a:extLst>
                </a:gridCol>
                <a:gridCol w="370332">
                  <a:extLst>
                    <a:ext uri="{9D8B030D-6E8A-4147-A177-3AD203B41FA5}">
                      <a16:colId xmlns:a16="http://schemas.microsoft.com/office/drawing/2014/main" val="143092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229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 AQUA Indonesia - 2018-03-05 18:55:21</a:t>
                      </a:r>
                      <a:r>
                        <a:rPr kumimoji="0" lang="en-US" sz="1000" b="0" i="0" u="none" strike="noStrike" kern="1200" cap="none" spc="0" normalizeH="0" baseline="0" noProof="0">
                          <a:ln>
                            <a:noFill/>
                          </a:ln>
                          <a:solidFill>
                            <a:prstClr val="black"/>
                          </a:solidFill>
                          <a:effectLst/>
                          <a:uLnTx/>
                          <a:uFillTx/>
                          <a:latin typeface="+mn-lt"/>
                          <a:ea typeface="+mn-ea"/>
                          <a:cs typeface="+mn-cs"/>
                        </a:rPr>
                        <a:t>
Bali siap untuk Final Nasional! SSB Putra Dewata Bali berhasil menjadi juara dalam Final Regional AQUADNC 2018 di Bali. Selamat atas perjuangan dari SSB PORBA, GUNTUR dan JIMA PUTRA DALUNG yang telah berhasil meraih peringkat ke 2-4, serta MANDALA UNITED yang telah terpilih menjadi Team Fairplay.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762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 AQUA Indonesia - 2018-03-05 11:00:00</a:t>
                      </a:r>
                      <a:r>
                        <a:rPr kumimoji="0" lang="en-US" sz="1000" b="0" i="0" u="none" strike="noStrike" kern="1200" cap="none" spc="0" normalizeH="0" baseline="0" noProof="0">
                          <a:ln>
                            <a:noFill/>
                          </a:ln>
                          <a:solidFill>
                            <a:prstClr val="black"/>
                          </a:solidFill>
                          <a:effectLst/>
                          <a:uLnTx/>
                          <a:uFillTx/>
                          <a:latin typeface="+mn-lt"/>
                          <a:ea typeface="+mn-ea"/>
                          <a:cs typeface="+mn-cs"/>
                        </a:rPr>
                        <a:t>
Ikuti caranya dan menangkan petualangan ke berbagai sumber air #AQUADalamDirimu di penjuru Indonesia dan juga ribuan voucher perjalanan! Untuk info lebih lanjut, kunjungi www.SehatAQUA.com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5592073"/>
                  </a:ext>
                </a:extLst>
              </a:tr>
            </a:tbl>
          </a:graphicData>
        </a:graphic>
      </p:graphicFrame>
      <p:sp>
        <p:nvSpPr>
          <p:cNvPr id="4" name="Text Placeholder 3">
            <a:extLst>
              <a:ext uri="{FF2B5EF4-FFF2-40B4-BE49-F238E27FC236}">
                <a16:creationId xmlns:a16="http://schemas.microsoft.com/office/drawing/2014/main" id="{A1703321-2E01-4D75-B53F-CF41F6F2FA7E}"/>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2826946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F4E0-E948-444B-BF5D-38BD6BDA0DA7}"/>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E3AFB78E-D6DE-4581-8714-273A7A804DC8}"/>
              </a:ext>
            </a:extLst>
          </p:cNvPr>
          <p:cNvGraphicFramePr>
            <a:graphicFrameLocks noGrp="1"/>
          </p:cNvGraphicFramePr>
          <p:nvPr>
            <p:ph type="tbl" sz="quarter" idx="13"/>
            <p:extLst>
              <p:ext uri="{D42A27DB-BD31-4B8C-83A1-F6EECF244321}">
                <p14:modId xmlns:p14="http://schemas.microsoft.com/office/powerpoint/2010/main" val="51172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0711923"/>
                    </a:ext>
                  </a:extLst>
                </a:gridCol>
                <a:gridCol w="987552">
                  <a:extLst>
                    <a:ext uri="{9D8B030D-6E8A-4147-A177-3AD203B41FA5}">
                      <a16:colId xmlns:a16="http://schemas.microsoft.com/office/drawing/2014/main" val="2700830010"/>
                    </a:ext>
                  </a:extLst>
                </a:gridCol>
                <a:gridCol w="987552">
                  <a:extLst>
                    <a:ext uri="{9D8B030D-6E8A-4147-A177-3AD203B41FA5}">
                      <a16:colId xmlns:a16="http://schemas.microsoft.com/office/drawing/2014/main" val="697267444"/>
                    </a:ext>
                  </a:extLst>
                </a:gridCol>
                <a:gridCol w="987552">
                  <a:extLst>
                    <a:ext uri="{9D8B030D-6E8A-4147-A177-3AD203B41FA5}">
                      <a16:colId xmlns:a16="http://schemas.microsoft.com/office/drawing/2014/main" val="2783407928"/>
                    </a:ext>
                  </a:extLst>
                </a:gridCol>
                <a:gridCol w="987552">
                  <a:extLst>
                    <a:ext uri="{9D8B030D-6E8A-4147-A177-3AD203B41FA5}">
                      <a16:colId xmlns:a16="http://schemas.microsoft.com/office/drawing/2014/main" val="302713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21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pocariid (POCARI SWEAT) Indonesia - 2018-03-10 12:00:59</a:t>
                      </a:r>
                      <a:r>
                        <a:rPr kumimoji="0" lang="en-US" sz="1000" b="0" i="0" u="none" strike="noStrike" kern="1200" cap="none" spc="0" normalizeH="0" baseline="0" noProof="0">
                          <a:ln>
                            <a:noFill/>
                          </a:ln>
                          <a:solidFill>
                            <a:prstClr val="black"/>
                          </a:solidFill>
                          <a:effectLst/>
                          <a:uLnTx/>
                          <a:uFillTx/>
                          <a:latin typeface="+mn-lt"/>
                          <a:ea typeface="+mn-ea"/>
                          <a:cs typeface="+mn-cs"/>
                        </a:rPr>
                        <a:t>
Racing with floaties in canyon tubing, raise @Jenniferbachdim and @ibachdim adrenaline to the max. Will they win again, or will @indahkalalo and @werns74 break their unbeaten record? Watch the latest episode of #Dare2Sweat by clicking the link on our bio and also swipe left to join the plank challenge!
.
Special prize for this episode!
2 winners of challenge will be flying to Bali and join workout session with @jenniferbachdim on 31 March! What are you waiting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542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tehbotolsosroid (Tehbotol Sosro) Indonesia - 2018-03-09 22:14:49</a:t>
                      </a:r>
                      <a:r>
                        <a:rPr kumimoji="0" lang="en-US" sz="1000" b="0" i="0" u="none" strike="noStrike" kern="1200" cap="none" spc="0" normalizeH="0" baseline="0" noProof="0">
                          <a:ln>
                            <a:noFill/>
                          </a:ln>
                          <a:solidFill>
                            <a:prstClr val="black"/>
                          </a:solidFill>
                          <a:effectLst/>
                          <a:uLnTx/>
                          <a:uFillTx/>
                          <a:latin typeface="+mn-lt"/>
                          <a:ea typeface="+mn-ea"/>
                          <a:cs typeface="+mn-cs"/>
                        </a:rPr>
                        <a:t>
Tehbotol Sosro kemasan baru, namun rasa tetap original! Kemasan 450 dan 350 ml, bisa dibawa kemana-mana juga, loh. 
#ApapunMakanannyaMinumnyaTehbotolSosro #TehbotolSosro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981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- 2018-03-09 16:59:52</a:t>
                      </a:r>
                      <a:r>
                        <a:rPr kumimoji="0" lang="en-US" sz="1000" b="0" i="0" u="none" strike="noStrike" kern="1200" cap="none" spc="0" normalizeH="0" baseline="0" noProof="0">
                          <a:ln>
                            <a:noFill/>
                          </a:ln>
                          <a:solidFill>
                            <a:prstClr val="black"/>
                          </a:solidFill>
                          <a:effectLst/>
                          <a:uLnTx/>
                          <a:uFillTx/>
                          <a:latin typeface="+mn-lt"/>
                          <a:ea typeface="+mn-ea"/>
                          <a:cs typeface="+mn-cs"/>
                        </a:rPr>
                        <a:t>
Selamat Hari Ginjal Sedunia! Jaga ginjalmu dengan minum cukup bersama #AQUADalamDirimu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000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cocacola_id (Coca-Cola Indonesia) - 2018-03-09 11:59:43</a:t>
                      </a:r>
                      <a:r>
                        <a:rPr kumimoji="0" lang="en-US" sz="1000" b="0" i="0" u="none" strike="noStrike" kern="1200" cap="none" spc="0" normalizeH="0" baseline="0" noProof="0">
                          <a:ln>
                            <a:noFill/>
                          </a:ln>
                          <a:solidFill>
                            <a:prstClr val="black"/>
                          </a:solidFill>
                          <a:effectLst/>
                          <a:uLnTx/>
                          <a:uFillTx/>
                          <a:latin typeface="+mn-lt"/>
                          <a:ea typeface="+mn-ea"/>
                          <a:cs typeface="+mn-cs"/>
                        </a:rPr>
                        <a:t>
#HariMusikNasional paling asik dengerin lagu apa? Share disini disini!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55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- 2018-03-08 20:23:02</a:t>
                      </a:r>
                      <a:r>
                        <a:rPr kumimoji="0" lang="en-US" sz="1000" b="0" i="0" u="none" strike="noStrike" kern="1200" cap="none" spc="0" normalizeH="0" baseline="0" noProof="0">
                          <a:ln>
                            <a:noFill/>
                          </a:ln>
                          <a:solidFill>
                            <a:prstClr val="black"/>
                          </a:solidFill>
                          <a:effectLst/>
                          <a:uLnTx/>
                          <a:uFillTx/>
                          <a:latin typeface="+mn-lt"/>
                          <a:ea typeface="+mn-ea"/>
                          <a:cs typeface="+mn-cs"/>
                        </a:rPr>
                        <a:t>
Selamat Hari Ginjal Sedunia! Jaga ginjalmu dengan minum cukup bersama #AQUADalamDirimu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6934060"/>
                  </a:ext>
                </a:extLst>
              </a:tr>
            </a:tbl>
          </a:graphicData>
        </a:graphic>
      </p:graphicFrame>
      <p:sp>
        <p:nvSpPr>
          <p:cNvPr id="4" name="Text Placeholder 3">
            <a:extLst>
              <a:ext uri="{FF2B5EF4-FFF2-40B4-BE49-F238E27FC236}">
                <a16:creationId xmlns:a16="http://schemas.microsoft.com/office/drawing/2014/main" id="{C4D021CC-4F78-4E0F-8F32-BD01D54FC635}"/>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693626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8F26-175D-4ED8-B9C5-36028BB3571D}"/>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6313FC2A-0D1D-44E4-A3F0-6C55F0A4FB3B}"/>
              </a:ext>
            </a:extLst>
          </p:cNvPr>
          <p:cNvGraphicFramePr>
            <a:graphicFrameLocks noGrp="1"/>
          </p:cNvGraphicFramePr>
          <p:nvPr>
            <p:ph type="tbl" sz="quarter" idx="13"/>
            <p:extLst>
              <p:ext uri="{D42A27DB-BD31-4B8C-83A1-F6EECF244321}">
                <p14:modId xmlns:p14="http://schemas.microsoft.com/office/powerpoint/2010/main" val="228325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6148610"/>
                    </a:ext>
                  </a:extLst>
                </a:gridCol>
                <a:gridCol w="987552">
                  <a:extLst>
                    <a:ext uri="{9D8B030D-6E8A-4147-A177-3AD203B41FA5}">
                      <a16:colId xmlns:a16="http://schemas.microsoft.com/office/drawing/2014/main" val="263308387"/>
                    </a:ext>
                  </a:extLst>
                </a:gridCol>
                <a:gridCol w="987552">
                  <a:extLst>
                    <a:ext uri="{9D8B030D-6E8A-4147-A177-3AD203B41FA5}">
                      <a16:colId xmlns:a16="http://schemas.microsoft.com/office/drawing/2014/main" val="1900544472"/>
                    </a:ext>
                  </a:extLst>
                </a:gridCol>
                <a:gridCol w="987552">
                  <a:extLst>
                    <a:ext uri="{9D8B030D-6E8A-4147-A177-3AD203B41FA5}">
                      <a16:colId xmlns:a16="http://schemas.microsoft.com/office/drawing/2014/main" val="3394107743"/>
                    </a:ext>
                  </a:extLst>
                </a:gridCol>
                <a:gridCol w="987552">
                  <a:extLst>
                    <a:ext uri="{9D8B030D-6E8A-4147-A177-3AD203B41FA5}">
                      <a16:colId xmlns:a16="http://schemas.microsoft.com/office/drawing/2014/main" val="17849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556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- 2018-03-08 20:22:27</a:t>
                      </a:r>
                      <a:r>
                        <a:rPr kumimoji="0" lang="en-US" sz="1000" b="0" i="0" u="none" strike="noStrike" kern="1200" cap="none" spc="0" normalizeH="0" baseline="0" noProof="0">
                          <a:ln>
                            <a:noFill/>
                          </a:ln>
                          <a:solidFill>
                            <a:prstClr val="black"/>
                          </a:solidFill>
                          <a:effectLst/>
                          <a:uLnTx/>
                          <a:uFillTx/>
                          <a:latin typeface="+mn-lt"/>
                          <a:ea typeface="+mn-ea"/>
                          <a:cs typeface="+mn-cs"/>
                        </a:rPr>
                        <a:t>
Selamat Hari Ginjal Sedunia! Jaga ginjalmu dengan minum cukup bersama #AQUADalamDirimu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834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- 2018-03-08 20:19:55</a:t>
                      </a:r>
                      <a:r>
                        <a:rPr kumimoji="0" lang="en-US" sz="1000" b="0" i="0" u="none" strike="noStrike" kern="1200" cap="none" spc="0" normalizeH="0" baseline="0" noProof="0">
                          <a:ln>
                            <a:noFill/>
                          </a:ln>
                          <a:solidFill>
                            <a:prstClr val="black"/>
                          </a:solidFill>
                          <a:effectLst/>
                          <a:uLnTx/>
                          <a:uFillTx/>
                          <a:latin typeface="+mn-lt"/>
                          <a:ea typeface="+mn-ea"/>
                          <a:cs typeface="+mn-cs"/>
                        </a:rPr>
                        <a:t>
Selamat Hari Ginjal Sedunia! Jaga ginjalmu dengan minum cukup bersama #AQUADalamDirimu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391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pocariid (POCARI SWEAT) Indonesia - 2018-03-08 14:25:09</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 to all the women out there! Remember, that every woman has their own battle just like @melanieputria ,@haruuuu_chan and especially @kelly_tandiono &amp; @anindyakputri who will fight at the marathon in Korea on 18th of March 2018. 
Stay strong cause you guys are truly #BornToSweat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644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tehbotolsosroid (Tehbotol Sosro) Indonesia - 2018-03-07 18:36:09</a:t>
                      </a:r>
                      <a:r>
                        <a:rPr kumimoji="0" lang="en-US" sz="1000" b="0" i="0" u="none" strike="noStrike" kern="1200" cap="none" spc="0" normalizeH="0" baseline="0" noProof="0">
                          <a:ln>
                            <a:noFill/>
                          </a:ln>
                          <a:solidFill>
                            <a:prstClr val="black"/>
                          </a:solidFill>
                          <a:effectLst/>
                          <a:uLnTx/>
                          <a:uFillTx/>
                          <a:latin typeface="+mn-lt"/>
                          <a:ea typeface="+mn-ea"/>
                          <a:cs typeface="+mn-cs"/>
                        </a:rPr>
                        <a:t>
Sate ayam, nasi pecel ayam, bakso, martabak, soto. Dari berbagai macam makanan kaki lima ini, kalian kenal gak sih dengan orang di balik makanan kaki lima favorit kalian? Ceritakan di kolom komentar, ya! #CeritaKakiLima #ApapunMakanannyaMinumnyaTehbotolSosro #TehbotolSosro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805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- 2018-03-07 11:13:43</a:t>
                      </a:r>
                      <a:r>
                        <a:rPr kumimoji="0" lang="en-US" sz="1000" b="0" i="0" u="none" strike="noStrike" kern="1200" cap="none" spc="0" normalizeH="0" baseline="0" noProof="0">
                          <a:ln>
                            <a:noFill/>
                          </a:ln>
                          <a:solidFill>
                            <a:prstClr val="black"/>
                          </a:solidFill>
                          <a:effectLst/>
                          <a:uLnTx/>
                          <a:uFillTx/>
                          <a:latin typeface="+mn-lt"/>
                          <a:ea typeface="+mn-ea"/>
                          <a:cs typeface="+mn-cs"/>
                        </a:rPr>
                        <a:t>
Beli AQUA kemasan khusus, temukan stiker di balik labelnya dan 
menangkan hadiah petualangan ke sumber air #AQUADalamDirimu serta 
ribuan voucher perjalanan lainnya! 
İnfo lebih lanjut kunjungi www.SehatAQUA.com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7370436"/>
                  </a:ext>
                </a:extLst>
              </a:tr>
            </a:tbl>
          </a:graphicData>
        </a:graphic>
      </p:graphicFrame>
      <p:sp>
        <p:nvSpPr>
          <p:cNvPr id="4" name="Text Placeholder 3">
            <a:extLst>
              <a:ext uri="{FF2B5EF4-FFF2-40B4-BE49-F238E27FC236}">
                <a16:creationId xmlns:a16="http://schemas.microsoft.com/office/drawing/2014/main" id="{1A017873-DCE1-4764-A4DB-90F71E98ED8C}"/>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2351112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2DA2-3861-4FB4-BC6A-F69783CE9005}"/>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44189C84-C12E-4917-93A4-96BEA8FD374F}"/>
              </a:ext>
            </a:extLst>
          </p:cNvPr>
          <p:cNvGraphicFramePr>
            <a:graphicFrameLocks noGrp="1"/>
          </p:cNvGraphicFramePr>
          <p:nvPr>
            <p:ph type="tbl" sz="quarter" idx="13"/>
            <p:extLst>
              <p:ext uri="{D42A27DB-BD31-4B8C-83A1-F6EECF244321}">
                <p14:modId xmlns:p14="http://schemas.microsoft.com/office/powerpoint/2010/main" val="413461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2503713"/>
                    </a:ext>
                  </a:extLst>
                </a:gridCol>
                <a:gridCol w="987552">
                  <a:extLst>
                    <a:ext uri="{9D8B030D-6E8A-4147-A177-3AD203B41FA5}">
                      <a16:colId xmlns:a16="http://schemas.microsoft.com/office/drawing/2014/main" val="688834724"/>
                    </a:ext>
                  </a:extLst>
                </a:gridCol>
                <a:gridCol w="987552">
                  <a:extLst>
                    <a:ext uri="{9D8B030D-6E8A-4147-A177-3AD203B41FA5}">
                      <a16:colId xmlns:a16="http://schemas.microsoft.com/office/drawing/2014/main" val="2874294003"/>
                    </a:ext>
                  </a:extLst>
                </a:gridCol>
                <a:gridCol w="987552">
                  <a:extLst>
                    <a:ext uri="{9D8B030D-6E8A-4147-A177-3AD203B41FA5}">
                      <a16:colId xmlns:a16="http://schemas.microsoft.com/office/drawing/2014/main" val="4128697377"/>
                    </a:ext>
                  </a:extLst>
                </a:gridCol>
                <a:gridCol w="987552">
                  <a:extLst>
                    <a:ext uri="{9D8B030D-6E8A-4147-A177-3AD203B41FA5}">
                      <a16:colId xmlns:a16="http://schemas.microsoft.com/office/drawing/2014/main" val="2172196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144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pepsi_id (Pepsi Indonesia) - 2018-03-06 15:53:36</a:t>
                      </a:r>
                      <a:r>
                        <a:rPr kumimoji="0" lang="en-US" sz="1000" b="0" i="0" u="none" strike="noStrike" kern="1200" cap="none" spc="0" normalizeH="0" baseline="0" noProof="0">
                          <a:ln>
                            <a:noFill/>
                          </a:ln>
                          <a:solidFill>
                            <a:prstClr val="black"/>
                          </a:solidFill>
                          <a:effectLst/>
                          <a:uLnTx/>
                          <a:uFillTx/>
                          <a:latin typeface="+mn-lt"/>
                          <a:ea typeface="+mn-ea"/>
                          <a:cs typeface="+mn-cs"/>
                        </a:rPr>
                        <a:t>
Menangkan Tiket Nonton Final UEFA Champions League 2018 dan pergi ke Kyiv bareng temen lo! Beli paket Pizza Hut Deal 1 dengan Pepsi dan kumpulin poinnya!
.
Berlaku hanya untuk pembelian online melalui aplikasi PHD atau di www.phd.co.id
.
Kunjungi https://phd.co.id/uefa untuk info lebih lanjut
.
#LoveItLiveIt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947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pepsi_id (Pepsi Indonesia) - 2018-03-06 15:52:41</a:t>
                      </a:r>
                      <a:r>
                        <a:rPr kumimoji="0" lang="en-US" sz="1000" b="0" i="0" u="none" strike="noStrike" kern="1200" cap="none" spc="0" normalizeH="0" baseline="0" noProof="0">
                          <a:ln>
                            <a:noFill/>
                          </a:ln>
                          <a:solidFill>
                            <a:prstClr val="black"/>
                          </a:solidFill>
                          <a:effectLst/>
                          <a:uLnTx/>
                          <a:uFillTx/>
                          <a:latin typeface="+mn-lt"/>
                          <a:ea typeface="+mn-ea"/>
                          <a:cs typeface="+mn-cs"/>
                        </a:rPr>
                        <a:t>
Menangkan tiket nonton Final UEFA Champions League di KYIV, sekarang! 
Beli KFC Combo Super Besar dengan Pepsi dan submit struk kamu di http://pepsiuefa.kfcku.com/
Dapatkan poinnya dan ikuti keseruan nonton langsung Final UEFA Champions League 2018!
.
Syarat dan ketentuan berlaku, kunjungi http://pepsiuefa.kfcku.com/syarat-dan-ketentuan
.
#LoveItLiveIt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0275971"/>
                  </a:ext>
                </a:extLst>
              </a:tr>
            </a:tbl>
          </a:graphicData>
        </a:graphic>
      </p:graphicFrame>
      <p:sp>
        <p:nvSpPr>
          <p:cNvPr id="4" name="Text Placeholder 3">
            <a:extLst>
              <a:ext uri="{FF2B5EF4-FFF2-40B4-BE49-F238E27FC236}">
                <a16:creationId xmlns:a16="http://schemas.microsoft.com/office/drawing/2014/main" id="{13F3C07B-7AB1-44AC-AF53-57C8F722BEA5}"/>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8628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3486-DC87-4B4C-A0AE-798E2750C10D}"/>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C5C264F6-D577-4B11-8167-BD9A44230E24}"/>
              </a:ext>
            </a:extLst>
          </p:cNvPr>
          <p:cNvGraphicFramePr>
            <a:graphicFrameLocks noGrp="1"/>
          </p:cNvGraphicFramePr>
          <p:nvPr>
            <p:ph type="tbl" sz="quarter" idx="13"/>
            <p:extLst>
              <p:ext uri="{D42A27DB-BD31-4B8C-83A1-F6EECF244321}">
                <p14:modId xmlns:p14="http://schemas.microsoft.com/office/powerpoint/2010/main" val="1562621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235060"/>
                    </a:ext>
                  </a:extLst>
                </a:gridCol>
                <a:gridCol w="987552">
                  <a:extLst>
                    <a:ext uri="{9D8B030D-6E8A-4147-A177-3AD203B41FA5}">
                      <a16:colId xmlns:a16="http://schemas.microsoft.com/office/drawing/2014/main" val="2795993252"/>
                    </a:ext>
                  </a:extLst>
                </a:gridCol>
                <a:gridCol w="987552">
                  <a:extLst>
                    <a:ext uri="{9D8B030D-6E8A-4147-A177-3AD203B41FA5}">
                      <a16:colId xmlns:a16="http://schemas.microsoft.com/office/drawing/2014/main" val="1265720072"/>
                    </a:ext>
                  </a:extLst>
                </a:gridCol>
                <a:gridCol w="987552">
                  <a:extLst>
                    <a:ext uri="{9D8B030D-6E8A-4147-A177-3AD203B41FA5}">
                      <a16:colId xmlns:a16="http://schemas.microsoft.com/office/drawing/2014/main" val="556077728"/>
                    </a:ext>
                  </a:extLst>
                </a:gridCol>
                <a:gridCol w="987552">
                  <a:extLst>
                    <a:ext uri="{9D8B030D-6E8A-4147-A177-3AD203B41FA5}">
                      <a16:colId xmlns:a16="http://schemas.microsoft.com/office/drawing/2014/main" val="280876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344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tehbotolsosroid (Tehbotol Sosro) Indonesia - 2018-03-06 15:30:36</a:t>
                      </a:r>
                      <a:r>
                        <a:rPr kumimoji="0" lang="en-US" sz="1000" b="0" i="0" u="none" strike="noStrike" kern="1200" cap="none" spc="0" normalizeH="0" baseline="0" noProof="0">
                          <a:ln>
                            <a:noFill/>
                          </a:ln>
                          <a:solidFill>
                            <a:prstClr val="black"/>
                          </a:solidFill>
                          <a:effectLst/>
                          <a:uLnTx/>
                          <a:uFillTx/>
                          <a:latin typeface="+mn-lt"/>
                          <a:ea typeface="+mn-ea"/>
                          <a:cs typeface="+mn-cs"/>
                        </a:rPr>
                        <a:t>
‪Di tanggal muda ini, nikmati hari ini dengan makanan favoritmu. Karena, tidak ada yang paling nikmat daripada makanan favoritmu dan berbagi cerita weekendmu dengan orang tersayangmu.‬
‪Karena #ApapunMakanannyaMinumnyaTehbotolSosro‬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240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sehataqua (sehataqua) Indonesia - 2018-03-05 11:22:27</a:t>
                      </a:r>
                      <a:r>
                        <a:rPr kumimoji="0" lang="en-US" sz="1000" b="0" i="0" u="none" strike="noStrike" kern="1200" cap="none" spc="0" normalizeH="0" baseline="0" noProof="0">
                          <a:ln>
                            <a:noFill/>
                          </a:ln>
                          <a:solidFill>
                            <a:prstClr val="black"/>
                          </a:solidFill>
                          <a:effectLst/>
                          <a:uLnTx/>
                          <a:uFillTx/>
                          <a:latin typeface="+mn-lt"/>
                          <a:ea typeface="+mn-ea"/>
                          <a:cs typeface="+mn-cs"/>
                        </a:rPr>
                        <a:t>
Ikuti caranya dan menangkan petualangan ke berbagai sumber air #AQUADalamDirimu di penjuru Indonesia dan juga ribuan voucher perjalanan! Untuk info lebih lanjut, kunjungi www.SehatAQUA.com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9974039"/>
                  </a:ext>
                </a:extLst>
              </a:tr>
            </a:tbl>
          </a:graphicData>
        </a:graphic>
      </p:graphicFrame>
      <p:sp>
        <p:nvSpPr>
          <p:cNvPr id="4" name="Text Placeholder 3">
            <a:extLst>
              <a:ext uri="{FF2B5EF4-FFF2-40B4-BE49-F238E27FC236}">
                <a16:creationId xmlns:a16="http://schemas.microsoft.com/office/drawing/2014/main" id="{F16F4058-3ABF-453A-AB24-FBF1DE00D03D}"/>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4159519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6B32-8E31-41B3-8829-A1697AC56F8A}"/>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7C186076-6CAE-49A2-AFEC-CC889CC971D5}"/>
              </a:ext>
            </a:extLst>
          </p:cNvPr>
          <p:cNvGraphicFramePr>
            <a:graphicFrameLocks noGrp="1"/>
          </p:cNvGraphicFramePr>
          <p:nvPr>
            <p:ph type="tbl" sz="quarter" idx="13"/>
            <p:extLst>
              <p:ext uri="{D42A27DB-BD31-4B8C-83A1-F6EECF244321}">
                <p14:modId xmlns:p14="http://schemas.microsoft.com/office/powerpoint/2010/main" val="39039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5623744"/>
                    </a:ext>
                  </a:extLst>
                </a:gridCol>
                <a:gridCol w="246888">
                  <a:extLst>
                    <a:ext uri="{9D8B030D-6E8A-4147-A177-3AD203B41FA5}">
                      <a16:colId xmlns:a16="http://schemas.microsoft.com/office/drawing/2014/main" val="4133678161"/>
                    </a:ext>
                  </a:extLst>
                </a:gridCol>
                <a:gridCol w="246888">
                  <a:extLst>
                    <a:ext uri="{9D8B030D-6E8A-4147-A177-3AD203B41FA5}">
                      <a16:colId xmlns:a16="http://schemas.microsoft.com/office/drawing/2014/main" val="3346560564"/>
                    </a:ext>
                  </a:extLst>
                </a:gridCol>
                <a:gridCol w="246888">
                  <a:extLst>
                    <a:ext uri="{9D8B030D-6E8A-4147-A177-3AD203B41FA5}">
                      <a16:colId xmlns:a16="http://schemas.microsoft.com/office/drawing/2014/main" val="2538118955"/>
                    </a:ext>
                  </a:extLst>
                </a:gridCol>
                <a:gridCol w="246888">
                  <a:extLst>
                    <a:ext uri="{9D8B030D-6E8A-4147-A177-3AD203B41FA5}">
                      <a16:colId xmlns:a16="http://schemas.microsoft.com/office/drawing/2014/main" val="378787774"/>
                    </a:ext>
                  </a:extLst>
                </a:gridCol>
                <a:gridCol w="246888">
                  <a:extLst>
                    <a:ext uri="{9D8B030D-6E8A-4147-A177-3AD203B41FA5}">
                      <a16:colId xmlns:a16="http://schemas.microsoft.com/office/drawing/2014/main" val="3637709571"/>
                    </a:ext>
                  </a:extLst>
                </a:gridCol>
                <a:gridCol w="246888">
                  <a:extLst>
                    <a:ext uri="{9D8B030D-6E8A-4147-A177-3AD203B41FA5}">
                      <a16:colId xmlns:a16="http://schemas.microsoft.com/office/drawing/2014/main" val="1101691463"/>
                    </a:ext>
                  </a:extLst>
                </a:gridCol>
                <a:gridCol w="246888">
                  <a:extLst>
                    <a:ext uri="{9D8B030D-6E8A-4147-A177-3AD203B41FA5}">
                      <a16:colId xmlns:a16="http://schemas.microsoft.com/office/drawing/2014/main" val="1364142683"/>
                    </a:ext>
                  </a:extLst>
                </a:gridCol>
                <a:gridCol w="246888">
                  <a:extLst>
                    <a:ext uri="{9D8B030D-6E8A-4147-A177-3AD203B41FA5}">
                      <a16:colId xmlns:a16="http://schemas.microsoft.com/office/drawing/2014/main" val="1803850464"/>
                    </a:ext>
                  </a:extLst>
                </a:gridCol>
                <a:gridCol w="246888">
                  <a:extLst>
                    <a:ext uri="{9D8B030D-6E8A-4147-A177-3AD203B41FA5}">
                      <a16:colId xmlns:a16="http://schemas.microsoft.com/office/drawing/2014/main" val="385907506"/>
                    </a:ext>
                  </a:extLst>
                </a:gridCol>
                <a:gridCol w="246888">
                  <a:extLst>
                    <a:ext uri="{9D8B030D-6E8A-4147-A177-3AD203B41FA5}">
                      <a16:colId xmlns:a16="http://schemas.microsoft.com/office/drawing/2014/main" val="1896605543"/>
                    </a:ext>
                  </a:extLst>
                </a:gridCol>
                <a:gridCol w="246888">
                  <a:extLst>
                    <a:ext uri="{9D8B030D-6E8A-4147-A177-3AD203B41FA5}">
                      <a16:colId xmlns:a16="http://schemas.microsoft.com/office/drawing/2014/main" val="3970847833"/>
                    </a:ext>
                  </a:extLst>
                </a:gridCol>
                <a:gridCol w="246888">
                  <a:extLst>
                    <a:ext uri="{9D8B030D-6E8A-4147-A177-3AD203B41FA5}">
                      <a16:colId xmlns:a16="http://schemas.microsoft.com/office/drawing/2014/main" val="1257721185"/>
                    </a:ext>
                  </a:extLst>
                </a:gridCol>
                <a:gridCol w="246888">
                  <a:extLst>
                    <a:ext uri="{9D8B030D-6E8A-4147-A177-3AD203B41FA5}">
                      <a16:colId xmlns:a16="http://schemas.microsoft.com/office/drawing/2014/main" val="1348700092"/>
                    </a:ext>
                  </a:extLst>
                </a:gridCol>
                <a:gridCol w="246888">
                  <a:extLst>
                    <a:ext uri="{9D8B030D-6E8A-4147-A177-3AD203B41FA5}">
                      <a16:colId xmlns:a16="http://schemas.microsoft.com/office/drawing/2014/main" val="769148347"/>
                    </a:ext>
                  </a:extLst>
                </a:gridCol>
                <a:gridCol w="246888">
                  <a:extLst>
                    <a:ext uri="{9D8B030D-6E8A-4147-A177-3AD203B41FA5}">
                      <a16:colId xmlns:a16="http://schemas.microsoft.com/office/drawing/2014/main" val="372126397"/>
                    </a:ext>
                  </a:extLst>
                </a:gridCol>
                <a:gridCol w="246888">
                  <a:extLst>
                    <a:ext uri="{9D8B030D-6E8A-4147-A177-3AD203B41FA5}">
                      <a16:colId xmlns:a16="http://schemas.microsoft.com/office/drawing/2014/main" val="3070187139"/>
                    </a:ext>
                  </a:extLst>
                </a:gridCol>
                <a:gridCol w="246888">
                  <a:extLst>
                    <a:ext uri="{9D8B030D-6E8A-4147-A177-3AD203B41FA5}">
                      <a16:colId xmlns:a16="http://schemas.microsoft.com/office/drawing/2014/main" val="3154674528"/>
                    </a:ext>
                  </a:extLst>
                </a:gridCol>
                <a:gridCol w="246888">
                  <a:extLst>
                    <a:ext uri="{9D8B030D-6E8A-4147-A177-3AD203B41FA5}">
                      <a16:colId xmlns:a16="http://schemas.microsoft.com/office/drawing/2014/main" val="488194229"/>
                    </a:ext>
                  </a:extLst>
                </a:gridCol>
                <a:gridCol w="246888">
                  <a:extLst>
                    <a:ext uri="{9D8B030D-6E8A-4147-A177-3AD203B41FA5}">
                      <a16:colId xmlns:a16="http://schemas.microsoft.com/office/drawing/2014/main" val="232913809"/>
                    </a:ext>
                  </a:extLst>
                </a:gridCol>
                <a:gridCol w="246888">
                  <a:extLst>
                    <a:ext uri="{9D8B030D-6E8A-4147-A177-3AD203B41FA5}">
                      <a16:colId xmlns:a16="http://schemas.microsoft.com/office/drawing/2014/main" val="3167240032"/>
                    </a:ext>
                  </a:extLst>
                </a:gridCol>
                <a:gridCol w="246888">
                  <a:extLst>
                    <a:ext uri="{9D8B030D-6E8A-4147-A177-3AD203B41FA5}">
                      <a16:colId xmlns:a16="http://schemas.microsoft.com/office/drawing/2014/main" val="2181646431"/>
                    </a:ext>
                  </a:extLst>
                </a:gridCol>
                <a:gridCol w="246888">
                  <a:extLst>
                    <a:ext uri="{9D8B030D-6E8A-4147-A177-3AD203B41FA5}">
                      <a16:colId xmlns:a16="http://schemas.microsoft.com/office/drawing/2014/main" val="3705607479"/>
                    </a:ext>
                  </a:extLst>
                </a:gridCol>
                <a:gridCol w="246888">
                  <a:extLst>
                    <a:ext uri="{9D8B030D-6E8A-4147-A177-3AD203B41FA5}">
                      <a16:colId xmlns:a16="http://schemas.microsoft.com/office/drawing/2014/main" val="1065668803"/>
                    </a:ext>
                  </a:extLst>
                </a:gridCol>
                <a:gridCol w="246888">
                  <a:extLst>
                    <a:ext uri="{9D8B030D-6E8A-4147-A177-3AD203B41FA5}">
                      <a16:colId xmlns:a16="http://schemas.microsoft.com/office/drawing/2014/main" val="3411861994"/>
                    </a:ext>
                  </a:extLst>
                </a:gridCol>
                <a:gridCol w="246888">
                  <a:extLst>
                    <a:ext uri="{9D8B030D-6E8A-4147-A177-3AD203B41FA5}">
                      <a16:colId xmlns:a16="http://schemas.microsoft.com/office/drawing/2014/main" val="3226195883"/>
                    </a:ext>
                  </a:extLst>
                </a:gridCol>
                <a:gridCol w="246888">
                  <a:extLst>
                    <a:ext uri="{9D8B030D-6E8A-4147-A177-3AD203B41FA5}">
                      <a16:colId xmlns:a16="http://schemas.microsoft.com/office/drawing/2014/main" val="29939893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Negative Feedback (Unique)</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Engaged Users</a:t>
                      </a:r>
                    </a:p>
                  </a:txBody>
                  <a:tcPr/>
                </a:tc>
                <a:tc>
                  <a:txBody>
                    <a:bodyPr/>
                    <a:lstStyle/>
                    <a:p>
                      <a:r>
                        <a:rPr lang="en-US" sz="1000"/>
                        <a:t>Engagement Rate</a:t>
                      </a:r>
                    </a:p>
                  </a:txBody>
                  <a:tcPr/>
                </a:tc>
                <a:tc>
                  <a:txBody>
                    <a:bodyPr/>
                    <a:lstStyle/>
                    <a:p>
                      <a:r>
                        <a:rPr lang="en-US" sz="1000"/>
                        <a:t>Virality</a:t>
                      </a:r>
                    </a:p>
                  </a:txBody>
                  <a:tcPr/>
                </a:tc>
                <a:tc>
                  <a:txBody>
                    <a:bodyPr/>
                    <a:lstStyle/>
                    <a:p>
                      <a:r>
                        <a:rPr lang="en-US" sz="1000"/>
                        <a:t>Shared Post?</a:t>
                      </a:r>
                    </a:p>
                  </a:txBody>
                  <a:tcPr/>
                </a:tc>
                <a:tc>
                  <a:txBody>
                    <a:bodyPr/>
                    <a:lstStyle/>
                    <a:p>
                      <a:r>
                        <a:rPr lang="en-US" sz="1000"/>
                        <a:t>Spherical Content?</a:t>
                      </a:r>
                    </a:p>
                  </a:txBody>
                  <a:tcPr/>
                </a:tc>
                <a:tc>
                  <a:txBody>
                    <a:bodyPr/>
                    <a:lstStyle/>
                    <a:p>
                      <a:r>
                        <a:rPr lang="en-US" sz="1000"/>
                        <a:t>Targeting</a:t>
                      </a:r>
                    </a:p>
                  </a:txBody>
                  <a:tcPr/>
                </a:tc>
                <a:tc>
                  <a:txBody>
                    <a:bodyPr/>
                    <a:lstStyle/>
                    <a:p>
                      <a:r>
                        <a:rPr lang="en-US" sz="1000"/>
                        <a:t>Type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47962886"/>
                  </a:ext>
                </a:extLst>
              </a:tr>
              <a:tr h="370840">
                <a:tc>
                  <a:txBody>
                    <a:bodyPr/>
                    <a:lstStyle/>
                    <a:p>
                      <a:r>
                        <a:rPr lang="en-US" sz="1000" b="1"/>
                        <a:t>Coca-Cola Indonesia - 2018-03-09 11:56:30</a:t>
                      </a:r>
                      <a:r>
                        <a:rPr lang="en-US" sz="1000"/>
                        <a:t>
#HariMusikNasional paling asik dengerin lagu apa? Share disini disini!</a:t>
                      </a:r>
                    </a:p>
                  </a:txBody>
                  <a:tcPr/>
                </a:tc>
                <a:tc>
                  <a:txBody>
                    <a:bodyPr/>
                    <a:lstStyle/>
                    <a:p>
                      <a:r>
                        <a:rPr lang="en-US" sz="1000"/>
                        <a:t>302379</a:t>
                      </a:r>
                    </a:p>
                  </a:txBody>
                  <a:tcPr/>
                </a:tc>
                <a:tc>
                  <a:txBody>
                    <a:bodyPr/>
                    <a:lstStyle/>
                    <a:p>
                      <a:r>
                        <a:rPr lang="en-US" sz="1000"/>
                        <a:t>301985</a:t>
                      </a:r>
                    </a:p>
                  </a:txBody>
                  <a:tcPr/>
                </a:tc>
                <a:tc>
                  <a:txBody>
                    <a:bodyPr/>
                    <a:lstStyle/>
                    <a:p>
                      <a:r>
                        <a:rPr lang="en-US" sz="1000"/>
                        <a:t>9</a:t>
                      </a:r>
                    </a:p>
                  </a:txBody>
                  <a:tcPr/>
                </a:tc>
                <a:tc>
                  <a:txBody>
                    <a:bodyPr/>
                    <a:lstStyle/>
                    <a:p>
                      <a:r>
                        <a:rPr lang="en-US" sz="1000"/>
                        <a:t>101</a:t>
                      </a:r>
                    </a:p>
                  </a:txBody>
                  <a:tcPr/>
                </a:tc>
                <a:tc>
                  <a:txBody>
                    <a:bodyPr/>
                    <a:lstStyle/>
                    <a:p>
                      <a:r>
                        <a:rPr lang="en-US" sz="1000"/>
                        <a:t>301559</a:t>
                      </a:r>
                    </a:p>
                  </a:txBody>
                  <a:tcPr/>
                </a:tc>
                <a:tc>
                  <a:txBody>
                    <a:bodyPr/>
                    <a:lstStyle/>
                    <a:p>
                      <a:r>
                        <a:rPr lang="en-US" sz="1000"/>
                        <a:t>268</a:t>
                      </a:r>
                    </a:p>
                  </a:txBody>
                  <a:tcPr/>
                </a:tc>
                <a:tc>
                  <a:txBody>
                    <a:bodyPr/>
                    <a:lstStyle/>
                    <a:p>
                      <a:r>
                        <a:rPr lang="en-US" sz="1000"/>
                        <a:t>91</a:t>
                      </a:r>
                    </a:p>
                  </a:txBody>
                  <a:tcPr/>
                </a:tc>
                <a:tc>
                  <a:txBody>
                    <a:bodyPr/>
                    <a:lstStyle/>
                    <a:p>
                      <a:r>
                        <a:rPr lang="en-US" sz="1000"/>
                        <a:t>42</a:t>
                      </a:r>
                    </a:p>
                  </a:txBody>
                  <a:tcPr/>
                </a:tc>
                <a:tc>
                  <a:txBody>
                    <a:bodyPr/>
                    <a:lstStyle/>
                    <a:p>
                      <a:r>
                        <a:rPr lang="en-US" sz="1000"/>
                        <a:t>16</a:t>
                      </a:r>
                    </a:p>
                  </a:txBody>
                  <a:tcPr/>
                </a:tc>
                <a:tc>
                  <a:txBody>
                    <a:bodyPr/>
                    <a:lstStyle/>
                    <a:p>
                      <a:r>
                        <a:rPr lang="en-US" sz="1000"/>
                        <a:t>9</a:t>
                      </a:r>
                    </a:p>
                  </a:txBody>
                  <a:tcPr/>
                </a:tc>
                <a:tc>
                  <a:txBody>
                    <a:bodyPr/>
                    <a:lstStyle/>
                    <a:p>
                      <a:r>
                        <a:rPr lang="en-US" sz="1000"/>
                        <a:t>315</a:t>
                      </a:r>
                    </a:p>
                  </a:txBody>
                  <a:tcPr/>
                </a:tc>
                <a:tc>
                  <a:txBody>
                    <a:bodyPr/>
                    <a:lstStyle/>
                    <a:p>
                      <a:r>
                        <a:rPr lang="en-US" sz="1000"/>
                        <a:t>79</a:t>
                      </a:r>
                    </a:p>
                  </a:txBody>
                  <a:tcPr/>
                </a:tc>
                <a:tc>
                  <a:txBody>
                    <a:bodyPr/>
                    <a:lstStyle/>
                    <a:p>
                      <a:r>
                        <a:rPr lang="en-US" sz="1000"/>
                        <a:t>3</a:t>
                      </a:r>
                    </a:p>
                  </a:txBody>
                  <a:tcPr/>
                </a:tc>
                <a:tc>
                  <a:txBody>
                    <a:bodyPr/>
                    <a:lstStyle/>
                    <a:p>
                      <a:r>
                        <a:rPr lang="en-US" sz="1000"/>
                        <a:t>5128144</a:t>
                      </a:r>
                    </a:p>
                  </a:txBody>
                  <a:tcPr/>
                </a:tc>
                <a:tc>
                  <a:txBody>
                    <a:bodyPr/>
                    <a:lstStyle/>
                    <a:p>
                      <a:r>
                        <a:rPr lang="en-US" sz="1000"/>
                        <a:t>2397659</a:t>
                      </a:r>
                    </a:p>
                  </a:txBody>
                  <a:tcPr/>
                </a:tc>
                <a:tc>
                  <a:txBody>
                    <a:bodyPr/>
                    <a:lstStyle/>
                    <a:p>
                      <a:r>
                        <a:rPr lang="en-US" sz="1000"/>
                        <a:t>2767</a:t>
                      </a:r>
                    </a:p>
                  </a:txBody>
                  <a:tcPr/>
                </a:tc>
                <a:tc>
                  <a:txBody>
                    <a:bodyPr/>
                    <a:lstStyle/>
                    <a:p>
                      <a:r>
                        <a:rPr lang="en-US" sz="1000"/>
                        <a:t>2394892</a:t>
                      </a:r>
                    </a:p>
                  </a:txBody>
                  <a:tcPr/>
                </a:tc>
                <a:tc>
                  <a:txBody>
                    <a:bodyPr/>
                    <a:lstStyle/>
                    <a:p>
                      <a:r>
                        <a:rPr lang="en-US" sz="1000"/>
                        <a:t>304532</a:t>
                      </a:r>
                    </a:p>
                  </a:txBody>
                  <a:tcPr/>
                </a:tc>
                <a:tc>
                  <a:txBody>
                    <a:bodyPr/>
                    <a:lstStyle/>
                    <a:p>
                      <a:r>
                        <a:rPr lang="en-US" sz="1000"/>
                        <a:t>12.7012%</a:t>
                      </a:r>
                    </a:p>
                  </a:txBody>
                  <a:tcPr/>
                </a:tc>
                <a:tc>
                  <a:txBody>
                    <a:bodyPr/>
                    <a:lstStyle/>
                    <a:p>
                      <a:r>
                        <a:rPr lang="en-US" sz="1000"/>
                        <a:t>0%</a:t>
                      </a:r>
                    </a:p>
                  </a:txBody>
                  <a:tcPr/>
                </a:tc>
                <a:tc>
                  <a:txBody>
                    <a:bodyPr/>
                    <a:lstStyle/>
                    <a:p>
                      <a:r>
                        <a:rPr lang="en-US" sz="1000"/>
                        <a:t>No</a:t>
                      </a:r>
                    </a:p>
                  </a:txBody>
                  <a:tcPr/>
                </a:tc>
                <a:tc>
                  <a:txBody>
                    <a:bodyPr/>
                    <a:lstStyle/>
                    <a:p>
                      <a:r>
                        <a:rPr lang="en-US" sz="1000"/>
                        <a:t>No</a:t>
                      </a:r>
                    </a:p>
                  </a:txBody>
                  <a:tcPr/>
                </a:tc>
                <a:tc>
                  <a:txBody>
                    <a:bodyPr/>
                    <a:lstStyle/>
                    <a:p>
                      <a:r>
                        <a:rPr lang="en-US" sz="1000"/>
                        <a:t>Public</a:t>
                      </a:r>
                    </a:p>
                  </a:txBody>
                  <a:tcPr/>
                </a:tc>
                <a:tc>
                  <a:txBody>
                    <a:bodyPr/>
                    <a:lstStyle/>
                    <a:p>
                      <a:r>
                        <a:rPr lang="en-US" sz="1000"/>
                        <a:t>Photo</a:t>
                      </a:r>
                    </a:p>
                  </a:txBody>
                  <a:tcPr/>
                </a:tc>
                <a:tc>
                  <a:txBody>
                    <a:bodyPr/>
                    <a:lstStyle/>
                    <a:p>
                      <a:r>
                        <a:rPr lang="en-US" sz="1000"/>
                        <a:t>No</a:t>
                      </a:r>
                    </a:p>
                  </a:txBody>
                  <a:tcPr/>
                </a:tc>
                <a:tc>
                  <a:txBody>
                    <a:bodyPr/>
                    <a:lstStyle/>
                    <a:p>
                      <a:endParaRPr lang="en-US" sz="1000"/>
                    </a:p>
                  </a:txBody>
                  <a:tcPr/>
                </a:tc>
                <a:extLst>
                  <a:ext uri="{0D108BD9-81ED-4DB2-BD59-A6C34878D82A}">
                    <a16:rowId xmlns:a16="http://schemas.microsoft.com/office/drawing/2014/main" val="2272199224"/>
                  </a:ext>
                </a:extLst>
              </a:tr>
            </a:tbl>
          </a:graphicData>
        </a:graphic>
      </p:graphicFrame>
      <p:sp>
        <p:nvSpPr>
          <p:cNvPr id="4" name="Text Placeholder 3">
            <a:extLst>
              <a:ext uri="{FF2B5EF4-FFF2-40B4-BE49-F238E27FC236}">
                <a16:creationId xmlns:a16="http://schemas.microsoft.com/office/drawing/2014/main" id="{50016E41-9735-4FFA-B054-CBEDDDEE085F}"/>
              </a:ext>
            </a:extLst>
          </p:cNvPr>
          <p:cNvSpPr>
            <a:spLocks noGrp="1"/>
          </p:cNvSpPr>
          <p:nvPr>
            <p:ph type="body" sz="quarter" idx="14"/>
          </p:nvPr>
        </p:nvSpPr>
        <p:spPr/>
        <p:txBody>
          <a:bodyPr/>
          <a:lstStyle/>
          <a:p>
            <a:r>
              <a:rPr lang="en-US"/>
              <a:t>03/04/2018 - 03/10/2018</a:t>
            </a:r>
          </a:p>
        </p:txBody>
      </p:sp>
    </p:spTree>
    <p:extLst>
      <p:ext uri="{BB962C8B-B14F-4D97-AF65-F5344CB8AC3E}">
        <p14:creationId xmlns:p14="http://schemas.microsoft.com/office/powerpoint/2010/main" val="4107257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359E0-23FA-40B9-AD7F-40AC21A7A4E0}"/>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6BFC9BB6-4C50-43EF-A94B-B9DA4375ABC4}"/>
              </a:ext>
            </a:extLst>
          </p:cNvPr>
          <p:cNvGraphicFramePr>
            <a:graphicFrameLocks noGrp="1"/>
          </p:cNvGraphicFramePr>
          <p:nvPr>
            <p:ph type="tbl" sz="quarter" idx="13"/>
            <p:extLst>
              <p:ext uri="{D42A27DB-BD31-4B8C-83A1-F6EECF244321}">
                <p14:modId xmlns:p14="http://schemas.microsoft.com/office/powerpoint/2010/main" val="158009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9783769"/>
                    </a:ext>
                  </a:extLst>
                </a:gridCol>
                <a:gridCol w="1234440">
                  <a:extLst>
                    <a:ext uri="{9D8B030D-6E8A-4147-A177-3AD203B41FA5}">
                      <a16:colId xmlns:a16="http://schemas.microsoft.com/office/drawing/2014/main" val="2430945181"/>
                    </a:ext>
                  </a:extLst>
                </a:gridCol>
                <a:gridCol w="822960">
                  <a:extLst>
                    <a:ext uri="{9D8B030D-6E8A-4147-A177-3AD203B41FA5}">
                      <a16:colId xmlns:a16="http://schemas.microsoft.com/office/drawing/2014/main" val="201559960"/>
                    </a:ext>
                  </a:extLst>
                </a:gridCol>
                <a:gridCol w="822960">
                  <a:extLst>
                    <a:ext uri="{9D8B030D-6E8A-4147-A177-3AD203B41FA5}">
                      <a16:colId xmlns:a16="http://schemas.microsoft.com/office/drawing/2014/main" val="9290529"/>
                    </a:ext>
                  </a:extLst>
                </a:gridCol>
                <a:gridCol w="822960">
                  <a:extLst>
                    <a:ext uri="{9D8B030D-6E8A-4147-A177-3AD203B41FA5}">
                      <a16:colId xmlns:a16="http://schemas.microsoft.com/office/drawing/2014/main" val="1283139534"/>
                    </a:ext>
                  </a:extLst>
                </a:gridCol>
                <a:gridCol w="822960">
                  <a:extLst>
                    <a:ext uri="{9D8B030D-6E8A-4147-A177-3AD203B41FA5}">
                      <a16:colId xmlns:a16="http://schemas.microsoft.com/office/drawing/2014/main" val="1170427199"/>
                    </a:ext>
                  </a:extLst>
                </a:gridCol>
                <a:gridCol w="822960">
                  <a:extLst>
                    <a:ext uri="{9D8B030D-6E8A-4147-A177-3AD203B41FA5}">
                      <a16:colId xmlns:a16="http://schemas.microsoft.com/office/drawing/2014/main" val="13674046"/>
                    </a:ext>
                  </a:extLst>
                </a:gridCol>
                <a:gridCol w="822960">
                  <a:extLst>
                    <a:ext uri="{9D8B030D-6E8A-4147-A177-3AD203B41FA5}">
                      <a16:colId xmlns:a16="http://schemas.microsoft.com/office/drawing/2014/main" val="26277034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86079272"/>
                  </a:ext>
                </a:extLst>
              </a:tr>
              <a:tr h="370840">
                <a:tc>
                  <a:txBody>
                    <a:bodyPr/>
                    <a:lstStyle/>
                    <a:p>
                      <a:r>
                        <a:rPr lang="en-US" sz="1000"/>
                        <a:t>Pocari ID Indonesia</a:t>
                      </a:r>
                    </a:p>
                  </a:txBody>
                  <a:tcPr/>
                </a:tc>
                <a:tc>
                  <a:txBody>
                    <a:bodyPr/>
                    <a:lstStyle/>
                    <a:p>
                      <a:r>
                        <a:rPr lang="en-US" sz="1000"/>
                        <a:t>637719</a:t>
                      </a:r>
                    </a:p>
                  </a:txBody>
                  <a:tcPr/>
                </a:tc>
                <a:tc>
                  <a:txBody>
                    <a:bodyPr/>
                    <a:lstStyle/>
                    <a:p>
                      <a:r>
                        <a:rPr lang="en-US" sz="1000"/>
                        <a:t>-114</a:t>
                      </a:r>
                    </a:p>
                  </a:txBody>
                  <a:tcPr/>
                </a:tc>
                <a:tc>
                  <a:txBody>
                    <a:bodyPr/>
                    <a:lstStyle/>
                    <a:p>
                      <a:r>
                        <a:rPr lang="en-US" sz="1000"/>
                        <a:t>-0.0%</a:t>
                      </a:r>
                    </a:p>
                  </a:txBody>
                  <a:tcPr/>
                </a:tc>
                <a:tc>
                  <a:txBody>
                    <a:bodyPr/>
                    <a:lstStyle/>
                    <a:p>
                      <a:r>
                        <a:rPr lang="en-US" sz="1000"/>
                        <a:t>-276</a:t>
                      </a:r>
                    </a:p>
                  </a:txBody>
                  <a:tcPr/>
                </a:tc>
                <a:tc>
                  <a:txBody>
                    <a:bodyPr/>
                    <a:lstStyle/>
                    <a:p>
                      <a:r>
                        <a:rPr lang="en-US" sz="1000"/>
                        <a:t>-0.0%</a:t>
                      </a:r>
                    </a:p>
                  </a:txBody>
                  <a:tcPr/>
                </a:tc>
                <a:tc>
                  <a:txBody>
                    <a:bodyPr/>
                    <a:lstStyle/>
                    <a:p>
                      <a:r>
                        <a:rPr lang="en-US" sz="1000"/>
                        <a:t>-862</a:t>
                      </a:r>
                    </a:p>
                  </a:txBody>
                  <a:tcPr/>
                </a:tc>
                <a:tc>
                  <a:txBody>
                    <a:bodyPr/>
                    <a:lstStyle/>
                    <a:p>
                      <a:r>
                        <a:rPr lang="en-US" sz="1000"/>
                        <a:t>-0.1%</a:t>
                      </a:r>
                    </a:p>
                  </a:txBody>
                  <a:tcPr/>
                </a:tc>
                <a:extLst>
                  <a:ext uri="{0D108BD9-81ED-4DB2-BD59-A6C34878D82A}">
                    <a16:rowId xmlns:a16="http://schemas.microsoft.com/office/drawing/2014/main" val="121492659"/>
                  </a:ext>
                </a:extLst>
              </a:tr>
              <a:tr h="370840">
                <a:tc>
                  <a:txBody>
                    <a:bodyPr/>
                    <a:lstStyle/>
                    <a:p>
                      <a:r>
                        <a:rPr lang="en-US" sz="1000"/>
                        <a:t>Tehbotol Sosro Indonesia</a:t>
                      </a:r>
                    </a:p>
                  </a:txBody>
                  <a:tcPr/>
                </a:tc>
                <a:tc>
                  <a:txBody>
                    <a:bodyPr/>
                    <a:lstStyle/>
                    <a:p>
                      <a:r>
                        <a:rPr lang="en-US" sz="1000"/>
                        <a:t>548499</a:t>
                      </a:r>
                    </a:p>
                  </a:txBody>
                  <a:tcPr/>
                </a:tc>
                <a:tc>
                  <a:txBody>
                    <a:bodyPr/>
                    <a:lstStyle/>
                    <a:p>
                      <a:r>
                        <a:rPr lang="en-US" sz="1000"/>
                        <a:t>-221</a:t>
                      </a:r>
                    </a:p>
                  </a:txBody>
                  <a:tcPr/>
                </a:tc>
                <a:tc>
                  <a:txBody>
                    <a:bodyPr/>
                    <a:lstStyle/>
                    <a:p>
                      <a:r>
                        <a:rPr lang="en-US" sz="1000"/>
                        <a:t>-0.0%</a:t>
                      </a:r>
                    </a:p>
                  </a:txBody>
                  <a:tcPr/>
                </a:tc>
                <a:tc>
                  <a:txBody>
                    <a:bodyPr/>
                    <a:lstStyle/>
                    <a:p>
                      <a:r>
                        <a:rPr lang="en-US" sz="1000"/>
                        <a:t>-510</a:t>
                      </a:r>
                    </a:p>
                  </a:txBody>
                  <a:tcPr/>
                </a:tc>
                <a:tc>
                  <a:txBody>
                    <a:bodyPr/>
                    <a:lstStyle/>
                    <a:p>
                      <a:r>
                        <a:rPr lang="en-US" sz="1000"/>
                        <a:t>-0.1%</a:t>
                      </a:r>
                    </a:p>
                  </a:txBody>
                  <a:tcPr/>
                </a:tc>
                <a:tc>
                  <a:txBody>
                    <a:bodyPr/>
                    <a:lstStyle/>
                    <a:p>
                      <a:r>
                        <a:rPr lang="en-US" sz="1000"/>
                        <a:t>4736</a:t>
                      </a:r>
                    </a:p>
                  </a:txBody>
                  <a:tcPr/>
                </a:tc>
                <a:tc>
                  <a:txBody>
                    <a:bodyPr/>
                    <a:lstStyle/>
                    <a:p>
                      <a:r>
                        <a:rPr lang="en-US" sz="1000"/>
                        <a:t>0.9%</a:t>
                      </a:r>
                    </a:p>
                  </a:txBody>
                  <a:tcPr/>
                </a:tc>
                <a:extLst>
                  <a:ext uri="{0D108BD9-81ED-4DB2-BD59-A6C34878D82A}">
                    <a16:rowId xmlns:a16="http://schemas.microsoft.com/office/drawing/2014/main" val="3606897648"/>
                  </a:ext>
                </a:extLst>
              </a:tr>
              <a:tr h="370840">
                <a:tc>
                  <a:txBody>
                    <a:bodyPr/>
                    <a:lstStyle/>
                    <a:p>
                      <a:r>
                        <a:rPr lang="en-US" sz="1000"/>
                        <a:t>Sehat AQUA Indonesia</a:t>
                      </a:r>
                    </a:p>
                  </a:txBody>
                  <a:tcPr/>
                </a:tc>
                <a:tc>
                  <a:txBody>
                    <a:bodyPr/>
                    <a:lstStyle/>
                    <a:p>
                      <a:r>
                        <a:rPr lang="en-US" sz="1000"/>
                        <a:t>2377072</a:t>
                      </a:r>
                    </a:p>
                  </a:txBody>
                  <a:tcPr/>
                </a:tc>
                <a:tc>
                  <a:txBody>
                    <a:bodyPr/>
                    <a:lstStyle/>
                    <a:p>
                      <a:r>
                        <a:rPr lang="en-US" sz="1000"/>
                        <a:t>-212</a:t>
                      </a:r>
                    </a:p>
                  </a:txBody>
                  <a:tcPr/>
                </a:tc>
                <a:tc>
                  <a:txBody>
                    <a:bodyPr/>
                    <a:lstStyle/>
                    <a:p>
                      <a:r>
                        <a:rPr lang="en-US" sz="1000"/>
                        <a:t>-0.0%</a:t>
                      </a:r>
                    </a:p>
                  </a:txBody>
                  <a:tcPr/>
                </a:tc>
                <a:tc>
                  <a:txBody>
                    <a:bodyPr/>
                    <a:lstStyle/>
                    <a:p>
                      <a:r>
                        <a:rPr lang="en-US" sz="1000"/>
                        <a:t>-189</a:t>
                      </a:r>
                    </a:p>
                  </a:txBody>
                  <a:tcPr/>
                </a:tc>
                <a:tc>
                  <a:txBody>
                    <a:bodyPr/>
                    <a:lstStyle/>
                    <a:p>
                      <a:r>
                        <a:rPr lang="en-US" sz="1000"/>
                        <a:t>-0.0%</a:t>
                      </a:r>
                    </a:p>
                  </a:txBody>
                  <a:tcPr/>
                </a:tc>
                <a:tc>
                  <a:txBody>
                    <a:bodyPr/>
                    <a:lstStyle/>
                    <a:p>
                      <a:r>
                        <a:rPr lang="en-US" sz="1000"/>
                        <a:t>-444</a:t>
                      </a:r>
                    </a:p>
                  </a:txBody>
                  <a:tcPr/>
                </a:tc>
                <a:tc>
                  <a:txBody>
                    <a:bodyPr/>
                    <a:lstStyle/>
                    <a:p>
                      <a:r>
                        <a:rPr lang="en-US" sz="1000"/>
                        <a:t>-0.0%</a:t>
                      </a:r>
                    </a:p>
                  </a:txBody>
                  <a:tcPr/>
                </a:tc>
                <a:extLst>
                  <a:ext uri="{0D108BD9-81ED-4DB2-BD59-A6C34878D82A}">
                    <a16:rowId xmlns:a16="http://schemas.microsoft.com/office/drawing/2014/main" val="706017048"/>
                  </a:ext>
                </a:extLst>
              </a:tr>
              <a:tr h="370840">
                <a:tc>
                  <a:txBody>
                    <a:bodyPr/>
                    <a:lstStyle/>
                    <a:p>
                      <a:r>
                        <a:rPr lang="en-US" sz="1000"/>
                        <a:t>Coca-Cola Indonesia</a:t>
                      </a:r>
                    </a:p>
                  </a:txBody>
                  <a:tcPr/>
                </a:tc>
                <a:tc>
                  <a:txBody>
                    <a:bodyPr/>
                    <a:lstStyle/>
                    <a:p>
                      <a:r>
                        <a:rPr lang="en-US" sz="1000"/>
                        <a:t>107365663</a:t>
                      </a:r>
                    </a:p>
                  </a:txBody>
                  <a:tcPr/>
                </a:tc>
                <a:tc>
                  <a:txBody>
                    <a:bodyPr/>
                    <a:lstStyle/>
                    <a:p>
                      <a:r>
                        <a:rPr lang="en-US" sz="1000"/>
                        <a:t>6371</a:t>
                      </a:r>
                    </a:p>
                  </a:txBody>
                  <a:tcPr/>
                </a:tc>
                <a:tc>
                  <a:txBody>
                    <a:bodyPr/>
                    <a:lstStyle/>
                    <a:p>
                      <a:r>
                        <a:rPr lang="en-US" sz="1000"/>
                        <a:t>0.0%</a:t>
                      </a:r>
                    </a:p>
                  </a:txBody>
                  <a:tcPr/>
                </a:tc>
                <a:tc>
                  <a:txBody>
                    <a:bodyPr/>
                    <a:lstStyle/>
                    <a:p>
                      <a:r>
                        <a:rPr lang="en-US" sz="1000"/>
                        <a:t>14233</a:t>
                      </a:r>
                    </a:p>
                  </a:txBody>
                  <a:tcPr/>
                </a:tc>
                <a:tc>
                  <a:txBody>
                    <a:bodyPr/>
                    <a:lstStyle/>
                    <a:p>
                      <a:r>
                        <a:rPr lang="en-US" sz="1000"/>
                        <a:t>0.0%</a:t>
                      </a:r>
                    </a:p>
                  </a:txBody>
                  <a:tcPr/>
                </a:tc>
                <a:tc>
                  <a:txBody>
                    <a:bodyPr/>
                    <a:lstStyle/>
                    <a:p>
                      <a:r>
                        <a:rPr lang="en-US" sz="1000"/>
                        <a:t>147565</a:t>
                      </a:r>
                    </a:p>
                  </a:txBody>
                  <a:tcPr/>
                </a:tc>
                <a:tc>
                  <a:txBody>
                    <a:bodyPr/>
                    <a:lstStyle/>
                    <a:p>
                      <a:r>
                        <a:rPr lang="en-US" sz="1000"/>
                        <a:t>0.1%</a:t>
                      </a:r>
                    </a:p>
                  </a:txBody>
                  <a:tcPr/>
                </a:tc>
                <a:extLst>
                  <a:ext uri="{0D108BD9-81ED-4DB2-BD59-A6C34878D82A}">
                    <a16:rowId xmlns:a16="http://schemas.microsoft.com/office/drawing/2014/main" val="1292725449"/>
                  </a:ext>
                </a:extLst>
              </a:tr>
              <a:tr h="370840">
                <a:tc>
                  <a:txBody>
                    <a:bodyPr/>
                    <a:lstStyle/>
                    <a:p>
                      <a:r>
                        <a:rPr lang="en-US" sz="1000"/>
                        <a:t>Pepsi ID</a:t>
                      </a:r>
                    </a:p>
                  </a:txBody>
                  <a:tcPr/>
                </a:tc>
                <a:tc>
                  <a:txBody>
                    <a:bodyPr/>
                    <a:lstStyle/>
                    <a:p>
                      <a:r>
                        <a:rPr lang="en-US" sz="1000"/>
                        <a:t>362511</a:t>
                      </a:r>
                    </a:p>
                  </a:txBody>
                  <a:tcPr/>
                </a:tc>
                <a:tc>
                  <a:txBody>
                    <a:bodyPr/>
                    <a:lstStyle/>
                    <a:p>
                      <a:r>
                        <a:rPr lang="en-US" sz="1000"/>
                        <a:t>-103</a:t>
                      </a:r>
                    </a:p>
                  </a:txBody>
                  <a:tcPr/>
                </a:tc>
                <a:tc>
                  <a:txBody>
                    <a:bodyPr/>
                    <a:lstStyle/>
                    <a:p>
                      <a:r>
                        <a:rPr lang="en-US" sz="1000"/>
                        <a:t>-0.0%</a:t>
                      </a:r>
                    </a:p>
                  </a:txBody>
                  <a:tcPr/>
                </a:tc>
                <a:tc>
                  <a:txBody>
                    <a:bodyPr/>
                    <a:lstStyle/>
                    <a:p>
                      <a:r>
                        <a:rPr lang="en-US" sz="1000"/>
                        <a:t>-231</a:t>
                      </a:r>
                    </a:p>
                  </a:txBody>
                  <a:tcPr/>
                </a:tc>
                <a:tc>
                  <a:txBody>
                    <a:bodyPr/>
                    <a:lstStyle/>
                    <a:p>
                      <a:r>
                        <a:rPr lang="en-US" sz="1000"/>
                        <a:t>-0.1%</a:t>
                      </a:r>
                    </a:p>
                  </a:txBody>
                  <a:tcPr/>
                </a:tc>
                <a:tc>
                  <a:txBody>
                    <a:bodyPr/>
                    <a:lstStyle/>
                    <a:p>
                      <a:r>
                        <a:rPr lang="en-US" sz="1000"/>
                        <a:t>-220</a:t>
                      </a:r>
                    </a:p>
                  </a:txBody>
                  <a:tcPr/>
                </a:tc>
                <a:tc>
                  <a:txBody>
                    <a:bodyPr/>
                    <a:lstStyle/>
                    <a:p>
                      <a:r>
                        <a:rPr lang="en-US" sz="1000"/>
                        <a:t>-0.1%</a:t>
                      </a:r>
                    </a:p>
                  </a:txBody>
                  <a:tcPr/>
                </a:tc>
                <a:extLst>
                  <a:ext uri="{0D108BD9-81ED-4DB2-BD59-A6C34878D82A}">
                    <a16:rowId xmlns:a16="http://schemas.microsoft.com/office/drawing/2014/main" val="4219650066"/>
                  </a:ext>
                </a:extLst>
              </a:tr>
              <a:tr h="370840">
                <a:tc>
                  <a:txBody>
                    <a:bodyPr/>
                    <a:lstStyle/>
                    <a:p>
                      <a:r>
                        <a:rPr lang="en-US" sz="1000"/>
                        <a:t>Indonesia and Food/Beverages (Top 25)</a:t>
                      </a:r>
                    </a:p>
                  </a:txBody>
                  <a:tcPr/>
                </a:tc>
                <a:tc>
                  <a:txBody>
                    <a:bodyPr/>
                    <a:lstStyle/>
                    <a:p>
                      <a:r>
                        <a:rPr lang="en-US" sz="1000"/>
                        <a:t>2299880</a:t>
                      </a:r>
                    </a:p>
                  </a:txBody>
                  <a:tcPr/>
                </a:tc>
                <a:tc>
                  <a:txBody>
                    <a:bodyPr/>
                    <a:lstStyle/>
                    <a:p>
                      <a:r>
                        <a:rPr lang="en-US" sz="1000"/>
                        <a:t>1360</a:t>
                      </a:r>
                    </a:p>
                  </a:txBody>
                  <a:tcPr/>
                </a:tc>
                <a:tc>
                  <a:txBody>
                    <a:bodyPr/>
                    <a:lstStyle/>
                    <a:p>
                      <a:r>
                        <a:rPr lang="en-US" sz="1000"/>
                        <a:t>0.1%</a:t>
                      </a:r>
                    </a:p>
                  </a:txBody>
                  <a:tcPr/>
                </a:tc>
                <a:tc>
                  <a:txBody>
                    <a:bodyPr/>
                    <a:lstStyle/>
                    <a:p>
                      <a:r>
                        <a:rPr lang="en-US" sz="1000"/>
                        <a:t>1180</a:t>
                      </a:r>
                    </a:p>
                  </a:txBody>
                  <a:tcPr/>
                </a:tc>
                <a:tc>
                  <a:txBody>
                    <a:bodyPr/>
                    <a:lstStyle/>
                    <a:p>
                      <a:r>
                        <a:rPr lang="en-US" sz="1000"/>
                        <a:t>0.1%</a:t>
                      </a:r>
                    </a:p>
                  </a:txBody>
                  <a:tcPr/>
                </a:tc>
                <a:tc>
                  <a:txBody>
                    <a:bodyPr/>
                    <a:lstStyle/>
                    <a:p>
                      <a:r>
                        <a:rPr lang="en-US" sz="1000"/>
                        <a:t>16110</a:t>
                      </a:r>
                    </a:p>
                  </a:txBody>
                  <a:tcPr/>
                </a:tc>
                <a:tc>
                  <a:txBody>
                    <a:bodyPr/>
                    <a:lstStyle/>
                    <a:p>
                      <a:r>
                        <a:rPr lang="en-US" sz="1000"/>
                        <a:t>0.7%</a:t>
                      </a:r>
                    </a:p>
                  </a:txBody>
                  <a:tcPr/>
                </a:tc>
                <a:extLst>
                  <a:ext uri="{0D108BD9-81ED-4DB2-BD59-A6C34878D82A}">
                    <a16:rowId xmlns:a16="http://schemas.microsoft.com/office/drawing/2014/main" val="1102910211"/>
                  </a:ext>
                </a:extLst>
              </a:tr>
            </a:tbl>
          </a:graphicData>
        </a:graphic>
      </p:graphicFrame>
      <p:sp>
        <p:nvSpPr>
          <p:cNvPr id="4" name="Text Placeholder 3">
            <a:extLst>
              <a:ext uri="{FF2B5EF4-FFF2-40B4-BE49-F238E27FC236}">
                <a16:creationId xmlns:a16="http://schemas.microsoft.com/office/drawing/2014/main" id="{50E5A4C1-DDE2-4CF8-823C-11C294EBC889}"/>
              </a:ext>
            </a:extLst>
          </p:cNvPr>
          <p:cNvSpPr>
            <a:spLocks noGrp="1"/>
          </p:cNvSpPr>
          <p:nvPr>
            <p:ph type="body" sz="quarter" idx="14"/>
          </p:nvPr>
        </p:nvSpPr>
        <p:spPr/>
        <p:txBody>
          <a:bodyPr/>
          <a:lstStyle/>
          <a:p>
            <a:r>
              <a:rPr lang="en-US"/>
              <a:t>02/08/2018 - 03/10/2018</a:t>
            </a:r>
          </a:p>
        </p:txBody>
      </p:sp>
    </p:spTree>
    <p:extLst>
      <p:ext uri="{BB962C8B-B14F-4D97-AF65-F5344CB8AC3E}">
        <p14:creationId xmlns:p14="http://schemas.microsoft.com/office/powerpoint/2010/main" val="2001360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C69-9385-4D80-807F-8B7AFF29FAC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EE3C2E3-3A22-4FE2-BEA2-E6D294AB6560}"/>
              </a:ext>
            </a:extLst>
          </p:cNvPr>
          <p:cNvGraphicFramePr>
            <a:graphicFrameLocks noGrp="1"/>
          </p:cNvGraphicFramePr>
          <p:nvPr>
            <p:ph type="chart" sz="quarter" idx="13"/>
            <p:extLst>
              <p:ext uri="{D42A27DB-BD31-4B8C-83A1-F6EECF244321}">
                <p14:modId xmlns:p14="http://schemas.microsoft.com/office/powerpoint/2010/main" val="2871557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D8D8A6-43B5-4B0D-AD1E-2F3594FB833F}"/>
              </a:ext>
            </a:extLst>
          </p:cNvPr>
          <p:cNvSpPr>
            <a:spLocks noGrp="1"/>
          </p:cNvSpPr>
          <p:nvPr>
            <p:ph type="body" sz="quarter" idx="14"/>
          </p:nvPr>
        </p:nvSpPr>
        <p:spPr/>
        <p:txBody>
          <a:bodyPr/>
          <a:lstStyle/>
          <a:p>
            <a:r>
              <a:rPr lang="en-US"/>
              <a:t>03/04/2018 - 03/10/2018</a:t>
            </a:r>
          </a:p>
        </p:txBody>
      </p:sp>
      <p:sp>
        <p:nvSpPr>
          <p:cNvPr id="5" name="Footer Placeholder 4">
            <a:extLst>
              <a:ext uri="{FF2B5EF4-FFF2-40B4-BE49-F238E27FC236}">
                <a16:creationId xmlns:a16="http://schemas.microsoft.com/office/drawing/2014/main" id="{5CDD49C2-531E-4236-95DE-69BCFCF22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1232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1179</Words>
  <Application>Microsoft Office PowerPoint</Application>
  <PresentationFormat>On-screen Show (4:3)</PresentationFormat>
  <Paragraphs>657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Brands for weekly/monthly - Indonesia</vt:lpstr>
      <vt:lpstr>Facebook Interactions Distribution</vt:lpstr>
      <vt:lpstr>Twitter Interactions Distribution</vt:lpstr>
      <vt:lpstr>Instagram Interactions Distribution</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Instagram Posts Table - 1 of 4</vt:lpstr>
      <vt:lpstr>Instagram Posts Table - 2 of 4</vt:lpstr>
      <vt:lpstr>Instagram Posts Table - 3 of 4</vt:lpstr>
      <vt:lpstr>Instagram Posts Table - 4 of 4</vt:lpstr>
      <vt:lpstr>Facebook Own Posts Table</vt:lpstr>
      <vt:lpstr>Facebook Fans Table</vt:lpstr>
      <vt:lpstr>Facebook Fans Total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Brands for weekly/monthly - Indonesia</dc:title>
  <dc:creator>Administrator</dc:creator>
  <cp:lastModifiedBy>Administrator</cp:lastModifiedBy>
  <cp:revision>1</cp:revision>
  <dcterms:created xsi:type="dcterms:W3CDTF">2018-04-04T04:51:30Z</dcterms:created>
  <dcterms:modified xsi:type="dcterms:W3CDTF">2018-04-04T04:52:19Z</dcterms:modified>
</cp:coreProperties>
</file>