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7C66-C3BF-4188-94A0-AE3423FC0C9B}"/>
              </a:ext>
            </a:extLst>
          </p:cNvPr>
          <p:cNvSpPr>
            <a:spLocks noGrp="1"/>
          </p:cNvSpPr>
          <p:nvPr>
            <p:ph type="title"/>
          </p:nvPr>
        </p:nvSpPr>
        <p:spPr/>
        <p:txBody>
          <a:bodyPr/>
          <a:lstStyle/>
          <a:p>
            <a:r>
              <a:rPr lang="en-US"/>
              <a:t>FB, TW, IG: Posts Table - 1 of 6</a:t>
            </a:r>
          </a:p>
        </p:txBody>
      </p:sp>
      <p:graphicFrame>
        <p:nvGraphicFramePr>
          <p:cNvPr id="5" name="Table Placeholder 4">
            <a:extLst>
              <a:ext uri="{FF2B5EF4-FFF2-40B4-BE49-F238E27FC236}">
                <a16:creationId xmlns:a16="http://schemas.microsoft.com/office/drawing/2014/main" id="{442BD06E-0960-4345-B418-6FBD070BCCF6}"/>
              </a:ext>
            </a:extLst>
          </p:cNvPr>
          <p:cNvGraphicFramePr>
            <a:graphicFrameLocks noGrp="1"/>
          </p:cNvGraphicFramePr>
          <p:nvPr>
            <p:ph type="tbl" sz="quarter" idx="13"/>
            <p:extLst>
              <p:ext uri="{D42A27DB-BD31-4B8C-83A1-F6EECF244321}">
                <p14:modId xmlns:p14="http://schemas.microsoft.com/office/powerpoint/2010/main" val="1536922971"/>
              </p:ext>
            </p:extLst>
          </p:nvPr>
        </p:nvGraphicFramePr>
        <p:xfrm>
          <a:off x="457200" y="1731963"/>
          <a:ext cx="8229600" cy="43586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90862764"/>
                    </a:ext>
                  </a:extLst>
                </a:gridCol>
                <a:gridCol w="822960">
                  <a:extLst>
                    <a:ext uri="{9D8B030D-6E8A-4147-A177-3AD203B41FA5}">
                      <a16:colId xmlns:a16="http://schemas.microsoft.com/office/drawing/2014/main" val="249183393"/>
                    </a:ext>
                  </a:extLst>
                </a:gridCol>
                <a:gridCol w="822960">
                  <a:extLst>
                    <a:ext uri="{9D8B030D-6E8A-4147-A177-3AD203B41FA5}">
                      <a16:colId xmlns:a16="http://schemas.microsoft.com/office/drawing/2014/main" val="3226753845"/>
                    </a:ext>
                  </a:extLst>
                </a:gridCol>
                <a:gridCol w="822960">
                  <a:extLst>
                    <a:ext uri="{9D8B030D-6E8A-4147-A177-3AD203B41FA5}">
                      <a16:colId xmlns:a16="http://schemas.microsoft.com/office/drawing/2014/main" val="2782598228"/>
                    </a:ext>
                  </a:extLst>
                </a:gridCol>
                <a:gridCol w="822960">
                  <a:extLst>
                    <a:ext uri="{9D8B030D-6E8A-4147-A177-3AD203B41FA5}">
                      <a16:colId xmlns:a16="http://schemas.microsoft.com/office/drawing/2014/main" val="2444956888"/>
                    </a:ext>
                  </a:extLst>
                </a:gridCol>
                <a:gridCol w="822960">
                  <a:extLst>
                    <a:ext uri="{9D8B030D-6E8A-4147-A177-3AD203B41FA5}">
                      <a16:colId xmlns:a16="http://schemas.microsoft.com/office/drawing/2014/main" val="1346715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19213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(Coca-Cola Philippines) - 2017-04-01 10:56:06</a:t>
                      </a:r>
                      <a:r>
                        <a:rPr kumimoji="0" lang="en-US" sz="1000" b="0" i="0" u="none" strike="noStrike" kern="1200" cap="none" spc="0" normalizeH="0" baseline="0" noProof="0">
                          <a:ln>
                            <a:noFill/>
                          </a:ln>
                          <a:solidFill>
                            <a:prstClr val="black"/>
                          </a:solidFill>
                          <a:effectLst/>
                          <a:uLnTx/>
                          <a:uFillTx/>
                          <a:latin typeface="+mn-lt"/>
                          <a:ea typeface="+mn-ea"/>
                          <a:cs typeface="+mn-cs"/>
                        </a:rPr>
                        <a:t>
Huwag na tayo maglokohan this #AprilFoolsDay. Anong pizza sa tingin niyo ang #BagayNaBagay with an ice-cold COCA-COLA – with or without pineapple? 
#CocaCola #FoolsDay #AprilFools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113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- 2017-04-01 09:00:01</a:t>
                      </a:r>
                      <a:r>
                        <a:rPr kumimoji="0" lang="en-US" sz="1000" b="0" i="0" u="none" strike="noStrike" kern="1200" cap="none" spc="0" normalizeH="0" baseline="0" noProof="0">
                          <a:ln>
                            <a:noFill/>
                          </a:ln>
                          <a:solidFill>
                            <a:prstClr val="black"/>
                          </a:solidFill>
                          <a:effectLst/>
                          <a:uLnTx/>
                          <a:uFillTx/>
                          <a:latin typeface="+mn-lt"/>
                          <a:ea typeface="+mn-ea"/>
                          <a:cs typeface="+mn-cs"/>
                        </a:rPr>
                        <a:t>
Huwag na tayo maglokohan this #AprilFoolsDay. Anong pizza sa tingin niyo ang #BagayNaBagay with COKE – with or without pineapple? https://t.co/N1BYUhspuc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968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- 2017-04-01 09:00:00</a:t>
                      </a:r>
                      <a:r>
                        <a:rPr kumimoji="0" lang="en-US" sz="1000" b="0" i="0" u="none" strike="noStrike" kern="1200" cap="none" spc="0" normalizeH="0" baseline="0" noProof="0">
                          <a:ln>
                            <a:noFill/>
                          </a:ln>
                          <a:solidFill>
                            <a:prstClr val="black"/>
                          </a:solidFill>
                          <a:effectLst/>
                          <a:uLnTx/>
                          <a:uFillTx/>
                          <a:latin typeface="+mn-lt"/>
                          <a:ea typeface="+mn-ea"/>
                          <a:cs typeface="+mn-cs"/>
                        </a:rPr>
                        <a:t>
Huwag na tayo maglokohan this #AprilFoolsDay. Anong pizza sa tingin niyo ang #BagayNaBagay with an ice-cold COCA-COLA – with or without pineapple?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388566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(Coca-Cola Philippines) - 2017-03-31 09:07:26</a:t>
                      </a:r>
                      <a:r>
                        <a:rPr kumimoji="0" lang="en-US" sz="1000" b="0" i="0" u="none" strike="noStrike" kern="1200" cap="none" spc="0" normalizeH="0" baseline="0" noProof="0">
                          <a:ln>
                            <a:noFill/>
                          </a:ln>
                          <a:solidFill>
                            <a:prstClr val="black"/>
                          </a:solidFill>
                          <a:effectLst/>
                          <a:uLnTx/>
                          <a:uFillTx/>
                          <a:latin typeface="+mn-lt"/>
                          <a:ea typeface="+mn-ea"/>
                          <a:cs typeface="+mn-cs"/>
                        </a:rPr>
                        <a:t>
‘Pag kasama mo ang iyong study buddy, feeling mo mani lang ang exams. Sino siya? Ipakilala na sa ‘min, at gawing enjoy ang pagre-review niyo with COCA-COLA! #BagayNaBagay #TasteTheFeeling
#Coke #Food #Exams #Review  #Study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185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- 2017-03-31 09:00:02</a:t>
                      </a:r>
                      <a:r>
                        <a:rPr kumimoji="0" lang="en-US" sz="1000" b="0" i="0" u="none" strike="noStrike" kern="1200" cap="none" spc="0" normalizeH="0" baseline="0" noProof="0">
                          <a:ln>
                            <a:noFill/>
                          </a:ln>
                          <a:solidFill>
                            <a:prstClr val="black"/>
                          </a:solidFill>
                          <a:effectLst/>
                          <a:uLnTx/>
                          <a:uFillTx/>
                          <a:latin typeface="+mn-lt"/>
                          <a:ea typeface="+mn-ea"/>
                          <a:cs typeface="+mn-cs"/>
                        </a:rPr>
                        <a:t>
Kasama ang paborito mong study buddy at COCA-COLA, kaya niyo gawing enjoy ang pagre-review sa exams! #BagayNaBagay #TasteTheFeeling https://t.co/el32GEtTkt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530134407"/>
                  </a:ext>
                </a:extLst>
              </a:tr>
            </a:tbl>
          </a:graphicData>
        </a:graphic>
      </p:graphicFrame>
      <p:sp>
        <p:nvSpPr>
          <p:cNvPr id="4" name="Text Placeholder 3">
            <a:extLst>
              <a:ext uri="{FF2B5EF4-FFF2-40B4-BE49-F238E27FC236}">
                <a16:creationId xmlns:a16="http://schemas.microsoft.com/office/drawing/2014/main" id="{384C31AB-DF05-444C-B889-C337F981497C}"/>
              </a:ext>
            </a:extLst>
          </p:cNvPr>
          <p:cNvSpPr>
            <a:spLocks noGrp="1"/>
          </p:cNvSpPr>
          <p:nvPr>
            <p:ph type="body" sz="quarter" idx="14"/>
          </p:nvPr>
        </p:nvSpPr>
        <p:spPr/>
        <p:txBody>
          <a:bodyPr/>
          <a:lstStyle/>
          <a:p>
            <a:r>
              <a:rPr lang="en-US"/>
              <a:t>01/01/2017 - 04/01/2017</a:t>
            </a:r>
          </a:p>
        </p:txBody>
      </p:sp>
    </p:spTree>
    <p:extLst>
      <p:ext uri="{BB962C8B-B14F-4D97-AF65-F5344CB8AC3E}">
        <p14:creationId xmlns:p14="http://schemas.microsoft.com/office/powerpoint/2010/main" val="951251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917A7-4E18-42A6-B1C3-7393F1CACF6F}"/>
              </a:ext>
            </a:extLst>
          </p:cNvPr>
          <p:cNvSpPr>
            <a:spLocks noGrp="1"/>
          </p:cNvSpPr>
          <p:nvPr>
            <p:ph type="title"/>
          </p:nvPr>
        </p:nvSpPr>
        <p:spPr/>
        <p:txBody>
          <a:bodyPr/>
          <a:lstStyle/>
          <a:p>
            <a:r>
              <a:rPr lang="en-US"/>
              <a:t>FB, TW, IG: Posts Table - 2 of 6</a:t>
            </a:r>
          </a:p>
        </p:txBody>
      </p:sp>
      <p:graphicFrame>
        <p:nvGraphicFramePr>
          <p:cNvPr id="5" name="Table Placeholder 4">
            <a:extLst>
              <a:ext uri="{FF2B5EF4-FFF2-40B4-BE49-F238E27FC236}">
                <a16:creationId xmlns:a16="http://schemas.microsoft.com/office/drawing/2014/main" id="{154A4E04-45F5-47FD-A668-4D72EBA00CC3}"/>
              </a:ext>
            </a:extLst>
          </p:cNvPr>
          <p:cNvGraphicFramePr>
            <a:graphicFrameLocks noGrp="1"/>
          </p:cNvGraphicFramePr>
          <p:nvPr>
            <p:ph type="tbl" sz="quarter" idx="13"/>
            <p:extLst>
              <p:ext uri="{D42A27DB-BD31-4B8C-83A1-F6EECF244321}">
                <p14:modId xmlns:p14="http://schemas.microsoft.com/office/powerpoint/2010/main" val="2587138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4677832"/>
                    </a:ext>
                  </a:extLst>
                </a:gridCol>
                <a:gridCol w="822960">
                  <a:extLst>
                    <a:ext uri="{9D8B030D-6E8A-4147-A177-3AD203B41FA5}">
                      <a16:colId xmlns:a16="http://schemas.microsoft.com/office/drawing/2014/main" val="137890830"/>
                    </a:ext>
                  </a:extLst>
                </a:gridCol>
                <a:gridCol w="822960">
                  <a:extLst>
                    <a:ext uri="{9D8B030D-6E8A-4147-A177-3AD203B41FA5}">
                      <a16:colId xmlns:a16="http://schemas.microsoft.com/office/drawing/2014/main" val="191656212"/>
                    </a:ext>
                  </a:extLst>
                </a:gridCol>
                <a:gridCol w="822960">
                  <a:extLst>
                    <a:ext uri="{9D8B030D-6E8A-4147-A177-3AD203B41FA5}">
                      <a16:colId xmlns:a16="http://schemas.microsoft.com/office/drawing/2014/main" val="2156359291"/>
                    </a:ext>
                  </a:extLst>
                </a:gridCol>
                <a:gridCol w="822960">
                  <a:extLst>
                    <a:ext uri="{9D8B030D-6E8A-4147-A177-3AD203B41FA5}">
                      <a16:colId xmlns:a16="http://schemas.microsoft.com/office/drawing/2014/main" val="3053784765"/>
                    </a:ext>
                  </a:extLst>
                </a:gridCol>
                <a:gridCol w="822960">
                  <a:extLst>
                    <a:ext uri="{9D8B030D-6E8A-4147-A177-3AD203B41FA5}">
                      <a16:colId xmlns:a16="http://schemas.microsoft.com/office/drawing/2014/main" val="4078894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75937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- 2017-03-31 09:00:00</a:t>
                      </a:r>
                      <a:r>
                        <a:rPr kumimoji="0" lang="en-US" sz="1000" b="0" i="0" u="none" strike="noStrike" kern="1200" cap="none" spc="0" normalizeH="0" baseline="0" noProof="0">
                          <a:ln>
                            <a:noFill/>
                          </a:ln>
                          <a:solidFill>
                            <a:prstClr val="black"/>
                          </a:solidFill>
                          <a:effectLst/>
                          <a:uLnTx/>
                          <a:uFillTx/>
                          <a:latin typeface="+mn-lt"/>
                          <a:ea typeface="+mn-ea"/>
                          <a:cs typeface="+mn-cs"/>
                        </a:rPr>
                        <a:t>
Kasama ang paborito mong study buddy at COCA-COLA, kaya niyo gawing enjoy ang pagre-review sa exams! #BagayNaBagay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95362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(Coca-Cola Philippines) - 2017-03-29 09:41:35</a:t>
                      </a:r>
                      <a:r>
                        <a:rPr kumimoji="0" lang="en-US" sz="1000" b="0" i="0" u="none" strike="noStrike" kern="1200" cap="none" spc="0" normalizeH="0" baseline="0" noProof="0">
                          <a:ln>
                            <a:noFill/>
                          </a:ln>
                          <a:solidFill>
                            <a:prstClr val="black"/>
                          </a:solidFill>
                          <a:effectLst/>
                          <a:uLnTx/>
                          <a:uFillTx/>
                          <a:latin typeface="+mn-lt"/>
                          <a:ea typeface="+mn-ea"/>
                          <a:cs typeface="+mn-cs"/>
                        </a:rPr>
                        <a:t>
Enjoy na enjoy si @donnalynbartolome sa meal suggestion mo, @dnseangrrdo! Wonder what other meal she would enjoy paired w/ COKE? Tell us with the hashtag #BagayNaBagay.
#CocaCola #Coke #movie #food #foodie #movie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686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- 2017-03-29 09:00:01</a:t>
                      </a:r>
                      <a:r>
                        <a:rPr kumimoji="0" lang="en-US" sz="1000" b="0" i="0" u="none" strike="noStrike" kern="1200" cap="none" spc="0" normalizeH="0" baseline="0" noProof="0">
                          <a:ln>
                            <a:noFill/>
                          </a:ln>
                          <a:solidFill>
                            <a:prstClr val="black"/>
                          </a:solidFill>
                          <a:effectLst/>
                          <a:uLnTx/>
                          <a:uFillTx/>
                          <a:latin typeface="+mn-lt"/>
                          <a:ea typeface="+mn-ea"/>
                          <a:cs typeface="+mn-cs"/>
                        </a:rPr>
                        <a:t>
Enjoy si @DJBDonna sa meal suggestion ng fan niya! Wonder what other meal she would enjoy paired w/ COKE? Tell us using #BagayNaBagay. https://t.co/LuzUraDKxQ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145337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- 2017-03-29 09:00:00</a:t>
                      </a:r>
                      <a:r>
                        <a:rPr kumimoji="0" lang="en-US" sz="1000" b="0" i="0" u="none" strike="noStrike" kern="1200" cap="none" spc="0" normalizeH="0" baseline="0" noProof="0">
                          <a:ln>
                            <a:noFill/>
                          </a:ln>
                          <a:solidFill>
                            <a:prstClr val="black"/>
                          </a:solidFill>
                          <a:effectLst/>
                          <a:uLnTx/>
                          <a:uFillTx/>
                          <a:latin typeface="+mn-lt"/>
                          <a:ea typeface="+mn-ea"/>
                          <a:cs typeface="+mn-cs"/>
                        </a:rPr>
                        <a:t>
Enjoy na enjoy si Donnalyn Bartolome sa meal suggestion ng fan niyang si Den! Wonder what other meal she would enjoy paired w/ COKE? Tell us with the hashtag #BagayNaBagay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extLst>
                  <a:ext uri="{0D108BD9-81ED-4DB2-BD59-A6C34878D82A}">
                    <a16:rowId xmlns:a16="http://schemas.microsoft.com/office/drawing/2014/main" val="309682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- 2017-03-25 10:37:50</a:t>
                      </a:r>
                      <a:r>
                        <a:rPr kumimoji="0" lang="en-US" sz="1000" b="0" i="0" u="none" strike="noStrike" kern="1200" cap="none" spc="0" normalizeH="0" baseline="0" noProof="0">
                          <a:ln>
                            <a:noFill/>
                          </a:ln>
                          <a:solidFill>
                            <a:prstClr val="black"/>
                          </a:solidFill>
                          <a:effectLst/>
                          <a:uLnTx/>
                          <a:uFillTx/>
                          <a:latin typeface="+mn-lt"/>
                          <a:ea typeface="+mn-ea"/>
                          <a:cs typeface="+mn-cs"/>
                        </a:rPr>
                        <a:t>
Sobrang init? Stay indoors &amp;amp; make your day sizzle instead w/ some sisig paired with an ice-cold COKE. #BagayNaBagay! https://t.co/QASAUs6S44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212139849"/>
                  </a:ext>
                </a:extLst>
              </a:tr>
            </a:tbl>
          </a:graphicData>
        </a:graphic>
      </p:graphicFrame>
      <p:sp>
        <p:nvSpPr>
          <p:cNvPr id="4" name="Text Placeholder 3">
            <a:extLst>
              <a:ext uri="{FF2B5EF4-FFF2-40B4-BE49-F238E27FC236}">
                <a16:creationId xmlns:a16="http://schemas.microsoft.com/office/drawing/2014/main" id="{6E43D623-C1AF-4AE2-AB90-2B341F4E8B20}"/>
              </a:ext>
            </a:extLst>
          </p:cNvPr>
          <p:cNvSpPr>
            <a:spLocks noGrp="1"/>
          </p:cNvSpPr>
          <p:nvPr>
            <p:ph type="body" sz="quarter" idx="14"/>
          </p:nvPr>
        </p:nvSpPr>
        <p:spPr/>
        <p:txBody>
          <a:bodyPr/>
          <a:lstStyle/>
          <a:p>
            <a:r>
              <a:rPr lang="en-US"/>
              <a:t>01/01/2017 - 04/01/2017</a:t>
            </a:r>
          </a:p>
        </p:txBody>
      </p:sp>
    </p:spTree>
    <p:extLst>
      <p:ext uri="{BB962C8B-B14F-4D97-AF65-F5344CB8AC3E}">
        <p14:creationId xmlns:p14="http://schemas.microsoft.com/office/powerpoint/2010/main" val="3997439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23E2-8EED-4B33-9C16-F69FE1F1D757}"/>
              </a:ext>
            </a:extLst>
          </p:cNvPr>
          <p:cNvSpPr>
            <a:spLocks noGrp="1"/>
          </p:cNvSpPr>
          <p:nvPr>
            <p:ph type="title"/>
          </p:nvPr>
        </p:nvSpPr>
        <p:spPr/>
        <p:txBody>
          <a:bodyPr/>
          <a:lstStyle/>
          <a:p>
            <a:r>
              <a:rPr lang="en-US"/>
              <a:t>FB, TW, IG: Posts Table - 3 of 6</a:t>
            </a:r>
          </a:p>
        </p:txBody>
      </p:sp>
      <p:graphicFrame>
        <p:nvGraphicFramePr>
          <p:cNvPr id="5" name="Table Placeholder 4">
            <a:extLst>
              <a:ext uri="{FF2B5EF4-FFF2-40B4-BE49-F238E27FC236}">
                <a16:creationId xmlns:a16="http://schemas.microsoft.com/office/drawing/2014/main" id="{D1227A5F-AEC5-4A7A-B19E-B23C17DA7C64}"/>
              </a:ext>
            </a:extLst>
          </p:cNvPr>
          <p:cNvGraphicFramePr>
            <a:graphicFrameLocks noGrp="1"/>
          </p:cNvGraphicFramePr>
          <p:nvPr>
            <p:ph type="tbl" sz="quarter" idx="13"/>
            <p:extLst>
              <p:ext uri="{D42A27DB-BD31-4B8C-83A1-F6EECF244321}">
                <p14:modId xmlns:p14="http://schemas.microsoft.com/office/powerpoint/2010/main" val="141772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0556688"/>
                    </a:ext>
                  </a:extLst>
                </a:gridCol>
                <a:gridCol w="822960">
                  <a:extLst>
                    <a:ext uri="{9D8B030D-6E8A-4147-A177-3AD203B41FA5}">
                      <a16:colId xmlns:a16="http://schemas.microsoft.com/office/drawing/2014/main" val="4199757213"/>
                    </a:ext>
                  </a:extLst>
                </a:gridCol>
                <a:gridCol w="822960">
                  <a:extLst>
                    <a:ext uri="{9D8B030D-6E8A-4147-A177-3AD203B41FA5}">
                      <a16:colId xmlns:a16="http://schemas.microsoft.com/office/drawing/2014/main" val="2936528205"/>
                    </a:ext>
                  </a:extLst>
                </a:gridCol>
                <a:gridCol w="822960">
                  <a:extLst>
                    <a:ext uri="{9D8B030D-6E8A-4147-A177-3AD203B41FA5}">
                      <a16:colId xmlns:a16="http://schemas.microsoft.com/office/drawing/2014/main" val="3118365925"/>
                    </a:ext>
                  </a:extLst>
                </a:gridCol>
                <a:gridCol w="822960">
                  <a:extLst>
                    <a:ext uri="{9D8B030D-6E8A-4147-A177-3AD203B41FA5}">
                      <a16:colId xmlns:a16="http://schemas.microsoft.com/office/drawing/2014/main" val="2221807815"/>
                    </a:ext>
                  </a:extLst>
                </a:gridCol>
                <a:gridCol w="822960">
                  <a:extLst>
                    <a:ext uri="{9D8B030D-6E8A-4147-A177-3AD203B41FA5}">
                      <a16:colId xmlns:a16="http://schemas.microsoft.com/office/drawing/2014/main" val="382784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45779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- 2017-03-25 10:35:56</a:t>
                      </a:r>
                      <a:r>
                        <a:rPr kumimoji="0" lang="en-US" sz="1000" b="0" i="0" u="none" strike="noStrike" kern="1200" cap="none" spc="0" normalizeH="0" baseline="0" noProof="0">
                          <a:ln>
                            <a:noFill/>
                          </a:ln>
                          <a:solidFill>
                            <a:prstClr val="black"/>
                          </a:solidFill>
                          <a:effectLst/>
                          <a:uLnTx/>
                          <a:uFillTx/>
                          <a:latin typeface="+mn-lt"/>
                          <a:ea typeface="+mn-ea"/>
                          <a:cs typeface="+mn-cs"/>
                        </a:rPr>
                        <a:t>
Sobrang init? Stay indoors and make your day sizzle instead with some sisig paired with an ice-cold COCA-COLA. #BagayNaBagay!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79513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(Coca-Cola Philippines) - 2017-03-25 10:03:13</a:t>
                      </a:r>
                      <a:r>
                        <a:rPr kumimoji="0" lang="en-US" sz="1000" b="0" i="0" u="none" strike="noStrike" kern="1200" cap="none" spc="0" normalizeH="0" baseline="0" noProof="0">
                          <a:ln>
                            <a:noFill/>
                          </a:ln>
                          <a:solidFill>
                            <a:prstClr val="black"/>
                          </a:solidFill>
                          <a:effectLst/>
                          <a:uLnTx/>
                          <a:uFillTx/>
                          <a:latin typeface="+mn-lt"/>
                          <a:ea typeface="+mn-ea"/>
                          <a:cs typeface="+mn-cs"/>
                        </a:rPr>
                        <a:t>
#BagayNaBagay ang meal suggestion ni @decla_carol! Ano pa sa tingin niyo ang magugustuhan kainin ni @maddie17madayag sabay ng COKE? Use the hashtag to make it count.
#CocaCola #food #foodie #games #volleyball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621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- 2017-03-25 09:00:03</a:t>
                      </a:r>
                      <a:r>
                        <a:rPr kumimoji="0" lang="en-US" sz="1000" b="0" i="0" u="none" strike="noStrike" kern="1200" cap="none" spc="0" normalizeH="0" baseline="0" noProof="0">
                          <a:ln>
                            <a:noFill/>
                          </a:ln>
                          <a:solidFill>
                            <a:prstClr val="black"/>
                          </a:solidFill>
                          <a:effectLst/>
                          <a:uLnTx/>
                          <a:uFillTx/>
                          <a:latin typeface="+mn-lt"/>
                          <a:ea typeface="+mn-ea"/>
                          <a:cs typeface="+mn-cs"/>
                        </a:rPr>
                        <a:t>
#BagayNaBagay ang meal suggestion ni Carol Alced! Ano pa kaya ang magugustuhan ni @Maddie17Madayag w/ COKE? Use the hashtag to make it count https://t.co/cpazoXL6wc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extLst>
                  <a:ext uri="{0D108BD9-81ED-4DB2-BD59-A6C34878D82A}">
                    <a16:rowId xmlns:a16="http://schemas.microsoft.com/office/drawing/2014/main" val="182637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- 2017-03-25 09:00:00</a:t>
                      </a:r>
                      <a:r>
                        <a:rPr kumimoji="0" lang="en-US" sz="1000" b="0" i="0" u="none" strike="noStrike" kern="1200" cap="none" spc="0" normalizeH="0" baseline="0" noProof="0">
                          <a:ln>
                            <a:noFill/>
                          </a:ln>
                          <a:solidFill>
                            <a:prstClr val="black"/>
                          </a:solidFill>
                          <a:effectLst/>
                          <a:uLnTx/>
                          <a:uFillTx/>
                          <a:latin typeface="+mn-lt"/>
                          <a:ea typeface="+mn-ea"/>
                          <a:cs typeface="+mn-cs"/>
                        </a:rPr>
                        <a:t>
#BagayNaBagay ang meal suggestion ni Carol Alced! Ano pa sa tingin niyo ang magugustuhan kainin ni Maddie Madayag sabay ng COKE? Use the hashtag to make it 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extLst>
                  <a:ext uri="{0D108BD9-81ED-4DB2-BD59-A6C34878D82A}">
                    <a16:rowId xmlns:a16="http://schemas.microsoft.com/office/drawing/2014/main" val="342076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- 2017-03-22 11:17:14</a:t>
                      </a:r>
                      <a:r>
                        <a:rPr kumimoji="0" lang="en-US" sz="1000" b="0" i="0" u="none" strike="noStrike" kern="1200" cap="none" spc="0" normalizeH="0" baseline="0" noProof="0">
                          <a:ln>
                            <a:noFill/>
                          </a:ln>
                          <a:solidFill>
                            <a:prstClr val="black"/>
                          </a:solidFill>
                          <a:effectLst/>
                          <a:uLnTx/>
                          <a:uFillTx/>
                          <a:latin typeface="+mn-lt"/>
                          <a:ea typeface="+mn-ea"/>
                          <a:cs typeface="+mn-cs"/>
                        </a:rPr>
                        <a:t>
Dahil bakasyon na ng mga kids, why not plan a special trip with the family? Kasama ang COCA-COLA and these Chicken Lollipops with 3 Dips, siguradong pop-patok sa mga bata ang summer niyo! #BagayNaBagay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4997</a:t>
                      </a:r>
                    </a:p>
                  </a:txBody>
                  <a:tcPr/>
                </a:tc>
                <a:extLst>
                  <a:ext uri="{0D108BD9-81ED-4DB2-BD59-A6C34878D82A}">
                    <a16:rowId xmlns:a16="http://schemas.microsoft.com/office/drawing/2014/main" val="1568547548"/>
                  </a:ext>
                </a:extLst>
              </a:tr>
            </a:tbl>
          </a:graphicData>
        </a:graphic>
      </p:graphicFrame>
      <p:sp>
        <p:nvSpPr>
          <p:cNvPr id="4" name="Text Placeholder 3">
            <a:extLst>
              <a:ext uri="{FF2B5EF4-FFF2-40B4-BE49-F238E27FC236}">
                <a16:creationId xmlns:a16="http://schemas.microsoft.com/office/drawing/2014/main" id="{82FC1CB6-E0C7-4A84-A98D-D452838AD351}"/>
              </a:ext>
            </a:extLst>
          </p:cNvPr>
          <p:cNvSpPr>
            <a:spLocks noGrp="1"/>
          </p:cNvSpPr>
          <p:nvPr>
            <p:ph type="body" sz="quarter" idx="14"/>
          </p:nvPr>
        </p:nvSpPr>
        <p:spPr/>
        <p:txBody>
          <a:bodyPr/>
          <a:lstStyle/>
          <a:p>
            <a:r>
              <a:rPr lang="en-US"/>
              <a:t>01/01/2017 - 04/01/2017</a:t>
            </a:r>
          </a:p>
        </p:txBody>
      </p:sp>
    </p:spTree>
    <p:extLst>
      <p:ext uri="{BB962C8B-B14F-4D97-AF65-F5344CB8AC3E}">
        <p14:creationId xmlns:p14="http://schemas.microsoft.com/office/powerpoint/2010/main" val="366478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C0E97-1D02-44BA-9F17-9FAE7DFB099C}"/>
              </a:ext>
            </a:extLst>
          </p:cNvPr>
          <p:cNvSpPr>
            <a:spLocks noGrp="1"/>
          </p:cNvSpPr>
          <p:nvPr>
            <p:ph type="title"/>
          </p:nvPr>
        </p:nvSpPr>
        <p:spPr/>
        <p:txBody>
          <a:bodyPr/>
          <a:lstStyle/>
          <a:p>
            <a:r>
              <a:rPr lang="en-US"/>
              <a:t>FB, TW, IG: Posts Table - 4 of 6</a:t>
            </a:r>
          </a:p>
        </p:txBody>
      </p:sp>
      <p:graphicFrame>
        <p:nvGraphicFramePr>
          <p:cNvPr id="5" name="Table Placeholder 4">
            <a:extLst>
              <a:ext uri="{FF2B5EF4-FFF2-40B4-BE49-F238E27FC236}">
                <a16:creationId xmlns:a16="http://schemas.microsoft.com/office/drawing/2014/main" id="{2FEAA595-D934-49F6-82D4-679BBC9B538B}"/>
              </a:ext>
            </a:extLst>
          </p:cNvPr>
          <p:cNvGraphicFramePr>
            <a:graphicFrameLocks noGrp="1"/>
          </p:cNvGraphicFramePr>
          <p:nvPr>
            <p:ph type="tbl" sz="quarter" idx="13"/>
            <p:extLst>
              <p:ext uri="{D42A27DB-BD31-4B8C-83A1-F6EECF244321}">
                <p14:modId xmlns:p14="http://schemas.microsoft.com/office/powerpoint/2010/main" val="129606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2114514"/>
                    </a:ext>
                  </a:extLst>
                </a:gridCol>
                <a:gridCol w="822960">
                  <a:extLst>
                    <a:ext uri="{9D8B030D-6E8A-4147-A177-3AD203B41FA5}">
                      <a16:colId xmlns:a16="http://schemas.microsoft.com/office/drawing/2014/main" val="281027678"/>
                    </a:ext>
                  </a:extLst>
                </a:gridCol>
                <a:gridCol w="822960">
                  <a:extLst>
                    <a:ext uri="{9D8B030D-6E8A-4147-A177-3AD203B41FA5}">
                      <a16:colId xmlns:a16="http://schemas.microsoft.com/office/drawing/2014/main" val="302336329"/>
                    </a:ext>
                  </a:extLst>
                </a:gridCol>
                <a:gridCol w="822960">
                  <a:extLst>
                    <a:ext uri="{9D8B030D-6E8A-4147-A177-3AD203B41FA5}">
                      <a16:colId xmlns:a16="http://schemas.microsoft.com/office/drawing/2014/main" val="4225958973"/>
                    </a:ext>
                  </a:extLst>
                </a:gridCol>
                <a:gridCol w="822960">
                  <a:extLst>
                    <a:ext uri="{9D8B030D-6E8A-4147-A177-3AD203B41FA5}">
                      <a16:colId xmlns:a16="http://schemas.microsoft.com/office/drawing/2014/main" val="536060729"/>
                    </a:ext>
                  </a:extLst>
                </a:gridCol>
                <a:gridCol w="822960">
                  <a:extLst>
                    <a:ext uri="{9D8B030D-6E8A-4147-A177-3AD203B41FA5}">
                      <a16:colId xmlns:a16="http://schemas.microsoft.com/office/drawing/2014/main" val="2734185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24461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(Coca-Cola Philippines) - 2017-03-21 09:13:25</a:t>
                      </a:r>
                      <a:r>
                        <a:rPr kumimoji="0" lang="en-US" sz="1000" b="0" i="0" u="none" strike="noStrike" kern="1200" cap="none" spc="0" normalizeH="0" baseline="0" noProof="0">
                          <a:ln>
                            <a:noFill/>
                          </a:ln>
                          <a:solidFill>
                            <a:prstClr val="black"/>
                          </a:solidFill>
                          <a:effectLst/>
                          <a:uLnTx/>
                          <a:uFillTx/>
                          <a:latin typeface="+mn-lt"/>
                          <a:ea typeface="+mn-ea"/>
                          <a:cs typeface="+mn-cs"/>
                        </a:rPr>
                        <a:t>
Salamat sa suggestion niyo, @iamdoworthy, @CatherineG0116 and @onabiamaria! Enjoy na enjoy si @baileymay and @ylonagarcia sa Barbeque, Sisig, Tilapia, Turon, and COKE nung shoot nila. Ano pa ang ma-susuggest niyo na food na feel niyo magugustuhan nila? Let us know below and don’t forget to use the hashtag #BagayNaBagay  #Foodtrip #Foodie #Chefmode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749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- 2017-03-21 09:07:46</a:t>
                      </a:r>
                      <a:r>
                        <a:rPr kumimoji="0" lang="en-US" sz="1000" b="0" i="0" u="none" strike="noStrike" kern="1200" cap="none" spc="0" normalizeH="0" baseline="0" noProof="0">
                          <a:ln>
                            <a:noFill/>
                          </a:ln>
                          <a:solidFill>
                            <a:prstClr val="black"/>
                          </a:solidFill>
                          <a:effectLst/>
                          <a:uLnTx/>
                          <a:uFillTx/>
                          <a:latin typeface="+mn-lt"/>
                          <a:ea typeface="+mn-ea"/>
                          <a:cs typeface="+mn-cs"/>
                        </a:rPr>
                        <a:t>
Enjoy sina @OfficialBaileyM &amp;amp; @ylona_garcia sa food &amp;amp; COKE nung shoot nila. Ano pa ma-susuggest niyo? Use #BagayNaBagay to make it count. https://t.co/mNbEVsOA6d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extLst>
                  <a:ext uri="{0D108BD9-81ED-4DB2-BD59-A6C34878D82A}">
                    <a16:rowId xmlns:a16="http://schemas.microsoft.com/office/drawing/2014/main" val="249866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- 2017-03-21 09:00:00</a:t>
                      </a:r>
                      <a:r>
                        <a:rPr kumimoji="0" lang="en-US" sz="1000" b="0" i="0" u="none" strike="noStrike" kern="1200" cap="none" spc="0" normalizeH="0" baseline="0" noProof="0">
                          <a:ln>
                            <a:noFill/>
                          </a:ln>
                          <a:solidFill>
                            <a:prstClr val="black"/>
                          </a:solidFill>
                          <a:effectLst/>
                          <a:uLnTx/>
                          <a:uFillTx/>
                          <a:latin typeface="+mn-lt"/>
                          <a:ea typeface="+mn-ea"/>
                          <a:cs typeface="+mn-cs"/>
                        </a:rPr>
                        <a:t>
Salamat sa suggestion niyo, Renz Dorothy, Catherine Gomez, and Maria Calumpang! Enjoy na enjoy si Bailey and Ylona Garcia sa Barbeque, Sisig, Tilapia, Turon, and COKE nung shoot nila. Ano pa ang ma-susuggest niyo na food na feel niyo magugustuhan nila? Let us know below and don’t forget to use the hashtag #BagayNaBagay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extLst>
                  <a:ext uri="{0D108BD9-81ED-4DB2-BD59-A6C34878D82A}">
                    <a16:rowId xmlns:a16="http://schemas.microsoft.com/office/drawing/2014/main" val="411080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(Coca-Cola Philippines) - 2017-03-20 13:44:56</a:t>
                      </a:r>
                      <a:r>
                        <a:rPr kumimoji="0" lang="en-US" sz="1000" b="0" i="0" u="none" strike="noStrike" kern="1200" cap="none" spc="0" normalizeH="0" baseline="0" noProof="0">
                          <a:ln>
                            <a:noFill/>
                          </a:ln>
                          <a:solidFill>
                            <a:prstClr val="black"/>
                          </a:solidFill>
                          <a:effectLst/>
                          <a:uLnTx/>
                          <a:uFillTx/>
                          <a:latin typeface="+mn-lt"/>
                          <a:ea typeface="+mn-ea"/>
                          <a:cs typeface="+mn-cs"/>
                        </a:rPr>
                        <a:t>
Nothing like good food to put a smile on your face today! Ano’ng meal kaya ang #BagayNaBagay kainin with COKE this #InternationalHappinessDay? Tell us and share a pic of your meal today.
#CocaCola #foodie #food #HappinessDay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4063444"/>
                  </a:ext>
                </a:extLst>
              </a:tr>
            </a:tbl>
          </a:graphicData>
        </a:graphic>
      </p:graphicFrame>
      <p:sp>
        <p:nvSpPr>
          <p:cNvPr id="4" name="Text Placeholder 3">
            <a:extLst>
              <a:ext uri="{FF2B5EF4-FFF2-40B4-BE49-F238E27FC236}">
                <a16:creationId xmlns:a16="http://schemas.microsoft.com/office/drawing/2014/main" id="{8227D0BB-0184-4CA6-9E00-2EFD2759C36D}"/>
              </a:ext>
            </a:extLst>
          </p:cNvPr>
          <p:cNvSpPr>
            <a:spLocks noGrp="1"/>
          </p:cNvSpPr>
          <p:nvPr>
            <p:ph type="body" sz="quarter" idx="14"/>
          </p:nvPr>
        </p:nvSpPr>
        <p:spPr/>
        <p:txBody>
          <a:bodyPr/>
          <a:lstStyle/>
          <a:p>
            <a:r>
              <a:rPr lang="en-US"/>
              <a:t>01/01/2017 - 04/01/2017</a:t>
            </a:r>
          </a:p>
        </p:txBody>
      </p:sp>
    </p:spTree>
    <p:extLst>
      <p:ext uri="{BB962C8B-B14F-4D97-AF65-F5344CB8AC3E}">
        <p14:creationId xmlns:p14="http://schemas.microsoft.com/office/powerpoint/2010/main" val="3508229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D1E08-1FCF-4462-9915-5F6482E23FDB}"/>
              </a:ext>
            </a:extLst>
          </p:cNvPr>
          <p:cNvSpPr>
            <a:spLocks noGrp="1"/>
          </p:cNvSpPr>
          <p:nvPr>
            <p:ph type="title"/>
          </p:nvPr>
        </p:nvSpPr>
        <p:spPr/>
        <p:txBody>
          <a:bodyPr/>
          <a:lstStyle/>
          <a:p>
            <a:r>
              <a:rPr lang="en-US"/>
              <a:t>FB, TW, IG: Posts Table - 5 of 6</a:t>
            </a:r>
          </a:p>
        </p:txBody>
      </p:sp>
      <p:graphicFrame>
        <p:nvGraphicFramePr>
          <p:cNvPr id="5" name="Table Placeholder 4">
            <a:extLst>
              <a:ext uri="{FF2B5EF4-FFF2-40B4-BE49-F238E27FC236}">
                <a16:creationId xmlns:a16="http://schemas.microsoft.com/office/drawing/2014/main" id="{750298D3-4B4B-4D60-A8FA-2761445049E3}"/>
              </a:ext>
            </a:extLst>
          </p:cNvPr>
          <p:cNvGraphicFramePr>
            <a:graphicFrameLocks noGrp="1"/>
          </p:cNvGraphicFramePr>
          <p:nvPr>
            <p:ph type="tbl" sz="quarter" idx="13"/>
            <p:extLst>
              <p:ext uri="{D42A27DB-BD31-4B8C-83A1-F6EECF244321}">
                <p14:modId xmlns:p14="http://schemas.microsoft.com/office/powerpoint/2010/main" val="4220274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432686"/>
                    </a:ext>
                  </a:extLst>
                </a:gridCol>
                <a:gridCol w="822960">
                  <a:extLst>
                    <a:ext uri="{9D8B030D-6E8A-4147-A177-3AD203B41FA5}">
                      <a16:colId xmlns:a16="http://schemas.microsoft.com/office/drawing/2014/main" val="1125990435"/>
                    </a:ext>
                  </a:extLst>
                </a:gridCol>
                <a:gridCol w="822960">
                  <a:extLst>
                    <a:ext uri="{9D8B030D-6E8A-4147-A177-3AD203B41FA5}">
                      <a16:colId xmlns:a16="http://schemas.microsoft.com/office/drawing/2014/main" val="656985443"/>
                    </a:ext>
                  </a:extLst>
                </a:gridCol>
                <a:gridCol w="822960">
                  <a:extLst>
                    <a:ext uri="{9D8B030D-6E8A-4147-A177-3AD203B41FA5}">
                      <a16:colId xmlns:a16="http://schemas.microsoft.com/office/drawing/2014/main" val="1189238279"/>
                    </a:ext>
                  </a:extLst>
                </a:gridCol>
                <a:gridCol w="822960">
                  <a:extLst>
                    <a:ext uri="{9D8B030D-6E8A-4147-A177-3AD203B41FA5}">
                      <a16:colId xmlns:a16="http://schemas.microsoft.com/office/drawing/2014/main" val="2540528705"/>
                    </a:ext>
                  </a:extLst>
                </a:gridCol>
                <a:gridCol w="822960">
                  <a:extLst>
                    <a:ext uri="{9D8B030D-6E8A-4147-A177-3AD203B41FA5}">
                      <a16:colId xmlns:a16="http://schemas.microsoft.com/office/drawing/2014/main" val="334585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51770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- 2017-03-20 13:44:41</a:t>
                      </a:r>
                      <a:r>
                        <a:rPr kumimoji="0" lang="en-US" sz="1000" b="0" i="0" u="none" strike="noStrike" kern="1200" cap="none" spc="0" normalizeH="0" baseline="0" noProof="0">
                          <a:ln>
                            <a:noFill/>
                          </a:ln>
                          <a:solidFill>
                            <a:prstClr val="black"/>
                          </a:solidFill>
                          <a:effectLst/>
                          <a:uLnTx/>
                          <a:uFillTx/>
                          <a:latin typeface="+mn-lt"/>
                          <a:ea typeface="+mn-ea"/>
                          <a:cs typeface="+mn-cs"/>
                        </a:rPr>
                        <a:t>
Nothing like good food to make you smile today! Ano’ng meal kaya ang #BagayNaBagay kainin w/ COKE this #InternationalHappinessDay? Tell us! https://t.co/99bBTWNA61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414010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- 2017-03-20 13:44:36</a:t>
                      </a:r>
                      <a:r>
                        <a:rPr kumimoji="0" lang="en-US" sz="1000" b="0" i="0" u="none" strike="noStrike" kern="1200" cap="none" spc="0" normalizeH="0" baseline="0" noProof="0">
                          <a:ln>
                            <a:noFill/>
                          </a:ln>
                          <a:solidFill>
                            <a:prstClr val="black"/>
                          </a:solidFill>
                          <a:effectLst/>
                          <a:uLnTx/>
                          <a:uFillTx/>
                          <a:latin typeface="+mn-lt"/>
                          <a:ea typeface="+mn-ea"/>
                          <a:cs typeface="+mn-cs"/>
                        </a:rPr>
                        <a:t>
Nothing like good food to put a smile on your face today! Ano’ng meal kaya ang #BagayNaBagay kainin with COKE this #InternationalHappinessDay? Tell us and share a pic of your meal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147095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(Coca-Cola Philippines) - 2017-03-18 20:40:40</a:t>
                      </a:r>
                      <a:r>
                        <a:rPr kumimoji="0" lang="en-US" sz="1000" b="0" i="0" u="none" strike="noStrike" kern="1200" cap="none" spc="0" normalizeH="0" baseline="0" noProof="0">
                          <a:ln>
                            <a:noFill/>
                          </a:ln>
                          <a:solidFill>
                            <a:prstClr val="black"/>
                          </a:solidFill>
                          <a:effectLst/>
                          <a:uLnTx/>
                          <a:uFillTx/>
                          <a:latin typeface="+mn-lt"/>
                          <a:ea typeface="+mn-ea"/>
                          <a:cs typeface="+mn-cs"/>
                        </a:rPr>
                        <a:t>
Anong masarap kasama for a chill date outside? LizQuen nose! It’s COKE Mismo, na mas pinalaki with 50mL more, pero P11 pa rin. #TasteTheFeeling
#Coke #Mismo #Trip #Date #LizQuen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468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- 2017-03-18 09:00:07</a:t>
                      </a:r>
                      <a:r>
                        <a:rPr kumimoji="0" lang="en-US" sz="1000" b="0" i="0" u="none" strike="noStrike" kern="1200" cap="none" spc="0" normalizeH="0" baseline="0" noProof="0">
                          <a:ln>
                            <a:noFill/>
                          </a:ln>
                          <a:solidFill>
                            <a:prstClr val="black"/>
                          </a:solidFill>
                          <a:effectLst/>
                          <a:uLnTx/>
                          <a:uFillTx/>
                          <a:latin typeface="+mn-lt"/>
                          <a:ea typeface="+mn-ea"/>
                          <a:cs typeface="+mn-cs"/>
                        </a:rPr>
                        <a:t>
Anong masarap kasama for a chill date outside? #LizQuen nose! It’s COKE Mismo, mas pinalaki w/ 50mL more pero P11 pa rin. #TasteTheFeeling https://t.co/BUkm7OXeDr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281632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- 2017-03-18 09:00:00</a:t>
                      </a:r>
                      <a:r>
                        <a:rPr kumimoji="0" lang="en-US" sz="1000" b="0" i="0" u="none" strike="noStrike" kern="1200" cap="none" spc="0" normalizeH="0" baseline="0" noProof="0">
                          <a:ln>
                            <a:noFill/>
                          </a:ln>
                          <a:solidFill>
                            <a:prstClr val="black"/>
                          </a:solidFill>
                          <a:effectLst/>
                          <a:uLnTx/>
                          <a:uFillTx/>
                          <a:latin typeface="+mn-lt"/>
                          <a:ea typeface="+mn-ea"/>
                          <a:cs typeface="+mn-cs"/>
                        </a:rPr>
                        <a:t>
Anong masarap kasama for a chill date outside? LizQuen nose! It’s COKE Mismo, na mas pinalaki with 50mL more, pero P11 pa rin.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extLst>
                  <a:ext uri="{0D108BD9-81ED-4DB2-BD59-A6C34878D82A}">
                    <a16:rowId xmlns:a16="http://schemas.microsoft.com/office/drawing/2014/main" val="4129282411"/>
                  </a:ext>
                </a:extLst>
              </a:tr>
            </a:tbl>
          </a:graphicData>
        </a:graphic>
      </p:graphicFrame>
      <p:sp>
        <p:nvSpPr>
          <p:cNvPr id="4" name="Text Placeholder 3">
            <a:extLst>
              <a:ext uri="{FF2B5EF4-FFF2-40B4-BE49-F238E27FC236}">
                <a16:creationId xmlns:a16="http://schemas.microsoft.com/office/drawing/2014/main" id="{8A296B30-09AA-4D1A-AF75-D41B3C9A833D}"/>
              </a:ext>
            </a:extLst>
          </p:cNvPr>
          <p:cNvSpPr>
            <a:spLocks noGrp="1"/>
          </p:cNvSpPr>
          <p:nvPr>
            <p:ph type="body" sz="quarter" idx="14"/>
          </p:nvPr>
        </p:nvSpPr>
        <p:spPr/>
        <p:txBody>
          <a:bodyPr/>
          <a:lstStyle/>
          <a:p>
            <a:r>
              <a:rPr lang="en-US"/>
              <a:t>01/01/2017 - 04/01/2017</a:t>
            </a:r>
          </a:p>
        </p:txBody>
      </p:sp>
    </p:spTree>
    <p:extLst>
      <p:ext uri="{BB962C8B-B14F-4D97-AF65-F5344CB8AC3E}">
        <p14:creationId xmlns:p14="http://schemas.microsoft.com/office/powerpoint/2010/main" val="112575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083B-13F4-47DA-B3C4-60602446A731}"/>
              </a:ext>
            </a:extLst>
          </p:cNvPr>
          <p:cNvSpPr>
            <a:spLocks noGrp="1"/>
          </p:cNvSpPr>
          <p:nvPr>
            <p:ph type="title"/>
          </p:nvPr>
        </p:nvSpPr>
        <p:spPr/>
        <p:txBody>
          <a:bodyPr/>
          <a:lstStyle/>
          <a:p>
            <a:r>
              <a:rPr lang="en-US"/>
              <a:t>FB, TW, IG: Posts Table - 6 of 6</a:t>
            </a:r>
          </a:p>
        </p:txBody>
      </p:sp>
      <p:graphicFrame>
        <p:nvGraphicFramePr>
          <p:cNvPr id="5" name="Table Placeholder 4">
            <a:extLst>
              <a:ext uri="{FF2B5EF4-FFF2-40B4-BE49-F238E27FC236}">
                <a16:creationId xmlns:a16="http://schemas.microsoft.com/office/drawing/2014/main" id="{AF92A196-301F-4C59-A494-466E1D45DDA5}"/>
              </a:ext>
            </a:extLst>
          </p:cNvPr>
          <p:cNvGraphicFramePr>
            <a:graphicFrameLocks noGrp="1"/>
          </p:cNvGraphicFramePr>
          <p:nvPr>
            <p:ph type="tbl" sz="quarter" idx="13"/>
            <p:extLst>
              <p:ext uri="{D42A27DB-BD31-4B8C-83A1-F6EECF244321}">
                <p14:modId xmlns:p14="http://schemas.microsoft.com/office/powerpoint/2010/main" val="202102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6194071"/>
                    </a:ext>
                  </a:extLst>
                </a:gridCol>
                <a:gridCol w="822960">
                  <a:extLst>
                    <a:ext uri="{9D8B030D-6E8A-4147-A177-3AD203B41FA5}">
                      <a16:colId xmlns:a16="http://schemas.microsoft.com/office/drawing/2014/main" val="3285606334"/>
                    </a:ext>
                  </a:extLst>
                </a:gridCol>
                <a:gridCol w="822960">
                  <a:extLst>
                    <a:ext uri="{9D8B030D-6E8A-4147-A177-3AD203B41FA5}">
                      <a16:colId xmlns:a16="http://schemas.microsoft.com/office/drawing/2014/main" val="737033100"/>
                    </a:ext>
                  </a:extLst>
                </a:gridCol>
                <a:gridCol w="822960">
                  <a:extLst>
                    <a:ext uri="{9D8B030D-6E8A-4147-A177-3AD203B41FA5}">
                      <a16:colId xmlns:a16="http://schemas.microsoft.com/office/drawing/2014/main" val="3859655068"/>
                    </a:ext>
                  </a:extLst>
                </a:gridCol>
                <a:gridCol w="822960">
                  <a:extLst>
                    <a:ext uri="{9D8B030D-6E8A-4147-A177-3AD203B41FA5}">
                      <a16:colId xmlns:a16="http://schemas.microsoft.com/office/drawing/2014/main" val="744753292"/>
                    </a:ext>
                  </a:extLst>
                </a:gridCol>
                <a:gridCol w="822960">
                  <a:extLst>
                    <a:ext uri="{9D8B030D-6E8A-4147-A177-3AD203B41FA5}">
                      <a16:colId xmlns:a16="http://schemas.microsoft.com/office/drawing/2014/main" val="39570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07700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- 2017-03-17 16:43:02</a:t>
                      </a:r>
                      <a:r>
                        <a:rPr kumimoji="0" lang="en-US" sz="1000" b="0" i="0" u="none" strike="noStrike" kern="1200" cap="none" spc="0" normalizeH="0" baseline="0" noProof="0">
                          <a:ln>
                            <a:noFill/>
                          </a:ln>
                          <a:solidFill>
                            <a:prstClr val="black"/>
                          </a:solidFill>
                          <a:effectLst/>
                          <a:uLnTx/>
                          <a:uFillTx/>
                          <a:latin typeface="+mn-lt"/>
                          <a:ea typeface="+mn-ea"/>
                          <a:cs typeface="+mn-cs"/>
                        </a:rPr>
                        <a:t>
Download Happy Shopmate app to avail of Jollibee’s exclusive deals:
Android - https://t.co/1X99A9zJqg 
iOS - https://t.co/DPimC5FiHI https://t.co/iFlvQL85RR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493535154"/>
                  </a:ext>
                </a:extLst>
              </a:tr>
            </a:tbl>
          </a:graphicData>
        </a:graphic>
      </p:graphicFrame>
      <p:sp>
        <p:nvSpPr>
          <p:cNvPr id="4" name="Text Placeholder 3">
            <a:extLst>
              <a:ext uri="{FF2B5EF4-FFF2-40B4-BE49-F238E27FC236}">
                <a16:creationId xmlns:a16="http://schemas.microsoft.com/office/drawing/2014/main" id="{0B13CACB-A60F-4096-A352-9BB8D7952671}"/>
              </a:ext>
            </a:extLst>
          </p:cNvPr>
          <p:cNvSpPr>
            <a:spLocks noGrp="1"/>
          </p:cNvSpPr>
          <p:nvPr>
            <p:ph type="body" sz="quarter" idx="14"/>
          </p:nvPr>
        </p:nvSpPr>
        <p:spPr/>
        <p:txBody>
          <a:bodyPr/>
          <a:lstStyle/>
          <a:p>
            <a:r>
              <a:rPr lang="en-US"/>
              <a:t>01/01/2017 - 04/01/2017</a:t>
            </a:r>
          </a:p>
        </p:txBody>
      </p:sp>
    </p:spTree>
    <p:extLst>
      <p:ext uri="{BB962C8B-B14F-4D97-AF65-F5344CB8AC3E}">
        <p14:creationId xmlns:p14="http://schemas.microsoft.com/office/powerpoint/2010/main" val="11790844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453</Words>
  <Application>Microsoft Office PowerPoint</Application>
  <PresentationFormat>On-screen Show (4:3)</PresentationFormat>
  <Paragraphs>198</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FB, TW, IG: Posts Table - 1 of 6</vt:lpstr>
      <vt:lpstr>FB, TW, IG: Posts Table - 2 of 6</vt:lpstr>
      <vt:lpstr>FB, TW, IG: Posts Table - 3 of 6</vt:lpstr>
      <vt:lpstr>FB, TW, IG: Posts Table - 4 of 6</vt:lpstr>
      <vt:lpstr>FB, TW, IG: Posts Table - 5 of 6</vt:lpstr>
      <vt:lpstr>FB, TW, IG: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TW, IG: Posts Table - 1 of 6</dc:title>
  <dc:creator>Administrator</dc:creator>
  <cp:lastModifiedBy>Administrator</cp:lastModifiedBy>
  <cp:revision>1</cp:revision>
  <dcterms:created xsi:type="dcterms:W3CDTF">2018-03-27T05:57:04Z</dcterms:created>
  <dcterms:modified xsi:type="dcterms:W3CDTF">2018-03-27T05:58:30Z</dcterms:modified>
</cp:coreProperties>
</file>