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8" r:id="rId3"/>
    <p:sldId id="259" r:id="rId4"/>
    <p:sldId id="260" r:id="rId5"/>
    <p:sldId id="261" r:id="rId6"/>
    <p:sldId id="262" r:id="rId7"/>
    <p:sldId id="264" r:id="rId8"/>
    <p:sldId id="265" r:id="rId9"/>
    <p:sldId id="266" r:id="rId10"/>
    <p:sldId id="267" r:id="rId11"/>
    <p:sldId id="268" r:id="rId12"/>
    <p:sldId id="269" r:id="rId13"/>
    <p:sldId id="270" r:id="rId14"/>
    <p:sldId id="271" r:id="rId15"/>
    <p:sldId id="272" r:id="rId16"/>
    <p:sldId id="273" r:id="rId17"/>
    <p:sldId id="275" r:id="rId18"/>
    <p:sldId id="276" r:id="rId19"/>
    <p:sldId id="277" r:id="rId20"/>
    <p:sldId id="278" r:id="rId21"/>
    <p:sldId id="279" r:id="rId22"/>
    <p:sldId id="280" r:id="rId23"/>
    <p:sldId id="281" r:id="rId24"/>
    <p:sldId id="282" r:id="rId25"/>
    <p:sldId id="283" r:id="rId26"/>
    <p:sldId id="284"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
      <p:font typeface="ＭＳ Ｐゴシック" panose="020B0600070205080204" pitchFamily="34" charset="-128"/>
      <p:regular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5.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3/6/2018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7D307-F385-4134-B6D1-F67BB17B5228}"/>
              </a:ext>
            </a:extLst>
          </p:cNvPr>
          <p:cNvSpPr>
            <a:spLocks noGrp="1"/>
          </p:cNvSpPr>
          <p:nvPr>
            <p:ph type="ctrTitle"/>
          </p:nvPr>
        </p:nvSpPr>
        <p:spPr/>
        <p:txBody>
          <a:bodyPr/>
          <a:lstStyle/>
          <a:p>
            <a:r>
              <a:rPr lang="en-US"/>
              <a:t>ASEAN Monthly Report Export</a:t>
            </a:r>
          </a:p>
        </p:txBody>
      </p:sp>
      <p:sp>
        <p:nvSpPr>
          <p:cNvPr id="3" name="Subtitle 2">
            <a:extLst>
              <a:ext uri="{FF2B5EF4-FFF2-40B4-BE49-F238E27FC236}">
                <a16:creationId xmlns:a16="http://schemas.microsoft.com/office/drawing/2014/main" id="{465667CA-023A-4DFE-9491-7194863AD31C}"/>
              </a:ext>
            </a:extLst>
          </p:cNvPr>
          <p:cNvSpPr>
            <a:spLocks noGrp="1"/>
          </p:cNvSpPr>
          <p:nvPr>
            <p:ph type="subTitle" idx="1"/>
          </p:nvPr>
        </p:nvSpPr>
        <p:spPr/>
        <p:txBody>
          <a:bodyPr/>
          <a:lstStyle/>
          <a:p>
            <a:r>
              <a:rPr lang="en-US"/>
              <a:t>Ogilvy &amp; Mather Philippines Inc.</a:t>
            </a:r>
          </a:p>
        </p:txBody>
      </p:sp>
    </p:spTree>
    <p:extLst>
      <p:ext uri="{BB962C8B-B14F-4D97-AF65-F5344CB8AC3E}">
        <p14:creationId xmlns:p14="http://schemas.microsoft.com/office/powerpoint/2010/main" val="1882529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A82B05-3D41-4B4C-957F-0CD23226F245}"/>
              </a:ext>
            </a:extLst>
          </p:cNvPr>
          <p:cNvSpPr>
            <a:spLocks noGrp="1"/>
          </p:cNvSpPr>
          <p:nvPr>
            <p:ph type="title"/>
          </p:nvPr>
        </p:nvSpPr>
        <p:spPr/>
        <p:txBody>
          <a:bodyPr/>
          <a:lstStyle/>
          <a:p>
            <a:r>
              <a:rPr lang="en-US"/>
              <a:t>Facebook: Content Performance - 1 of 5</a:t>
            </a:r>
          </a:p>
        </p:txBody>
      </p:sp>
      <p:graphicFrame>
        <p:nvGraphicFramePr>
          <p:cNvPr id="5" name="Table Placeholder 4">
            <a:extLst>
              <a:ext uri="{FF2B5EF4-FFF2-40B4-BE49-F238E27FC236}">
                <a16:creationId xmlns:a16="http://schemas.microsoft.com/office/drawing/2014/main" id="{82B4F837-12E2-4951-B029-EC3713E0F710}"/>
              </a:ext>
            </a:extLst>
          </p:cNvPr>
          <p:cNvGraphicFramePr>
            <a:graphicFrameLocks noGrp="1"/>
          </p:cNvGraphicFramePr>
          <p:nvPr>
            <p:ph type="tbl" sz="quarter" idx="13"/>
            <p:extLst>
              <p:ext uri="{D42A27DB-BD31-4B8C-83A1-F6EECF244321}">
                <p14:modId xmlns:p14="http://schemas.microsoft.com/office/powerpoint/2010/main" val="31414953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390166906"/>
                    </a:ext>
                  </a:extLst>
                </a:gridCol>
                <a:gridCol w="1234440">
                  <a:extLst>
                    <a:ext uri="{9D8B030D-6E8A-4147-A177-3AD203B41FA5}">
                      <a16:colId xmlns:a16="http://schemas.microsoft.com/office/drawing/2014/main" val="3646383761"/>
                    </a:ext>
                  </a:extLst>
                </a:gridCol>
                <a:gridCol w="822960">
                  <a:extLst>
                    <a:ext uri="{9D8B030D-6E8A-4147-A177-3AD203B41FA5}">
                      <a16:colId xmlns:a16="http://schemas.microsoft.com/office/drawing/2014/main" val="3609437207"/>
                    </a:ext>
                  </a:extLst>
                </a:gridCol>
                <a:gridCol w="822960">
                  <a:extLst>
                    <a:ext uri="{9D8B030D-6E8A-4147-A177-3AD203B41FA5}">
                      <a16:colId xmlns:a16="http://schemas.microsoft.com/office/drawing/2014/main" val="2083152656"/>
                    </a:ext>
                  </a:extLst>
                </a:gridCol>
                <a:gridCol w="822960">
                  <a:extLst>
                    <a:ext uri="{9D8B030D-6E8A-4147-A177-3AD203B41FA5}">
                      <a16:colId xmlns:a16="http://schemas.microsoft.com/office/drawing/2014/main" val="1202448731"/>
                    </a:ext>
                  </a:extLst>
                </a:gridCol>
                <a:gridCol w="822960">
                  <a:extLst>
                    <a:ext uri="{9D8B030D-6E8A-4147-A177-3AD203B41FA5}">
                      <a16:colId xmlns:a16="http://schemas.microsoft.com/office/drawing/2014/main" val="3309496580"/>
                    </a:ext>
                  </a:extLst>
                </a:gridCol>
                <a:gridCol w="822960">
                  <a:extLst>
                    <a:ext uri="{9D8B030D-6E8A-4147-A177-3AD203B41FA5}">
                      <a16:colId xmlns:a16="http://schemas.microsoft.com/office/drawing/2014/main" val="315693968"/>
                    </a:ext>
                  </a:extLst>
                </a:gridCol>
                <a:gridCol w="822960">
                  <a:extLst>
                    <a:ext uri="{9D8B030D-6E8A-4147-A177-3AD203B41FA5}">
                      <a16:colId xmlns:a16="http://schemas.microsoft.com/office/drawing/2014/main" val="3837454569"/>
                    </a:ext>
                  </a:extLst>
                </a:gridCol>
                <a:gridCol w="822960">
                  <a:extLst>
                    <a:ext uri="{9D8B030D-6E8A-4147-A177-3AD203B41FA5}">
                      <a16:colId xmlns:a16="http://schemas.microsoft.com/office/drawing/2014/main" val="28416754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988865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Singapore - 2018-02-28 05:20:31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Caption</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Description</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1560430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Singapore - 2018-02-20 01:49:55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Caption</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Description</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674868745"/>
                  </a:ext>
                </a:extLst>
              </a:tr>
            </a:tbl>
          </a:graphicData>
        </a:graphic>
      </p:graphicFrame>
      <p:sp>
        <p:nvSpPr>
          <p:cNvPr id="4" name="Text Placeholder 3">
            <a:extLst>
              <a:ext uri="{FF2B5EF4-FFF2-40B4-BE49-F238E27FC236}">
                <a16:creationId xmlns:a16="http://schemas.microsoft.com/office/drawing/2014/main" id="{42AF6195-EC36-489C-92B0-5003A0A44D0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559965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DADAA-ED0E-40B3-9E01-D4C0B44D86D6}"/>
              </a:ext>
            </a:extLst>
          </p:cNvPr>
          <p:cNvSpPr>
            <a:spLocks noGrp="1"/>
          </p:cNvSpPr>
          <p:nvPr>
            <p:ph type="title"/>
          </p:nvPr>
        </p:nvSpPr>
        <p:spPr/>
        <p:txBody>
          <a:bodyPr/>
          <a:lstStyle/>
          <a:p>
            <a:r>
              <a:rPr lang="en-US"/>
              <a:t>Facebook: Content Performance - 2 of 5</a:t>
            </a:r>
          </a:p>
        </p:txBody>
      </p:sp>
      <p:graphicFrame>
        <p:nvGraphicFramePr>
          <p:cNvPr id="5" name="Table Placeholder 4">
            <a:extLst>
              <a:ext uri="{FF2B5EF4-FFF2-40B4-BE49-F238E27FC236}">
                <a16:creationId xmlns:a16="http://schemas.microsoft.com/office/drawing/2014/main" id="{7B14051F-C91D-4149-B78F-36F6F71B24E4}"/>
              </a:ext>
            </a:extLst>
          </p:cNvPr>
          <p:cNvGraphicFramePr>
            <a:graphicFrameLocks noGrp="1"/>
          </p:cNvGraphicFramePr>
          <p:nvPr>
            <p:ph type="tbl" sz="quarter" idx="13"/>
            <p:extLst>
              <p:ext uri="{D42A27DB-BD31-4B8C-83A1-F6EECF244321}">
                <p14:modId xmlns:p14="http://schemas.microsoft.com/office/powerpoint/2010/main" val="31525553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583085081"/>
                    </a:ext>
                  </a:extLst>
                </a:gridCol>
                <a:gridCol w="1234440">
                  <a:extLst>
                    <a:ext uri="{9D8B030D-6E8A-4147-A177-3AD203B41FA5}">
                      <a16:colId xmlns:a16="http://schemas.microsoft.com/office/drawing/2014/main" val="2604612506"/>
                    </a:ext>
                  </a:extLst>
                </a:gridCol>
                <a:gridCol w="822960">
                  <a:extLst>
                    <a:ext uri="{9D8B030D-6E8A-4147-A177-3AD203B41FA5}">
                      <a16:colId xmlns:a16="http://schemas.microsoft.com/office/drawing/2014/main" val="1971140841"/>
                    </a:ext>
                  </a:extLst>
                </a:gridCol>
                <a:gridCol w="822960">
                  <a:extLst>
                    <a:ext uri="{9D8B030D-6E8A-4147-A177-3AD203B41FA5}">
                      <a16:colId xmlns:a16="http://schemas.microsoft.com/office/drawing/2014/main" val="1592698882"/>
                    </a:ext>
                  </a:extLst>
                </a:gridCol>
                <a:gridCol w="822960">
                  <a:extLst>
                    <a:ext uri="{9D8B030D-6E8A-4147-A177-3AD203B41FA5}">
                      <a16:colId xmlns:a16="http://schemas.microsoft.com/office/drawing/2014/main" val="1867722187"/>
                    </a:ext>
                  </a:extLst>
                </a:gridCol>
                <a:gridCol w="822960">
                  <a:extLst>
                    <a:ext uri="{9D8B030D-6E8A-4147-A177-3AD203B41FA5}">
                      <a16:colId xmlns:a16="http://schemas.microsoft.com/office/drawing/2014/main" val="2205784486"/>
                    </a:ext>
                  </a:extLst>
                </a:gridCol>
                <a:gridCol w="822960">
                  <a:extLst>
                    <a:ext uri="{9D8B030D-6E8A-4147-A177-3AD203B41FA5}">
                      <a16:colId xmlns:a16="http://schemas.microsoft.com/office/drawing/2014/main" val="3210808714"/>
                    </a:ext>
                  </a:extLst>
                </a:gridCol>
                <a:gridCol w="822960">
                  <a:extLst>
                    <a:ext uri="{9D8B030D-6E8A-4147-A177-3AD203B41FA5}">
                      <a16:colId xmlns:a16="http://schemas.microsoft.com/office/drawing/2014/main" val="3034452959"/>
                    </a:ext>
                  </a:extLst>
                </a:gridCol>
                <a:gridCol w="822960">
                  <a:extLst>
                    <a:ext uri="{9D8B030D-6E8A-4147-A177-3AD203B41FA5}">
                      <a16:colId xmlns:a16="http://schemas.microsoft.com/office/drawing/2014/main" val="5735390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3001287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Singapore - 2018-02-16 03:00:00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Caption</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Description</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mn-lt"/>
                          <a:ea typeface="+mn-ea"/>
                          <a:cs typeface="+mn-cs"/>
                        </a:rPr>
                        <a:t>新年快乐！祝你多福多乐！ 
</a:t>
                      </a:r>
                      <a:r>
                        <a:rPr kumimoji="0" lang="en-US" altLang="ja-JP" sz="1000" b="0" i="0" u="none" strike="noStrike" kern="1200" cap="none" spc="0" normalizeH="0" baseline="0" noProof="0">
                          <a:ln>
                            <a:noFill/>
                          </a:ln>
                          <a:solidFill>
                            <a:prstClr val="black"/>
                          </a:solidFill>
                          <a:effectLst/>
                          <a:uLnTx/>
                          <a:uFillTx/>
                          <a:latin typeface="+mn-lt"/>
                          <a:ea typeface="+mn-ea"/>
                          <a:cs typeface="+mn-cs"/>
                        </a:rPr>
                        <a:t>As we usher in the new year, Coca-Cola wishes everyone a Happy Chinese New Year! May the year ahead be full of auspiciousness and happiness! 
Tag your family/friends below to send them good vibes for an auspicious year that is </a:t>
                      </a:r>
                      <a:r>
                        <a:rPr kumimoji="0" lang="ja-JP" altLang="en-US" sz="1000" b="0" i="0" u="none" strike="noStrike" kern="1200" cap="none" spc="0" normalizeH="0" baseline="0" noProof="0">
                          <a:ln>
                            <a:noFill/>
                          </a:ln>
                          <a:solidFill>
                            <a:prstClr val="black"/>
                          </a:solidFill>
                          <a:effectLst/>
                          <a:uLnTx/>
                          <a:uFillTx/>
                          <a:latin typeface="+mn-lt"/>
                          <a:ea typeface="+mn-ea"/>
                          <a:cs typeface="+mn-cs"/>
                        </a:rPr>
                        <a:t>多福多乐</a:t>
                      </a:r>
                      <a:r>
                        <a:rPr kumimoji="0" lang="en-US" altLang="ja-JP" sz="1000" b="0" i="0" u="none" strike="noStrike" kern="1200" cap="none" spc="0" normalizeH="0" baseline="0" noProof="0">
                          <a:ln>
                            <a:noFill/>
                          </a:ln>
                          <a:solidFill>
                            <a:prstClr val="black"/>
                          </a:solidFill>
                          <a:effectLst/>
                          <a:uLnTx/>
                          <a:uFillTx/>
                          <a:latin typeface="+mn-lt"/>
                          <a:ea typeface="+mn-ea"/>
                          <a:cs typeface="+mn-cs"/>
                        </a:rPr>
                        <a:t>!
#HuatAh #</a:t>
                      </a:r>
                      <a:r>
                        <a:rPr kumimoji="0" lang="ja-JP" altLang="en-US" sz="1000" b="0" i="0" u="none" strike="noStrike" kern="1200" cap="none" spc="0" normalizeH="0" baseline="0" noProof="0">
                          <a:ln>
                            <a:noFill/>
                          </a:ln>
                          <a:solidFill>
                            <a:prstClr val="black"/>
                          </a:solidFill>
                          <a:effectLst/>
                          <a:uLnTx/>
                          <a:uFillTx/>
                          <a:latin typeface="+mn-lt"/>
                          <a:ea typeface="+mn-ea"/>
                          <a:cs typeface="+mn-cs"/>
                        </a:rPr>
                        <a:t>可口可乐多福多乐 </a:t>
                      </a:r>
                      <a:r>
                        <a:rPr kumimoji="0" lang="en-US" altLang="ja-JP" sz="1000" b="0" i="0" u="none" strike="noStrike" kern="1200" cap="none" spc="0" normalizeH="0" baseline="0" noProof="0">
                          <a:ln>
                            <a:noFill/>
                          </a:ln>
                          <a:solidFill>
                            <a:prstClr val="black"/>
                          </a:solidFill>
                          <a:effectLst/>
                          <a:uLnTx/>
                          <a:uFillTx/>
                          <a:latin typeface="+mn-lt"/>
                          <a:ea typeface="+mn-ea"/>
                          <a:cs typeface="+mn-cs"/>
                        </a:rPr>
                        <a:t>#CNY2018 #CokeNewYear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948930174"/>
                  </a:ext>
                </a:extLst>
              </a:tr>
            </a:tbl>
          </a:graphicData>
        </a:graphic>
      </p:graphicFrame>
      <p:sp>
        <p:nvSpPr>
          <p:cNvPr id="4" name="Text Placeholder 3">
            <a:extLst>
              <a:ext uri="{FF2B5EF4-FFF2-40B4-BE49-F238E27FC236}">
                <a16:creationId xmlns:a16="http://schemas.microsoft.com/office/drawing/2014/main" id="{51301C3C-D817-4547-9CE2-6CF23ED88F7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8003524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D8A3F-C740-4105-91F1-59B4DF9B3E87}"/>
              </a:ext>
            </a:extLst>
          </p:cNvPr>
          <p:cNvSpPr>
            <a:spLocks noGrp="1"/>
          </p:cNvSpPr>
          <p:nvPr>
            <p:ph type="title"/>
          </p:nvPr>
        </p:nvSpPr>
        <p:spPr/>
        <p:txBody>
          <a:bodyPr/>
          <a:lstStyle/>
          <a:p>
            <a:r>
              <a:rPr lang="en-US"/>
              <a:t>Facebook: Content Performance - 3 of 5</a:t>
            </a:r>
          </a:p>
        </p:txBody>
      </p:sp>
      <p:graphicFrame>
        <p:nvGraphicFramePr>
          <p:cNvPr id="5" name="Table Placeholder 4">
            <a:extLst>
              <a:ext uri="{FF2B5EF4-FFF2-40B4-BE49-F238E27FC236}">
                <a16:creationId xmlns:a16="http://schemas.microsoft.com/office/drawing/2014/main" id="{7853DD9F-C52F-404E-AE9D-B2C9FA359CF9}"/>
              </a:ext>
            </a:extLst>
          </p:cNvPr>
          <p:cNvGraphicFramePr>
            <a:graphicFrameLocks noGrp="1"/>
          </p:cNvGraphicFramePr>
          <p:nvPr>
            <p:ph type="tbl" sz="quarter" idx="13"/>
            <p:extLst>
              <p:ext uri="{D42A27DB-BD31-4B8C-83A1-F6EECF244321}">
                <p14:modId xmlns:p14="http://schemas.microsoft.com/office/powerpoint/2010/main" val="700161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455848501"/>
                    </a:ext>
                  </a:extLst>
                </a:gridCol>
                <a:gridCol w="1234440">
                  <a:extLst>
                    <a:ext uri="{9D8B030D-6E8A-4147-A177-3AD203B41FA5}">
                      <a16:colId xmlns:a16="http://schemas.microsoft.com/office/drawing/2014/main" val="3190955580"/>
                    </a:ext>
                  </a:extLst>
                </a:gridCol>
                <a:gridCol w="822960">
                  <a:extLst>
                    <a:ext uri="{9D8B030D-6E8A-4147-A177-3AD203B41FA5}">
                      <a16:colId xmlns:a16="http://schemas.microsoft.com/office/drawing/2014/main" val="1686774027"/>
                    </a:ext>
                  </a:extLst>
                </a:gridCol>
                <a:gridCol w="822960">
                  <a:extLst>
                    <a:ext uri="{9D8B030D-6E8A-4147-A177-3AD203B41FA5}">
                      <a16:colId xmlns:a16="http://schemas.microsoft.com/office/drawing/2014/main" val="1991272584"/>
                    </a:ext>
                  </a:extLst>
                </a:gridCol>
                <a:gridCol w="822960">
                  <a:extLst>
                    <a:ext uri="{9D8B030D-6E8A-4147-A177-3AD203B41FA5}">
                      <a16:colId xmlns:a16="http://schemas.microsoft.com/office/drawing/2014/main" val="3932026972"/>
                    </a:ext>
                  </a:extLst>
                </a:gridCol>
                <a:gridCol w="822960">
                  <a:extLst>
                    <a:ext uri="{9D8B030D-6E8A-4147-A177-3AD203B41FA5}">
                      <a16:colId xmlns:a16="http://schemas.microsoft.com/office/drawing/2014/main" val="2239419054"/>
                    </a:ext>
                  </a:extLst>
                </a:gridCol>
                <a:gridCol w="822960">
                  <a:extLst>
                    <a:ext uri="{9D8B030D-6E8A-4147-A177-3AD203B41FA5}">
                      <a16:colId xmlns:a16="http://schemas.microsoft.com/office/drawing/2014/main" val="1248790900"/>
                    </a:ext>
                  </a:extLst>
                </a:gridCol>
                <a:gridCol w="822960">
                  <a:extLst>
                    <a:ext uri="{9D8B030D-6E8A-4147-A177-3AD203B41FA5}">
                      <a16:colId xmlns:a16="http://schemas.microsoft.com/office/drawing/2014/main" val="1494229344"/>
                    </a:ext>
                  </a:extLst>
                </a:gridCol>
                <a:gridCol w="822960">
                  <a:extLst>
                    <a:ext uri="{9D8B030D-6E8A-4147-A177-3AD203B41FA5}">
                      <a16:colId xmlns:a16="http://schemas.microsoft.com/office/drawing/2014/main" val="41692953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115289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Singapore - 2018-02-15 07:00:00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Caption</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Description</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As you enjoy your reunion dinner later, we wish you and your family abundance and good blessings for the year ahead! :)
#HuatAh #</a:t>
                      </a:r>
                      <a:r>
                        <a:rPr kumimoji="0" lang="ja-JP" altLang="en-US" sz="1000" b="0" i="0" u="none" strike="noStrike" kern="1200" cap="none" spc="0" normalizeH="0" baseline="0" noProof="0">
                          <a:ln>
                            <a:noFill/>
                          </a:ln>
                          <a:solidFill>
                            <a:prstClr val="black"/>
                          </a:solidFill>
                          <a:effectLst/>
                          <a:uLnTx/>
                          <a:uFillTx/>
                          <a:latin typeface="+mn-lt"/>
                          <a:ea typeface="+mn-ea"/>
                          <a:cs typeface="+mn-cs"/>
                        </a:rPr>
                        <a:t>可口可乐多福多乐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CNY2018 #CokeNewYear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829740572"/>
                  </a:ext>
                </a:extLst>
              </a:tr>
            </a:tbl>
          </a:graphicData>
        </a:graphic>
      </p:graphicFrame>
      <p:sp>
        <p:nvSpPr>
          <p:cNvPr id="4" name="Text Placeholder 3">
            <a:extLst>
              <a:ext uri="{FF2B5EF4-FFF2-40B4-BE49-F238E27FC236}">
                <a16:creationId xmlns:a16="http://schemas.microsoft.com/office/drawing/2014/main" id="{671677CD-ACC5-4406-A341-F1DE6D82349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0191558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0659DF-B54E-4D3B-A684-5854529631C2}"/>
              </a:ext>
            </a:extLst>
          </p:cNvPr>
          <p:cNvSpPr>
            <a:spLocks noGrp="1"/>
          </p:cNvSpPr>
          <p:nvPr>
            <p:ph type="title"/>
          </p:nvPr>
        </p:nvSpPr>
        <p:spPr/>
        <p:txBody>
          <a:bodyPr/>
          <a:lstStyle/>
          <a:p>
            <a:r>
              <a:rPr lang="en-US"/>
              <a:t>Facebook: Content Performance - 4 of 5</a:t>
            </a:r>
          </a:p>
        </p:txBody>
      </p:sp>
      <p:graphicFrame>
        <p:nvGraphicFramePr>
          <p:cNvPr id="5" name="Table Placeholder 4">
            <a:extLst>
              <a:ext uri="{FF2B5EF4-FFF2-40B4-BE49-F238E27FC236}">
                <a16:creationId xmlns:a16="http://schemas.microsoft.com/office/drawing/2014/main" id="{BFD39079-3A44-427F-8B95-E63EE6AD465C}"/>
              </a:ext>
            </a:extLst>
          </p:cNvPr>
          <p:cNvGraphicFramePr>
            <a:graphicFrameLocks noGrp="1"/>
          </p:cNvGraphicFramePr>
          <p:nvPr>
            <p:ph type="tbl" sz="quarter" idx="13"/>
            <p:extLst>
              <p:ext uri="{D42A27DB-BD31-4B8C-83A1-F6EECF244321}">
                <p14:modId xmlns:p14="http://schemas.microsoft.com/office/powerpoint/2010/main" val="1863458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081194049"/>
                    </a:ext>
                  </a:extLst>
                </a:gridCol>
                <a:gridCol w="1234440">
                  <a:extLst>
                    <a:ext uri="{9D8B030D-6E8A-4147-A177-3AD203B41FA5}">
                      <a16:colId xmlns:a16="http://schemas.microsoft.com/office/drawing/2014/main" val="2828953540"/>
                    </a:ext>
                  </a:extLst>
                </a:gridCol>
                <a:gridCol w="822960">
                  <a:extLst>
                    <a:ext uri="{9D8B030D-6E8A-4147-A177-3AD203B41FA5}">
                      <a16:colId xmlns:a16="http://schemas.microsoft.com/office/drawing/2014/main" val="1680425532"/>
                    </a:ext>
                  </a:extLst>
                </a:gridCol>
                <a:gridCol w="822960">
                  <a:extLst>
                    <a:ext uri="{9D8B030D-6E8A-4147-A177-3AD203B41FA5}">
                      <a16:colId xmlns:a16="http://schemas.microsoft.com/office/drawing/2014/main" val="1907196876"/>
                    </a:ext>
                  </a:extLst>
                </a:gridCol>
                <a:gridCol w="822960">
                  <a:extLst>
                    <a:ext uri="{9D8B030D-6E8A-4147-A177-3AD203B41FA5}">
                      <a16:colId xmlns:a16="http://schemas.microsoft.com/office/drawing/2014/main" val="1638459900"/>
                    </a:ext>
                  </a:extLst>
                </a:gridCol>
                <a:gridCol w="822960">
                  <a:extLst>
                    <a:ext uri="{9D8B030D-6E8A-4147-A177-3AD203B41FA5}">
                      <a16:colId xmlns:a16="http://schemas.microsoft.com/office/drawing/2014/main" val="1612787243"/>
                    </a:ext>
                  </a:extLst>
                </a:gridCol>
                <a:gridCol w="822960">
                  <a:extLst>
                    <a:ext uri="{9D8B030D-6E8A-4147-A177-3AD203B41FA5}">
                      <a16:colId xmlns:a16="http://schemas.microsoft.com/office/drawing/2014/main" val="1385950512"/>
                    </a:ext>
                  </a:extLst>
                </a:gridCol>
                <a:gridCol w="822960">
                  <a:extLst>
                    <a:ext uri="{9D8B030D-6E8A-4147-A177-3AD203B41FA5}">
                      <a16:colId xmlns:a16="http://schemas.microsoft.com/office/drawing/2014/main" val="454287903"/>
                    </a:ext>
                  </a:extLst>
                </a:gridCol>
                <a:gridCol w="822960">
                  <a:extLst>
                    <a:ext uri="{9D8B030D-6E8A-4147-A177-3AD203B41FA5}">
                      <a16:colId xmlns:a16="http://schemas.microsoft.com/office/drawing/2014/main" val="1262821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645930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Singapore - 2018-02-12 04:00:00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Caption</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Description</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Make 2018 the SUPER HUAT year for yourself by winning a REAL GOLD Coca-Cola can worth SGD 18,000 each this Chinese New Year! 
Want to get your hands on it? Simply:
1) Purchase SGD18 worth of Coca-Cola products (incl. participating brands) in a single receipt. 
2) SMS CokeGold &lt;space&gt; Name &lt;space&gt; Receipt Number to 92707075,
and you could be one of our winners!
Find out more details here: http://CokeURL.com/cnysg2018
T&amp;Cs apply. Promotion ends 25 Feb 2018.
#HuatAh #</a:t>
                      </a:r>
                      <a:r>
                        <a:rPr kumimoji="0" lang="ja-JP" altLang="en-US" sz="1000" b="0" i="0" u="none" strike="noStrike" kern="1200" cap="none" spc="0" normalizeH="0" baseline="0" noProof="0">
                          <a:ln>
                            <a:noFill/>
                          </a:ln>
                          <a:solidFill>
                            <a:prstClr val="black"/>
                          </a:solidFill>
                          <a:effectLst/>
                          <a:uLnTx/>
                          <a:uFillTx/>
                          <a:latin typeface="+mn-lt"/>
                          <a:ea typeface="+mn-ea"/>
                          <a:cs typeface="+mn-cs"/>
                        </a:rPr>
                        <a:t>可口可乐多福多乐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CNY2018 #CokeNewYear #RealGold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759905691"/>
                  </a:ext>
                </a:extLst>
              </a:tr>
            </a:tbl>
          </a:graphicData>
        </a:graphic>
      </p:graphicFrame>
      <p:sp>
        <p:nvSpPr>
          <p:cNvPr id="4" name="Text Placeholder 3">
            <a:extLst>
              <a:ext uri="{FF2B5EF4-FFF2-40B4-BE49-F238E27FC236}">
                <a16:creationId xmlns:a16="http://schemas.microsoft.com/office/drawing/2014/main" id="{A939BCF9-ECAC-4682-A74B-91F0C8592B6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153797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FE1F86-A49F-4146-A876-049A33E1CD2A}"/>
              </a:ext>
            </a:extLst>
          </p:cNvPr>
          <p:cNvSpPr>
            <a:spLocks noGrp="1"/>
          </p:cNvSpPr>
          <p:nvPr>
            <p:ph type="title"/>
          </p:nvPr>
        </p:nvSpPr>
        <p:spPr/>
        <p:txBody>
          <a:bodyPr/>
          <a:lstStyle/>
          <a:p>
            <a:r>
              <a:rPr lang="en-US"/>
              <a:t>Facebook: Content Performance - 5 of 5</a:t>
            </a:r>
          </a:p>
        </p:txBody>
      </p:sp>
      <p:graphicFrame>
        <p:nvGraphicFramePr>
          <p:cNvPr id="5" name="Table Placeholder 4">
            <a:extLst>
              <a:ext uri="{FF2B5EF4-FFF2-40B4-BE49-F238E27FC236}">
                <a16:creationId xmlns:a16="http://schemas.microsoft.com/office/drawing/2014/main" id="{B4C0F326-FD3F-4BDA-A3FF-E5F1DD97DF82}"/>
              </a:ext>
            </a:extLst>
          </p:cNvPr>
          <p:cNvGraphicFramePr>
            <a:graphicFrameLocks noGrp="1"/>
          </p:cNvGraphicFramePr>
          <p:nvPr>
            <p:ph type="tbl" sz="quarter" idx="13"/>
            <p:extLst>
              <p:ext uri="{D42A27DB-BD31-4B8C-83A1-F6EECF244321}">
                <p14:modId xmlns:p14="http://schemas.microsoft.com/office/powerpoint/2010/main" val="32801145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85376543"/>
                    </a:ext>
                  </a:extLst>
                </a:gridCol>
                <a:gridCol w="1234440">
                  <a:extLst>
                    <a:ext uri="{9D8B030D-6E8A-4147-A177-3AD203B41FA5}">
                      <a16:colId xmlns:a16="http://schemas.microsoft.com/office/drawing/2014/main" val="3679474490"/>
                    </a:ext>
                  </a:extLst>
                </a:gridCol>
                <a:gridCol w="822960">
                  <a:extLst>
                    <a:ext uri="{9D8B030D-6E8A-4147-A177-3AD203B41FA5}">
                      <a16:colId xmlns:a16="http://schemas.microsoft.com/office/drawing/2014/main" val="1045426687"/>
                    </a:ext>
                  </a:extLst>
                </a:gridCol>
                <a:gridCol w="822960">
                  <a:extLst>
                    <a:ext uri="{9D8B030D-6E8A-4147-A177-3AD203B41FA5}">
                      <a16:colId xmlns:a16="http://schemas.microsoft.com/office/drawing/2014/main" val="3228013093"/>
                    </a:ext>
                  </a:extLst>
                </a:gridCol>
                <a:gridCol w="822960">
                  <a:extLst>
                    <a:ext uri="{9D8B030D-6E8A-4147-A177-3AD203B41FA5}">
                      <a16:colId xmlns:a16="http://schemas.microsoft.com/office/drawing/2014/main" val="3872427869"/>
                    </a:ext>
                  </a:extLst>
                </a:gridCol>
                <a:gridCol w="822960">
                  <a:extLst>
                    <a:ext uri="{9D8B030D-6E8A-4147-A177-3AD203B41FA5}">
                      <a16:colId xmlns:a16="http://schemas.microsoft.com/office/drawing/2014/main" val="2832028071"/>
                    </a:ext>
                  </a:extLst>
                </a:gridCol>
                <a:gridCol w="822960">
                  <a:extLst>
                    <a:ext uri="{9D8B030D-6E8A-4147-A177-3AD203B41FA5}">
                      <a16:colId xmlns:a16="http://schemas.microsoft.com/office/drawing/2014/main" val="2193168478"/>
                    </a:ext>
                  </a:extLst>
                </a:gridCol>
                <a:gridCol w="822960">
                  <a:extLst>
                    <a:ext uri="{9D8B030D-6E8A-4147-A177-3AD203B41FA5}">
                      <a16:colId xmlns:a16="http://schemas.microsoft.com/office/drawing/2014/main" val="2374384253"/>
                    </a:ext>
                  </a:extLst>
                </a:gridCol>
                <a:gridCol w="822960">
                  <a:extLst>
                    <a:ext uri="{9D8B030D-6E8A-4147-A177-3AD203B41FA5}">
                      <a16:colId xmlns:a16="http://schemas.microsoft.com/office/drawing/2014/main" val="26938394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5832522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Singapore - 2018-02-05 14:37:34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Caption</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Description</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870640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 Singapore - 2018-02-05 02:30:05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Name</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Caption</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Description</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Win yourself exclusive Coca-Cola premiums and vouchers when you purchase a beverage from our vending machines! Visit http://CokeURL.com/VendASurprise2 for more details today! Terms and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31311618"/>
                  </a:ext>
                </a:extLst>
              </a:tr>
            </a:tbl>
          </a:graphicData>
        </a:graphic>
      </p:graphicFrame>
      <p:sp>
        <p:nvSpPr>
          <p:cNvPr id="4" name="Text Placeholder 3">
            <a:extLst>
              <a:ext uri="{FF2B5EF4-FFF2-40B4-BE49-F238E27FC236}">
                <a16:creationId xmlns:a16="http://schemas.microsoft.com/office/drawing/2014/main" id="{DBBFB6E6-E6C8-4467-94C6-6B93393F57F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2055014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CDFE1-B884-47C7-BEB5-F291008413FC}"/>
              </a:ext>
            </a:extLst>
          </p:cNvPr>
          <p:cNvSpPr>
            <a:spLocks noGrp="1"/>
          </p:cNvSpPr>
          <p:nvPr>
            <p:ph type="title"/>
          </p:nvPr>
        </p:nvSpPr>
        <p:spPr/>
        <p:txBody>
          <a:bodyPr/>
          <a:lstStyle/>
          <a:p>
            <a:r>
              <a:rPr lang="en-US"/>
              <a:t>Instagram: Content Performance - 1 of 10</a:t>
            </a:r>
          </a:p>
        </p:txBody>
      </p:sp>
      <p:graphicFrame>
        <p:nvGraphicFramePr>
          <p:cNvPr id="5" name="Table Placeholder 4">
            <a:extLst>
              <a:ext uri="{FF2B5EF4-FFF2-40B4-BE49-F238E27FC236}">
                <a16:creationId xmlns:a16="http://schemas.microsoft.com/office/drawing/2014/main" id="{FC9DA88B-036A-478A-827E-FD4D90B251DE}"/>
              </a:ext>
            </a:extLst>
          </p:cNvPr>
          <p:cNvGraphicFramePr>
            <a:graphicFrameLocks noGrp="1"/>
          </p:cNvGraphicFramePr>
          <p:nvPr>
            <p:ph type="tbl" sz="quarter" idx="13"/>
            <p:extLst>
              <p:ext uri="{D42A27DB-BD31-4B8C-83A1-F6EECF244321}">
                <p14:modId xmlns:p14="http://schemas.microsoft.com/office/powerpoint/2010/main" val="41457838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710454661"/>
                    </a:ext>
                  </a:extLst>
                </a:gridCol>
                <a:gridCol w="1234440">
                  <a:extLst>
                    <a:ext uri="{9D8B030D-6E8A-4147-A177-3AD203B41FA5}">
                      <a16:colId xmlns:a16="http://schemas.microsoft.com/office/drawing/2014/main" val="2591432694"/>
                    </a:ext>
                  </a:extLst>
                </a:gridCol>
                <a:gridCol w="822960">
                  <a:extLst>
                    <a:ext uri="{9D8B030D-6E8A-4147-A177-3AD203B41FA5}">
                      <a16:colId xmlns:a16="http://schemas.microsoft.com/office/drawing/2014/main" val="3420849475"/>
                    </a:ext>
                  </a:extLst>
                </a:gridCol>
                <a:gridCol w="822960">
                  <a:extLst>
                    <a:ext uri="{9D8B030D-6E8A-4147-A177-3AD203B41FA5}">
                      <a16:colId xmlns:a16="http://schemas.microsoft.com/office/drawing/2014/main" val="706076009"/>
                    </a:ext>
                  </a:extLst>
                </a:gridCol>
                <a:gridCol w="822960">
                  <a:extLst>
                    <a:ext uri="{9D8B030D-6E8A-4147-A177-3AD203B41FA5}">
                      <a16:colId xmlns:a16="http://schemas.microsoft.com/office/drawing/2014/main" val="1697551388"/>
                    </a:ext>
                  </a:extLst>
                </a:gridCol>
                <a:gridCol w="822960">
                  <a:extLst>
                    <a:ext uri="{9D8B030D-6E8A-4147-A177-3AD203B41FA5}">
                      <a16:colId xmlns:a16="http://schemas.microsoft.com/office/drawing/2014/main" val="4064461281"/>
                    </a:ext>
                  </a:extLst>
                </a:gridCol>
                <a:gridCol w="822960">
                  <a:extLst>
                    <a:ext uri="{9D8B030D-6E8A-4147-A177-3AD203B41FA5}">
                      <a16:colId xmlns:a16="http://schemas.microsoft.com/office/drawing/2014/main" val="3925844374"/>
                    </a:ext>
                  </a:extLst>
                </a:gridCol>
                <a:gridCol w="822960">
                  <a:extLst>
                    <a:ext uri="{9D8B030D-6E8A-4147-A177-3AD203B41FA5}">
                      <a16:colId xmlns:a16="http://schemas.microsoft.com/office/drawing/2014/main" val="1184269011"/>
                    </a:ext>
                  </a:extLst>
                </a:gridCol>
                <a:gridCol w="822960">
                  <a:extLst>
                    <a:ext uri="{9D8B030D-6E8A-4147-A177-3AD203B41FA5}">
                      <a16:colId xmlns:a16="http://schemas.microsoft.com/office/drawing/2014/main" val="3320289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919903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pepsi (pepsi) - 2018-02-28 12:14:07</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Patch us in pep.si/stuff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694984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100plus_singapore (100PLUS Singapore) - 2018-02-27 08:56:10</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Time to lose the weight gained from CNY! While working out, remember to stay hydrated with #100PLUSActive.</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#100plussg #postcny #bodygoals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5367477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pepsi (pepsi) - 2018-02-26 17:57:39</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Have you seen Pepsi in the wild? Snap a pic and tag us!
📸: @_jpry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82246014"/>
                  </a:ext>
                </a:extLst>
              </a:tr>
            </a:tbl>
          </a:graphicData>
        </a:graphic>
      </p:graphicFrame>
      <p:sp>
        <p:nvSpPr>
          <p:cNvPr id="4" name="Text Placeholder 3">
            <a:extLst>
              <a:ext uri="{FF2B5EF4-FFF2-40B4-BE49-F238E27FC236}">
                <a16:creationId xmlns:a16="http://schemas.microsoft.com/office/drawing/2014/main" id="{DE70EE51-7792-4E4F-B178-460BD85CE24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3612006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95F2E9-45F6-47DF-B99C-6C3083517973}"/>
              </a:ext>
            </a:extLst>
          </p:cNvPr>
          <p:cNvSpPr>
            <a:spLocks noGrp="1"/>
          </p:cNvSpPr>
          <p:nvPr>
            <p:ph type="title"/>
          </p:nvPr>
        </p:nvSpPr>
        <p:spPr/>
        <p:txBody>
          <a:bodyPr/>
          <a:lstStyle/>
          <a:p>
            <a:r>
              <a:rPr lang="en-US"/>
              <a:t>Instagram: Content Performance - 2 of 10</a:t>
            </a:r>
          </a:p>
        </p:txBody>
      </p:sp>
      <p:graphicFrame>
        <p:nvGraphicFramePr>
          <p:cNvPr id="5" name="Table Placeholder 4">
            <a:extLst>
              <a:ext uri="{FF2B5EF4-FFF2-40B4-BE49-F238E27FC236}">
                <a16:creationId xmlns:a16="http://schemas.microsoft.com/office/drawing/2014/main" id="{644A59F7-EED7-49AD-BE26-C1444E97CAFF}"/>
              </a:ext>
            </a:extLst>
          </p:cNvPr>
          <p:cNvGraphicFramePr>
            <a:graphicFrameLocks noGrp="1"/>
          </p:cNvGraphicFramePr>
          <p:nvPr>
            <p:ph type="tbl" sz="quarter" idx="13"/>
            <p:extLst>
              <p:ext uri="{D42A27DB-BD31-4B8C-83A1-F6EECF244321}">
                <p14:modId xmlns:p14="http://schemas.microsoft.com/office/powerpoint/2010/main" val="4214195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650546540"/>
                    </a:ext>
                  </a:extLst>
                </a:gridCol>
                <a:gridCol w="1234440">
                  <a:extLst>
                    <a:ext uri="{9D8B030D-6E8A-4147-A177-3AD203B41FA5}">
                      <a16:colId xmlns:a16="http://schemas.microsoft.com/office/drawing/2014/main" val="2114571794"/>
                    </a:ext>
                  </a:extLst>
                </a:gridCol>
                <a:gridCol w="822960">
                  <a:extLst>
                    <a:ext uri="{9D8B030D-6E8A-4147-A177-3AD203B41FA5}">
                      <a16:colId xmlns:a16="http://schemas.microsoft.com/office/drawing/2014/main" val="81372067"/>
                    </a:ext>
                  </a:extLst>
                </a:gridCol>
                <a:gridCol w="822960">
                  <a:extLst>
                    <a:ext uri="{9D8B030D-6E8A-4147-A177-3AD203B41FA5}">
                      <a16:colId xmlns:a16="http://schemas.microsoft.com/office/drawing/2014/main" val="1492820654"/>
                    </a:ext>
                  </a:extLst>
                </a:gridCol>
                <a:gridCol w="822960">
                  <a:extLst>
                    <a:ext uri="{9D8B030D-6E8A-4147-A177-3AD203B41FA5}">
                      <a16:colId xmlns:a16="http://schemas.microsoft.com/office/drawing/2014/main" val="1616183707"/>
                    </a:ext>
                  </a:extLst>
                </a:gridCol>
                <a:gridCol w="822960">
                  <a:extLst>
                    <a:ext uri="{9D8B030D-6E8A-4147-A177-3AD203B41FA5}">
                      <a16:colId xmlns:a16="http://schemas.microsoft.com/office/drawing/2014/main" val="164066324"/>
                    </a:ext>
                  </a:extLst>
                </a:gridCol>
                <a:gridCol w="822960">
                  <a:extLst>
                    <a:ext uri="{9D8B030D-6E8A-4147-A177-3AD203B41FA5}">
                      <a16:colId xmlns:a16="http://schemas.microsoft.com/office/drawing/2014/main" val="3314029784"/>
                    </a:ext>
                  </a:extLst>
                </a:gridCol>
                <a:gridCol w="822960">
                  <a:extLst>
                    <a:ext uri="{9D8B030D-6E8A-4147-A177-3AD203B41FA5}">
                      <a16:colId xmlns:a16="http://schemas.microsoft.com/office/drawing/2014/main" val="2887561264"/>
                    </a:ext>
                  </a:extLst>
                </a:gridCol>
                <a:gridCol w="822960">
                  <a:extLst>
                    <a:ext uri="{9D8B030D-6E8A-4147-A177-3AD203B41FA5}">
                      <a16:colId xmlns:a16="http://schemas.microsoft.com/office/drawing/2014/main" val="29890041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456945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pepsi (pepsi) - 2018-02-26 00:01:51</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#ThisIsThePepsi giving you a new profile pic! Head to thisisthepepsi.com and don't forget to tag us in it when you share!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928617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pepsi (pepsi) - 2018-02-23 17:57:39</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Beginning to see a pattern
📸: @chdinapoli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619584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100plus_singapore (100PLUS Singapore) - 2018-02-21 04:52:21</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Psst, it’s hydration-o-clock. Time to hydrate your body after a long day with the best!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#100plussg #isotonic #hydrate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832593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pepsi (pepsi) - 2018-02-20 22:57:13</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Just add ice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234172281"/>
                  </a:ext>
                </a:extLst>
              </a:tr>
            </a:tbl>
          </a:graphicData>
        </a:graphic>
      </p:graphicFrame>
      <p:sp>
        <p:nvSpPr>
          <p:cNvPr id="4" name="Text Placeholder 3">
            <a:extLst>
              <a:ext uri="{FF2B5EF4-FFF2-40B4-BE49-F238E27FC236}">
                <a16:creationId xmlns:a16="http://schemas.microsoft.com/office/drawing/2014/main" id="{F6498A99-6C1D-4483-85CB-26926CDC367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94352118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D6068A-F1C0-4CDC-9D61-794AB8DCD938}"/>
              </a:ext>
            </a:extLst>
          </p:cNvPr>
          <p:cNvSpPr>
            <a:spLocks noGrp="1"/>
          </p:cNvSpPr>
          <p:nvPr>
            <p:ph type="title"/>
          </p:nvPr>
        </p:nvSpPr>
        <p:spPr/>
        <p:txBody>
          <a:bodyPr/>
          <a:lstStyle/>
          <a:p>
            <a:r>
              <a:rPr lang="en-US"/>
              <a:t>Instagram: Content Performance - 3 of 10</a:t>
            </a:r>
          </a:p>
        </p:txBody>
      </p:sp>
      <p:graphicFrame>
        <p:nvGraphicFramePr>
          <p:cNvPr id="5" name="Table Placeholder 4">
            <a:extLst>
              <a:ext uri="{FF2B5EF4-FFF2-40B4-BE49-F238E27FC236}">
                <a16:creationId xmlns:a16="http://schemas.microsoft.com/office/drawing/2014/main" id="{AABD35A6-E599-4C26-B4D8-4F221EF6D835}"/>
              </a:ext>
            </a:extLst>
          </p:cNvPr>
          <p:cNvGraphicFramePr>
            <a:graphicFrameLocks noGrp="1"/>
          </p:cNvGraphicFramePr>
          <p:nvPr>
            <p:ph type="tbl" sz="quarter" idx="13"/>
            <p:extLst>
              <p:ext uri="{D42A27DB-BD31-4B8C-83A1-F6EECF244321}">
                <p14:modId xmlns:p14="http://schemas.microsoft.com/office/powerpoint/2010/main" val="3413001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180150345"/>
                    </a:ext>
                  </a:extLst>
                </a:gridCol>
                <a:gridCol w="1234440">
                  <a:extLst>
                    <a:ext uri="{9D8B030D-6E8A-4147-A177-3AD203B41FA5}">
                      <a16:colId xmlns:a16="http://schemas.microsoft.com/office/drawing/2014/main" val="1540717378"/>
                    </a:ext>
                  </a:extLst>
                </a:gridCol>
                <a:gridCol w="822960">
                  <a:extLst>
                    <a:ext uri="{9D8B030D-6E8A-4147-A177-3AD203B41FA5}">
                      <a16:colId xmlns:a16="http://schemas.microsoft.com/office/drawing/2014/main" val="2256023509"/>
                    </a:ext>
                  </a:extLst>
                </a:gridCol>
                <a:gridCol w="822960">
                  <a:extLst>
                    <a:ext uri="{9D8B030D-6E8A-4147-A177-3AD203B41FA5}">
                      <a16:colId xmlns:a16="http://schemas.microsoft.com/office/drawing/2014/main" val="2311955604"/>
                    </a:ext>
                  </a:extLst>
                </a:gridCol>
                <a:gridCol w="822960">
                  <a:extLst>
                    <a:ext uri="{9D8B030D-6E8A-4147-A177-3AD203B41FA5}">
                      <a16:colId xmlns:a16="http://schemas.microsoft.com/office/drawing/2014/main" val="2718901149"/>
                    </a:ext>
                  </a:extLst>
                </a:gridCol>
                <a:gridCol w="822960">
                  <a:extLst>
                    <a:ext uri="{9D8B030D-6E8A-4147-A177-3AD203B41FA5}">
                      <a16:colId xmlns:a16="http://schemas.microsoft.com/office/drawing/2014/main" val="3051226712"/>
                    </a:ext>
                  </a:extLst>
                </a:gridCol>
                <a:gridCol w="822960">
                  <a:extLst>
                    <a:ext uri="{9D8B030D-6E8A-4147-A177-3AD203B41FA5}">
                      <a16:colId xmlns:a16="http://schemas.microsoft.com/office/drawing/2014/main" val="929840442"/>
                    </a:ext>
                  </a:extLst>
                </a:gridCol>
                <a:gridCol w="822960">
                  <a:extLst>
                    <a:ext uri="{9D8B030D-6E8A-4147-A177-3AD203B41FA5}">
                      <a16:colId xmlns:a16="http://schemas.microsoft.com/office/drawing/2014/main" val="669971395"/>
                    </a:ext>
                  </a:extLst>
                </a:gridCol>
                <a:gridCol w="822960">
                  <a:extLst>
                    <a:ext uri="{9D8B030D-6E8A-4147-A177-3AD203B41FA5}">
                      <a16:colId xmlns:a16="http://schemas.microsoft.com/office/drawing/2014/main" val="2056620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022238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pepsi (pepsi) - 2018-02-19 18:29:27</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Long weekend looks
📸: @nourhanhossaam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237835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100plus_singapore (100PLUS Singapore) - 2018-02-19 03:58:52</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After one too many prawn crackers during the upcoming CNY, hydrate with a can of 100PLUS to give your body that much needed replenishment.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#100plussg #cny2018 #100plusgoldcans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855236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pepsi (pepsi) - 2018-02-18 19:28:52</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Drink Pepsi. Get Stuff (like this cooler!). It's simple! pep.si/stuff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771050954"/>
                  </a:ext>
                </a:extLst>
              </a:tr>
            </a:tbl>
          </a:graphicData>
        </a:graphic>
      </p:graphicFrame>
      <p:sp>
        <p:nvSpPr>
          <p:cNvPr id="4" name="Text Placeholder 3">
            <a:extLst>
              <a:ext uri="{FF2B5EF4-FFF2-40B4-BE49-F238E27FC236}">
                <a16:creationId xmlns:a16="http://schemas.microsoft.com/office/drawing/2014/main" id="{8BD30516-8A5B-4896-8D53-72CA4BCC9BC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3459961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86F90-0C96-46E1-B5AE-478F54DC294F}"/>
              </a:ext>
            </a:extLst>
          </p:cNvPr>
          <p:cNvSpPr>
            <a:spLocks noGrp="1"/>
          </p:cNvSpPr>
          <p:nvPr>
            <p:ph type="title"/>
          </p:nvPr>
        </p:nvSpPr>
        <p:spPr/>
        <p:txBody>
          <a:bodyPr/>
          <a:lstStyle/>
          <a:p>
            <a:r>
              <a:rPr lang="en-US"/>
              <a:t>Instagram: Content Performance - 4 of 10</a:t>
            </a:r>
          </a:p>
        </p:txBody>
      </p:sp>
      <p:graphicFrame>
        <p:nvGraphicFramePr>
          <p:cNvPr id="5" name="Table Placeholder 4">
            <a:extLst>
              <a:ext uri="{FF2B5EF4-FFF2-40B4-BE49-F238E27FC236}">
                <a16:creationId xmlns:a16="http://schemas.microsoft.com/office/drawing/2014/main" id="{770D8DBA-5279-4DBE-B383-5DC7C1B7293F}"/>
              </a:ext>
            </a:extLst>
          </p:cNvPr>
          <p:cNvGraphicFramePr>
            <a:graphicFrameLocks noGrp="1"/>
          </p:cNvGraphicFramePr>
          <p:nvPr>
            <p:ph type="tbl" sz="quarter" idx="13"/>
            <p:extLst>
              <p:ext uri="{D42A27DB-BD31-4B8C-83A1-F6EECF244321}">
                <p14:modId xmlns:p14="http://schemas.microsoft.com/office/powerpoint/2010/main" val="3154143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847230236"/>
                    </a:ext>
                  </a:extLst>
                </a:gridCol>
                <a:gridCol w="1234440">
                  <a:extLst>
                    <a:ext uri="{9D8B030D-6E8A-4147-A177-3AD203B41FA5}">
                      <a16:colId xmlns:a16="http://schemas.microsoft.com/office/drawing/2014/main" val="2727580665"/>
                    </a:ext>
                  </a:extLst>
                </a:gridCol>
                <a:gridCol w="822960">
                  <a:extLst>
                    <a:ext uri="{9D8B030D-6E8A-4147-A177-3AD203B41FA5}">
                      <a16:colId xmlns:a16="http://schemas.microsoft.com/office/drawing/2014/main" val="3046059213"/>
                    </a:ext>
                  </a:extLst>
                </a:gridCol>
                <a:gridCol w="822960">
                  <a:extLst>
                    <a:ext uri="{9D8B030D-6E8A-4147-A177-3AD203B41FA5}">
                      <a16:colId xmlns:a16="http://schemas.microsoft.com/office/drawing/2014/main" val="3166736276"/>
                    </a:ext>
                  </a:extLst>
                </a:gridCol>
                <a:gridCol w="822960">
                  <a:extLst>
                    <a:ext uri="{9D8B030D-6E8A-4147-A177-3AD203B41FA5}">
                      <a16:colId xmlns:a16="http://schemas.microsoft.com/office/drawing/2014/main" val="3470140728"/>
                    </a:ext>
                  </a:extLst>
                </a:gridCol>
                <a:gridCol w="822960">
                  <a:extLst>
                    <a:ext uri="{9D8B030D-6E8A-4147-A177-3AD203B41FA5}">
                      <a16:colId xmlns:a16="http://schemas.microsoft.com/office/drawing/2014/main" val="3075978785"/>
                    </a:ext>
                  </a:extLst>
                </a:gridCol>
                <a:gridCol w="822960">
                  <a:extLst>
                    <a:ext uri="{9D8B030D-6E8A-4147-A177-3AD203B41FA5}">
                      <a16:colId xmlns:a16="http://schemas.microsoft.com/office/drawing/2014/main" val="910773584"/>
                    </a:ext>
                  </a:extLst>
                </a:gridCol>
                <a:gridCol w="822960">
                  <a:extLst>
                    <a:ext uri="{9D8B030D-6E8A-4147-A177-3AD203B41FA5}">
                      <a16:colId xmlns:a16="http://schemas.microsoft.com/office/drawing/2014/main" val="3577160928"/>
                    </a:ext>
                  </a:extLst>
                </a:gridCol>
                <a:gridCol w="822960">
                  <a:extLst>
                    <a:ext uri="{9D8B030D-6E8A-4147-A177-3AD203B41FA5}">
                      <a16:colId xmlns:a16="http://schemas.microsoft.com/office/drawing/2014/main" val="3654611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1534943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100plus_singapore (100PLUS Singapore) - 2018-02-16 03:56:25</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Gong Xi Fa Cai! Wishing you happiness and prosperity this Chinese New Year! Huat ah!
#100plussg 
#cny2018
#cnygreetings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191972322"/>
                  </a:ext>
                </a:extLst>
              </a:tr>
            </a:tbl>
          </a:graphicData>
        </a:graphic>
      </p:graphicFrame>
      <p:sp>
        <p:nvSpPr>
          <p:cNvPr id="4" name="Text Placeholder 3">
            <a:extLst>
              <a:ext uri="{FF2B5EF4-FFF2-40B4-BE49-F238E27FC236}">
                <a16:creationId xmlns:a16="http://schemas.microsoft.com/office/drawing/2014/main" id="{B1F87FF4-045D-4252-BE77-638B7BC88CF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0976581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D5ABE-D83F-48E9-B1A0-AAA90DD025B2}"/>
              </a:ext>
            </a:extLst>
          </p:cNvPr>
          <p:cNvSpPr>
            <a:spLocks noGrp="1"/>
          </p:cNvSpPr>
          <p:nvPr>
            <p:ph type="title"/>
          </p:nvPr>
        </p:nvSpPr>
        <p:spPr/>
        <p:txBody>
          <a:bodyPr/>
          <a:lstStyle/>
          <a:p>
            <a:r>
              <a:rPr lang="en-US"/>
              <a:t>Instagram: Content Performance - 5 of 10</a:t>
            </a:r>
          </a:p>
        </p:txBody>
      </p:sp>
      <p:graphicFrame>
        <p:nvGraphicFramePr>
          <p:cNvPr id="5" name="Table Placeholder 4">
            <a:extLst>
              <a:ext uri="{FF2B5EF4-FFF2-40B4-BE49-F238E27FC236}">
                <a16:creationId xmlns:a16="http://schemas.microsoft.com/office/drawing/2014/main" id="{E8897858-375A-4FE1-9C72-45EE68196B40}"/>
              </a:ext>
            </a:extLst>
          </p:cNvPr>
          <p:cNvGraphicFramePr>
            <a:graphicFrameLocks noGrp="1"/>
          </p:cNvGraphicFramePr>
          <p:nvPr>
            <p:ph type="tbl" sz="quarter" idx="13"/>
            <p:extLst>
              <p:ext uri="{D42A27DB-BD31-4B8C-83A1-F6EECF244321}">
                <p14:modId xmlns:p14="http://schemas.microsoft.com/office/powerpoint/2010/main" val="12430225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016546210"/>
                    </a:ext>
                  </a:extLst>
                </a:gridCol>
                <a:gridCol w="1234440">
                  <a:extLst>
                    <a:ext uri="{9D8B030D-6E8A-4147-A177-3AD203B41FA5}">
                      <a16:colId xmlns:a16="http://schemas.microsoft.com/office/drawing/2014/main" val="1926406089"/>
                    </a:ext>
                  </a:extLst>
                </a:gridCol>
                <a:gridCol w="822960">
                  <a:extLst>
                    <a:ext uri="{9D8B030D-6E8A-4147-A177-3AD203B41FA5}">
                      <a16:colId xmlns:a16="http://schemas.microsoft.com/office/drawing/2014/main" val="2289016953"/>
                    </a:ext>
                  </a:extLst>
                </a:gridCol>
                <a:gridCol w="822960">
                  <a:extLst>
                    <a:ext uri="{9D8B030D-6E8A-4147-A177-3AD203B41FA5}">
                      <a16:colId xmlns:a16="http://schemas.microsoft.com/office/drawing/2014/main" val="2214999233"/>
                    </a:ext>
                  </a:extLst>
                </a:gridCol>
                <a:gridCol w="822960">
                  <a:extLst>
                    <a:ext uri="{9D8B030D-6E8A-4147-A177-3AD203B41FA5}">
                      <a16:colId xmlns:a16="http://schemas.microsoft.com/office/drawing/2014/main" val="2068095132"/>
                    </a:ext>
                  </a:extLst>
                </a:gridCol>
                <a:gridCol w="822960">
                  <a:extLst>
                    <a:ext uri="{9D8B030D-6E8A-4147-A177-3AD203B41FA5}">
                      <a16:colId xmlns:a16="http://schemas.microsoft.com/office/drawing/2014/main" val="636481234"/>
                    </a:ext>
                  </a:extLst>
                </a:gridCol>
                <a:gridCol w="822960">
                  <a:extLst>
                    <a:ext uri="{9D8B030D-6E8A-4147-A177-3AD203B41FA5}">
                      <a16:colId xmlns:a16="http://schemas.microsoft.com/office/drawing/2014/main" val="1901346187"/>
                    </a:ext>
                  </a:extLst>
                </a:gridCol>
                <a:gridCol w="822960">
                  <a:extLst>
                    <a:ext uri="{9D8B030D-6E8A-4147-A177-3AD203B41FA5}">
                      <a16:colId xmlns:a16="http://schemas.microsoft.com/office/drawing/2014/main" val="4176571359"/>
                    </a:ext>
                  </a:extLst>
                </a:gridCol>
                <a:gridCol w="822960">
                  <a:extLst>
                    <a:ext uri="{9D8B030D-6E8A-4147-A177-3AD203B41FA5}">
                      <a16:colId xmlns:a16="http://schemas.microsoft.com/office/drawing/2014/main" val="3335600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848626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cocacolasg (Coca-Cola Singapore) - 2018-02-16 03:04:49</a:t>
                      </a:r>
                      <a:r>
                        <a:rPr kumimoji="0" lang="it-IT"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ja-JP" altLang="en-US" sz="1000" b="0" i="0" u="none" strike="noStrike" kern="1200" cap="none" spc="0" normalizeH="0" baseline="0" noProof="0">
                          <a:ln>
                            <a:noFill/>
                          </a:ln>
                          <a:solidFill>
                            <a:prstClr val="black"/>
                          </a:solidFill>
                          <a:effectLst/>
                          <a:uLnTx/>
                          <a:uFillTx/>
                          <a:latin typeface="+mn-lt"/>
                          <a:ea typeface="+mn-ea"/>
                          <a:cs typeface="+mn-cs"/>
                        </a:rPr>
                        <a:t>新年快乐！祝你多福多乐！ 
</a:t>
                      </a:r>
                      <a:r>
                        <a:rPr kumimoji="0" lang="en-US" altLang="ja-JP" sz="1000" b="0" i="0" u="none" strike="noStrike" kern="1200" cap="none" spc="0" normalizeH="0" baseline="0" noProof="0">
                          <a:ln>
                            <a:noFill/>
                          </a:ln>
                          <a:solidFill>
                            <a:prstClr val="black"/>
                          </a:solidFill>
                          <a:effectLst/>
                          <a:uLnTx/>
                          <a:uFillTx/>
                          <a:latin typeface="+mn-lt"/>
                          <a:ea typeface="+mn-ea"/>
                          <a:cs typeface="+mn-cs"/>
                        </a:rPr>
                        <a:t>As we usher in the new year, Coca-Cola wishes everyone a Happy Chinese New Year! May the year ahead be full of auspiciousness and happiness! 
Tag your family/friends below to send them good vibes for an auspicious year that is </a:t>
                      </a:r>
                      <a:r>
                        <a:rPr kumimoji="0" lang="ja-JP" altLang="en-US" sz="1000" b="0" i="0" u="none" strike="noStrike" kern="1200" cap="none" spc="0" normalizeH="0" baseline="0" noProof="0">
                          <a:ln>
                            <a:noFill/>
                          </a:ln>
                          <a:solidFill>
                            <a:prstClr val="black"/>
                          </a:solidFill>
                          <a:effectLst/>
                          <a:uLnTx/>
                          <a:uFillTx/>
                          <a:latin typeface="+mn-lt"/>
                          <a:ea typeface="+mn-ea"/>
                          <a:cs typeface="+mn-cs"/>
                        </a:rPr>
                        <a:t>多福多乐</a:t>
                      </a:r>
                      <a:r>
                        <a:rPr kumimoji="0" lang="en-US" altLang="ja-JP" sz="1000" b="0" i="0" u="none" strike="noStrike" kern="1200" cap="none" spc="0" normalizeH="0" baseline="0" noProof="0">
                          <a:ln>
                            <a:noFill/>
                          </a:ln>
                          <a:solidFill>
                            <a:prstClr val="black"/>
                          </a:solidFill>
                          <a:effectLst/>
                          <a:uLnTx/>
                          <a:uFillTx/>
                          <a:latin typeface="+mn-lt"/>
                          <a:ea typeface="+mn-ea"/>
                          <a:cs typeface="+mn-cs"/>
                        </a:rPr>
                        <a:t>!
#HuatAh #</a:t>
                      </a:r>
                      <a:r>
                        <a:rPr kumimoji="0" lang="ja-JP" altLang="en-US" sz="1000" b="0" i="0" u="none" strike="noStrike" kern="1200" cap="none" spc="0" normalizeH="0" baseline="0" noProof="0">
                          <a:ln>
                            <a:noFill/>
                          </a:ln>
                          <a:solidFill>
                            <a:prstClr val="black"/>
                          </a:solidFill>
                          <a:effectLst/>
                          <a:uLnTx/>
                          <a:uFillTx/>
                          <a:latin typeface="+mn-lt"/>
                          <a:ea typeface="+mn-ea"/>
                          <a:cs typeface="+mn-cs"/>
                        </a:rPr>
                        <a:t>可口可乐多福多乐 </a:t>
                      </a:r>
                      <a:r>
                        <a:rPr kumimoji="0" lang="en-US" altLang="ja-JP" sz="1000" b="0" i="0" u="none" strike="noStrike" kern="1200" cap="none" spc="0" normalizeH="0" baseline="0" noProof="0">
                          <a:ln>
                            <a:noFill/>
                          </a:ln>
                          <a:solidFill>
                            <a:prstClr val="black"/>
                          </a:solidFill>
                          <a:effectLst/>
                          <a:uLnTx/>
                          <a:uFillTx/>
                          <a:latin typeface="+mn-lt"/>
                          <a:ea typeface="+mn-ea"/>
                          <a:cs typeface="+mn-cs"/>
                        </a:rPr>
                        <a:t>#CNY2018 #CokeNewYear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705132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pepsi (pepsi) - 2018-02-15 17:26:29</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Is that a great new Pepsi can or what? Grab yours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080488345"/>
                  </a:ext>
                </a:extLst>
              </a:tr>
            </a:tbl>
          </a:graphicData>
        </a:graphic>
      </p:graphicFrame>
      <p:sp>
        <p:nvSpPr>
          <p:cNvPr id="4" name="Text Placeholder 3">
            <a:extLst>
              <a:ext uri="{FF2B5EF4-FFF2-40B4-BE49-F238E27FC236}">
                <a16:creationId xmlns:a16="http://schemas.microsoft.com/office/drawing/2014/main" id="{C852B525-3A58-4B14-A140-FFC2B1FBA40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720364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51780-F578-4873-B785-E6B126D369AD}"/>
              </a:ext>
            </a:extLst>
          </p:cNvPr>
          <p:cNvSpPr>
            <a:spLocks noGrp="1"/>
          </p:cNvSpPr>
          <p:nvPr>
            <p:ph type="title"/>
          </p:nvPr>
        </p:nvSpPr>
        <p:spPr/>
        <p:txBody>
          <a:bodyPr/>
          <a:lstStyle/>
          <a:p>
            <a:r>
              <a:rPr lang="en-US"/>
              <a:t>Instagram: Content Performance - 6 of 10</a:t>
            </a:r>
          </a:p>
        </p:txBody>
      </p:sp>
      <p:graphicFrame>
        <p:nvGraphicFramePr>
          <p:cNvPr id="5" name="Table Placeholder 4">
            <a:extLst>
              <a:ext uri="{FF2B5EF4-FFF2-40B4-BE49-F238E27FC236}">
                <a16:creationId xmlns:a16="http://schemas.microsoft.com/office/drawing/2014/main" id="{DCFE1AA1-6402-4767-B1B3-B088B0321AFF}"/>
              </a:ext>
            </a:extLst>
          </p:cNvPr>
          <p:cNvGraphicFramePr>
            <a:graphicFrameLocks noGrp="1"/>
          </p:cNvGraphicFramePr>
          <p:nvPr>
            <p:ph type="tbl" sz="quarter" idx="13"/>
            <p:extLst>
              <p:ext uri="{D42A27DB-BD31-4B8C-83A1-F6EECF244321}">
                <p14:modId xmlns:p14="http://schemas.microsoft.com/office/powerpoint/2010/main" val="12944406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732063532"/>
                    </a:ext>
                  </a:extLst>
                </a:gridCol>
                <a:gridCol w="1234440">
                  <a:extLst>
                    <a:ext uri="{9D8B030D-6E8A-4147-A177-3AD203B41FA5}">
                      <a16:colId xmlns:a16="http://schemas.microsoft.com/office/drawing/2014/main" val="2322427912"/>
                    </a:ext>
                  </a:extLst>
                </a:gridCol>
                <a:gridCol w="822960">
                  <a:extLst>
                    <a:ext uri="{9D8B030D-6E8A-4147-A177-3AD203B41FA5}">
                      <a16:colId xmlns:a16="http://schemas.microsoft.com/office/drawing/2014/main" val="3387177468"/>
                    </a:ext>
                  </a:extLst>
                </a:gridCol>
                <a:gridCol w="822960">
                  <a:extLst>
                    <a:ext uri="{9D8B030D-6E8A-4147-A177-3AD203B41FA5}">
                      <a16:colId xmlns:a16="http://schemas.microsoft.com/office/drawing/2014/main" val="2004507104"/>
                    </a:ext>
                  </a:extLst>
                </a:gridCol>
                <a:gridCol w="822960">
                  <a:extLst>
                    <a:ext uri="{9D8B030D-6E8A-4147-A177-3AD203B41FA5}">
                      <a16:colId xmlns:a16="http://schemas.microsoft.com/office/drawing/2014/main" val="871530022"/>
                    </a:ext>
                  </a:extLst>
                </a:gridCol>
                <a:gridCol w="822960">
                  <a:extLst>
                    <a:ext uri="{9D8B030D-6E8A-4147-A177-3AD203B41FA5}">
                      <a16:colId xmlns:a16="http://schemas.microsoft.com/office/drawing/2014/main" val="71759355"/>
                    </a:ext>
                  </a:extLst>
                </a:gridCol>
                <a:gridCol w="822960">
                  <a:extLst>
                    <a:ext uri="{9D8B030D-6E8A-4147-A177-3AD203B41FA5}">
                      <a16:colId xmlns:a16="http://schemas.microsoft.com/office/drawing/2014/main" val="214559941"/>
                    </a:ext>
                  </a:extLst>
                </a:gridCol>
                <a:gridCol w="822960">
                  <a:extLst>
                    <a:ext uri="{9D8B030D-6E8A-4147-A177-3AD203B41FA5}">
                      <a16:colId xmlns:a16="http://schemas.microsoft.com/office/drawing/2014/main" val="883637172"/>
                    </a:ext>
                  </a:extLst>
                </a:gridCol>
                <a:gridCol w="822960">
                  <a:extLst>
                    <a:ext uri="{9D8B030D-6E8A-4147-A177-3AD203B41FA5}">
                      <a16:colId xmlns:a16="http://schemas.microsoft.com/office/drawing/2014/main" val="298339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513351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cocacolasg (Coca-Cola Singapore) - 2018-02-15 11:18:35</a:t>
                      </a:r>
                      <a:r>
                        <a:rPr kumimoji="0" lang="it-IT"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As you enjoy your reunion dinner, we wish you and your family abundance and good blessings for the year ahead! :) #HuatAh #</a:t>
                      </a:r>
                      <a:r>
                        <a:rPr kumimoji="0" lang="ja-JP" altLang="en-US" sz="1000" b="0" i="0" u="none" strike="noStrike" kern="1200" cap="none" spc="0" normalizeH="0" baseline="0" noProof="0">
                          <a:ln>
                            <a:noFill/>
                          </a:ln>
                          <a:solidFill>
                            <a:prstClr val="black"/>
                          </a:solidFill>
                          <a:effectLst/>
                          <a:uLnTx/>
                          <a:uFillTx/>
                          <a:latin typeface="+mn-lt"/>
                          <a:ea typeface="+mn-ea"/>
                          <a:cs typeface="+mn-cs"/>
                        </a:rPr>
                        <a:t>可口可乐多福多乐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CNY2018 #CokeNewYear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037563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pepsi (pepsi) - 2018-02-14 03:22:01</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Zero complaints about these icy conditions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0039537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100plus_singapore (100PLUS Singapore) - 2018-02-12 06:52:09</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Woof, woof! Look how adorable @colliecooper is posing with 100PLUS Limited Edition Gold Can.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994273450"/>
                  </a:ext>
                </a:extLst>
              </a:tr>
            </a:tbl>
          </a:graphicData>
        </a:graphic>
      </p:graphicFrame>
      <p:sp>
        <p:nvSpPr>
          <p:cNvPr id="4" name="Text Placeholder 3">
            <a:extLst>
              <a:ext uri="{FF2B5EF4-FFF2-40B4-BE49-F238E27FC236}">
                <a16:creationId xmlns:a16="http://schemas.microsoft.com/office/drawing/2014/main" id="{CEF3F9EB-3D3F-4F82-85FF-362D640CFCA5}"/>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2611124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FDE4B8-52A7-4BD5-AC30-6A9EED383E54}"/>
              </a:ext>
            </a:extLst>
          </p:cNvPr>
          <p:cNvSpPr>
            <a:spLocks noGrp="1"/>
          </p:cNvSpPr>
          <p:nvPr>
            <p:ph type="title"/>
          </p:nvPr>
        </p:nvSpPr>
        <p:spPr/>
        <p:txBody>
          <a:bodyPr/>
          <a:lstStyle/>
          <a:p>
            <a:r>
              <a:rPr lang="en-US"/>
              <a:t>Instagram: Content Performance - 7 of 10</a:t>
            </a:r>
          </a:p>
        </p:txBody>
      </p:sp>
      <p:graphicFrame>
        <p:nvGraphicFramePr>
          <p:cNvPr id="5" name="Table Placeholder 4">
            <a:extLst>
              <a:ext uri="{FF2B5EF4-FFF2-40B4-BE49-F238E27FC236}">
                <a16:creationId xmlns:a16="http://schemas.microsoft.com/office/drawing/2014/main" id="{09C4E66C-8FAA-4EA8-B6A3-76FB2A6F3D95}"/>
              </a:ext>
            </a:extLst>
          </p:cNvPr>
          <p:cNvGraphicFramePr>
            <a:graphicFrameLocks noGrp="1"/>
          </p:cNvGraphicFramePr>
          <p:nvPr>
            <p:ph type="tbl" sz="quarter" idx="13"/>
            <p:extLst>
              <p:ext uri="{D42A27DB-BD31-4B8C-83A1-F6EECF244321}">
                <p14:modId xmlns:p14="http://schemas.microsoft.com/office/powerpoint/2010/main" val="405634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428524000"/>
                    </a:ext>
                  </a:extLst>
                </a:gridCol>
                <a:gridCol w="1234440">
                  <a:extLst>
                    <a:ext uri="{9D8B030D-6E8A-4147-A177-3AD203B41FA5}">
                      <a16:colId xmlns:a16="http://schemas.microsoft.com/office/drawing/2014/main" val="1576732492"/>
                    </a:ext>
                  </a:extLst>
                </a:gridCol>
                <a:gridCol w="822960">
                  <a:extLst>
                    <a:ext uri="{9D8B030D-6E8A-4147-A177-3AD203B41FA5}">
                      <a16:colId xmlns:a16="http://schemas.microsoft.com/office/drawing/2014/main" val="964437607"/>
                    </a:ext>
                  </a:extLst>
                </a:gridCol>
                <a:gridCol w="822960">
                  <a:extLst>
                    <a:ext uri="{9D8B030D-6E8A-4147-A177-3AD203B41FA5}">
                      <a16:colId xmlns:a16="http://schemas.microsoft.com/office/drawing/2014/main" val="1990898396"/>
                    </a:ext>
                  </a:extLst>
                </a:gridCol>
                <a:gridCol w="822960">
                  <a:extLst>
                    <a:ext uri="{9D8B030D-6E8A-4147-A177-3AD203B41FA5}">
                      <a16:colId xmlns:a16="http://schemas.microsoft.com/office/drawing/2014/main" val="1684729519"/>
                    </a:ext>
                  </a:extLst>
                </a:gridCol>
                <a:gridCol w="822960">
                  <a:extLst>
                    <a:ext uri="{9D8B030D-6E8A-4147-A177-3AD203B41FA5}">
                      <a16:colId xmlns:a16="http://schemas.microsoft.com/office/drawing/2014/main" val="3049865800"/>
                    </a:ext>
                  </a:extLst>
                </a:gridCol>
                <a:gridCol w="822960">
                  <a:extLst>
                    <a:ext uri="{9D8B030D-6E8A-4147-A177-3AD203B41FA5}">
                      <a16:colId xmlns:a16="http://schemas.microsoft.com/office/drawing/2014/main" val="581721748"/>
                    </a:ext>
                  </a:extLst>
                </a:gridCol>
                <a:gridCol w="822960">
                  <a:extLst>
                    <a:ext uri="{9D8B030D-6E8A-4147-A177-3AD203B41FA5}">
                      <a16:colId xmlns:a16="http://schemas.microsoft.com/office/drawing/2014/main" val="3532552147"/>
                    </a:ext>
                  </a:extLst>
                </a:gridCol>
                <a:gridCol w="822960">
                  <a:extLst>
                    <a:ext uri="{9D8B030D-6E8A-4147-A177-3AD203B41FA5}">
                      <a16:colId xmlns:a16="http://schemas.microsoft.com/office/drawing/2014/main" val="2462425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51642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cocacolasg (Coca-Cola Singapore) - 2018-02-12 04:57:54</a:t>
                      </a:r>
                      <a:r>
                        <a:rPr kumimoji="0" lang="it-IT"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Make 2018 the SUPER HUAT year for yourself by winning a REAL GOLD Coca-Cola can worth SGD 18,000 each this Chinese New Year! 
Want to get your hands on it? Simply:
1) Purchase SGD18 worth of Coca-Cola products (incl. participating brands) in a single receipt. 
2) SMS CokeGold &lt;space&gt; Name &lt;space&gt; Receipt Number to 92707075,
and you could be one of our winners!
Find out more details here: http://CokeURL.com/cnysg2018
T&amp;Cs apply. Promotion ends 25 Feb 2018.
#HuatAh #</a:t>
                      </a:r>
                      <a:r>
                        <a:rPr kumimoji="0" lang="ja-JP" altLang="en-US" sz="1000" b="0" i="0" u="none" strike="noStrike" kern="1200" cap="none" spc="0" normalizeH="0" baseline="0" noProof="0">
                          <a:ln>
                            <a:noFill/>
                          </a:ln>
                          <a:solidFill>
                            <a:prstClr val="black"/>
                          </a:solidFill>
                          <a:effectLst/>
                          <a:uLnTx/>
                          <a:uFillTx/>
                          <a:latin typeface="+mn-lt"/>
                          <a:ea typeface="+mn-ea"/>
                          <a:cs typeface="+mn-cs"/>
                        </a:rPr>
                        <a:t>可口可乐多福多乐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en-US" sz="1000" b="0" i="0" u="none" strike="noStrike" kern="1200" cap="none" spc="0" normalizeH="0" baseline="0" noProof="0">
                          <a:ln>
                            <a:noFill/>
                          </a:ln>
                          <a:solidFill>
                            <a:prstClr val="black"/>
                          </a:solidFill>
                          <a:effectLst/>
                          <a:uLnTx/>
                          <a:uFillTx/>
                          <a:latin typeface="+mn-lt"/>
                          <a:ea typeface="+mn-ea"/>
                          <a:cs typeface="+mn-cs"/>
                        </a:rPr>
                        <a:t>CNY2018 #CokeNewYear #RealGold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731200583"/>
                  </a:ext>
                </a:extLst>
              </a:tr>
            </a:tbl>
          </a:graphicData>
        </a:graphic>
      </p:graphicFrame>
      <p:sp>
        <p:nvSpPr>
          <p:cNvPr id="4" name="Text Placeholder 3">
            <a:extLst>
              <a:ext uri="{FF2B5EF4-FFF2-40B4-BE49-F238E27FC236}">
                <a16:creationId xmlns:a16="http://schemas.microsoft.com/office/drawing/2014/main" id="{31693125-B7C0-447F-A8DB-3FDD4821ABD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5459853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FAE6EC-CB9A-46CE-8B14-6249682B441C}"/>
              </a:ext>
            </a:extLst>
          </p:cNvPr>
          <p:cNvSpPr>
            <a:spLocks noGrp="1"/>
          </p:cNvSpPr>
          <p:nvPr>
            <p:ph type="title"/>
          </p:nvPr>
        </p:nvSpPr>
        <p:spPr/>
        <p:txBody>
          <a:bodyPr/>
          <a:lstStyle/>
          <a:p>
            <a:r>
              <a:rPr lang="en-US"/>
              <a:t>Instagram: Content Performance - 8 of 10</a:t>
            </a:r>
          </a:p>
        </p:txBody>
      </p:sp>
      <p:graphicFrame>
        <p:nvGraphicFramePr>
          <p:cNvPr id="5" name="Table Placeholder 4">
            <a:extLst>
              <a:ext uri="{FF2B5EF4-FFF2-40B4-BE49-F238E27FC236}">
                <a16:creationId xmlns:a16="http://schemas.microsoft.com/office/drawing/2014/main" id="{C4858680-4546-4913-87D3-D78DCBF55890}"/>
              </a:ext>
            </a:extLst>
          </p:cNvPr>
          <p:cNvGraphicFramePr>
            <a:graphicFrameLocks noGrp="1"/>
          </p:cNvGraphicFramePr>
          <p:nvPr>
            <p:ph type="tbl" sz="quarter" idx="13"/>
            <p:extLst>
              <p:ext uri="{D42A27DB-BD31-4B8C-83A1-F6EECF244321}">
                <p14:modId xmlns:p14="http://schemas.microsoft.com/office/powerpoint/2010/main" val="2214856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286473310"/>
                    </a:ext>
                  </a:extLst>
                </a:gridCol>
                <a:gridCol w="1234440">
                  <a:extLst>
                    <a:ext uri="{9D8B030D-6E8A-4147-A177-3AD203B41FA5}">
                      <a16:colId xmlns:a16="http://schemas.microsoft.com/office/drawing/2014/main" val="1594167301"/>
                    </a:ext>
                  </a:extLst>
                </a:gridCol>
                <a:gridCol w="822960">
                  <a:extLst>
                    <a:ext uri="{9D8B030D-6E8A-4147-A177-3AD203B41FA5}">
                      <a16:colId xmlns:a16="http://schemas.microsoft.com/office/drawing/2014/main" val="1103183229"/>
                    </a:ext>
                  </a:extLst>
                </a:gridCol>
                <a:gridCol w="822960">
                  <a:extLst>
                    <a:ext uri="{9D8B030D-6E8A-4147-A177-3AD203B41FA5}">
                      <a16:colId xmlns:a16="http://schemas.microsoft.com/office/drawing/2014/main" val="3886170597"/>
                    </a:ext>
                  </a:extLst>
                </a:gridCol>
                <a:gridCol w="822960">
                  <a:extLst>
                    <a:ext uri="{9D8B030D-6E8A-4147-A177-3AD203B41FA5}">
                      <a16:colId xmlns:a16="http://schemas.microsoft.com/office/drawing/2014/main" val="2917447257"/>
                    </a:ext>
                  </a:extLst>
                </a:gridCol>
                <a:gridCol w="822960">
                  <a:extLst>
                    <a:ext uri="{9D8B030D-6E8A-4147-A177-3AD203B41FA5}">
                      <a16:colId xmlns:a16="http://schemas.microsoft.com/office/drawing/2014/main" val="3933163996"/>
                    </a:ext>
                  </a:extLst>
                </a:gridCol>
                <a:gridCol w="822960">
                  <a:extLst>
                    <a:ext uri="{9D8B030D-6E8A-4147-A177-3AD203B41FA5}">
                      <a16:colId xmlns:a16="http://schemas.microsoft.com/office/drawing/2014/main" val="4259142620"/>
                    </a:ext>
                  </a:extLst>
                </a:gridCol>
                <a:gridCol w="822960">
                  <a:extLst>
                    <a:ext uri="{9D8B030D-6E8A-4147-A177-3AD203B41FA5}">
                      <a16:colId xmlns:a16="http://schemas.microsoft.com/office/drawing/2014/main" val="2370813185"/>
                    </a:ext>
                  </a:extLst>
                </a:gridCol>
                <a:gridCol w="822960">
                  <a:extLst>
                    <a:ext uri="{9D8B030D-6E8A-4147-A177-3AD203B41FA5}">
                      <a16:colId xmlns:a16="http://schemas.microsoft.com/office/drawing/2014/main" val="2703421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845247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pepsi (pepsi) - 2018-02-11 20:57:09</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Faded 📸 : @alissamm21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5138815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100plus_singapore (100PLUS Singapore) - 2018-02-10 04:09:46</a:t>
                      </a:r>
                      <a:r>
                        <a:rPr kumimoji="0" lang="fr-FR"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Your perfect hydration companion as you snack towards #CNY 😉
#</a:t>
                      </a:r>
                      <a:r>
                        <a:rPr kumimoji="0" lang="ja-JP" altLang="en-US" sz="1000" b="0" i="0" u="none" strike="noStrike" kern="1200" cap="none" spc="0" normalizeH="0" baseline="0" noProof="0">
                          <a:ln>
                            <a:noFill/>
                          </a:ln>
                          <a:solidFill>
                            <a:prstClr val="black"/>
                          </a:solidFill>
                          <a:effectLst/>
                          <a:uLnTx/>
                          <a:uFillTx/>
                          <a:latin typeface="+mn-lt"/>
                          <a:ea typeface="+mn-ea"/>
                          <a:cs typeface="+mn-cs"/>
                        </a:rPr>
                        <a:t>百禧迎春
</a:t>
                      </a:r>
                      <a:r>
                        <a:rPr kumimoji="0" lang="en-US" altLang="ja-JP" sz="1000" b="0" i="0" u="none" strike="noStrike" kern="1200" cap="none" spc="0" normalizeH="0" baseline="0" noProof="0">
                          <a:ln>
                            <a:noFill/>
                          </a:ln>
                          <a:solidFill>
                            <a:prstClr val="black"/>
                          </a:solidFill>
                          <a:effectLst/>
                          <a:uLnTx/>
                          <a:uFillTx/>
                          <a:latin typeface="+mn-lt"/>
                          <a:ea typeface="+mn-ea"/>
                          <a:cs typeface="+mn-cs"/>
                        </a:rPr>
                        <a:t>#</a:t>
                      </a:r>
                      <a:r>
                        <a:rPr kumimoji="0" lang="ja-JP" altLang="en-US" sz="1000" b="0" i="0" u="none" strike="noStrike" kern="1200" cap="none" spc="0" normalizeH="0" baseline="0" noProof="0">
                          <a:ln>
                            <a:noFill/>
                          </a:ln>
                          <a:solidFill>
                            <a:prstClr val="black"/>
                          </a:solidFill>
                          <a:effectLst/>
                          <a:uLnTx/>
                          <a:uFillTx/>
                          <a:latin typeface="+mn-lt"/>
                          <a:ea typeface="+mn-ea"/>
                          <a:cs typeface="+mn-cs"/>
                        </a:rPr>
                        <a:t>百福临门
</a:t>
                      </a:r>
                      <a:r>
                        <a:rPr kumimoji="0" lang="en-US" altLang="ja-JP" sz="1000" b="0" i="0" u="none" strike="noStrike" kern="1200" cap="none" spc="0" normalizeH="0" baseline="0" noProof="0">
                          <a:ln>
                            <a:noFill/>
                          </a:ln>
                          <a:solidFill>
                            <a:prstClr val="black"/>
                          </a:solidFill>
                          <a:effectLst/>
                          <a:uLnTx/>
                          <a:uFillTx/>
                          <a:latin typeface="+mn-lt"/>
                          <a:ea typeface="+mn-ea"/>
                          <a:cs typeface="+mn-cs"/>
                        </a:rPr>
                        <a:t>.
.
.
.
</a:t>
                      </a:r>
                      <a:r>
                        <a:rPr kumimoji="0" lang="en-US" sz="1000" b="0" i="0" u="none" strike="noStrike" kern="1200" cap="none" spc="0" normalizeH="0" baseline="0" noProof="0">
                          <a:ln>
                            <a:noFill/>
                          </a:ln>
                          <a:solidFill>
                            <a:prstClr val="black"/>
                          </a:solidFill>
                          <a:effectLst/>
                          <a:uLnTx/>
                          <a:uFillTx/>
                          <a:latin typeface="+mn-lt"/>
                          <a:ea typeface="+mn-ea"/>
                          <a:cs typeface="+mn-cs"/>
                        </a:rPr>
                        <a:t>Hurry, stock up our limited edition </a:t>
                      </a:r>
                      <a:r>
                        <a:rPr kumimoji="0" lang="ja-JP" altLang="en-US" sz="1000" b="0" i="0" u="none" strike="noStrike" kern="1200" cap="none" spc="0" normalizeH="0" baseline="0" noProof="0">
                          <a:ln>
                            <a:noFill/>
                          </a:ln>
                          <a:solidFill>
                            <a:prstClr val="black"/>
                          </a:solidFill>
                          <a:effectLst/>
                          <a:uLnTx/>
                          <a:uFillTx/>
                          <a:latin typeface="+mn-lt"/>
                          <a:ea typeface="+mn-ea"/>
                          <a:cs typeface="+mn-cs"/>
                        </a:rPr>
                        <a:t>福禧 </a:t>
                      </a:r>
                      <a:r>
                        <a:rPr kumimoji="0" lang="en-US" sz="1000" b="0" i="0" u="none" strike="noStrike" kern="1200" cap="none" spc="0" normalizeH="0" baseline="0" noProof="0">
                          <a:ln>
                            <a:noFill/>
                          </a:ln>
                          <a:solidFill>
                            <a:prstClr val="black"/>
                          </a:solidFill>
                          <a:effectLst/>
                          <a:uLnTx/>
                          <a:uFillTx/>
                          <a:latin typeface="+mn-lt"/>
                          <a:ea typeface="+mn-ea"/>
                          <a:cs typeface="+mn-cs"/>
                        </a:rPr>
                        <a:t>cans this last weekend before CNY!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7156510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pepsi (pepsi) - 2018-02-08 19:27:02</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This isn't just a #TBT, our retro look is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293582940"/>
                  </a:ext>
                </a:extLst>
              </a:tr>
            </a:tbl>
          </a:graphicData>
        </a:graphic>
      </p:graphicFrame>
      <p:sp>
        <p:nvSpPr>
          <p:cNvPr id="4" name="Text Placeholder 3">
            <a:extLst>
              <a:ext uri="{FF2B5EF4-FFF2-40B4-BE49-F238E27FC236}">
                <a16:creationId xmlns:a16="http://schemas.microsoft.com/office/drawing/2014/main" id="{5478A3BD-31F5-4E15-B4C1-86F6A143AC3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0651960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DD976-CBD9-4AA8-B249-885693B0F003}"/>
              </a:ext>
            </a:extLst>
          </p:cNvPr>
          <p:cNvSpPr>
            <a:spLocks noGrp="1"/>
          </p:cNvSpPr>
          <p:nvPr>
            <p:ph type="title"/>
          </p:nvPr>
        </p:nvSpPr>
        <p:spPr/>
        <p:txBody>
          <a:bodyPr/>
          <a:lstStyle/>
          <a:p>
            <a:r>
              <a:rPr lang="en-US"/>
              <a:t>Instagram: Content Performance - 9 of 10</a:t>
            </a:r>
          </a:p>
        </p:txBody>
      </p:sp>
      <p:graphicFrame>
        <p:nvGraphicFramePr>
          <p:cNvPr id="5" name="Table Placeholder 4">
            <a:extLst>
              <a:ext uri="{FF2B5EF4-FFF2-40B4-BE49-F238E27FC236}">
                <a16:creationId xmlns:a16="http://schemas.microsoft.com/office/drawing/2014/main" id="{56A4760C-88E0-48A9-876B-65D802C64B07}"/>
              </a:ext>
            </a:extLst>
          </p:cNvPr>
          <p:cNvGraphicFramePr>
            <a:graphicFrameLocks noGrp="1"/>
          </p:cNvGraphicFramePr>
          <p:nvPr>
            <p:ph type="tbl" sz="quarter" idx="13"/>
            <p:extLst>
              <p:ext uri="{D42A27DB-BD31-4B8C-83A1-F6EECF244321}">
                <p14:modId xmlns:p14="http://schemas.microsoft.com/office/powerpoint/2010/main" val="1108145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403525139"/>
                    </a:ext>
                  </a:extLst>
                </a:gridCol>
                <a:gridCol w="1234440">
                  <a:extLst>
                    <a:ext uri="{9D8B030D-6E8A-4147-A177-3AD203B41FA5}">
                      <a16:colId xmlns:a16="http://schemas.microsoft.com/office/drawing/2014/main" val="2786107915"/>
                    </a:ext>
                  </a:extLst>
                </a:gridCol>
                <a:gridCol w="822960">
                  <a:extLst>
                    <a:ext uri="{9D8B030D-6E8A-4147-A177-3AD203B41FA5}">
                      <a16:colId xmlns:a16="http://schemas.microsoft.com/office/drawing/2014/main" val="1983303235"/>
                    </a:ext>
                  </a:extLst>
                </a:gridCol>
                <a:gridCol w="822960">
                  <a:extLst>
                    <a:ext uri="{9D8B030D-6E8A-4147-A177-3AD203B41FA5}">
                      <a16:colId xmlns:a16="http://schemas.microsoft.com/office/drawing/2014/main" val="3213731245"/>
                    </a:ext>
                  </a:extLst>
                </a:gridCol>
                <a:gridCol w="822960">
                  <a:extLst>
                    <a:ext uri="{9D8B030D-6E8A-4147-A177-3AD203B41FA5}">
                      <a16:colId xmlns:a16="http://schemas.microsoft.com/office/drawing/2014/main" val="3981662361"/>
                    </a:ext>
                  </a:extLst>
                </a:gridCol>
                <a:gridCol w="822960">
                  <a:extLst>
                    <a:ext uri="{9D8B030D-6E8A-4147-A177-3AD203B41FA5}">
                      <a16:colId xmlns:a16="http://schemas.microsoft.com/office/drawing/2014/main" val="1445364134"/>
                    </a:ext>
                  </a:extLst>
                </a:gridCol>
                <a:gridCol w="822960">
                  <a:extLst>
                    <a:ext uri="{9D8B030D-6E8A-4147-A177-3AD203B41FA5}">
                      <a16:colId xmlns:a16="http://schemas.microsoft.com/office/drawing/2014/main" val="3106227199"/>
                    </a:ext>
                  </a:extLst>
                </a:gridCol>
                <a:gridCol w="822960">
                  <a:extLst>
                    <a:ext uri="{9D8B030D-6E8A-4147-A177-3AD203B41FA5}">
                      <a16:colId xmlns:a16="http://schemas.microsoft.com/office/drawing/2014/main" val="3447120692"/>
                    </a:ext>
                  </a:extLst>
                </a:gridCol>
                <a:gridCol w="822960">
                  <a:extLst>
                    <a:ext uri="{9D8B030D-6E8A-4147-A177-3AD203B41FA5}">
                      <a16:colId xmlns:a16="http://schemas.microsoft.com/office/drawing/2014/main" val="36311625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871151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pepsi (pepsi) - 2018-02-06 18:57:33</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#ThisIsThePepsi that looks just as good as it did in '78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84932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cocacolasg (Coca-Cola Singapore) - 2018-02-05 02:16:59</a:t>
                      </a:r>
                      <a:r>
                        <a:rPr kumimoji="0" lang="it-IT"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Win yourself exclusive Coca-Cola premiums and vouchers when you purchase a beverage from our vending machines! Visit http://CokeURL.com/VendASurprise2 for more details today! Terms and conditions apply.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625705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pepsi (pepsi) - 2018-02-04 17:00:43</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#SBLII is here! Whether you're more excited about the wings or a win, do it big today.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512303204"/>
                  </a:ext>
                </a:extLst>
              </a:tr>
            </a:tbl>
          </a:graphicData>
        </a:graphic>
      </p:graphicFrame>
      <p:sp>
        <p:nvSpPr>
          <p:cNvPr id="4" name="Text Placeholder 3">
            <a:extLst>
              <a:ext uri="{FF2B5EF4-FFF2-40B4-BE49-F238E27FC236}">
                <a16:creationId xmlns:a16="http://schemas.microsoft.com/office/drawing/2014/main" id="{CE56963F-3C3F-4BD7-B164-D218B7943AD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9975314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CBD193-A27C-4A03-AB4D-0FD042CF3281}"/>
              </a:ext>
            </a:extLst>
          </p:cNvPr>
          <p:cNvSpPr>
            <a:spLocks noGrp="1"/>
          </p:cNvSpPr>
          <p:nvPr>
            <p:ph type="title"/>
          </p:nvPr>
        </p:nvSpPr>
        <p:spPr/>
        <p:txBody>
          <a:bodyPr/>
          <a:lstStyle/>
          <a:p>
            <a:r>
              <a:rPr lang="en-US"/>
              <a:t>Instagram: Content Performance - 10 of 10</a:t>
            </a:r>
          </a:p>
        </p:txBody>
      </p:sp>
      <p:graphicFrame>
        <p:nvGraphicFramePr>
          <p:cNvPr id="5" name="Table Placeholder 4">
            <a:extLst>
              <a:ext uri="{FF2B5EF4-FFF2-40B4-BE49-F238E27FC236}">
                <a16:creationId xmlns:a16="http://schemas.microsoft.com/office/drawing/2014/main" id="{4EFA5928-BE13-40B5-8ABA-9042F3B64134}"/>
              </a:ext>
            </a:extLst>
          </p:cNvPr>
          <p:cNvGraphicFramePr>
            <a:graphicFrameLocks noGrp="1"/>
          </p:cNvGraphicFramePr>
          <p:nvPr>
            <p:ph type="tbl" sz="quarter" idx="13"/>
            <p:extLst>
              <p:ext uri="{D42A27DB-BD31-4B8C-83A1-F6EECF244321}">
                <p14:modId xmlns:p14="http://schemas.microsoft.com/office/powerpoint/2010/main" val="2312447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118511317"/>
                    </a:ext>
                  </a:extLst>
                </a:gridCol>
                <a:gridCol w="1234440">
                  <a:extLst>
                    <a:ext uri="{9D8B030D-6E8A-4147-A177-3AD203B41FA5}">
                      <a16:colId xmlns:a16="http://schemas.microsoft.com/office/drawing/2014/main" val="3397135671"/>
                    </a:ext>
                  </a:extLst>
                </a:gridCol>
                <a:gridCol w="822960">
                  <a:extLst>
                    <a:ext uri="{9D8B030D-6E8A-4147-A177-3AD203B41FA5}">
                      <a16:colId xmlns:a16="http://schemas.microsoft.com/office/drawing/2014/main" val="1955538092"/>
                    </a:ext>
                  </a:extLst>
                </a:gridCol>
                <a:gridCol w="822960">
                  <a:extLst>
                    <a:ext uri="{9D8B030D-6E8A-4147-A177-3AD203B41FA5}">
                      <a16:colId xmlns:a16="http://schemas.microsoft.com/office/drawing/2014/main" val="1280258320"/>
                    </a:ext>
                  </a:extLst>
                </a:gridCol>
                <a:gridCol w="822960">
                  <a:extLst>
                    <a:ext uri="{9D8B030D-6E8A-4147-A177-3AD203B41FA5}">
                      <a16:colId xmlns:a16="http://schemas.microsoft.com/office/drawing/2014/main" val="1328464977"/>
                    </a:ext>
                  </a:extLst>
                </a:gridCol>
                <a:gridCol w="822960">
                  <a:extLst>
                    <a:ext uri="{9D8B030D-6E8A-4147-A177-3AD203B41FA5}">
                      <a16:colId xmlns:a16="http://schemas.microsoft.com/office/drawing/2014/main" val="3368220076"/>
                    </a:ext>
                  </a:extLst>
                </a:gridCol>
                <a:gridCol w="822960">
                  <a:extLst>
                    <a:ext uri="{9D8B030D-6E8A-4147-A177-3AD203B41FA5}">
                      <a16:colId xmlns:a16="http://schemas.microsoft.com/office/drawing/2014/main" val="739936841"/>
                    </a:ext>
                  </a:extLst>
                </a:gridCol>
                <a:gridCol w="822960">
                  <a:extLst>
                    <a:ext uri="{9D8B030D-6E8A-4147-A177-3AD203B41FA5}">
                      <a16:colId xmlns:a16="http://schemas.microsoft.com/office/drawing/2014/main" val="1988792715"/>
                    </a:ext>
                  </a:extLst>
                </a:gridCol>
                <a:gridCol w="822960">
                  <a:extLst>
                    <a:ext uri="{9D8B030D-6E8A-4147-A177-3AD203B41FA5}">
                      <a16:colId xmlns:a16="http://schemas.microsoft.com/office/drawing/2014/main" val="22392632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Buy Model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569814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i-FI" sz="1000" b="1" i="0" u="none" strike="noStrike" kern="1200" cap="none" spc="0" normalizeH="0" baseline="0" noProof="0">
                          <a:ln>
                            <a:noFill/>
                          </a:ln>
                          <a:solidFill>
                            <a:prstClr val="black"/>
                          </a:solidFill>
                          <a:effectLst/>
                          <a:uLnTx/>
                          <a:uFillTx/>
                          <a:latin typeface="+mn-lt"/>
                          <a:ea typeface="+mn-ea"/>
                          <a:cs typeface="+mn-cs"/>
                        </a:rPr>
                        <a:t>pepsi (pepsi) - 2018-02-02 17:57:38</a:t>
                      </a:r>
                      <a:r>
                        <a:rPr kumimoji="0" lang="fi-FI"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Spin move and pop open. This is the Pepsi for @dannyamendola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839574954"/>
                  </a:ext>
                </a:extLst>
              </a:tr>
            </a:tbl>
          </a:graphicData>
        </a:graphic>
      </p:graphicFrame>
      <p:sp>
        <p:nvSpPr>
          <p:cNvPr id="4" name="Text Placeholder 3">
            <a:extLst>
              <a:ext uri="{FF2B5EF4-FFF2-40B4-BE49-F238E27FC236}">
                <a16:creationId xmlns:a16="http://schemas.microsoft.com/office/drawing/2014/main" id="{30EE6795-A23F-45AB-870D-81CA64D75D9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4051826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AA802-DC3B-4C3B-A95B-945E7F820BB9}"/>
              </a:ext>
            </a:extLst>
          </p:cNvPr>
          <p:cNvSpPr>
            <a:spLocks noGrp="1"/>
          </p:cNvSpPr>
          <p:nvPr>
            <p:ph type="title"/>
          </p:nvPr>
        </p:nvSpPr>
        <p:spPr/>
        <p:txBody>
          <a:bodyPr/>
          <a:lstStyle/>
          <a:p>
            <a:r>
              <a:rPr lang="en-US"/>
              <a:t>Twitter: Content Performance - 1 of 8</a:t>
            </a:r>
          </a:p>
        </p:txBody>
      </p:sp>
      <p:graphicFrame>
        <p:nvGraphicFramePr>
          <p:cNvPr id="5" name="Table Placeholder 4">
            <a:extLst>
              <a:ext uri="{FF2B5EF4-FFF2-40B4-BE49-F238E27FC236}">
                <a16:creationId xmlns:a16="http://schemas.microsoft.com/office/drawing/2014/main" id="{0365E3E6-558B-4B9F-B349-4216E83A58CF}"/>
              </a:ext>
            </a:extLst>
          </p:cNvPr>
          <p:cNvGraphicFramePr>
            <a:graphicFrameLocks noGrp="1"/>
          </p:cNvGraphicFramePr>
          <p:nvPr>
            <p:ph type="tbl" sz="quarter" idx="13"/>
            <p:extLst>
              <p:ext uri="{D42A27DB-BD31-4B8C-83A1-F6EECF244321}">
                <p14:modId xmlns:p14="http://schemas.microsoft.com/office/powerpoint/2010/main" val="3417876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24864311"/>
                    </a:ext>
                  </a:extLst>
                </a:gridCol>
                <a:gridCol w="822960">
                  <a:extLst>
                    <a:ext uri="{9D8B030D-6E8A-4147-A177-3AD203B41FA5}">
                      <a16:colId xmlns:a16="http://schemas.microsoft.com/office/drawing/2014/main" val="4269445228"/>
                    </a:ext>
                  </a:extLst>
                </a:gridCol>
                <a:gridCol w="822960">
                  <a:extLst>
                    <a:ext uri="{9D8B030D-6E8A-4147-A177-3AD203B41FA5}">
                      <a16:colId xmlns:a16="http://schemas.microsoft.com/office/drawing/2014/main" val="2145476803"/>
                    </a:ext>
                  </a:extLst>
                </a:gridCol>
                <a:gridCol w="822960">
                  <a:extLst>
                    <a:ext uri="{9D8B030D-6E8A-4147-A177-3AD203B41FA5}">
                      <a16:colId xmlns:a16="http://schemas.microsoft.com/office/drawing/2014/main" val="3935570478"/>
                    </a:ext>
                  </a:extLst>
                </a:gridCol>
                <a:gridCol w="822960">
                  <a:extLst>
                    <a:ext uri="{9D8B030D-6E8A-4147-A177-3AD203B41FA5}">
                      <a16:colId xmlns:a16="http://schemas.microsoft.com/office/drawing/2014/main" val="3289440818"/>
                    </a:ext>
                  </a:extLst>
                </a:gridCol>
                <a:gridCol w="822960">
                  <a:extLst>
                    <a:ext uri="{9D8B030D-6E8A-4147-A177-3AD203B41FA5}">
                      <a16:colId xmlns:a16="http://schemas.microsoft.com/office/drawing/2014/main" val="2696959729"/>
                    </a:ext>
                  </a:extLst>
                </a:gridCol>
                <a:gridCol w="822960">
                  <a:extLst>
                    <a:ext uri="{9D8B030D-6E8A-4147-A177-3AD203B41FA5}">
                      <a16:colId xmlns:a16="http://schemas.microsoft.com/office/drawing/2014/main" val="1189777920"/>
                    </a:ext>
                  </a:extLst>
                </a:gridCol>
                <a:gridCol w="822960">
                  <a:extLst>
                    <a:ext uri="{9D8B030D-6E8A-4147-A177-3AD203B41FA5}">
                      <a16:colId xmlns:a16="http://schemas.microsoft.com/office/drawing/2014/main" val="2245505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84813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- 2018-02-26 09:28:33</a:t>
                      </a:r>
                      <a:r>
                        <a:rPr kumimoji="0" lang="en-US" sz="1000" b="0" i="0" u="none" strike="noStrike" kern="1200" cap="none" spc="0" normalizeH="0" baseline="0" noProof="0">
                          <a:ln>
                            <a:noFill/>
                          </a:ln>
                          <a:solidFill>
                            <a:prstClr val="black"/>
                          </a:solidFill>
                          <a:effectLst/>
                          <a:uLnTx/>
                          <a:uFillTx/>
                          <a:latin typeface="+mn-lt"/>
                          <a:ea typeface="+mn-ea"/>
                          <a:cs typeface="+mn-cs"/>
                        </a:rPr>
                        <a:t>
Heart reacts only for one of our all-time favorites! #ForeverBagay basta may COCA-COLA! https://t.co/mAVWiHMWZJ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105773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- 2018-02-25 01:56:19</a:t>
                      </a:r>
                      <a:r>
                        <a:rPr kumimoji="0" lang="en-US" sz="1000" b="0" i="0" u="none" strike="noStrike" kern="1200" cap="none" spc="0" normalizeH="0" baseline="0" noProof="0">
                          <a:ln>
                            <a:noFill/>
                          </a:ln>
                          <a:solidFill>
                            <a:prstClr val="black"/>
                          </a:solidFill>
                          <a:effectLst/>
                          <a:uLnTx/>
                          <a:uFillTx/>
                          <a:latin typeface="+mn-lt"/>
                          <a:ea typeface="+mn-ea"/>
                          <a:cs typeface="+mn-cs"/>
                        </a:rPr>
                        <a:t>
Starting the week right at the Panagbenga Festival! Were you able spot our COCA-COLA float at the parade? Share your photos, tag us, and use the hashtag #TasteTheFeeling. #Panagbenga2018 🌹🌻 https://t.co/hm8ph2UWVr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940193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- 2018-02-25 01:00:01</a:t>
                      </a:r>
                      <a:r>
                        <a:rPr kumimoji="0" lang="en-US" sz="1000" b="0" i="0" u="none" strike="noStrike" kern="1200" cap="none" spc="0" normalizeH="0" baseline="0" noProof="0">
                          <a:ln>
                            <a:noFill/>
                          </a:ln>
                          <a:solidFill>
                            <a:prstClr val="black"/>
                          </a:solidFill>
                          <a:effectLst/>
                          <a:uLnTx/>
                          <a:uFillTx/>
                          <a:latin typeface="+mn-lt"/>
                          <a:ea typeface="+mn-ea"/>
                          <a:cs typeface="+mn-cs"/>
                        </a:rPr>
                        <a:t>
Make Mike Dizon of Sandwich smile by greeting him a happy birthday today!
Check him out here on the #CokeStudioPH YouTube channel for their collab song with BP Valenzuela: https://t.co/c4wrf1ell5 https://t.co/QPTFepHgSp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057463163"/>
                  </a:ext>
                </a:extLst>
              </a:tr>
            </a:tbl>
          </a:graphicData>
        </a:graphic>
      </p:graphicFrame>
      <p:sp>
        <p:nvSpPr>
          <p:cNvPr id="4" name="Text Placeholder 3">
            <a:extLst>
              <a:ext uri="{FF2B5EF4-FFF2-40B4-BE49-F238E27FC236}">
                <a16:creationId xmlns:a16="http://schemas.microsoft.com/office/drawing/2014/main" id="{11443E44-CD86-42A4-BF71-45F05E2F440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5833695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BF141-3953-4E24-8429-767CABB6344F}"/>
              </a:ext>
            </a:extLst>
          </p:cNvPr>
          <p:cNvSpPr>
            <a:spLocks noGrp="1"/>
          </p:cNvSpPr>
          <p:nvPr>
            <p:ph type="title"/>
          </p:nvPr>
        </p:nvSpPr>
        <p:spPr/>
        <p:txBody>
          <a:bodyPr/>
          <a:lstStyle/>
          <a:p>
            <a:r>
              <a:rPr lang="en-US"/>
              <a:t>Twitter: Content Performance - 2 of 8</a:t>
            </a:r>
          </a:p>
        </p:txBody>
      </p:sp>
      <p:graphicFrame>
        <p:nvGraphicFramePr>
          <p:cNvPr id="5" name="Table Placeholder 4">
            <a:extLst>
              <a:ext uri="{FF2B5EF4-FFF2-40B4-BE49-F238E27FC236}">
                <a16:creationId xmlns:a16="http://schemas.microsoft.com/office/drawing/2014/main" id="{A4D14AE8-B6AD-4518-AC74-E14E4C49CE88}"/>
              </a:ext>
            </a:extLst>
          </p:cNvPr>
          <p:cNvGraphicFramePr>
            <a:graphicFrameLocks noGrp="1"/>
          </p:cNvGraphicFramePr>
          <p:nvPr>
            <p:ph type="tbl" sz="quarter" idx="13"/>
            <p:extLst>
              <p:ext uri="{D42A27DB-BD31-4B8C-83A1-F6EECF244321}">
                <p14:modId xmlns:p14="http://schemas.microsoft.com/office/powerpoint/2010/main" val="35077278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085056982"/>
                    </a:ext>
                  </a:extLst>
                </a:gridCol>
                <a:gridCol w="822960">
                  <a:extLst>
                    <a:ext uri="{9D8B030D-6E8A-4147-A177-3AD203B41FA5}">
                      <a16:colId xmlns:a16="http://schemas.microsoft.com/office/drawing/2014/main" val="1184795224"/>
                    </a:ext>
                  </a:extLst>
                </a:gridCol>
                <a:gridCol w="822960">
                  <a:extLst>
                    <a:ext uri="{9D8B030D-6E8A-4147-A177-3AD203B41FA5}">
                      <a16:colId xmlns:a16="http://schemas.microsoft.com/office/drawing/2014/main" val="3234803207"/>
                    </a:ext>
                  </a:extLst>
                </a:gridCol>
                <a:gridCol w="822960">
                  <a:extLst>
                    <a:ext uri="{9D8B030D-6E8A-4147-A177-3AD203B41FA5}">
                      <a16:colId xmlns:a16="http://schemas.microsoft.com/office/drawing/2014/main" val="3878658209"/>
                    </a:ext>
                  </a:extLst>
                </a:gridCol>
                <a:gridCol w="822960">
                  <a:extLst>
                    <a:ext uri="{9D8B030D-6E8A-4147-A177-3AD203B41FA5}">
                      <a16:colId xmlns:a16="http://schemas.microsoft.com/office/drawing/2014/main" val="1534096748"/>
                    </a:ext>
                  </a:extLst>
                </a:gridCol>
                <a:gridCol w="822960">
                  <a:extLst>
                    <a:ext uri="{9D8B030D-6E8A-4147-A177-3AD203B41FA5}">
                      <a16:colId xmlns:a16="http://schemas.microsoft.com/office/drawing/2014/main" val="1944167659"/>
                    </a:ext>
                  </a:extLst>
                </a:gridCol>
                <a:gridCol w="822960">
                  <a:extLst>
                    <a:ext uri="{9D8B030D-6E8A-4147-A177-3AD203B41FA5}">
                      <a16:colId xmlns:a16="http://schemas.microsoft.com/office/drawing/2014/main" val="818995745"/>
                    </a:ext>
                  </a:extLst>
                </a:gridCol>
                <a:gridCol w="822960">
                  <a:extLst>
                    <a:ext uri="{9D8B030D-6E8A-4147-A177-3AD203B41FA5}">
                      <a16:colId xmlns:a16="http://schemas.microsoft.com/office/drawing/2014/main" val="1651653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291927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- 2018-02-24 09:11:35</a:t>
                      </a:r>
                      <a:r>
                        <a:rPr kumimoji="0" lang="en-US" sz="1000" b="0" i="0" u="none" strike="noStrike" kern="1200" cap="none" spc="0" normalizeH="0" baseline="0" noProof="0">
                          <a:ln>
                            <a:noFill/>
                          </a:ln>
                          <a:solidFill>
                            <a:prstClr val="black"/>
                          </a:solidFill>
                          <a:effectLst/>
                          <a:uLnTx/>
                          <a:uFillTx/>
                          <a:latin typeface="+mn-lt"/>
                          <a:ea typeface="+mn-ea"/>
                          <a:cs typeface="+mn-cs"/>
                        </a:rPr>
                        <a:t>
We are here at the #RakrakanFestival to help you chillax this weekend. Follow this thread for updates on your fave #CokeStudioPH artists and see what on-ground activities you can join. See you around! 😎 https://t.co/Qj8iYScjJy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671347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- 2018-02-23 10:00:02</a:t>
                      </a:r>
                      <a:r>
                        <a:rPr kumimoji="0" lang="en-US" sz="1000" b="0" i="0" u="none" strike="noStrike" kern="1200" cap="none" spc="0" normalizeH="0" baseline="0" noProof="0">
                          <a:ln>
                            <a:noFill/>
                          </a:ln>
                          <a:solidFill>
                            <a:prstClr val="black"/>
                          </a:solidFill>
                          <a:effectLst/>
                          <a:uLnTx/>
                          <a:uFillTx/>
                          <a:latin typeface="+mn-lt"/>
                          <a:ea typeface="+mn-ea"/>
                          <a:cs typeface="+mn-cs"/>
                        </a:rPr>
                        <a:t>
#CokeStudioPH would like to thank you for making ‘Off of Center’ by Franco and Reese Lansangan reach the YouTube Ads Leaderboard in the 2nd half of 2017! Don’t miss out on this hit collaboration. Watch the video and subscribe to our YouTube Channel here: https://t.co/c4wrf1ell5 https://t.co/mABnSoSIRu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50859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- 2018-02-23 06:08:25</a:t>
                      </a:r>
                      <a:r>
                        <a:rPr kumimoji="0" lang="en-US" sz="1000" b="0" i="0" u="none" strike="noStrike" kern="1200" cap="none" spc="0" normalizeH="0" baseline="0" noProof="0">
                          <a:ln>
                            <a:noFill/>
                          </a:ln>
                          <a:solidFill>
                            <a:prstClr val="black"/>
                          </a:solidFill>
                          <a:effectLst/>
                          <a:uLnTx/>
                          <a:uFillTx/>
                          <a:latin typeface="+mn-lt"/>
                          <a:ea typeface="+mn-ea"/>
                          <a:cs typeface="+mn-cs"/>
                        </a:rPr>
                        <a:t>
Thanks for joining! Looks like you know our #CokeStudioPH artists very well. Congratulations to the 10 lucky winners! You get 5 Rakrakan Festival tickets each. Please wait for our message to know how you can claim your tickets at the fest. Rakrakan na! https://t.co/66WpnQFmZ7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104364699"/>
                  </a:ext>
                </a:extLst>
              </a:tr>
            </a:tbl>
          </a:graphicData>
        </a:graphic>
      </p:graphicFrame>
      <p:sp>
        <p:nvSpPr>
          <p:cNvPr id="4" name="Text Placeholder 3">
            <a:extLst>
              <a:ext uri="{FF2B5EF4-FFF2-40B4-BE49-F238E27FC236}">
                <a16:creationId xmlns:a16="http://schemas.microsoft.com/office/drawing/2014/main" id="{1A5FDD3D-0C3F-4A80-BA6C-C4C8A6C7A557}"/>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32269791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37D90-C51A-44BD-A78A-629C5F60117D}"/>
              </a:ext>
            </a:extLst>
          </p:cNvPr>
          <p:cNvSpPr>
            <a:spLocks noGrp="1"/>
          </p:cNvSpPr>
          <p:nvPr>
            <p:ph type="title"/>
          </p:nvPr>
        </p:nvSpPr>
        <p:spPr/>
        <p:txBody>
          <a:bodyPr/>
          <a:lstStyle/>
          <a:p>
            <a:r>
              <a:rPr lang="en-US"/>
              <a:t>Twitter: Content Performance - 3 of 8</a:t>
            </a:r>
          </a:p>
        </p:txBody>
      </p:sp>
      <p:graphicFrame>
        <p:nvGraphicFramePr>
          <p:cNvPr id="5" name="Table Placeholder 4">
            <a:extLst>
              <a:ext uri="{FF2B5EF4-FFF2-40B4-BE49-F238E27FC236}">
                <a16:creationId xmlns:a16="http://schemas.microsoft.com/office/drawing/2014/main" id="{1637EF40-B077-4C60-B28A-247822B83244}"/>
              </a:ext>
            </a:extLst>
          </p:cNvPr>
          <p:cNvGraphicFramePr>
            <a:graphicFrameLocks noGrp="1"/>
          </p:cNvGraphicFramePr>
          <p:nvPr>
            <p:ph type="tbl" sz="quarter" idx="13"/>
            <p:extLst>
              <p:ext uri="{D42A27DB-BD31-4B8C-83A1-F6EECF244321}">
                <p14:modId xmlns:p14="http://schemas.microsoft.com/office/powerpoint/2010/main" val="802333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629996819"/>
                    </a:ext>
                  </a:extLst>
                </a:gridCol>
                <a:gridCol w="822960">
                  <a:extLst>
                    <a:ext uri="{9D8B030D-6E8A-4147-A177-3AD203B41FA5}">
                      <a16:colId xmlns:a16="http://schemas.microsoft.com/office/drawing/2014/main" val="1978089454"/>
                    </a:ext>
                  </a:extLst>
                </a:gridCol>
                <a:gridCol w="822960">
                  <a:extLst>
                    <a:ext uri="{9D8B030D-6E8A-4147-A177-3AD203B41FA5}">
                      <a16:colId xmlns:a16="http://schemas.microsoft.com/office/drawing/2014/main" val="2316748900"/>
                    </a:ext>
                  </a:extLst>
                </a:gridCol>
                <a:gridCol w="822960">
                  <a:extLst>
                    <a:ext uri="{9D8B030D-6E8A-4147-A177-3AD203B41FA5}">
                      <a16:colId xmlns:a16="http://schemas.microsoft.com/office/drawing/2014/main" val="3727167592"/>
                    </a:ext>
                  </a:extLst>
                </a:gridCol>
                <a:gridCol w="822960">
                  <a:extLst>
                    <a:ext uri="{9D8B030D-6E8A-4147-A177-3AD203B41FA5}">
                      <a16:colId xmlns:a16="http://schemas.microsoft.com/office/drawing/2014/main" val="4143196620"/>
                    </a:ext>
                  </a:extLst>
                </a:gridCol>
                <a:gridCol w="822960">
                  <a:extLst>
                    <a:ext uri="{9D8B030D-6E8A-4147-A177-3AD203B41FA5}">
                      <a16:colId xmlns:a16="http://schemas.microsoft.com/office/drawing/2014/main" val="878060796"/>
                    </a:ext>
                  </a:extLst>
                </a:gridCol>
                <a:gridCol w="822960">
                  <a:extLst>
                    <a:ext uri="{9D8B030D-6E8A-4147-A177-3AD203B41FA5}">
                      <a16:colId xmlns:a16="http://schemas.microsoft.com/office/drawing/2014/main" val="3690587279"/>
                    </a:ext>
                  </a:extLst>
                </a:gridCol>
                <a:gridCol w="822960">
                  <a:extLst>
                    <a:ext uri="{9D8B030D-6E8A-4147-A177-3AD203B41FA5}">
                      <a16:colId xmlns:a16="http://schemas.microsoft.com/office/drawing/2014/main" val="37506220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98860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- 2018-02-21 10:00:01</a:t>
                      </a:r>
                      <a:r>
                        <a:rPr kumimoji="0" lang="en-US" sz="1000" b="0" i="0" u="none" strike="noStrike" kern="1200" cap="none" spc="0" normalizeH="0" baseline="0" noProof="0">
                          <a:ln>
                            <a:noFill/>
                          </a:ln>
                          <a:solidFill>
                            <a:prstClr val="black"/>
                          </a:solidFill>
                          <a:effectLst/>
                          <a:uLnTx/>
                          <a:uFillTx/>
                          <a:latin typeface="+mn-lt"/>
                          <a:ea typeface="+mn-ea"/>
                          <a:cs typeface="+mn-cs"/>
                        </a:rPr>
                        <a:t>
Catch the COCA-COLA float at the #Panagbenga2018 parade! Join us as we celebrate the Festival of Flowers on February 25 in Baguio City. Parade starts at 8:00 AM. For more details, visit https://t.co/yJAOKL9nHv. See you there! #TasteTheFeeling https://t.co/ScPyQR2zxl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78623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- 2018-02-20 10:00:02</a:t>
                      </a:r>
                      <a:r>
                        <a:rPr kumimoji="0" lang="en-US" sz="1000" b="0" i="0" u="none" strike="noStrike" kern="1200" cap="none" spc="0" normalizeH="0" baseline="0" noProof="0">
                          <a:ln>
                            <a:noFill/>
                          </a:ln>
                          <a:solidFill>
                            <a:prstClr val="black"/>
                          </a:solidFill>
                          <a:effectLst/>
                          <a:uLnTx/>
                          <a:uFillTx/>
                          <a:latin typeface="+mn-lt"/>
                          <a:ea typeface="+mn-ea"/>
                          <a:cs typeface="+mn-cs"/>
                        </a:rPr>
                        <a:t>
Want to get FREE tickets to Rakrakan Festival 2018? 
Just name 2 Coke Studio artists who will be performing and use the hashtag #CokeStudioPH for a chance to win 5 tickets to Rakrakan Festival 2018. Invite your friends to join! Promo runs until 12 noon of February 23. https://t.co/o5YJZLg2UM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618082855"/>
                  </a:ext>
                </a:extLst>
              </a:tr>
            </a:tbl>
          </a:graphicData>
        </a:graphic>
      </p:graphicFrame>
      <p:sp>
        <p:nvSpPr>
          <p:cNvPr id="4" name="Text Placeholder 3">
            <a:extLst>
              <a:ext uri="{FF2B5EF4-FFF2-40B4-BE49-F238E27FC236}">
                <a16:creationId xmlns:a16="http://schemas.microsoft.com/office/drawing/2014/main" id="{6D47EB07-1E2E-4693-A77D-2DA766952243}"/>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986860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2A63C0-E889-4C4F-BC33-74CE145B3021}"/>
              </a:ext>
            </a:extLst>
          </p:cNvPr>
          <p:cNvSpPr>
            <a:spLocks noGrp="1"/>
          </p:cNvSpPr>
          <p:nvPr>
            <p:ph type="title"/>
          </p:nvPr>
        </p:nvSpPr>
        <p:spPr/>
        <p:txBody>
          <a:bodyPr/>
          <a:lstStyle/>
          <a:p>
            <a:r>
              <a:rPr lang="en-US"/>
              <a:t>Twitter: Content Performance - 4 of 8</a:t>
            </a:r>
          </a:p>
        </p:txBody>
      </p:sp>
      <p:graphicFrame>
        <p:nvGraphicFramePr>
          <p:cNvPr id="5" name="Table Placeholder 4">
            <a:extLst>
              <a:ext uri="{FF2B5EF4-FFF2-40B4-BE49-F238E27FC236}">
                <a16:creationId xmlns:a16="http://schemas.microsoft.com/office/drawing/2014/main" id="{4D3DDF0E-40C9-42F2-B78D-E5D03F123321}"/>
              </a:ext>
            </a:extLst>
          </p:cNvPr>
          <p:cNvGraphicFramePr>
            <a:graphicFrameLocks noGrp="1"/>
          </p:cNvGraphicFramePr>
          <p:nvPr>
            <p:ph type="tbl" sz="quarter" idx="13"/>
            <p:extLst>
              <p:ext uri="{D42A27DB-BD31-4B8C-83A1-F6EECF244321}">
                <p14:modId xmlns:p14="http://schemas.microsoft.com/office/powerpoint/2010/main" val="25475186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815334036"/>
                    </a:ext>
                  </a:extLst>
                </a:gridCol>
                <a:gridCol w="822960">
                  <a:extLst>
                    <a:ext uri="{9D8B030D-6E8A-4147-A177-3AD203B41FA5}">
                      <a16:colId xmlns:a16="http://schemas.microsoft.com/office/drawing/2014/main" val="2111269707"/>
                    </a:ext>
                  </a:extLst>
                </a:gridCol>
                <a:gridCol w="822960">
                  <a:extLst>
                    <a:ext uri="{9D8B030D-6E8A-4147-A177-3AD203B41FA5}">
                      <a16:colId xmlns:a16="http://schemas.microsoft.com/office/drawing/2014/main" val="3034802825"/>
                    </a:ext>
                  </a:extLst>
                </a:gridCol>
                <a:gridCol w="822960">
                  <a:extLst>
                    <a:ext uri="{9D8B030D-6E8A-4147-A177-3AD203B41FA5}">
                      <a16:colId xmlns:a16="http://schemas.microsoft.com/office/drawing/2014/main" val="1381569367"/>
                    </a:ext>
                  </a:extLst>
                </a:gridCol>
                <a:gridCol w="822960">
                  <a:extLst>
                    <a:ext uri="{9D8B030D-6E8A-4147-A177-3AD203B41FA5}">
                      <a16:colId xmlns:a16="http://schemas.microsoft.com/office/drawing/2014/main" val="1032445511"/>
                    </a:ext>
                  </a:extLst>
                </a:gridCol>
                <a:gridCol w="822960">
                  <a:extLst>
                    <a:ext uri="{9D8B030D-6E8A-4147-A177-3AD203B41FA5}">
                      <a16:colId xmlns:a16="http://schemas.microsoft.com/office/drawing/2014/main" val="2155085518"/>
                    </a:ext>
                  </a:extLst>
                </a:gridCol>
                <a:gridCol w="822960">
                  <a:extLst>
                    <a:ext uri="{9D8B030D-6E8A-4147-A177-3AD203B41FA5}">
                      <a16:colId xmlns:a16="http://schemas.microsoft.com/office/drawing/2014/main" val="3465928548"/>
                    </a:ext>
                  </a:extLst>
                </a:gridCol>
                <a:gridCol w="822960">
                  <a:extLst>
                    <a:ext uri="{9D8B030D-6E8A-4147-A177-3AD203B41FA5}">
                      <a16:colId xmlns:a16="http://schemas.microsoft.com/office/drawing/2014/main" val="9419820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2100026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- 2018-02-19 07:06:01</a:t>
                      </a:r>
                      <a:r>
                        <a:rPr kumimoji="0" lang="en-US" sz="1000" b="0" i="0" u="none" strike="noStrike" kern="1200" cap="none" spc="0" normalizeH="0" baseline="0" noProof="0">
                          <a:ln>
                            <a:noFill/>
                          </a:ln>
                          <a:solidFill>
                            <a:prstClr val="black"/>
                          </a:solidFill>
                          <a:effectLst/>
                          <a:uLnTx/>
                          <a:uFillTx/>
                          <a:latin typeface="+mn-lt"/>
                          <a:ea typeface="+mn-ea"/>
                          <a:cs typeface="+mn-cs"/>
                        </a:rPr>
                        <a:t>
Our #CokeStudioPH artists are heading to the Rakrakan Festival! Rock out with us and taste the sounds of Pinoy music on February 24, 2018.
Punta na sa event page para sa iba pang detalye: https://t.co/33olKnz3sa https://t.co/0Fxn5f5hYE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369269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- 2018-02-19 06:59:32</a:t>
                      </a:r>
                      <a:r>
                        <a:rPr kumimoji="0" lang="en-US" sz="1000" b="0" i="0" u="none" strike="noStrike" kern="1200" cap="none" spc="0" normalizeH="0" baseline="0" noProof="0">
                          <a:ln>
                            <a:noFill/>
                          </a:ln>
                          <a:solidFill>
                            <a:prstClr val="black"/>
                          </a:solidFill>
                          <a:effectLst/>
                          <a:uLnTx/>
                          <a:uFillTx/>
                          <a:latin typeface="+mn-lt"/>
                          <a:ea typeface="+mn-ea"/>
                          <a:cs typeface="+mn-cs"/>
                        </a:rPr>
                        <a:t>
Kapag nakahanda ang paborito ng buong pamilya, mapapa-ILYSB talaga sila! Ihain na ang Pinoy-favorite Sinigang na Baboy at ice-cold glass of COCA-COLA para kumpleto ang saya. #ForeverBagay
#tastethefeeling #cocacola #pinoyfood #foodie #delicious https://t.co/L3UeqdyUot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4148562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- 2018-02-17 10:19:42</a:t>
                      </a:r>
                      <a:r>
                        <a:rPr kumimoji="0" lang="en-US" sz="1000" b="0" i="0" u="none" strike="noStrike" kern="1200" cap="none" spc="0" normalizeH="0" baseline="0" noProof="0">
                          <a:ln>
                            <a:noFill/>
                          </a:ln>
                          <a:solidFill>
                            <a:prstClr val="black"/>
                          </a:solidFill>
                          <a:effectLst/>
                          <a:uLnTx/>
                          <a:uFillTx/>
                          <a:latin typeface="+mn-lt"/>
                          <a:ea typeface="+mn-ea"/>
                          <a:cs typeface="+mn-cs"/>
                        </a:rPr>
                        <a:t>
Drop by and say hi! The Tunebayan and COKE truck will be here at the #UPFair2018 until 2 am. Follow this thread for #CokeStudioPH updates. #Roots2018 https://t.co/MXKRm2QH8g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620908159"/>
                  </a:ext>
                </a:extLst>
              </a:tr>
            </a:tbl>
          </a:graphicData>
        </a:graphic>
      </p:graphicFrame>
      <p:sp>
        <p:nvSpPr>
          <p:cNvPr id="4" name="Text Placeholder 3">
            <a:extLst>
              <a:ext uri="{FF2B5EF4-FFF2-40B4-BE49-F238E27FC236}">
                <a16:creationId xmlns:a16="http://schemas.microsoft.com/office/drawing/2014/main" id="{E79F2AC6-4B8A-403F-92AE-7ED99F4D4236}"/>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1643545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7AD705-50FA-403F-A326-9925223CF10F}"/>
              </a:ext>
            </a:extLst>
          </p:cNvPr>
          <p:cNvSpPr>
            <a:spLocks noGrp="1"/>
          </p:cNvSpPr>
          <p:nvPr>
            <p:ph type="title"/>
          </p:nvPr>
        </p:nvSpPr>
        <p:spPr/>
        <p:txBody>
          <a:bodyPr/>
          <a:lstStyle/>
          <a:p>
            <a:r>
              <a:rPr lang="en-US"/>
              <a:t>Twitter: Content Performance - 5 of 8</a:t>
            </a:r>
          </a:p>
        </p:txBody>
      </p:sp>
      <p:graphicFrame>
        <p:nvGraphicFramePr>
          <p:cNvPr id="5" name="Table Placeholder 4">
            <a:extLst>
              <a:ext uri="{FF2B5EF4-FFF2-40B4-BE49-F238E27FC236}">
                <a16:creationId xmlns:a16="http://schemas.microsoft.com/office/drawing/2014/main" id="{CDFA20AC-E0CC-4507-A63F-42CB50E9CAC7}"/>
              </a:ext>
            </a:extLst>
          </p:cNvPr>
          <p:cNvGraphicFramePr>
            <a:graphicFrameLocks noGrp="1"/>
          </p:cNvGraphicFramePr>
          <p:nvPr>
            <p:ph type="tbl" sz="quarter" idx="13"/>
            <p:extLst>
              <p:ext uri="{D42A27DB-BD31-4B8C-83A1-F6EECF244321}">
                <p14:modId xmlns:p14="http://schemas.microsoft.com/office/powerpoint/2010/main" val="17455495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90996047"/>
                    </a:ext>
                  </a:extLst>
                </a:gridCol>
                <a:gridCol w="822960">
                  <a:extLst>
                    <a:ext uri="{9D8B030D-6E8A-4147-A177-3AD203B41FA5}">
                      <a16:colId xmlns:a16="http://schemas.microsoft.com/office/drawing/2014/main" val="603432735"/>
                    </a:ext>
                  </a:extLst>
                </a:gridCol>
                <a:gridCol w="822960">
                  <a:extLst>
                    <a:ext uri="{9D8B030D-6E8A-4147-A177-3AD203B41FA5}">
                      <a16:colId xmlns:a16="http://schemas.microsoft.com/office/drawing/2014/main" val="915165871"/>
                    </a:ext>
                  </a:extLst>
                </a:gridCol>
                <a:gridCol w="822960">
                  <a:extLst>
                    <a:ext uri="{9D8B030D-6E8A-4147-A177-3AD203B41FA5}">
                      <a16:colId xmlns:a16="http://schemas.microsoft.com/office/drawing/2014/main" val="1617364295"/>
                    </a:ext>
                  </a:extLst>
                </a:gridCol>
                <a:gridCol w="822960">
                  <a:extLst>
                    <a:ext uri="{9D8B030D-6E8A-4147-A177-3AD203B41FA5}">
                      <a16:colId xmlns:a16="http://schemas.microsoft.com/office/drawing/2014/main" val="1815476504"/>
                    </a:ext>
                  </a:extLst>
                </a:gridCol>
                <a:gridCol w="822960">
                  <a:extLst>
                    <a:ext uri="{9D8B030D-6E8A-4147-A177-3AD203B41FA5}">
                      <a16:colId xmlns:a16="http://schemas.microsoft.com/office/drawing/2014/main" val="1235601453"/>
                    </a:ext>
                  </a:extLst>
                </a:gridCol>
                <a:gridCol w="822960">
                  <a:extLst>
                    <a:ext uri="{9D8B030D-6E8A-4147-A177-3AD203B41FA5}">
                      <a16:colId xmlns:a16="http://schemas.microsoft.com/office/drawing/2014/main" val="552128893"/>
                    </a:ext>
                  </a:extLst>
                </a:gridCol>
                <a:gridCol w="822960">
                  <a:extLst>
                    <a:ext uri="{9D8B030D-6E8A-4147-A177-3AD203B41FA5}">
                      <a16:colId xmlns:a16="http://schemas.microsoft.com/office/drawing/2014/main" val="1045911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1190379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- 2018-02-15 16:00:02</a:t>
                      </a:r>
                      <a:r>
                        <a:rPr kumimoji="0" lang="en-US" sz="1000" b="0" i="0" u="none" strike="noStrike" kern="1200" cap="none" spc="0" normalizeH="0" baseline="0" noProof="0">
                          <a:ln>
                            <a:noFill/>
                          </a:ln>
                          <a:solidFill>
                            <a:prstClr val="black"/>
                          </a:solidFill>
                          <a:effectLst/>
                          <a:uLnTx/>
                          <a:uFillTx/>
                          <a:latin typeface="+mn-lt"/>
                          <a:ea typeface="+mn-ea"/>
                          <a:cs typeface="+mn-cs"/>
                        </a:rPr>
                        <a:t>
Simulan ang Year of the Dog na may ngiti sa labi! Ihain na ang #ForeverBagay favorite na tikoy with COKE. Happy Chinese New Year!
#tastethefeeling #cocacola #pinoyfood #foodie #delicious https://t.co/OXXytonUKT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91740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- 2018-02-15 11:00:01</a:t>
                      </a:r>
                      <a:r>
                        <a:rPr kumimoji="0" lang="en-US" sz="1000" b="0" i="0" u="none" strike="noStrike" kern="1200" cap="none" spc="0" normalizeH="0" baseline="0" noProof="0">
                          <a:ln>
                            <a:noFill/>
                          </a:ln>
                          <a:solidFill>
                            <a:prstClr val="black"/>
                          </a:solidFill>
                          <a:effectLst/>
                          <a:uLnTx/>
                          <a:uFillTx/>
                          <a:latin typeface="+mn-lt"/>
                          <a:ea typeface="+mn-ea"/>
                          <a:cs typeface="+mn-cs"/>
                        </a:rPr>
                        <a:t>
#CokeStudioPH is coming to #UPFair2018 ! ❤ Don’t miss out and watch our Coke Studio artists perform live on-stage. 
Snag a ticket on Feb. 17 and get ready for an epic night. 
Click on this link for more details: https://t.co/TFVipHevMh https://t.co/aMp2SgUugT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281055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- 2018-02-14 11:23:12</a:t>
                      </a:r>
                      <a:r>
                        <a:rPr kumimoji="0" lang="en-US" sz="1000" b="0" i="0" u="none" strike="noStrike" kern="1200" cap="none" spc="0" normalizeH="0" baseline="0" noProof="0">
                          <a:ln>
                            <a:noFill/>
                          </a:ln>
                          <a:solidFill>
                            <a:prstClr val="black"/>
                          </a:solidFill>
                          <a:effectLst/>
                          <a:uLnTx/>
                          <a:uFillTx/>
                          <a:latin typeface="+mn-lt"/>
                          <a:ea typeface="+mn-ea"/>
                          <a:cs typeface="+mn-cs"/>
                        </a:rPr>
                        <a:t>
Looking for a place where you can spend Valentine's Day? Watch some of the #CokeStudioPH artists perform and drop by our area here at the #UPFair2018. Let us know if you're here! ❤ https://t.co/UYVmOXYMRD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247311207"/>
                  </a:ext>
                </a:extLst>
              </a:tr>
            </a:tbl>
          </a:graphicData>
        </a:graphic>
      </p:graphicFrame>
      <p:sp>
        <p:nvSpPr>
          <p:cNvPr id="4" name="Text Placeholder 3">
            <a:extLst>
              <a:ext uri="{FF2B5EF4-FFF2-40B4-BE49-F238E27FC236}">
                <a16:creationId xmlns:a16="http://schemas.microsoft.com/office/drawing/2014/main" id="{25442C2B-5176-4971-BCBD-F2CFE99189A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42422306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9208A-C704-485E-93A4-1F4F6F0DB2FA}"/>
              </a:ext>
            </a:extLst>
          </p:cNvPr>
          <p:cNvSpPr>
            <a:spLocks noGrp="1"/>
          </p:cNvSpPr>
          <p:nvPr>
            <p:ph type="title"/>
          </p:nvPr>
        </p:nvSpPr>
        <p:spPr/>
        <p:txBody>
          <a:bodyPr/>
          <a:lstStyle/>
          <a:p>
            <a:r>
              <a:rPr lang="en-US"/>
              <a:t>Twitter: Content Performance - 6 of 8</a:t>
            </a:r>
          </a:p>
        </p:txBody>
      </p:sp>
      <p:graphicFrame>
        <p:nvGraphicFramePr>
          <p:cNvPr id="5" name="Table Placeholder 4">
            <a:extLst>
              <a:ext uri="{FF2B5EF4-FFF2-40B4-BE49-F238E27FC236}">
                <a16:creationId xmlns:a16="http://schemas.microsoft.com/office/drawing/2014/main" id="{A32C14DD-4E80-4A2F-AD21-B67599435D97}"/>
              </a:ext>
            </a:extLst>
          </p:cNvPr>
          <p:cNvGraphicFramePr>
            <a:graphicFrameLocks noGrp="1"/>
          </p:cNvGraphicFramePr>
          <p:nvPr>
            <p:ph type="tbl" sz="quarter" idx="13"/>
            <p:extLst>
              <p:ext uri="{D42A27DB-BD31-4B8C-83A1-F6EECF244321}">
                <p14:modId xmlns:p14="http://schemas.microsoft.com/office/powerpoint/2010/main" val="1324377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561625875"/>
                    </a:ext>
                  </a:extLst>
                </a:gridCol>
                <a:gridCol w="822960">
                  <a:extLst>
                    <a:ext uri="{9D8B030D-6E8A-4147-A177-3AD203B41FA5}">
                      <a16:colId xmlns:a16="http://schemas.microsoft.com/office/drawing/2014/main" val="958768363"/>
                    </a:ext>
                  </a:extLst>
                </a:gridCol>
                <a:gridCol w="822960">
                  <a:extLst>
                    <a:ext uri="{9D8B030D-6E8A-4147-A177-3AD203B41FA5}">
                      <a16:colId xmlns:a16="http://schemas.microsoft.com/office/drawing/2014/main" val="2570045020"/>
                    </a:ext>
                  </a:extLst>
                </a:gridCol>
                <a:gridCol w="822960">
                  <a:extLst>
                    <a:ext uri="{9D8B030D-6E8A-4147-A177-3AD203B41FA5}">
                      <a16:colId xmlns:a16="http://schemas.microsoft.com/office/drawing/2014/main" val="2882961716"/>
                    </a:ext>
                  </a:extLst>
                </a:gridCol>
                <a:gridCol w="822960">
                  <a:extLst>
                    <a:ext uri="{9D8B030D-6E8A-4147-A177-3AD203B41FA5}">
                      <a16:colId xmlns:a16="http://schemas.microsoft.com/office/drawing/2014/main" val="3978365733"/>
                    </a:ext>
                  </a:extLst>
                </a:gridCol>
                <a:gridCol w="822960">
                  <a:extLst>
                    <a:ext uri="{9D8B030D-6E8A-4147-A177-3AD203B41FA5}">
                      <a16:colId xmlns:a16="http://schemas.microsoft.com/office/drawing/2014/main" val="1647730764"/>
                    </a:ext>
                  </a:extLst>
                </a:gridCol>
                <a:gridCol w="822960">
                  <a:extLst>
                    <a:ext uri="{9D8B030D-6E8A-4147-A177-3AD203B41FA5}">
                      <a16:colId xmlns:a16="http://schemas.microsoft.com/office/drawing/2014/main" val="1472800554"/>
                    </a:ext>
                  </a:extLst>
                </a:gridCol>
                <a:gridCol w="822960">
                  <a:extLst>
                    <a:ext uri="{9D8B030D-6E8A-4147-A177-3AD203B41FA5}">
                      <a16:colId xmlns:a16="http://schemas.microsoft.com/office/drawing/2014/main" val="23462953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468145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- 2018-02-14 02:14:01</a:t>
                      </a:r>
                      <a:r>
                        <a:rPr kumimoji="0" lang="en-US" sz="1000" b="0" i="0" u="none" strike="noStrike" kern="1200" cap="none" spc="0" normalizeH="0" baseline="0" noProof="0">
                          <a:ln>
                            <a:noFill/>
                          </a:ln>
                          <a:solidFill>
                            <a:prstClr val="black"/>
                          </a:solidFill>
                          <a:effectLst/>
                          <a:uLnTx/>
                          <a:uFillTx/>
                          <a:latin typeface="+mn-lt"/>
                          <a:ea typeface="+mn-ea"/>
                          <a:cs typeface="+mn-cs"/>
                        </a:rPr>
                        <a:t>
Walang ka-date? Date yourself! Ang burger at COCA-COLA #ForeverBagay sa mga taken, PATTY sa mga single. Yiiihieee! ♥
#tastethefeeling #cocacola #pinoyfood #foodie #delicious https://t.co/0veQfiN5IE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513390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- 2018-02-13 15:35:02</a:t>
                      </a:r>
                      <a:r>
                        <a:rPr kumimoji="0" lang="en-US" sz="1000" b="0" i="0" u="none" strike="noStrike" kern="1200" cap="none" spc="0" normalizeH="0" baseline="0" noProof="0">
                          <a:ln>
                            <a:noFill/>
                          </a:ln>
                          <a:solidFill>
                            <a:prstClr val="black"/>
                          </a:solidFill>
                          <a:effectLst/>
                          <a:uLnTx/>
                          <a:uFillTx/>
                          <a:latin typeface="+mn-lt"/>
                          <a:ea typeface="+mn-ea"/>
                          <a:cs typeface="+mn-cs"/>
                        </a:rPr>
                        <a:t>
CokeStudioPH is coming to #UPFair2018! ❤ Can you guess which Coke Studio artists are joining the line-up this year? 
These guys are one of a kind. Comment below, snag a ticket and get ready for an epic night. Check our FB for the full line-up and event details! https://t.co/puQD40u4tr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172240091"/>
                  </a:ext>
                </a:extLst>
              </a:tr>
            </a:tbl>
          </a:graphicData>
        </a:graphic>
      </p:graphicFrame>
      <p:sp>
        <p:nvSpPr>
          <p:cNvPr id="4" name="Text Placeholder 3">
            <a:extLst>
              <a:ext uri="{FF2B5EF4-FFF2-40B4-BE49-F238E27FC236}">
                <a16:creationId xmlns:a16="http://schemas.microsoft.com/office/drawing/2014/main" id="{B007BBFE-B23E-42EF-8FE4-805850E9AE8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672041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F976AF-EC91-4882-A043-EFBC26782738}"/>
              </a:ext>
            </a:extLst>
          </p:cNvPr>
          <p:cNvSpPr>
            <a:spLocks noGrp="1"/>
          </p:cNvSpPr>
          <p:nvPr>
            <p:ph type="title"/>
          </p:nvPr>
        </p:nvSpPr>
        <p:spPr/>
        <p:txBody>
          <a:bodyPr/>
          <a:lstStyle/>
          <a:p>
            <a:r>
              <a:rPr lang="en-US"/>
              <a:t>Twitter: Content Performance - 7 of 8</a:t>
            </a:r>
          </a:p>
        </p:txBody>
      </p:sp>
      <p:graphicFrame>
        <p:nvGraphicFramePr>
          <p:cNvPr id="5" name="Table Placeholder 4">
            <a:extLst>
              <a:ext uri="{FF2B5EF4-FFF2-40B4-BE49-F238E27FC236}">
                <a16:creationId xmlns:a16="http://schemas.microsoft.com/office/drawing/2014/main" id="{7E2D0F14-5388-4173-A4AB-CA5FFDF719AA}"/>
              </a:ext>
            </a:extLst>
          </p:cNvPr>
          <p:cNvGraphicFramePr>
            <a:graphicFrameLocks noGrp="1"/>
          </p:cNvGraphicFramePr>
          <p:nvPr>
            <p:ph type="tbl" sz="quarter" idx="13"/>
            <p:extLst>
              <p:ext uri="{D42A27DB-BD31-4B8C-83A1-F6EECF244321}">
                <p14:modId xmlns:p14="http://schemas.microsoft.com/office/powerpoint/2010/main" val="8662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772420511"/>
                    </a:ext>
                  </a:extLst>
                </a:gridCol>
                <a:gridCol w="822960">
                  <a:extLst>
                    <a:ext uri="{9D8B030D-6E8A-4147-A177-3AD203B41FA5}">
                      <a16:colId xmlns:a16="http://schemas.microsoft.com/office/drawing/2014/main" val="272898249"/>
                    </a:ext>
                  </a:extLst>
                </a:gridCol>
                <a:gridCol w="822960">
                  <a:extLst>
                    <a:ext uri="{9D8B030D-6E8A-4147-A177-3AD203B41FA5}">
                      <a16:colId xmlns:a16="http://schemas.microsoft.com/office/drawing/2014/main" val="3261969728"/>
                    </a:ext>
                  </a:extLst>
                </a:gridCol>
                <a:gridCol w="822960">
                  <a:extLst>
                    <a:ext uri="{9D8B030D-6E8A-4147-A177-3AD203B41FA5}">
                      <a16:colId xmlns:a16="http://schemas.microsoft.com/office/drawing/2014/main" val="3149757042"/>
                    </a:ext>
                  </a:extLst>
                </a:gridCol>
                <a:gridCol w="822960">
                  <a:extLst>
                    <a:ext uri="{9D8B030D-6E8A-4147-A177-3AD203B41FA5}">
                      <a16:colId xmlns:a16="http://schemas.microsoft.com/office/drawing/2014/main" val="838013665"/>
                    </a:ext>
                  </a:extLst>
                </a:gridCol>
                <a:gridCol w="822960">
                  <a:extLst>
                    <a:ext uri="{9D8B030D-6E8A-4147-A177-3AD203B41FA5}">
                      <a16:colId xmlns:a16="http://schemas.microsoft.com/office/drawing/2014/main" val="478164997"/>
                    </a:ext>
                  </a:extLst>
                </a:gridCol>
                <a:gridCol w="822960">
                  <a:extLst>
                    <a:ext uri="{9D8B030D-6E8A-4147-A177-3AD203B41FA5}">
                      <a16:colId xmlns:a16="http://schemas.microsoft.com/office/drawing/2014/main" val="1911665413"/>
                    </a:ext>
                  </a:extLst>
                </a:gridCol>
                <a:gridCol w="822960">
                  <a:extLst>
                    <a:ext uri="{9D8B030D-6E8A-4147-A177-3AD203B41FA5}">
                      <a16:colId xmlns:a16="http://schemas.microsoft.com/office/drawing/2014/main" val="3265764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9608910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- 2018-02-12 05:27:32</a:t>
                      </a:r>
                      <a:r>
                        <a:rPr kumimoji="0" lang="en-US" sz="1000" b="0" i="0" u="none" strike="noStrike" kern="1200" cap="none" spc="0" normalizeH="0" baseline="0" noProof="0">
                          <a:ln>
                            <a:noFill/>
                          </a:ln>
                          <a:solidFill>
                            <a:prstClr val="black"/>
                          </a:solidFill>
                          <a:effectLst/>
                          <a:uLnTx/>
                          <a:uFillTx/>
                          <a:latin typeface="+mn-lt"/>
                          <a:ea typeface="+mn-ea"/>
                          <a:cs typeface="+mn-cs"/>
                        </a:rPr>
                        <a:t>
Alin ang magpapatibok ng puso mo ngayong Valentine's Day: Ice-cold COCA-COLA with Chicken BBQ or Pork BBQ? Choose your team and let us know your favorite #ForeverBagay pairing.
#tastethefeeling #cocacola #pinoyfood #foodie #delicious https://t.co/E9dyinuDuP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16821310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- 2018-02-07 10:44:03</a:t>
                      </a:r>
                      <a:r>
                        <a:rPr kumimoji="0" lang="en-US" sz="1000" b="0" i="0" u="none" strike="noStrike" kern="1200" cap="none" spc="0" normalizeH="0" baseline="0" noProof="0">
                          <a:ln>
                            <a:noFill/>
                          </a:ln>
                          <a:solidFill>
                            <a:prstClr val="black"/>
                          </a:solidFill>
                          <a:effectLst/>
                          <a:uLnTx/>
                          <a:uFillTx/>
                          <a:latin typeface="+mn-lt"/>
                          <a:ea typeface="+mn-ea"/>
                          <a:cs typeface="+mn-cs"/>
                        </a:rPr>
                        <a:t>
Happy Birthday to Sandwich bassist, Myrene Academia! Here’s to more years of rocking out and creating awesome songs! Catch her with Sandwich and BP Valenzuela in their collab song, “Even if You Asked Me” here at the #CokeStudioPH channel: https://t.co/c4wrf0WJWv https://t.co/WxFPWTDPl1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2686549504"/>
                  </a:ext>
                </a:extLst>
              </a:tr>
            </a:tbl>
          </a:graphicData>
        </a:graphic>
      </p:graphicFrame>
      <p:sp>
        <p:nvSpPr>
          <p:cNvPr id="4" name="Text Placeholder 3">
            <a:extLst>
              <a:ext uri="{FF2B5EF4-FFF2-40B4-BE49-F238E27FC236}">
                <a16:creationId xmlns:a16="http://schemas.microsoft.com/office/drawing/2014/main" id="{33EA4CAA-9F90-48E9-A1CF-BBE5DD33FEB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6042573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DDA020-186F-4C49-8766-896380D71B99}"/>
              </a:ext>
            </a:extLst>
          </p:cNvPr>
          <p:cNvSpPr>
            <a:spLocks noGrp="1"/>
          </p:cNvSpPr>
          <p:nvPr>
            <p:ph type="title"/>
          </p:nvPr>
        </p:nvSpPr>
        <p:spPr/>
        <p:txBody>
          <a:bodyPr/>
          <a:lstStyle/>
          <a:p>
            <a:r>
              <a:rPr lang="en-US"/>
              <a:t>Twitter: Content Performance - 8 of 8</a:t>
            </a:r>
          </a:p>
        </p:txBody>
      </p:sp>
      <p:graphicFrame>
        <p:nvGraphicFramePr>
          <p:cNvPr id="5" name="Table Placeholder 4">
            <a:extLst>
              <a:ext uri="{FF2B5EF4-FFF2-40B4-BE49-F238E27FC236}">
                <a16:creationId xmlns:a16="http://schemas.microsoft.com/office/drawing/2014/main" id="{6DCE7080-3294-4648-B65C-531CE071D0D6}"/>
              </a:ext>
            </a:extLst>
          </p:cNvPr>
          <p:cNvGraphicFramePr>
            <a:graphicFrameLocks noGrp="1"/>
          </p:cNvGraphicFramePr>
          <p:nvPr>
            <p:ph type="tbl" sz="quarter" idx="13"/>
            <p:extLst>
              <p:ext uri="{D42A27DB-BD31-4B8C-83A1-F6EECF244321}">
                <p14:modId xmlns:p14="http://schemas.microsoft.com/office/powerpoint/2010/main" val="657835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761874942"/>
                    </a:ext>
                  </a:extLst>
                </a:gridCol>
                <a:gridCol w="822960">
                  <a:extLst>
                    <a:ext uri="{9D8B030D-6E8A-4147-A177-3AD203B41FA5}">
                      <a16:colId xmlns:a16="http://schemas.microsoft.com/office/drawing/2014/main" val="2448969556"/>
                    </a:ext>
                  </a:extLst>
                </a:gridCol>
                <a:gridCol w="822960">
                  <a:extLst>
                    <a:ext uri="{9D8B030D-6E8A-4147-A177-3AD203B41FA5}">
                      <a16:colId xmlns:a16="http://schemas.microsoft.com/office/drawing/2014/main" val="2013790207"/>
                    </a:ext>
                  </a:extLst>
                </a:gridCol>
                <a:gridCol w="822960">
                  <a:extLst>
                    <a:ext uri="{9D8B030D-6E8A-4147-A177-3AD203B41FA5}">
                      <a16:colId xmlns:a16="http://schemas.microsoft.com/office/drawing/2014/main" val="1272506333"/>
                    </a:ext>
                  </a:extLst>
                </a:gridCol>
                <a:gridCol w="822960">
                  <a:extLst>
                    <a:ext uri="{9D8B030D-6E8A-4147-A177-3AD203B41FA5}">
                      <a16:colId xmlns:a16="http://schemas.microsoft.com/office/drawing/2014/main" val="3156997241"/>
                    </a:ext>
                  </a:extLst>
                </a:gridCol>
                <a:gridCol w="822960">
                  <a:extLst>
                    <a:ext uri="{9D8B030D-6E8A-4147-A177-3AD203B41FA5}">
                      <a16:colId xmlns:a16="http://schemas.microsoft.com/office/drawing/2014/main" val="3214782769"/>
                    </a:ext>
                  </a:extLst>
                </a:gridCol>
                <a:gridCol w="822960">
                  <a:extLst>
                    <a:ext uri="{9D8B030D-6E8A-4147-A177-3AD203B41FA5}">
                      <a16:colId xmlns:a16="http://schemas.microsoft.com/office/drawing/2014/main" val="3489972805"/>
                    </a:ext>
                  </a:extLst>
                </a:gridCol>
                <a:gridCol w="822960">
                  <a:extLst>
                    <a:ext uri="{9D8B030D-6E8A-4147-A177-3AD203B41FA5}">
                      <a16:colId xmlns:a16="http://schemas.microsoft.com/office/drawing/2014/main" val="4221820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Boost Duration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Content Theme</a:t>
                      </a:r>
                    </a:p>
                  </a:txBody>
                  <a:tcPr/>
                </a:tc>
                <a:extLst>
                  <a:ext uri="{0D108BD9-81ED-4DB2-BD59-A6C34878D82A}">
                    <a16:rowId xmlns:a16="http://schemas.microsoft.com/office/drawing/2014/main" val="353745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- 2018-02-05 06:49:28</a:t>
                      </a:r>
                      <a:r>
                        <a:rPr kumimoji="0" lang="en-US" sz="1000" b="0" i="0" u="none" strike="noStrike" kern="1200" cap="none" spc="0" normalizeH="0" baseline="0" noProof="0">
                          <a:ln>
                            <a:noFill/>
                          </a:ln>
                          <a:solidFill>
                            <a:prstClr val="black"/>
                          </a:solidFill>
                          <a:effectLst/>
                          <a:uLnTx/>
                          <a:uFillTx/>
                          <a:latin typeface="+mn-lt"/>
                          <a:ea typeface="+mn-ea"/>
                          <a:cs typeface="+mn-cs"/>
                        </a:rPr>
                        <a:t>
Gaya ng pizza at ice cold COCA-COLA, ano ang all time favorite Valentine’s meal mo with your loved one? Let us know below! #ForeverBagay
#tastethefeeling #cocacola #pinoyfood #foodie #delicious https://t.co/jCyxpzrn5s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989531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@CocaColaPH - 2018-02-02 10:16:51</a:t>
                      </a:r>
                      <a:r>
                        <a:rPr kumimoji="0" lang="en-US" sz="1000" b="0" i="0" u="none" strike="noStrike" kern="1200" cap="none" spc="0" normalizeH="0" baseline="0" noProof="0">
                          <a:ln>
                            <a:noFill/>
                          </a:ln>
                          <a:solidFill>
                            <a:prstClr val="black"/>
                          </a:solidFill>
                          <a:effectLst/>
                          <a:uLnTx/>
                          <a:uFillTx/>
                          <a:latin typeface="+mn-lt"/>
                          <a:ea typeface="+mn-ea"/>
                          <a:cs typeface="+mn-cs"/>
                        </a:rPr>
                        <a:t>
Dedicating this to anyone in the family? Let them know below! Kumpletuhin ang meal with an ice-cold COCA-COLA! #ForeverBagay
#tastethefeeling #cocacola #pinoyfood #foodie #delicious https://t.co/wUSRX0PlnH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x</a:t>
                      </a:r>
                    </a:p>
                  </a:txBody>
                  <a:tcPr/>
                </a:tc>
                <a:extLst>
                  <a:ext uri="{0D108BD9-81ED-4DB2-BD59-A6C34878D82A}">
                    <a16:rowId xmlns:a16="http://schemas.microsoft.com/office/drawing/2014/main" val="3005358664"/>
                  </a:ext>
                </a:extLst>
              </a:tr>
            </a:tbl>
          </a:graphicData>
        </a:graphic>
      </p:graphicFrame>
      <p:sp>
        <p:nvSpPr>
          <p:cNvPr id="4" name="Text Placeholder 3">
            <a:extLst>
              <a:ext uri="{FF2B5EF4-FFF2-40B4-BE49-F238E27FC236}">
                <a16:creationId xmlns:a16="http://schemas.microsoft.com/office/drawing/2014/main" id="{E1335A8D-F8E6-47AD-A6B0-379FC69D365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1516011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1BD58-63E9-4D2C-A599-FF0499F037FB}"/>
              </a:ext>
            </a:extLst>
          </p:cNvPr>
          <p:cNvSpPr>
            <a:spLocks noGrp="1"/>
          </p:cNvSpPr>
          <p:nvPr>
            <p:ph type="title"/>
          </p:nvPr>
        </p:nvSpPr>
        <p:spPr/>
        <p:txBody>
          <a:bodyPr/>
          <a:lstStyle/>
          <a:p>
            <a:r>
              <a:rPr lang="it-IT"/>
              <a:t>Coca Cola Singapore Advocacy Score Table</a:t>
            </a:r>
            <a:endParaRPr lang="en-US"/>
          </a:p>
        </p:txBody>
      </p:sp>
      <p:graphicFrame>
        <p:nvGraphicFramePr>
          <p:cNvPr id="5" name="Table Placeholder 4">
            <a:extLst>
              <a:ext uri="{FF2B5EF4-FFF2-40B4-BE49-F238E27FC236}">
                <a16:creationId xmlns:a16="http://schemas.microsoft.com/office/drawing/2014/main" id="{80845497-B22E-4E39-B478-37A516786F5F}"/>
              </a:ext>
            </a:extLst>
          </p:cNvPr>
          <p:cNvGraphicFramePr>
            <a:graphicFrameLocks noGrp="1"/>
          </p:cNvGraphicFramePr>
          <p:nvPr>
            <p:ph type="tbl" sz="quarter" idx="13"/>
            <p:extLst>
              <p:ext uri="{D42A27DB-BD31-4B8C-83A1-F6EECF244321}">
                <p14:modId xmlns:p14="http://schemas.microsoft.com/office/powerpoint/2010/main" val="15576848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137815375"/>
                    </a:ext>
                  </a:extLst>
                </a:gridCol>
                <a:gridCol w="2057400">
                  <a:extLst>
                    <a:ext uri="{9D8B030D-6E8A-4147-A177-3AD203B41FA5}">
                      <a16:colId xmlns:a16="http://schemas.microsoft.com/office/drawing/2014/main" val="507001907"/>
                    </a:ext>
                  </a:extLst>
                </a:gridCol>
                <a:gridCol w="2057400">
                  <a:extLst>
                    <a:ext uri="{9D8B030D-6E8A-4147-A177-3AD203B41FA5}">
                      <a16:colId xmlns:a16="http://schemas.microsoft.com/office/drawing/2014/main" val="3862788478"/>
                    </a:ext>
                  </a:extLst>
                </a:gridCol>
              </a:tblGrid>
              <a:tr h="370840">
                <a:tc>
                  <a:txBody>
                    <a:bodyPr/>
                    <a:lstStyle/>
                    <a:p>
                      <a:r>
                        <a:rPr lang="en-US" sz="1000"/>
                        <a:t>Brand</a:t>
                      </a:r>
                    </a:p>
                  </a:txBody>
                  <a:tcPr/>
                </a:tc>
                <a:tc>
                  <a:txBody>
                    <a:bodyPr/>
                    <a:lstStyle/>
                    <a:p>
                      <a:r>
                        <a:rPr lang="en-US" sz="1000"/>
                        <a:t>Interactions</a:t>
                      </a:r>
                    </a:p>
                  </a:txBody>
                  <a:tcPr/>
                </a:tc>
                <a:tc>
                  <a:txBody>
                    <a:bodyPr/>
                    <a:lstStyle/>
                    <a:p>
                      <a:r>
                        <a:rPr lang="en-US" sz="1000"/>
                        <a:t>Distributions</a:t>
                      </a:r>
                    </a:p>
                  </a:txBody>
                  <a:tcPr/>
                </a:tc>
                <a:extLst>
                  <a:ext uri="{0D108BD9-81ED-4DB2-BD59-A6C34878D82A}">
                    <a16:rowId xmlns:a16="http://schemas.microsoft.com/office/drawing/2014/main" val="3194694314"/>
                  </a:ext>
                </a:extLst>
              </a:tr>
              <a:tr h="370840">
                <a:tc>
                  <a:txBody>
                    <a:bodyPr/>
                    <a:lstStyle/>
                    <a:p>
                      <a:r>
                        <a:rPr lang="en-US" sz="1000"/>
                        <a:t>100 Plus SG</a:t>
                      </a:r>
                    </a:p>
                  </a:txBody>
                  <a:tcPr/>
                </a:tc>
                <a:tc>
                  <a:txBody>
                    <a:bodyPr/>
                    <a:lstStyle/>
                    <a:p>
                      <a:r>
                        <a:rPr lang="en-US" sz="1000"/>
                        <a:t>451</a:t>
                      </a:r>
                    </a:p>
                  </a:txBody>
                  <a:tcPr/>
                </a:tc>
                <a:tc>
                  <a:txBody>
                    <a:bodyPr/>
                    <a:lstStyle/>
                    <a:p>
                      <a:r>
                        <a:rPr lang="en-US" sz="1000"/>
                        <a:t>7</a:t>
                      </a:r>
                    </a:p>
                  </a:txBody>
                  <a:tcPr/>
                </a:tc>
                <a:extLst>
                  <a:ext uri="{0D108BD9-81ED-4DB2-BD59-A6C34878D82A}">
                    <a16:rowId xmlns:a16="http://schemas.microsoft.com/office/drawing/2014/main" val="315603445"/>
                  </a:ext>
                </a:extLst>
              </a:tr>
              <a:tr h="370840">
                <a:tc>
                  <a:txBody>
                    <a:bodyPr/>
                    <a:lstStyle/>
                    <a:p>
                      <a:r>
                        <a:rPr lang="en-US" sz="1000"/>
                        <a:t>Coca Cola SG</a:t>
                      </a:r>
                    </a:p>
                  </a:txBody>
                  <a:tcPr/>
                </a:tc>
                <a:tc>
                  <a:txBody>
                    <a:bodyPr/>
                    <a:lstStyle/>
                    <a:p>
                      <a:r>
                        <a:rPr lang="en-US" sz="1000"/>
                        <a:t>422</a:t>
                      </a:r>
                    </a:p>
                  </a:txBody>
                  <a:tcPr/>
                </a:tc>
                <a:tc>
                  <a:txBody>
                    <a:bodyPr/>
                    <a:lstStyle/>
                    <a:p>
                      <a:r>
                        <a:rPr lang="en-US" sz="1000"/>
                        <a:t>26</a:t>
                      </a:r>
                    </a:p>
                  </a:txBody>
                  <a:tcPr/>
                </a:tc>
                <a:extLst>
                  <a:ext uri="{0D108BD9-81ED-4DB2-BD59-A6C34878D82A}">
                    <a16:rowId xmlns:a16="http://schemas.microsoft.com/office/drawing/2014/main" val="433414120"/>
                  </a:ext>
                </a:extLst>
              </a:tr>
              <a:tr h="370840">
                <a:tc>
                  <a:txBody>
                    <a:bodyPr/>
                    <a:lstStyle/>
                    <a:p>
                      <a:r>
                        <a:rPr lang="en-US" sz="1000"/>
                        <a:t>Milo SG</a:t>
                      </a:r>
                    </a:p>
                  </a:txBody>
                  <a:tcPr/>
                </a:tc>
                <a:tc>
                  <a:txBody>
                    <a:bodyPr/>
                    <a:lstStyle/>
                    <a:p>
                      <a:r>
                        <a:rPr lang="en-US" sz="1000"/>
                        <a:t>15</a:t>
                      </a:r>
                    </a:p>
                  </a:txBody>
                  <a:tcPr/>
                </a:tc>
                <a:tc>
                  <a:txBody>
                    <a:bodyPr/>
                    <a:lstStyle/>
                    <a:p>
                      <a:r>
                        <a:rPr lang="en-US" sz="1000"/>
                        <a:t>58</a:t>
                      </a:r>
                    </a:p>
                  </a:txBody>
                  <a:tcPr/>
                </a:tc>
                <a:extLst>
                  <a:ext uri="{0D108BD9-81ED-4DB2-BD59-A6C34878D82A}">
                    <a16:rowId xmlns:a16="http://schemas.microsoft.com/office/drawing/2014/main" val="4081741946"/>
                  </a:ext>
                </a:extLst>
              </a:tr>
              <a:tr h="370840">
                <a:tc>
                  <a:txBody>
                    <a:bodyPr/>
                    <a:lstStyle/>
                    <a:p>
                      <a:r>
                        <a:rPr lang="en-US" sz="1000"/>
                        <a:t>Pepsi SG</a:t>
                      </a:r>
                    </a:p>
                  </a:txBody>
                  <a:tcPr/>
                </a:tc>
                <a:tc>
                  <a:txBody>
                    <a:bodyPr/>
                    <a:lstStyle/>
                    <a:p>
                      <a:r>
                        <a:rPr lang="en-US" sz="1000"/>
                        <a:t>239573</a:t>
                      </a:r>
                    </a:p>
                  </a:txBody>
                  <a:tcPr/>
                </a:tc>
                <a:tc>
                  <a:txBody>
                    <a:bodyPr/>
                    <a:lstStyle/>
                    <a:p>
                      <a:r>
                        <a:rPr lang="en-US" sz="1000"/>
                        <a:t>207323</a:t>
                      </a:r>
                    </a:p>
                  </a:txBody>
                  <a:tcPr/>
                </a:tc>
                <a:extLst>
                  <a:ext uri="{0D108BD9-81ED-4DB2-BD59-A6C34878D82A}">
                    <a16:rowId xmlns:a16="http://schemas.microsoft.com/office/drawing/2014/main" val="2223395353"/>
                  </a:ext>
                </a:extLst>
              </a:tr>
              <a:tr h="370840">
                <a:tc>
                  <a:txBody>
                    <a:bodyPr/>
                    <a:lstStyle/>
                    <a:p>
                      <a:r>
                        <a:rPr lang="en-US" sz="1000"/>
                        <a:t>Pokka SG</a:t>
                      </a:r>
                    </a:p>
                  </a:txBody>
                  <a:tcPr/>
                </a:tc>
                <a:tc>
                  <a:txBody>
                    <a:bodyPr/>
                    <a:lstStyle/>
                    <a:p>
                      <a:r>
                        <a:rPr lang="en-US" sz="1000"/>
                        <a:t>119782</a:t>
                      </a:r>
                    </a:p>
                  </a:txBody>
                  <a:tcPr/>
                </a:tc>
                <a:tc>
                  <a:txBody>
                    <a:bodyPr/>
                    <a:lstStyle/>
                    <a:p>
                      <a:r>
                        <a:rPr lang="en-US" sz="1000"/>
                        <a:t>260</a:t>
                      </a:r>
                    </a:p>
                  </a:txBody>
                  <a:tcPr/>
                </a:tc>
                <a:extLst>
                  <a:ext uri="{0D108BD9-81ED-4DB2-BD59-A6C34878D82A}">
                    <a16:rowId xmlns:a16="http://schemas.microsoft.com/office/drawing/2014/main" val="2179884006"/>
                  </a:ext>
                </a:extLst>
              </a:tr>
            </a:tbl>
          </a:graphicData>
        </a:graphic>
      </p:graphicFrame>
      <p:sp>
        <p:nvSpPr>
          <p:cNvPr id="4" name="Text Placeholder 3">
            <a:extLst>
              <a:ext uri="{FF2B5EF4-FFF2-40B4-BE49-F238E27FC236}">
                <a16:creationId xmlns:a16="http://schemas.microsoft.com/office/drawing/2014/main" id="{237DAE95-ADE7-4966-BEA6-8807748134BF}"/>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8012163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6C02CE-C901-43E6-9399-C54FB1598B75}"/>
              </a:ext>
            </a:extLst>
          </p:cNvPr>
          <p:cNvSpPr>
            <a:spLocks noGrp="1"/>
          </p:cNvSpPr>
          <p:nvPr>
            <p:ph type="title"/>
          </p:nvPr>
        </p:nvSpPr>
        <p:spPr/>
        <p:txBody>
          <a:bodyPr/>
          <a:lstStyle/>
          <a:p>
            <a:r>
              <a:rPr lang="en-US"/>
              <a:t>FB: Key Metrics Table with E-Rate</a:t>
            </a:r>
          </a:p>
        </p:txBody>
      </p:sp>
      <p:graphicFrame>
        <p:nvGraphicFramePr>
          <p:cNvPr id="5" name="Table Placeholder 4">
            <a:extLst>
              <a:ext uri="{FF2B5EF4-FFF2-40B4-BE49-F238E27FC236}">
                <a16:creationId xmlns:a16="http://schemas.microsoft.com/office/drawing/2014/main" id="{5DA392DE-3238-4024-B0DD-838C7244BB27}"/>
              </a:ext>
            </a:extLst>
          </p:cNvPr>
          <p:cNvGraphicFramePr>
            <a:graphicFrameLocks noGrp="1"/>
          </p:cNvGraphicFramePr>
          <p:nvPr>
            <p:ph type="tbl" sz="quarter" idx="13"/>
            <p:extLst>
              <p:ext uri="{D42A27DB-BD31-4B8C-83A1-F6EECF244321}">
                <p14:modId xmlns:p14="http://schemas.microsoft.com/office/powerpoint/2010/main" val="22594423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95065124"/>
                    </a:ext>
                  </a:extLst>
                </a:gridCol>
                <a:gridCol w="740664">
                  <a:extLst>
                    <a:ext uri="{9D8B030D-6E8A-4147-A177-3AD203B41FA5}">
                      <a16:colId xmlns:a16="http://schemas.microsoft.com/office/drawing/2014/main" val="1291524666"/>
                    </a:ext>
                  </a:extLst>
                </a:gridCol>
                <a:gridCol w="740664">
                  <a:extLst>
                    <a:ext uri="{9D8B030D-6E8A-4147-A177-3AD203B41FA5}">
                      <a16:colId xmlns:a16="http://schemas.microsoft.com/office/drawing/2014/main" val="1664005935"/>
                    </a:ext>
                  </a:extLst>
                </a:gridCol>
                <a:gridCol w="740664">
                  <a:extLst>
                    <a:ext uri="{9D8B030D-6E8A-4147-A177-3AD203B41FA5}">
                      <a16:colId xmlns:a16="http://schemas.microsoft.com/office/drawing/2014/main" val="3906573025"/>
                    </a:ext>
                  </a:extLst>
                </a:gridCol>
                <a:gridCol w="740664">
                  <a:extLst>
                    <a:ext uri="{9D8B030D-6E8A-4147-A177-3AD203B41FA5}">
                      <a16:colId xmlns:a16="http://schemas.microsoft.com/office/drawing/2014/main" val="784704003"/>
                    </a:ext>
                  </a:extLst>
                </a:gridCol>
                <a:gridCol w="740664">
                  <a:extLst>
                    <a:ext uri="{9D8B030D-6E8A-4147-A177-3AD203B41FA5}">
                      <a16:colId xmlns:a16="http://schemas.microsoft.com/office/drawing/2014/main" val="3366558664"/>
                    </a:ext>
                  </a:extLst>
                </a:gridCol>
                <a:gridCol w="740664">
                  <a:extLst>
                    <a:ext uri="{9D8B030D-6E8A-4147-A177-3AD203B41FA5}">
                      <a16:colId xmlns:a16="http://schemas.microsoft.com/office/drawing/2014/main" val="3319512481"/>
                    </a:ext>
                  </a:extLst>
                </a:gridCol>
                <a:gridCol w="740664">
                  <a:extLst>
                    <a:ext uri="{9D8B030D-6E8A-4147-A177-3AD203B41FA5}">
                      <a16:colId xmlns:a16="http://schemas.microsoft.com/office/drawing/2014/main" val="4220625130"/>
                    </a:ext>
                  </a:extLst>
                </a:gridCol>
                <a:gridCol w="740664">
                  <a:extLst>
                    <a:ext uri="{9D8B030D-6E8A-4147-A177-3AD203B41FA5}">
                      <a16:colId xmlns:a16="http://schemas.microsoft.com/office/drawing/2014/main" val="3144522077"/>
                    </a:ext>
                  </a:extLst>
                </a:gridCol>
                <a:gridCol w="740664">
                  <a:extLst>
                    <a:ext uri="{9D8B030D-6E8A-4147-A177-3AD203B41FA5}">
                      <a16:colId xmlns:a16="http://schemas.microsoft.com/office/drawing/2014/main" val="217189162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E-Rate</a:t>
                      </a:r>
                    </a:p>
                  </a:txBody>
                  <a:tcPr/>
                </a:tc>
                <a:extLst>
                  <a:ext uri="{0D108BD9-81ED-4DB2-BD59-A6C34878D82A}">
                    <a16:rowId xmlns:a16="http://schemas.microsoft.com/office/drawing/2014/main" val="1747010385"/>
                  </a:ext>
                </a:extLst>
              </a:tr>
              <a:tr h="370840">
                <a:tc>
                  <a:txBody>
                    <a:bodyPr/>
                    <a:lstStyle/>
                    <a:p>
                      <a:r>
                        <a:rPr lang="en-US" sz="1000"/>
                        <a:t>100PLUS Singapore</a:t>
                      </a:r>
                    </a:p>
                  </a:txBody>
                  <a:tcPr/>
                </a:tc>
                <a:tc>
                  <a:txBody>
                    <a:bodyPr/>
                    <a:lstStyle/>
                    <a:p>
                      <a:r>
                        <a:rPr lang="en-US" sz="1000"/>
                        <a:t>84940</a:t>
                      </a:r>
                    </a:p>
                  </a:txBody>
                  <a:tcPr/>
                </a:tc>
                <a:tc>
                  <a:txBody>
                    <a:bodyPr/>
                    <a:lstStyle/>
                    <a:p>
                      <a:r>
                        <a:rPr lang="en-US" sz="1000"/>
                        <a:t>-70</a:t>
                      </a:r>
                    </a:p>
                  </a:txBody>
                  <a:tcPr/>
                </a:tc>
                <a:tc>
                  <a:txBody>
                    <a:bodyPr/>
                    <a:lstStyle/>
                    <a:p>
                      <a:r>
                        <a:rPr lang="en-US" sz="1000"/>
                        <a:t>7</a:t>
                      </a:r>
                    </a:p>
                  </a:txBody>
                  <a:tcPr/>
                </a:tc>
                <a:tc>
                  <a:txBody>
                    <a:bodyPr/>
                    <a:lstStyle/>
                    <a:p>
                      <a:r>
                        <a:rPr lang="en-US" sz="1000"/>
                        <a:t>179</a:t>
                      </a:r>
                    </a:p>
                  </a:txBody>
                  <a:tcPr/>
                </a:tc>
                <a:tc>
                  <a:txBody>
                    <a:bodyPr/>
                    <a:lstStyle/>
                    <a:p>
                      <a:r>
                        <a:rPr lang="en-US" sz="1000"/>
                        <a:t>1</a:t>
                      </a:r>
                    </a:p>
                  </a:txBody>
                  <a:tcPr/>
                </a:tc>
                <a:tc>
                  <a:txBody>
                    <a:bodyPr/>
                    <a:lstStyle/>
                    <a:p>
                      <a:r>
                        <a:rPr lang="en-US" sz="1000"/>
                        <a:t>7</a:t>
                      </a:r>
                    </a:p>
                  </a:txBody>
                  <a:tcPr/>
                </a:tc>
                <a:tc>
                  <a:txBody>
                    <a:bodyPr/>
                    <a:lstStyle/>
                    <a:p>
                      <a:r>
                        <a:rPr lang="en-US" sz="1000"/>
                        <a:t>0</a:t>
                      </a:r>
                    </a:p>
                  </a:txBody>
                  <a:tcPr/>
                </a:tc>
                <a:tc>
                  <a:txBody>
                    <a:bodyPr/>
                    <a:lstStyle/>
                    <a:p>
                      <a:r>
                        <a:rPr lang="en-US" sz="1000"/>
                        <a:t>0.0314%</a:t>
                      </a:r>
                    </a:p>
                  </a:txBody>
                  <a:tcPr/>
                </a:tc>
                <a:tc>
                  <a:txBody>
                    <a:bodyPr/>
                    <a:lstStyle/>
                    <a:p>
                      <a:r>
                        <a:rPr lang="en-US" sz="1000"/>
                        <a:t>0.00%</a:t>
                      </a:r>
                    </a:p>
                  </a:txBody>
                  <a:tcPr/>
                </a:tc>
                <a:extLst>
                  <a:ext uri="{0D108BD9-81ED-4DB2-BD59-A6C34878D82A}">
                    <a16:rowId xmlns:a16="http://schemas.microsoft.com/office/drawing/2014/main" val="2218593777"/>
                  </a:ext>
                </a:extLst>
              </a:tr>
              <a:tr h="370840">
                <a:tc>
                  <a:txBody>
                    <a:bodyPr/>
                    <a:lstStyle/>
                    <a:p>
                      <a:r>
                        <a:rPr lang="en-US" sz="1000"/>
                        <a:t>MILO Singapore</a:t>
                      </a:r>
                    </a:p>
                  </a:txBody>
                  <a:tcPr/>
                </a:tc>
                <a:tc>
                  <a:txBody>
                    <a:bodyPr/>
                    <a:lstStyle/>
                    <a:p>
                      <a:r>
                        <a:rPr lang="en-US" sz="1000"/>
                        <a:t>246219</a:t>
                      </a:r>
                    </a:p>
                  </a:txBody>
                  <a:tcPr/>
                </a:tc>
                <a:tc>
                  <a:txBody>
                    <a:bodyPr/>
                    <a:lstStyle/>
                    <a:p>
                      <a:r>
                        <a:rPr lang="en-US" sz="1000"/>
                        <a:t>-285</a:t>
                      </a:r>
                    </a:p>
                  </a:txBody>
                  <a:tcPr/>
                </a:tc>
                <a:tc>
                  <a:txBody>
                    <a:bodyPr/>
                    <a:lstStyle/>
                    <a:p>
                      <a:r>
                        <a:rPr lang="en-US" sz="1000"/>
                        <a:t>1</a:t>
                      </a:r>
                    </a:p>
                  </a:txBody>
                  <a:tcPr/>
                </a:tc>
                <a:tc>
                  <a:txBody>
                    <a:bodyPr/>
                    <a:lstStyle/>
                    <a:p>
                      <a:r>
                        <a:rPr lang="en-US" sz="1000"/>
                        <a:t>15</a:t>
                      </a:r>
                    </a:p>
                  </a:txBody>
                  <a:tcPr/>
                </a:tc>
                <a:tc>
                  <a:txBody>
                    <a:bodyPr/>
                    <a:lstStyle/>
                    <a:p>
                      <a:r>
                        <a:rPr lang="en-US" sz="1000"/>
                        <a:t>0</a:t>
                      </a:r>
                    </a:p>
                  </a:txBody>
                  <a:tcPr/>
                </a:tc>
                <a:tc>
                  <a:txBody>
                    <a:bodyPr/>
                    <a:lstStyle/>
                    <a:p>
                      <a:r>
                        <a:rPr lang="en-US" sz="1000"/>
                        <a:t>58</a:t>
                      </a:r>
                    </a:p>
                  </a:txBody>
                  <a:tcPr/>
                </a:tc>
                <a:tc>
                  <a:txBody>
                    <a:bodyPr/>
                    <a:lstStyle/>
                    <a:p>
                      <a:r>
                        <a:rPr lang="en-US" sz="1000"/>
                        <a:t>0</a:t>
                      </a:r>
                    </a:p>
                  </a:txBody>
                  <a:tcPr/>
                </a:tc>
                <a:tc>
                  <a:txBody>
                    <a:bodyPr/>
                    <a:lstStyle/>
                    <a:p>
                      <a:r>
                        <a:rPr lang="en-US" sz="1000"/>
                        <a:t>0.0296%</a:t>
                      </a:r>
                    </a:p>
                  </a:txBody>
                  <a:tcPr/>
                </a:tc>
                <a:tc>
                  <a:txBody>
                    <a:bodyPr/>
                    <a:lstStyle/>
                    <a:p>
                      <a:r>
                        <a:rPr lang="en-US" sz="1000"/>
                        <a:t>0.00%</a:t>
                      </a:r>
                    </a:p>
                  </a:txBody>
                  <a:tcPr/>
                </a:tc>
                <a:extLst>
                  <a:ext uri="{0D108BD9-81ED-4DB2-BD59-A6C34878D82A}">
                    <a16:rowId xmlns:a16="http://schemas.microsoft.com/office/drawing/2014/main" val="2343112242"/>
                  </a:ext>
                </a:extLst>
              </a:tr>
              <a:tr h="370840">
                <a:tc>
                  <a:txBody>
                    <a:bodyPr/>
                    <a:lstStyle/>
                    <a:p>
                      <a:r>
                        <a:rPr lang="en-US" sz="1000"/>
                        <a:t>Pepsi</a:t>
                      </a:r>
                    </a:p>
                  </a:txBody>
                  <a:tcPr/>
                </a:tc>
                <a:tc>
                  <a:txBody>
                    <a:bodyPr/>
                    <a:lstStyle/>
                    <a:p>
                      <a:r>
                        <a:rPr lang="en-US" sz="1000"/>
                        <a:t>1753217</a:t>
                      </a:r>
                    </a:p>
                  </a:txBody>
                  <a:tcPr/>
                </a:tc>
                <a:tc>
                  <a:txBody>
                    <a:bodyPr/>
                    <a:lstStyle/>
                    <a:p>
                      <a:r>
                        <a:rPr lang="en-US" sz="1000"/>
                        <a:t>-2008</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tc>
                  <a:txBody>
                    <a:bodyPr/>
                    <a:lstStyle/>
                    <a:p>
                      <a:r>
                        <a:rPr lang="en-US" sz="1000"/>
                        <a:t>0.00%</a:t>
                      </a:r>
                    </a:p>
                  </a:txBody>
                  <a:tcPr/>
                </a:tc>
                <a:extLst>
                  <a:ext uri="{0D108BD9-81ED-4DB2-BD59-A6C34878D82A}">
                    <a16:rowId xmlns:a16="http://schemas.microsoft.com/office/drawing/2014/main" val="983987672"/>
                  </a:ext>
                </a:extLst>
              </a:tr>
              <a:tr h="370840">
                <a:tc>
                  <a:txBody>
                    <a:bodyPr/>
                    <a:lstStyle/>
                    <a:p>
                      <a:r>
                        <a:rPr lang="en-US" sz="1000"/>
                        <a:t>Coca-Cola Singapore</a:t>
                      </a:r>
                    </a:p>
                  </a:txBody>
                  <a:tcPr/>
                </a:tc>
                <a:tc>
                  <a:txBody>
                    <a:bodyPr/>
                    <a:lstStyle/>
                    <a:p>
                      <a:r>
                        <a:rPr lang="en-US" sz="1000"/>
                        <a:t>188347</a:t>
                      </a:r>
                    </a:p>
                  </a:txBody>
                  <a:tcPr/>
                </a:tc>
                <a:tc>
                  <a:txBody>
                    <a:bodyPr/>
                    <a:lstStyle/>
                    <a:p>
                      <a:r>
                        <a:rPr lang="en-US" sz="1000"/>
                        <a:t>35</a:t>
                      </a:r>
                    </a:p>
                  </a:txBody>
                  <a:tcPr/>
                </a:tc>
                <a:tc>
                  <a:txBody>
                    <a:bodyPr/>
                    <a:lstStyle/>
                    <a:p>
                      <a:r>
                        <a:rPr lang="en-US" sz="1000"/>
                        <a:t>4</a:t>
                      </a:r>
                    </a:p>
                  </a:txBody>
                  <a:tcPr/>
                </a:tc>
                <a:tc>
                  <a:txBody>
                    <a:bodyPr/>
                    <a:lstStyle/>
                    <a:p>
                      <a:r>
                        <a:rPr lang="en-US" sz="1000"/>
                        <a:t>129</a:t>
                      </a:r>
                    </a:p>
                  </a:txBody>
                  <a:tcPr/>
                </a:tc>
                <a:tc>
                  <a:txBody>
                    <a:bodyPr/>
                    <a:lstStyle/>
                    <a:p>
                      <a:r>
                        <a:rPr lang="en-US" sz="1000"/>
                        <a:t>14</a:t>
                      </a:r>
                    </a:p>
                  </a:txBody>
                  <a:tcPr/>
                </a:tc>
                <a:tc>
                  <a:txBody>
                    <a:bodyPr/>
                    <a:lstStyle/>
                    <a:p>
                      <a:r>
                        <a:rPr lang="en-US" sz="1000"/>
                        <a:t>26</a:t>
                      </a:r>
                    </a:p>
                  </a:txBody>
                  <a:tcPr/>
                </a:tc>
                <a:tc>
                  <a:txBody>
                    <a:bodyPr/>
                    <a:lstStyle/>
                    <a:p>
                      <a:r>
                        <a:rPr lang="en-US" sz="1000"/>
                        <a:t>2</a:t>
                      </a:r>
                    </a:p>
                  </a:txBody>
                  <a:tcPr/>
                </a:tc>
                <a:tc>
                  <a:txBody>
                    <a:bodyPr/>
                    <a:lstStyle/>
                    <a:p>
                      <a:r>
                        <a:rPr lang="en-US" sz="1000"/>
                        <a:t>0.0224%</a:t>
                      </a:r>
                    </a:p>
                  </a:txBody>
                  <a:tcPr/>
                </a:tc>
                <a:tc>
                  <a:txBody>
                    <a:bodyPr/>
                    <a:lstStyle/>
                    <a:p>
                      <a:r>
                        <a:rPr lang="en-US" sz="1000"/>
                        <a:t>8.42%</a:t>
                      </a:r>
                    </a:p>
                  </a:txBody>
                  <a:tcPr/>
                </a:tc>
                <a:extLst>
                  <a:ext uri="{0D108BD9-81ED-4DB2-BD59-A6C34878D82A}">
                    <a16:rowId xmlns:a16="http://schemas.microsoft.com/office/drawing/2014/main" val="466032678"/>
                  </a:ext>
                </a:extLst>
              </a:tr>
              <a:tr h="370840">
                <a:tc>
                  <a:txBody>
                    <a:bodyPr/>
                    <a:lstStyle/>
                    <a:p>
                      <a:r>
                        <a:rPr lang="en-US" sz="1000"/>
                        <a:t>POKKA</a:t>
                      </a:r>
                    </a:p>
                  </a:txBody>
                  <a:tcPr/>
                </a:tc>
                <a:tc>
                  <a:txBody>
                    <a:bodyPr/>
                    <a:lstStyle/>
                    <a:p>
                      <a:r>
                        <a:rPr lang="en-US" sz="1000"/>
                        <a:t>44479</a:t>
                      </a:r>
                    </a:p>
                  </a:txBody>
                  <a:tcPr/>
                </a:tc>
                <a:tc>
                  <a:txBody>
                    <a:bodyPr/>
                    <a:lstStyle/>
                    <a:p>
                      <a:r>
                        <a:rPr lang="en-US" sz="1000"/>
                        <a:t>64</a:t>
                      </a:r>
                    </a:p>
                  </a:txBody>
                  <a:tcPr/>
                </a:tc>
                <a:tc>
                  <a:txBody>
                    <a:bodyPr/>
                    <a:lstStyle/>
                    <a:p>
                      <a:r>
                        <a:rPr lang="en-US" sz="1000"/>
                        <a:t>17</a:t>
                      </a:r>
                    </a:p>
                  </a:txBody>
                  <a:tcPr/>
                </a:tc>
                <a:tc>
                  <a:txBody>
                    <a:bodyPr/>
                    <a:lstStyle/>
                    <a:p>
                      <a:r>
                        <a:rPr lang="en-US" sz="1000"/>
                        <a:t>770</a:t>
                      </a:r>
                    </a:p>
                  </a:txBody>
                  <a:tcPr/>
                </a:tc>
                <a:tc>
                  <a:txBody>
                    <a:bodyPr/>
                    <a:lstStyle/>
                    <a:p>
                      <a:r>
                        <a:rPr lang="en-US" sz="1000"/>
                        <a:t>514</a:t>
                      </a:r>
                    </a:p>
                  </a:txBody>
                  <a:tcPr/>
                </a:tc>
                <a:tc>
                  <a:txBody>
                    <a:bodyPr/>
                    <a:lstStyle/>
                    <a:p>
                      <a:r>
                        <a:rPr lang="en-US" sz="1000"/>
                        <a:t>260</a:t>
                      </a:r>
                    </a:p>
                  </a:txBody>
                  <a:tcPr/>
                </a:tc>
                <a:tc>
                  <a:txBody>
                    <a:bodyPr/>
                    <a:lstStyle/>
                    <a:p>
                      <a:r>
                        <a:rPr lang="en-US" sz="1000"/>
                        <a:t>1</a:t>
                      </a:r>
                    </a:p>
                  </a:txBody>
                  <a:tcPr/>
                </a:tc>
                <a:tc>
                  <a:txBody>
                    <a:bodyPr/>
                    <a:lstStyle/>
                    <a:p>
                      <a:r>
                        <a:rPr lang="en-US" sz="1000"/>
                        <a:t>0.2043%</a:t>
                      </a:r>
                    </a:p>
                  </a:txBody>
                  <a:tcPr/>
                </a:tc>
                <a:tc>
                  <a:txBody>
                    <a:bodyPr/>
                    <a:lstStyle/>
                    <a:p>
                      <a:r>
                        <a:rPr lang="en-US" sz="1000"/>
                        <a:t>0.00%</a:t>
                      </a:r>
                    </a:p>
                  </a:txBody>
                  <a:tcPr/>
                </a:tc>
                <a:extLst>
                  <a:ext uri="{0D108BD9-81ED-4DB2-BD59-A6C34878D82A}">
                    <a16:rowId xmlns:a16="http://schemas.microsoft.com/office/drawing/2014/main" val="2989365335"/>
                  </a:ext>
                </a:extLst>
              </a:tr>
              <a:tr h="370840">
                <a:tc>
                  <a:txBody>
                    <a:bodyPr/>
                    <a:lstStyle/>
                    <a:p>
                      <a:r>
                        <a:rPr lang="en-US" sz="1000"/>
                        <a:t>F&amp;N</a:t>
                      </a:r>
                    </a:p>
                  </a:txBody>
                  <a:tcPr/>
                </a:tc>
                <a:tc>
                  <a:txBody>
                    <a:bodyPr/>
                    <a:lstStyle/>
                    <a:p>
                      <a:r>
                        <a:rPr lang="en-US" sz="1000"/>
                        <a:t>36236</a:t>
                      </a:r>
                    </a:p>
                  </a:txBody>
                  <a:tcPr/>
                </a:tc>
                <a:tc>
                  <a:txBody>
                    <a:bodyPr/>
                    <a:lstStyle/>
                    <a:p>
                      <a:r>
                        <a:rPr lang="en-US" sz="1000"/>
                        <a:t>75</a:t>
                      </a:r>
                    </a:p>
                  </a:txBody>
                  <a:tcPr/>
                </a:tc>
                <a:tc>
                  <a:txBody>
                    <a:bodyPr/>
                    <a:lstStyle/>
                    <a:p>
                      <a:r>
                        <a:rPr lang="en-US" sz="1000"/>
                        <a:t>8</a:t>
                      </a:r>
                    </a:p>
                  </a:txBody>
                  <a:tcPr/>
                </a:tc>
                <a:tc>
                  <a:txBody>
                    <a:bodyPr/>
                    <a:lstStyle/>
                    <a:p>
                      <a:r>
                        <a:rPr lang="en-US" sz="1000"/>
                        <a:t>841</a:t>
                      </a:r>
                    </a:p>
                  </a:txBody>
                  <a:tcPr/>
                </a:tc>
                <a:tc>
                  <a:txBody>
                    <a:bodyPr/>
                    <a:lstStyle/>
                    <a:p>
                      <a:r>
                        <a:rPr lang="en-US" sz="1000"/>
                        <a:t>11</a:t>
                      </a:r>
                    </a:p>
                  </a:txBody>
                  <a:tcPr/>
                </a:tc>
                <a:tc>
                  <a:txBody>
                    <a:bodyPr/>
                    <a:lstStyle/>
                    <a:p>
                      <a:r>
                        <a:rPr lang="en-US" sz="1000"/>
                        <a:t>48</a:t>
                      </a:r>
                    </a:p>
                  </a:txBody>
                  <a:tcPr/>
                </a:tc>
                <a:tc>
                  <a:txBody>
                    <a:bodyPr/>
                    <a:lstStyle/>
                    <a:p>
                      <a:r>
                        <a:rPr lang="en-US" sz="1000"/>
                        <a:t>2</a:t>
                      </a:r>
                    </a:p>
                  </a:txBody>
                  <a:tcPr/>
                </a:tc>
                <a:tc>
                  <a:txBody>
                    <a:bodyPr/>
                    <a:lstStyle/>
                    <a:p>
                      <a:r>
                        <a:rPr lang="en-US" sz="1000"/>
                        <a:t>0.3108%</a:t>
                      </a:r>
                    </a:p>
                  </a:txBody>
                  <a:tcPr/>
                </a:tc>
                <a:tc>
                  <a:txBody>
                    <a:bodyPr/>
                    <a:lstStyle/>
                    <a:p>
                      <a:r>
                        <a:rPr lang="en-US" sz="1000"/>
                        <a:t>0.00%</a:t>
                      </a:r>
                    </a:p>
                  </a:txBody>
                  <a:tcPr/>
                </a:tc>
                <a:extLst>
                  <a:ext uri="{0D108BD9-81ED-4DB2-BD59-A6C34878D82A}">
                    <a16:rowId xmlns:a16="http://schemas.microsoft.com/office/drawing/2014/main" val="2461780836"/>
                  </a:ext>
                </a:extLst>
              </a:tr>
            </a:tbl>
          </a:graphicData>
        </a:graphic>
      </p:graphicFrame>
      <p:sp>
        <p:nvSpPr>
          <p:cNvPr id="4" name="Text Placeholder 3">
            <a:extLst>
              <a:ext uri="{FF2B5EF4-FFF2-40B4-BE49-F238E27FC236}">
                <a16:creationId xmlns:a16="http://schemas.microsoft.com/office/drawing/2014/main" id="{91383111-6CDD-48B1-8DA0-F7A973CC0052}"/>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12458031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1874</Words>
  <Application>Microsoft Office PowerPoint</Application>
  <PresentationFormat>On-screen Show (4:3)</PresentationFormat>
  <Paragraphs>780</Paragraphs>
  <Slides>26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26</vt:i4>
      </vt:variant>
    </vt:vector>
  </HeadingPairs>
  <TitlesOfParts>
    <vt:vector size="30" baseType="lpstr">
      <vt:lpstr>Calibri</vt:lpstr>
      <vt:lpstr>Arial</vt:lpstr>
      <vt:lpstr>ＭＳ Ｐゴシック</vt:lpstr>
      <vt:lpstr>quintly_template</vt:lpstr>
      <vt:lpstr>ASEAN Monthly Report Export</vt:lpstr>
      <vt:lpstr>Facebook: Content Performance - 1 of 5</vt:lpstr>
      <vt:lpstr>Facebook: Content Performance - 2 of 5</vt:lpstr>
      <vt:lpstr>Facebook: Content Performance - 3 of 5</vt:lpstr>
      <vt:lpstr>Facebook: Content Performance - 4 of 5</vt:lpstr>
      <vt:lpstr>Facebook: Content Performance - 5 of 5</vt:lpstr>
      <vt:lpstr>Instagram: Content Performance - 1 of 10</vt:lpstr>
      <vt:lpstr>Instagram: Content Performance - 2 of 10</vt:lpstr>
      <vt:lpstr>Instagram: Content Performance - 3 of 10</vt:lpstr>
      <vt:lpstr>Instagram: Content Performance - 4 of 10</vt:lpstr>
      <vt:lpstr>Instagram: Content Performance - 5 of 10</vt:lpstr>
      <vt:lpstr>Instagram: Content Performance - 6 of 10</vt:lpstr>
      <vt:lpstr>Instagram: Content Performance - 7 of 10</vt:lpstr>
      <vt:lpstr>Instagram: Content Performance - 8 of 10</vt:lpstr>
      <vt:lpstr>Instagram: Content Performance - 9 of 10</vt:lpstr>
      <vt:lpstr>Instagram: Content Performance - 10 of 10</vt:lpstr>
      <vt:lpstr>Twitter: Content Performance - 1 of 8</vt:lpstr>
      <vt:lpstr>Twitter: Content Performance - 2 of 8</vt:lpstr>
      <vt:lpstr>Twitter: Content Performance - 3 of 8</vt:lpstr>
      <vt:lpstr>Twitter: Content Performance - 4 of 8</vt:lpstr>
      <vt:lpstr>Twitter: Content Performance - 5 of 8</vt:lpstr>
      <vt:lpstr>Twitter: Content Performance - 6 of 8</vt:lpstr>
      <vt:lpstr>Twitter: Content Performance - 7 of 8</vt:lpstr>
      <vt:lpstr>Twitter: Content Performance - 8 of 8</vt:lpstr>
      <vt:lpstr>Coca Cola Singapore Advocacy Score Table</vt:lpstr>
      <vt:lpstr>FB: Key Metrics Table with E-Rate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ASEAN Monthly Report Export</dc:title>
  <dc:creator>Administrator</dc:creator>
  <cp:lastModifiedBy>Administrator</cp:lastModifiedBy>
  <cp:revision>1</cp:revision>
  <dcterms:created xsi:type="dcterms:W3CDTF">2018-03-06T15:22:17Z</dcterms:created>
  <dcterms:modified xsi:type="dcterms:W3CDTF">2018-03-06T15:23:05Z</dcterms:modified>
</cp:coreProperties>
</file>