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
      <p:font typeface="ＭＳ Ｐゴシック" panose="020B0600070205080204" pitchFamily="34" charset="-128"/>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A1FF0-2BE2-42AD-80B8-598DB1E2AE92}"/>
              </a:ext>
            </a:extLst>
          </p:cNvPr>
          <p:cNvSpPr>
            <a:spLocks noGrp="1"/>
          </p:cNvSpPr>
          <p:nvPr>
            <p:ph type="ctrTitle"/>
          </p:nvPr>
        </p:nvSpPr>
        <p:spPr/>
        <p:txBody>
          <a:bodyPr/>
          <a:lstStyle/>
          <a:p>
            <a:r>
              <a:rPr lang="en-US"/>
              <a:t>ASEAN Monthly Report Export</a:t>
            </a:r>
          </a:p>
        </p:txBody>
      </p:sp>
      <p:sp>
        <p:nvSpPr>
          <p:cNvPr id="3" name="Subtitle 2">
            <a:extLst>
              <a:ext uri="{FF2B5EF4-FFF2-40B4-BE49-F238E27FC236}">
                <a16:creationId xmlns:a16="http://schemas.microsoft.com/office/drawing/2014/main" id="{1985AE35-0CCD-4759-AC0B-6D68C703B4EE}"/>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140154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BC077-06C4-4BF7-A220-982C28D56615}"/>
              </a:ext>
            </a:extLst>
          </p:cNvPr>
          <p:cNvSpPr>
            <a:spLocks noGrp="1"/>
          </p:cNvSpPr>
          <p:nvPr>
            <p:ph type="title"/>
          </p:nvPr>
        </p:nvSpPr>
        <p:spPr/>
        <p:txBody>
          <a:bodyPr/>
          <a:lstStyle/>
          <a:p>
            <a:r>
              <a:rPr lang="en-US"/>
              <a:t>Facebook: Content Performance - 1 of 5</a:t>
            </a:r>
          </a:p>
        </p:txBody>
      </p:sp>
      <p:graphicFrame>
        <p:nvGraphicFramePr>
          <p:cNvPr id="5" name="Table Placeholder 4">
            <a:extLst>
              <a:ext uri="{FF2B5EF4-FFF2-40B4-BE49-F238E27FC236}">
                <a16:creationId xmlns:a16="http://schemas.microsoft.com/office/drawing/2014/main" id="{BA9A751D-CA55-4327-9504-89D44666BBBF}"/>
              </a:ext>
            </a:extLst>
          </p:cNvPr>
          <p:cNvGraphicFramePr>
            <a:graphicFrameLocks noGrp="1"/>
          </p:cNvGraphicFramePr>
          <p:nvPr>
            <p:ph type="tbl" sz="quarter" idx="13"/>
            <p:extLst>
              <p:ext uri="{D42A27DB-BD31-4B8C-83A1-F6EECF244321}">
                <p14:modId xmlns:p14="http://schemas.microsoft.com/office/powerpoint/2010/main" val="263799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96371915"/>
                    </a:ext>
                  </a:extLst>
                </a:gridCol>
                <a:gridCol w="1234440">
                  <a:extLst>
                    <a:ext uri="{9D8B030D-6E8A-4147-A177-3AD203B41FA5}">
                      <a16:colId xmlns:a16="http://schemas.microsoft.com/office/drawing/2014/main" val="225862085"/>
                    </a:ext>
                  </a:extLst>
                </a:gridCol>
                <a:gridCol w="822960">
                  <a:extLst>
                    <a:ext uri="{9D8B030D-6E8A-4147-A177-3AD203B41FA5}">
                      <a16:colId xmlns:a16="http://schemas.microsoft.com/office/drawing/2014/main" val="3874128523"/>
                    </a:ext>
                  </a:extLst>
                </a:gridCol>
                <a:gridCol w="822960">
                  <a:extLst>
                    <a:ext uri="{9D8B030D-6E8A-4147-A177-3AD203B41FA5}">
                      <a16:colId xmlns:a16="http://schemas.microsoft.com/office/drawing/2014/main" val="551573736"/>
                    </a:ext>
                  </a:extLst>
                </a:gridCol>
                <a:gridCol w="822960">
                  <a:extLst>
                    <a:ext uri="{9D8B030D-6E8A-4147-A177-3AD203B41FA5}">
                      <a16:colId xmlns:a16="http://schemas.microsoft.com/office/drawing/2014/main" val="262660094"/>
                    </a:ext>
                  </a:extLst>
                </a:gridCol>
                <a:gridCol w="822960">
                  <a:extLst>
                    <a:ext uri="{9D8B030D-6E8A-4147-A177-3AD203B41FA5}">
                      <a16:colId xmlns:a16="http://schemas.microsoft.com/office/drawing/2014/main" val="3108683258"/>
                    </a:ext>
                  </a:extLst>
                </a:gridCol>
                <a:gridCol w="822960">
                  <a:extLst>
                    <a:ext uri="{9D8B030D-6E8A-4147-A177-3AD203B41FA5}">
                      <a16:colId xmlns:a16="http://schemas.microsoft.com/office/drawing/2014/main" val="3962736286"/>
                    </a:ext>
                  </a:extLst>
                </a:gridCol>
                <a:gridCol w="822960">
                  <a:extLst>
                    <a:ext uri="{9D8B030D-6E8A-4147-A177-3AD203B41FA5}">
                      <a16:colId xmlns:a16="http://schemas.microsoft.com/office/drawing/2014/main" val="2481676747"/>
                    </a:ext>
                  </a:extLst>
                </a:gridCol>
                <a:gridCol w="822960">
                  <a:extLst>
                    <a:ext uri="{9D8B030D-6E8A-4147-A177-3AD203B41FA5}">
                      <a16:colId xmlns:a16="http://schemas.microsoft.com/office/drawing/2014/main" val="2174836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3856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- 2018-02-28 05:20:31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72436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- 2018-02-20 01:49:55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5812657"/>
                  </a:ext>
                </a:extLst>
              </a:tr>
            </a:tbl>
          </a:graphicData>
        </a:graphic>
      </p:graphicFrame>
      <p:sp>
        <p:nvSpPr>
          <p:cNvPr id="4" name="Text Placeholder 3">
            <a:extLst>
              <a:ext uri="{FF2B5EF4-FFF2-40B4-BE49-F238E27FC236}">
                <a16:creationId xmlns:a16="http://schemas.microsoft.com/office/drawing/2014/main" id="{7476B296-1FB8-4E97-A0A5-3F8767C7C41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12013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33313-6FFB-4ABC-9F76-2CE0C280D964}"/>
              </a:ext>
            </a:extLst>
          </p:cNvPr>
          <p:cNvSpPr>
            <a:spLocks noGrp="1"/>
          </p:cNvSpPr>
          <p:nvPr>
            <p:ph type="title"/>
          </p:nvPr>
        </p:nvSpPr>
        <p:spPr/>
        <p:txBody>
          <a:bodyPr/>
          <a:lstStyle/>
          <a:p>
            <a:r>
              <a:rPr lang="en-US"/>
              <a:t>Facebook: Content Performance - 2 of 5</a:t>
            </a:r>
          </a:p>
        </p:txBody>
      </p:sp>
      <p:graphicFrame>
        <p:nvGraphicFramePr>
          <p:cNvPr id="5" name="Table Placeholder 4">
            <a:extLst>
              <a:ext uri="{FF2B5EF4-FFF2-40B4-BE49-F238E27FC236}">
                <a16:creationId xmlns:a16="http://schemas.microsoft.com/office/drawing/2014/main" id="{AA78F4D2-A3C8-4907-AD36-3F2D6013A068}"/>
              </a:ext>
            </a:extLst>
          </p:cNvPr>
          <p:cNvGraphicFramePr>
            <a:graphicFrameLocks noGrp="1"/>
          </p:cNvGraphicFramePr>
          <p:nvPr>
            <p:ph type="tbl" sz="quarter" idx="13"/>
            <p:extLst>
              <p:ext uri="{D42A27DB-BD31-4B8C-83A1-F6EECF244321}">
                <p14:modId xmlns:p14="http://schemas.microsoft.com/office/powerpoint/2010/main" val="26505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34708362"/>
                    </a:ext>
                  </a:extLst>
                </a:gridCol>
                <a:gridCol w="1234440">
                  <a:extLst>
                    <a:ext uri="{9D8B030D-6E8A-4147-A177-3AD203B41FA5}">
                      <a16:colId xmlns:a16="http://schemas.microsoft.com/office/drawing/2014/main" val="3809785499"/>
                    </a:ext>
                  </a:extLst>
                </a:gridCol>
                <a:gridCol w="822960">
                  <a:extLst>
                    <a:ext uri="{9D8B030D-6E8A-4147-A177-3AD203B41FA5}">
                      <a16:colId xmlns:a16="http://schemas.microsoft.com/office/drawing/2014/main" val="483006410"/>
                    </a:ext>
                  </a:extLst>
                </a:gridCol>
                <a:gridCol w="822960">
                  <a:extLst>
                    <a:ext uri="{9D8B030D-6E8A-4147-A177-3AD203B41FA5}">
                      <a16:colId xmlns:a16="http://schemas.microsoft.com/office/drawing/2014/main" val="1493347772"/>
                    </a:ext>
                  </a:extLst>
                </a:gridCol>
                <a:gridCol w="822960">
                  <a:extLst>
                    <a:ext uri="{9D8B030D-6E8A-4147-A177-3AD203B41FA5}">
                      <a16:colId xmlns:a16="http://schemas.microsoft.com/office/drawing/2014/main" val="1330080738"/>
                    </a:ext>
                  </a:extLst>
                </a:gridCol>
                <a:gridCol w="822960">
                  <a:extLst>
                    <a:ext uri="{9D8B030D-6E8A-4147-A177-3AD203B41FA5}">
                      <a16:colId xmlns:a16="http://schemas.microsoft.com/office/drawing/2014/main" val="1233686361"/>
                    </a:ext>
                  </a:extLst>
                </a:gridCol>
                <a:gridCol w="822960">
                  <a:extLst>
                    <a:ext uri="{9D8B030D-6E8A-4147-A177-3AD203B41FA5}">
                      <a16:colId xmlns:a16="http://schemas.microsoft.com/office/drawing/2014/main" val="3533859367"/>
                    </a:ext>
                  </a:extLst>
                </a:gridCol>
                <a:gridCol w="822960">
                  <a:extLst>
                    <a:ext uri="{9D8B030D-6E8A-4147-A177-3AD203B41FA5}">
                      <a16:colId xmlns:a16="http://schemas.microsoft.com/office/drawing/2014/main" val="503138906"/>
                    </a:ext>
                  </a:extLst>
                </a:gridCol>
                <a:gridCol w="822960">
                  <a:extLst>
                    <a:ext uri="{9D8B030D-6E8A-4147-A177-3AD203B41FA5}">
                      <a16:colId xmlns:a16="http://schemas.microsoft.com/office/drawing/2014/main" val="3879056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98305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- 2018-02-16 03:00:00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新年快乐！祝你多福多乐！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As we usher in the new year, Coca-Cola wishes everyone a Happy Chinese New Year! May the year ahead be full of auspiciousness and happiness! 
Tag your family/friends below to send them good vibes for an auspicious year that is </a:t>
                      </a:r>
                      <a:r>
                        <a:rPr kumimoji="0" lang="ja-JP" altLang="en-US" sz="1000" b="0" i="0" u="none" strike="noStrike" kern="1200" cap="none" spc="0" normalizeH="0" baseline="0" noProof="0">
                          <a:ln>
                            <a:noFill/>
                          </a:ln>
                          <a:solidFill>
                            <a:prstClr val="black"/>
                          </a:solidFill>
                          <a:effectLst/>
                          <a:uLnTx/>
                          <a:uFillTx/>
                          <a:latin typeface="+mn-lt"/>
                          <a:ea typeface="+mn-ea"/>
                          <a:cs typeface="+mn-cs"/>
                        </a:rPr>
                        <a:t>多福多乐</a:t>
                      </a:r>
                      <a:r>
                        <a:rPr kumimoji="0" lang="en-US" altLang="ja-JP" sz="1000" b="0" i="0" u="none" strike="noStrike" kern="1200" cap="none" spc="0" normalizeH="0" baseline="0" noProof="0">
                          <a:ln>
                            <a:noFill/>
                          </a:ln>
                          <a:solidFill>
                            <a:prstClr val="black"/>
                          </a:solidFill>
                          <a:effectLst/>
                          <a:uLnTx/>
                          <a:uFillTx/>
                          <a:latin typeface="+mn-lt"/>
                          <a:ea typeface="+mn-ea"/>
                          <a:cs typeface="+mn-cs"/>
                        </a:rPr>
                        <a:t>!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#CNY2018 #CokeNewYear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77839686"/>
                  </a:ext>
                </a:extLst>
              </a:tr>
            </a:tbl>
          </a:graphicData>
        </a:graphic>
      </p:graphicFrame>
      <p:sp>
        <p:nvSpPr>
          <p:cNvPr id="4" name="Text Placeholder 3">
            <a:extLst>
              <a:ext uri="{FF2B5EF4-FFF2-40B4-BE49-F238E27FC236}">
                <a16:creationId xmlns:a16="http://schemas.microsoft.com/office/drawing/2014/main" id="{B6F7A912-91B5-4EFC-B7B7-3B5C08B8452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18505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98050-55A4-4BDA-8545-25C031980BAD}"/>
              </a:ext>
            </a:extLst>
          </p:cNvPr>
          <p:cNvSpPr>
            <a:spLocks noGrp="1"/>
          </p:cNvSpPr>
          <p:nvPr>
            <p:ph type="title"/>
          </p:nvPr>
        </p:nvSpPr>
        <p:spPr/>
        <p:txBody>
          <a:bodyPr/>
          <a:lstStyle/>
          <a:p>
            <a:r>
              <a:rPr lang="en-US"/>
              <a:t>Facebook: Content Performance - 3 of 5</a:t>
            </a:r>
          </a:p>
        </p:txBody>
      </p:sp>
      <p:graphicFrame>
        <p:nvGraphicFramePr>
          <p:cNvPr id="5" name="Table Placeholder 4">
            <a:extLst>
              <a:ext uri="{FF2B5EF4-FFF2-40B4-BE49-F238E27FC236}">
                <a16:creationId xmlns:a16="http://schemas.microsoft.com/office/drawing/2014/main" id="{421D1AF5-D889-49F1-A391-E01C4EADC6F2}"/>
              </a:ext>
            </a:extLst>
          </p:cNvPr>
          <p:cNvGraphicFramePr>
            <a:graphicFrameLocks noGrp="1"/>
          </p:cNvGraphicFramePr>
          <p:nvPr>
            <p:ph type="tbl" sz="quarter" idx="13"/>
            <p:extLst>
              <p:ext uri="{D42A27DB-BD31-4B8C-83A1-F6EECF244321}">
                <p14:modId xmlns:p14="http://schemas.microsoft.com/office/powerpoint/2010/main" val="420399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02388108"/>
                    </a:ext>
                  </a:extLst>
                </a:gridCol>
                <a:gridCol w="1234440">
                  <a:extLst>
                    <a:ext uri="{9D8B030D-6E8A-4147-A177-3AD203B41FA5}">
                      <a16:colId xmlns:a16="http://schemas.microsoft.com/office/drawing/2014/main" val="791609199"/>
                    </a:ext>
                  </a:extLst>
                </a:gridCol>
                <a:gridCol w="822960">
                  <a:extLst>
                    <a:ext uri="{9D8B030D-6E8A-4147-A177-3AD203B41FA5}">
                      <a16:colId xmlns:a16="http://schemas.microsoft.com/office/drawing/2014/main" val="2269506743"/>
                    </a:ext>
                  </a:extLst>
                </a:gridCol>
                <a:gridCol w="822960">
                  <a:extLst>
                    <a:ext uri="{9D8B030D-6E8A-4147-A177-3AD203B41FA5}">
                      <a16:colId xmlns:a16="http://schemas.microsoft.com/office/drawing/2014/main" val="1239327556"/>
                    </a:ext>
                  </a:extLst>
                </a:gridCol>
                <a:gridCol w="822960">
                  <a:extLst>
                    <a:ext uri="{9D8B030D-6E8A-4147-A177-3AD203B41FA5}">
                      <a16:colId xmlns:a16="http://schemas.microsoft.com/office/drawing/2014/main" val="100365509"/>
                    </a:ext>
                  </a:extLst>
                </a:gridCol>
                <a:gridCol w="822960">
                  <a:extLst>
                    <a:ext uri="{9D8B030D-6E8A-4147-A177-3AD203B41FA5}">
                      <a16:colId xmlns:a16="http://schemas.microsoft.com/office/drawing/2014/main" val="1359571712"/>
                    </a:ext>
                  </a:extLst>
                </a:gridCol>
                <a:gridCol w="822960">
                  <a:extLst>
                    <a:ext uri="{9D8B030D-6E8A-4147-A177-3AD203B41FA5}">
                      <a16:colId xmlns:a16="http://schemas.microsoft.com/office/drawing/2014/main" val="201661080"/>
                    </a:ext>
                  </a:extLst>
                </a:gridCol>
                <a:gridCol w="822960">
                  <a:extLst>
                    <a:ext uri="{9D8B030D-6E8A-4147-A177-3AD203B41FA5}">
                      <a16:colId xmlns:a16="http://schemas.microsoft.com/office/drawing/2014/main" val="4183652060"/>
                    </a:ext>
                  </a:extLst>
                </a:gridCol>
                <a:gridCol w="822960">
                  <a:extLst>
                    <a:ext uri="{9D8B030D-6E8A-4147-A177-3AD203B41FA5}">
                      <a16:colId xmlns:a16="http://schemas.microsoft.com/office/drawing/2014/main" val="493327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93298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- 2018-02-15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 you enjoy your reunion dinner later, we wish you and your family abundance and good blessings for the year ahead! :)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CNY2018 #CokeNewYear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07482774"/>
                  </a:ext>
                </a:extLst>
              </a:tr>
            </a:tbl>
          </a:graphicData>
        </a:graphic>
      </p:graphicFrame>
      <p:sp>
        <p:nvSpPr>
          <p:cNvPr id="4" name="Text Placeholder 3">
            <a:extLst>
              <a:ext uri="{FF2B5EF4-FFF2-40B4-BE49-F238E27FC236}">
                <a16:creationId xmlns:a16="http://schemas.microsoft.com/office/drawing/2014/main" id="{67723DE9-88D5-4C84-AF87-BFD6783484E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87877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4BB71-9922-46C2-A8AC-BE919DD87AF5}"/>
              </a:ext>
            </a:extLst>
          </p:cNvPr>
          <p:cNvSpPr>
            <a:spLocks noGrp="1"/>
          </p:cNvSpPr>
          <p:nvPr>
            <p:ph type="title"/>
          </p:nvPr>
        </p:nvSpPr>
        <p:spPr/>
        <p:txBody>
          <a:bodyPr/>
          <a:lstStyle/>
          <a:p>
            <a:r>
              <a:rPr lang="en-US"/>
              <a:t>Facebook: Content Performance - 4 of 5</a:t>
            </a:r>
          </a:p>
        </p:txBody>
      </p:sp>
      <p:graphicFrame>
        <p:nvGraphicFramePr>
          <p:cNvPr id="5" name="Table Placeholder 4">
            <a:extLst>
              <a:ext uri="{FF2B5EF4-FFF2-40B4-BE49-F238E27FC236}">
                <a16:creationId xmlns:a16="http://schemas.microsoft.com/office/drawing/2014/main" id="{9C47B007-07D2-4141-8489-016B1251B027}"/>
              </a:ext>
            </a:extLst>
          </p:cNvPr>
          <p:cNvGraphicFramePr>
            <a:graphicFrameLocks noGrp="1"/>
          </p:cNvGraphicFramePr>
          <p:nvPr>
            <p:ph type="tbl" sz="quarter" idx="13"/>
            <p:extLst>
              <p:ext uri="{D42A27DB-BD31-4B8C-83A1-F6EECF244321}">
                <p14:modId xmlns:p14="http://schemas.microsoft.com/office/powerpoint/2010/main" val="4010682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21205556"/>
                    </a:ext>
                  </a:extLst>
                </a:gridCol>
                <a:gridCol w="1234440">
                  <a:extLst>
                    <a:ext uri="{9D8B030D-6E8A-4147-A177-3AD203B41FA5}">
                      <a16:colId xmlns:a16="http://schemas.microsoft.com/office/drawing/2014/main" val="1564143678"/>
                    </a:ext>
                  </a:extLst>
                </a:gridCol>
                <a:gridCol w="822960">
                  <a:extLst>
                    <a:ext uri="{9D8B030D-6E8A-4147-A177-3AD203B41FA5}">
                      <a16:colId xmlns:a16="http://schemas.microsoft.com/office/drawing/2014/main" val="1715136014"/>
                    </a:ext>
                  </a:extLst>
                </a:gridCol>
                <a:gridCol w="822960">
                  <a:extLst>
                    <a:ext uri="{9D8B030D-6E8A-4147-A177-3AD203B41FA5}">
                      <a16:colId xmlns:a16="http://schemas.microsoft.com/office/drawing/2014/main" val="2975503617"/>
                    </a:ext>
                  </a:extLst>
                </a:gridCol>
                <a:gridCol w="822960">
                  <a:extLst>
                    <a:ext uri="{9D8B030D-6E8A-4147-A177-3AD203B41FA5}">
                      <a16:colId xmlns:a16="http://schemas.microsoft.com/office/drawing/2014/main" val="1600213693"/>
                    </a:ext>
                  </a:extLst>
                </a:gridCol>
                <a:gridCol w="822960">
                  <a:extLst>
                    <a:ext uri="{9D8B030D-6E8A-4147-A177-3AD203B41FA5}">
                      <a16:colId xmlns:a16="http://schemas.microsoft.com/office/drawing/2014/main" val="2213648261"/>
                    </a:ext>
                  </a:extLst>
                </a:gridCol>
                <a:gridCol w="822960">
                  <a:extLst>
                    <a:ext uri="{9D8B030D-6E8A-4147-A177-3AD203B41FA5}">
                      <a16:colId xmlns:a16="http://schemas.microsoft.com/office/drawing/2014/main" val="2270380730"/>
                    </a:ext>
                  </a:extLst>
                </a:gridCol>
                <a:gridCol w="822960">
                  <a:extLst>
                    <a:ext uri="{9D8B030D-6E8A-4147-A177-3AD203B41FA5}">
                      <a16:colId xmlns:a16="http://schemas.microsoft.com/office/drawing/2014/main" val="4096897390"/>
                    </a:ext>
                  </a:extLst>
                </a:gridCol>
                <a:gridCol w="822960">
                  <a:extLst>
                    <a:ext uri="{9D8B030D-6E8A-4147-A177-3AD203B41FA5}">
                      <a16:colId xmlns:a16="http://schemas.microsoft.com/office/drawing/2014/main" val="235839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7434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- 2018-02-12 04:00:00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Make 2018 the SUPER HUAT year for yourself by winning a REAL GOLD Coca-Cola can worth SGD 18,000 each this Chinese New Year! 
Want to get your hands on it? Simply:
1) Purchase SGD18 worth of Coca-Cola products (incl. participating brands) in a single receipt. 
2) SMS CokeGold &lt;space&gt; Name &lt;space&gt; Receipt Number to 92707075,
and you could be one of our winners!
Find out more details here: http://CokeURL.com/cnysg2018
T&amp;Cs apply. Promotion ends 25 Feb 2018.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CNY2018 #CokeNewYear #RealGold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03184557"/>
                  </a:ext>
                </a:extLst>
              </a:tr>
            </a:tbl>
          </a:graphicData>
        </a:graphic>
      </p:graphicFrame>
      <p:sp>
        <p:nvSpPr>
          <p:cNvPr id="4" name="Text Placeholder 3">
            <a:extLst>
              <a:ext uri="{FF2B5EF4-FFF2-40B4-BE49-F238E27FC236}">
                <a16:creationId xmlns:a16="http://schemas.microsoft.com/office/drawing/2014/main" id="{E8870276-0FF3-471D-9E0E-9B33E91A199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3556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A11B1-9A95-4018-88BD-E1357916B8F8}"/>
              </a:ext>
            </a:extLst>
          </p:cNvPr>
          <p:cNvSpPr>
            <a:spLocks noGrp="1"/>
          </p:cNvSpPr>
          <p:nvPr>
            <p:ph type="title"/>
          </p:nvPr>
        </p:nvSpPr>
        <p:spPr/>
        <p:txBody>
          <a:bodyPr/>
          <a:lstStyle/>
          <a:p>
            <a:r>
              <a:rPr lang="en-US"/>
              <a:t>Facebook: Content Performance - 5 of 5</a:t>
            </a:r>
          </a:p>
        </p:txBody>
      </p:sp>
      <p:graphicFrame>
        <p:nvGraphicFramePr>
          <p:cNvPr id="5" name="Table Placeholder 4">
            <a:extLst>
              <a:ext uri="{FF2B5EF4-FFF2-40B4-BE49-F238E27FC236}">
                <a16:creationId xmlns:a16="http://schemas.microsoft.com/office/drawing/2014/main" id="{3EB03FB8-C344-47B8-9229-9A53F7A09C38}"/>
              </a:ext>
            </a:extLst>
          </p:cNvPr>
          <p:cNvGraphicFramePr>
            <a:graphicFrameLocks noGrp="1"/>
          </p:cNvGraphicFramePr>
          <p:nvPr>
            <p:ph type="tbl" sz="quarter" idx="13"/>
            <p:extLst>
              <p:ext uri="{D42A27DB-BD31-4B8C-83A1-F6EECF244321}">
                <p14:modId xmlns:p14="http://schemas.microsoft.com/office/powerpoint/2010/main" val="1110362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30244823"/>
                    </a:ext>
                  </a:extLst>
                </a:gridCol>
                <a:gridCol w="1234440">
                  <a:extLst>
                    <a:ext uri="{9D8B030D-6E8A-4147-A177-3AD203B41FA5}">
                      <a16:colId xmlns:a16="http://schemas.microsoft.com/office/drawing/2014/main" val="3635731136"/>
                    </a:ext>
                  </a:extLst>
                </a:gridCol>
                <a:gridCol w="822960">
                  <a:extLst>
                    <a:ext uri="{9D8B030D-6E8A-4147-A177-3AD203B41FA5}">
                      <a16:colId xmlns:a16="http://schemas.microsoft.com/office/drawing/2014/main" val="357530721"/>
                    </a:ext>
                  </a:extLst>
                </a:gridCol>
                <a:gridCol w="822960">
                  <a:extLst>
                    <a:ext uri="{9D8B030D-6E8A-4147-A177-3AD203B41FA5}">
                      <a16:colId xmlns:a16="http://schemas.microsoft.com/office/drawing/2014/main" val="3410773856"/>
                    </a:ext>
                  </a:extLst>
                </a:gridCol>
                <a:gridCol w="822960">
                  <a:extLst>
                    <a:ext uri="{9D8B030D-6E8A-4147-A177-3AD203B41FA5}">
                      <a16:colId xmlns:a16="http://schemas.microsoft.com/office/drawing/2014/main" val="1612905438"/>
                    </a:ext>
                  </a:extLst>
                </a:gridCol>
                <a:gridCol w="822960">
                  <a:extLst>
                    <a:ext uri="{9D8B030D-6E8A-4147-A177-3AD203B41FA5}">
                      <a16:colId xmlns:a16="http://schemas.microsoft.com/office/drawing/2014/main" val="497842812"/>
                    </a:ext>
                  </a:extLst>
                </a:gridCol>
                <a:gridCol w="822960">
                  <a:extLst>
                    <a:ext uri="{9D8B030D-6E8A-4147-A177-3AD203B41FA5}">
                      <a16:colId xmlns:a16="http://schemas.microsoft.com/office/drawing/2014/main" val="3472276927"/>
                    </a:ext>
                  </a:extLst>
                </a:gridCol>
                <a:gridCol w="822960">
                  <a:extLst>
                    <a:ext uri="{9D8B030D-6E8A-4147-A177-3AD203B41FA5}">
                      <a16:colId xmlns:a16="http://schemas.microsoft.com/office/drawing/2014/main" val="3964635914"/>
                    </a:ext>
                  </a:extLst>
                </a:gridCol>
                <a:gridCol w="822960">
                  <a:extLst>
                    <a:ext uri="{9D8B030D-6E8A-4147-A177-3AD203B41FA5}">
                      <a16:colId xmlns:a16="http://schemas.microsoft.com/office/drawing/2014/main" val="2543708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08675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- 2018-02-05 14:37:34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115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- 2018-02-05 02:30:05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 yourself exclusive Coca-Cola premiums and vouchers when you purchase a beverage from our vending machines! Visit http://CokeURL.com/VendASurprise2 for more details today!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32229677"/>
                  </a:ext>
                </a:extLst>
              </a:tr>
            </a:tbl>
          </a:graphicData>
        </a:graphic>
      </p:graphicFrame>
      <p:sp>
        <p:nvSpPr>
          <p:cNvPr id="4" name="Text Placeholder 3">
            <a:extLst>
              <a:ext uri="{FF2B5EF4-FFF2-40B4-BE49-F238E27FC236}">
                <a16:creationId xmlns:a16="http://schemas.microsoft.com/office/drawing/2014/main" id="{32F71486-B7D2-4595-965B-FDD2413927C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93641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B6938-5BBC-44B1-A87C-26D8220D92D7}"/>
              </a:ext>
            </a:extLst>
          </p:cNvPr>
          <p:cNvSpPr>
            <a:spLocks noGrp="1"/>
          </p:cNvSpPr>
          <p:nvPr>
            <p:ph type="title"/>
          </p:nvPr>
        </p:nvSpPr>
        <p:spPr/>
        <p:txBody>
          <a:bodyPr/>
          <a:lstStyle/>
          <a:p>
            <a:r>
              <a:rPr lang="en-US"/>
              <a:t>Instagram: Content Performance - 1 of 10</a:t>
            </a:r>
          </a:p>
        </p:txBody>
      </p:sp>
      <p:graphicFrame>
        <p:nvGraphicFramePr>
          <p:cNvPr id="5" name="Table Placeholder 4">
            <a:extLst>
              <a:ext uri="{FF2B5EF4-FFF2-40B4-BE49-F238E27FC236}">
                <a16:creationId xmlns:a16="http://schemas.microsoft.com/office/drawing/2014/main" id="{0626B034-59B3-4FA0-B5E6-4286B1F461CE}"/>
              </a:ext>
            </a:extLst>
          </p:cNvPr>
          <p:cNvGraphicFramePr>
            <a:graphicFrameLocks noGrp="1"/>
          </p:cNvGraphicFramePr>
          <p:nvPr>
            <p:ph type="tbl" sz="quarter" idx="13"/>
            <p:extLst>
              <p:ext uri="{D42A27DB-BD31-4B8C-83A1-F6EECF244321}">
                <p14:modId xmlns:p14="http://schemas.microsoft.com/office/powerpoint/2010/main" val="1437009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17355231"/>
                    </a:ext>
                  </a:extLst>
                </a:gridCol>
                <a:gridCol w="1234440">
                  <a:extLst>
                    <a:ext uri="{9D8B030D-6E8A-4147-A177-3AD203B41FA5}">
                      <a16:colId xmlns:a16="http://schemas.microsoft.com/office/drawing/2014/main" val="2668997510"/>
                    </a:ext>
                  </a:extLst>
                </a:gridCol>
                <a:gridCol w="822960">
                  <a:extLst>
                    <a:ext uri="{9D8B030D-6E8A-4147-A177-3AD203B41FA5}">
                      <a16:colId xmlns:a16="http://schemas.microsoft.com/office/drawing/2014/main" val="1466800653"/>
                    </a:ext>
                  </a:extLst>
                </a:gridCol>
                <a:gridCol w="822960">
                  <a:extLst>
                    <a:ext uri="{9D8B030D-6E8A-4147-A177-3AD203B41FA5}">
                      <a16:colId xmlns:a16="http://schemas.microsoft.com/office/drawing/2014/main" val="3164808603"/>
                    </a:ext>
                  </a:extLst>
                </a:gridCol>
                <a:gridCol w="822960">
                  <a:extLst>
                    <a:ext uri="{9D8B030D-6E8A-4147-A177-3AD203B41FA5}">
                      <a16:colId xmlns:a16="http://schemas.microsoft.com/office/drawing/2014/main" val="3682046322"/>
                    </a:ext>
                  </a:extLst>
                </a:gridCol>
                <a:gridCol w="822960">
                  <a:extLst>
                    <a:ext uri="{9D8B030D-6E8A-4147-A177-3AD203B41FA5}">
                      <a16:colId xmlns:a16="http://schemas.microsoft.com/office/drawing/2014/main" val="829825664"/>
                    </a:ext>
                  </a:extLst>
                </a:gridCol>
                <a:gridCol w="822960">
                  <a:extLst>
                    <a:ext uri="{9D8B030D-6E8A-4147-A177-3AD203B41FA5}">
                      <a16:colId xmlns:a16="http://schemas.microsoft.com/office/drawing/2014/main" val="2119110246"/>
                    </a:ext>
                  </a:extLst>
                </a:gridCol>
                <a:gridCol w="822960">
                  <a:extLst>
                    <a:ext uri="{9D8B030D-6E8A-4147-A177-3AD203B41FA5}">
                      <a16:colId xmlns:a16="http://schemas.microsoft.com/office/drawing/2014/main" val="1849432822"/>
                    </a:ext>
                  </a:extLst>
                </a:gridCol>
                <a:gridCol w="822960">
                  <a:extLst>
                    <a:ext uri="{9D8B030D-6E8A-4147-A177-3AD203B41FA5}">
                      <a16:colId xmlns:a16="http://schemas.microsoft.com/office/drawing/2014/main" val="191191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5756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- 2018-02-28 12:14:07</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Patch us in pep.si/stuff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2360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- 2018-02-27 08:56:10</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Time to lose the weight gained from CNY! While working out, remember to stay hydrated with #100PLUSActive.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#100plussg #postcny #bodygoals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9432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- 2018-02-26 17:57:39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Have you seen Pepsi in the wild? Snap a pic and tag us!
📸: @_jpry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81237285"/>
                  </a:ext>
                </a:extLst>
              </a:tr>
            </a:tbl>
          </a:graphicData>
        </a:graphic>
      </p:graphicFrame>
      <p:sp>
        <p:nvSpPr>
          <p:cNvPr id="4" name="Text Placeholder 3">
            <a:extLst>
              <a:ext uri="{FF2B5EF4-FFF2-40B4-BE49-F238E27FC236}">
                <a16:creationId xmlns:a16="http://schemas.microsoft.com/office/drawing/2014/main" id="{A151AAF8-0D9B-4673-B09A-DE322F06A9F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12192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18A32-1A47-4EE8-8EF9-E1F84C62DAFC}"/>
              </a:ext>
            </a:extLst>
          </p:cNvPr>
          <p:cNvSpPr>
            <a:spLocks noGrp="1"/>
          </p:cNvSpPr>
          <p:nvPr>
            <p:ph type="title"/>
          </p:nvPr>
        </p:nvSpPr>
        <p:spPr/>
        <p:txBody>
          <a:bodyPr/>
          <a:lstStyle/>
          <a:p>
            <a:r>
              <a:rPr lang="en-US"/>
              <a:t>Instagram: Content Performance - 2 of 10</a:t>
            </a:r>
          </a:p>
        </p:txBody>
      </p:sp>
      <p:graphicFrame>
        <p:nvGraphicFramePr>
          <p:cNvPr id="5" name="Table Placeholder 4">
            <a:extLst>
              <a:ext uri="{FF2B5EF4-FFF2-40B4-BE49-F238E27FC236}">
                <a16:creationId xmlns:a16="http://schemas.microsoft.com/office/drawing/2014/main" id="{ED062BC8-49AE-4A1F-99CF-BE49BBC19968}"/>
              </a:ext>
            </a:extLst>
          </p:cNvPr>
          <p:cNvGraphicFramePr>
            <a:graphicFrameLocks noGrp="1"/>
          </p:cNvGraphicFramePr>
          <p:nvPr>
            <p:ph type="tbl" sz="quarter" idx="13"/>
            <p:extLst>
              <p:ext uri="{D42A27DB-BD31-4B8C-83A1-F6EECF244321}">
                <p14:modId xmlns:p14="http://schemas.microsoft.com/office/powerpoint/2010/main" val="301666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6374336"/>
                    </a:ext>
                  </a:extLst>
                </a:gridCol>
                <a:gridCol w="1234440">
                  <a:extLst>
                    <a:ext uri="{9D8B030D-6E8A-4147-A177-3AD203B41FA5}">
                      <a16:colId xmlns:a16="http://schemas.microsoft.com/office/drawing/2014/main" val="4193325603"/>
                    </a:ext>
                  </a:extLst>
                </a:gridCol>
                <a:gridCol w="822960">
                  <a:extLst>
                    <a:ext uri="{9D8B030D-6E8A-4147-A177-3AD203B41FA5}">
                      <a16:colId xmlns:a16="http://schemas.microsoft.com/office/drawing/2014/main" val="492687043"/>
                    </a:ext>
                  </a:extLst>
                </a:gridCol>
                <a:gridCol w="822960">
                  <a:extLst>
                    <a:ext uri="{9D8B030D-6E8A-4147-A177-3AD203B41FA5}">
                      <a16:colId xmlns:a16="http://schemas.microsoft.com/office/drawing/2014/main" val="1130266215"/>
                    </a:ext>
                  </a:extLst>
                </a:gridCol>
                <a:gridCol w="822960">
                  <a:extLst>
                    <a:ext uri="{9D8B030D-6E8A-4147-A177-3AD203B41FA5}">
                      <a16:colId xmlns:a16="http://schemas.microsoft.com/office/drawing/2014/main" val="534574432"/>
                    </a:ext>
                  </a:extLst>
                </a:gridCol>
                <a:gridCol w="822960">
                  <a:extLst>
                    <a:ext uri="{9D8B030D-6E8A-4147-A177-3AD203B41FA5}">
                      <a16:colId xmlns:a16="http://schemas.microsoft.com/office/drawing/2014/main" val="4071418145"/>
                    </a:ext>
                  </a:extLst>
                </a:gridCol>
                <a:gridCol w="822960">
                  <a:extLst>
                    <a:ext uri="{9D8B030D-6E8A-4147-A177-3AD203B41FA5}">
                      <a16:colId xmlns:a16="http://schemas.microsoft.com/office/drawing/2014/main" val="59050356"/>
                    </a:ext>
                  </a:extLst>
                </a:gridCol>
                <a:gridCol w="822960">
                  <a:extLst>
                    <a:ext uri="{9D8B030D-6E8A-4147-A177-3AD203B41FA5}">
                      <a16:colId xmlns:a16="http://schemas.microsoft.com/office/drawing/2014/main" val="3925620803"/>
                    </a:ext>
                  </a:extLst>
                </a:gridCol>
                <a:gridCol w="822960">
                  <a:extLst>
                    <a:ext uri="{9D8B030D-6E8A-4147-A177-3AD203B41FA5}">
                      <a16:colId xmlns:a16="http://schemas.microsoft.com/office/drawing/2014/main" val="7345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5626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- 2018-02-26 00:01:51</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#ThisIsThePepsi giving you a new profile pic! Head to thisisthepepsi.com and don't forget to tag us in it when you 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0974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- 2018-02-23 17:57:39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Beginning to see a pattern
📸: @chdinapoli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6900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- 2018-02-21 04:52:21</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Psst, it’s hydration-o-clock. Time to hydrate your body after a long day with the best!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#100plussg #isotonic #hydrate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0946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- 2018-02-20 22:57:13</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Just add 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84296071"/>
                  </a:ext>
                </a:extLst>
              </a:tr>
            </a:tbl>
          </a:graphicData>
        </a:graphic>
      </p:graphicFrame>
      <p:sp>
        <p:nvSpPr>
          <p:cNvPr id="4" name="Text Placeholder 3">
            <a:extLst>
              <a:ext uri="{FF2B5EF4-FFF2-40B4-BE49-F238E27FC236}">
                <a16:creationId xmlns:a16="http://schemas.microsoft.com/office/drawing/2014/main" id="{1D1D3E29-96B3-485C-B41C-7F3EE5FCD14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86746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CF601-9797-4636-A704-9E206E0AF654}"/>
              </a:ext>
            </a:extLst>
          </p:cNvPr>
          <p:cNvSpPr>
            <a:spLocks noGrp="1"/>
          </p:cNvSpPr>
          <p:nvPr>
            <p:ph type="title"/>
          </p:nvPr>
        </p:nvSpPr>
        <p:spPr/>
        <p:txBody>
          <a:bodyPr/>
          <a:lstStyle/>
          <a:p>
            <a:r>
              <a:rPr lang="en-US"/>
              <a:t>Instagram: Content Performance - 3 of 10</a:t>
            </a:r>
          </a:p>
        </p:txBody>
      </p:sp>
      <p:graphicFrame>
        <p:nvGraphicFramePr>
          <p:cNvPr id="5" name="Table Placeholder 4">
            <a:extLst>
              <a:ext uri="{FF2B5EF4-FFF2-40B4-BE49-F238E27FC236}">
                <a16:creationId xmlns:a16="http://schemas.microsoft.com/office/drawing/2014/main" id="{7AFB02A3-8FCE-4688-9CB8-1D2377C25CFF}"/>
              </a:ext>
            </a:extLst>
          </p:cNvPr>
          <p:cNvGraphicFramePr>
            <a:graphicFrameLocks noGrp="1"/>
          </p:cNvGraphicFramePr>
          <p:nvPr>
            <p:ph type="tbl" sz="quarter" idx="13"/>
            <p:extLst>
              <p:ext uri="{D42A27DB-BD31-4B8C-83A1-F6EECF244321}">
                <p14:modId xmlns:p14="http://schemas.microsoft.com/office/powerpoint/2010/main" val="391046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13574907"/>
                    </a:ext>
                  </a:extLst>
                </a:gridCol>
                <a:gridCol w="1234440">
                  <a:extLst>
                    <a:ext uri="{9D8B030D-6E8A-4147-A177-3AD203B41FA5}">
                      <a16:colId xmlns:a16="http://schemas.microsoft.com/office/drawing/2014/main" val="638643684"/>
                    </a:ext>
                  </a:extLst>
                </a:gridCol>
                <a:gridCol w="822960">
                  <a:extLst>
                    <a:ext uri="{9D8B030D-6E8A-4147-A177-3AD203B41FA5}">
                      <a16:colId xmlns:a16="http://schemas.microsoft.com/office/drawing/2014/main" val="3530676870"/>
                    </a:ext>
                  </a:extLst>
                </a:gridCol>
                <a:gridCol w="822960">
                  <a:extLst>
                    <a:ext uri="{9D8B030D-6E8A-4147-A177-3AD203B41FA5}">
                      <a16:colId xmlns:a16="http://schemas.microsoft.com/office/drawing/2014/main" val="3392999831"/>
                    </a:ext>
                  </a:extLst>
                </a:gridCol>
                <a:gridCol w="822960">
                  <a:extLst>
                    <a:ext uri="{9D8B030D-6E8A-4147-A177-3AD203B41FA5}">
                      <a16:colId xmlns:a16="http://schemas.microsoft.com/office/drawing/2014/main" val="3856151770"/>
                    </a:ext>
                  </a:extLst>
                </a:gridCol>
                <a:gridCol w="822960">
                  <a:extLst>
                    <a:ext uri="{9D8B030D-6E8A-4147-A177-3AD203B41FA5}">
                      <a16:colId xmlns:a16="http://schemas.microsoft.com/office/drawing/2014/main" val="2322724387"/>
                    </a:ext>
                  </a:extLst>
                </a:gridCol>
                <a:gridCol w="822960">
                  <a:extLst>
                    <a:ext uri="{9D8B030D-6E8A-4147-A177-3AD203B41FA5}">
                      <a16:colId xmlns:a16="http://schemas.microsoft.com/office/drawing/2014/main" val="2957708949"/>
                    </a:ext>
                  </a:extLst>
                </a:gridCol>
                <a:gridCol w="822960">
                  <a:extLst>
                    <a:ext uri="{9D8B030D-6E8A-4147-A177-3AD203B41FA5}">
                      <a16:colId xmlns:a16="http://schemas.microsoft.com/office/drawing/2014/main" val="3136506956"/>
                    </a:ext>
                  </a:extLst>
                </a:gridCol>
                <a:gridCol w="822960">
                  <a:extLst>
                    <a:ext uri="{9D8B030D-6E8A-4147-A177-3AD203B41FA5}">
                      <a16:colId xmlns:a16="http://schemas.microsoft.com/office/drawing/2014/main" val="3641479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9127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- 2018-02-19 18:29:27</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Long weekend looks
📸: @nourhanhossaam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1051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- 2018-02-19 03:58:52</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After one too many prawn crackers during the upcoming CNY, hydrate with a can of 100PLUS to give your body that much needed replenishment.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#100plussg #cny2018 #100plusgoldcans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2102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- 2018-02-18 19:28:52</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Drink Pepsi. Get Stuff (like this cooler!). It's simple! pep.si/stuff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10858128"/>
                  </a:ext>
                </a:extLst>
              </a:tr>
            </a:tbl>
          </a:graphicData>
        </a:graphic>
      </p:graphicFrame>
      <p:sp>
        <p:nvSpPr>
          <p:cNvPr id="4" name="Text Placeholder 3">
            <a:extLst>
              <a:ext uri="{FF2B5EF4-FFF2-40B4-BE49-F238E27FC236}">
                <a16:creationId xmlns:a16="http://schemas.microsoft.com/office/drawing/2014/main" id="{65411A1B-67AD-4BB3-A6BE-7098EEFFC31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50487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3718A-3C4C-4C94-98DA-30AA956A600B}"/>
              </a:ext>
            </a:extLst>
          </p:cNvPr>
          <p:cNvSpPr>
            <a:spLocks noGrp="1"/>
          </p:cNvSpPr>
          <p:nvPr>
            <p:ph type="title"/>
          </p:nvPr>
        </p:nvSpPr>
        <p:spPr/>
        <p:txBody>
          <a:bodyPr/>
          <a:lstStyle/>
          <a:p>
            <a:r>
              <a:rPr lang="en-US"/>
              <a:t>Instagram: Content Performance - 4 of 10</a:t>
            </a:r>
          </a:p>
        </p:txBody>
      </p:sp>
      <p:graphicFrame>
        <p:nvGraphicFramePr>
          <p:cNvPr id="5" name="Table Placeholder 4">
            <a:extLst>
              <a:ext uri="{FF2B5EF4-FFF2-40B4-BE49-F238E27FC236}">
                <a16:creationId xmlns:a16="http://schemas.microsoft.com/office/drawing/2014/main" id="{89ED9CA0-08B7-4858-966B-96DF4C206A1F}"/>
              </a:ext>
            </a:extLst>
          </p:cNvPr>
          <p:cNvGraphicFramePr>
            <a:graphicFrameLocks noGrp="1"/>
          </p:cNvGraphicFramePr>
          <p:nvPr>
            <p:ph type="tbl" sz="quarter" idx="13"/>
            <p:extLst>
              <p:ext uri="{D42A27DB-BD31-4B8C-83A1-F6EECF244321}">
                <p14:modId xmlns:p14="http://schemas.microsoft.com/office/powerpoint/2010/main" val="1592958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19898948"/>
                    </a:ext>
                  </a:extLst>
                </a:gridCol>
                <a:gridCol w="1234440">
                  <a:extLst>
                    <a:ext uri="{9D8B030D-6E8A-4147-A177-3AD203B41FA5}">
                      <a16:colId xmlns:a16="http://schemas.microsoft.com/office/drawing/2014/main" val="639977061"/>
                    </a:ext>
                  </a:extLst>
                </a:gridCol>
                <a:gridCol w="822960">
                  <a:extLst>
                    <a:ext uri="{9D8B030D-6E8A-4147-A177-3AD203B41FA5}">
                      <a16:colId xmlns:a16="http://schemas.microsoft.com/office/drawing/2014/main" val="3113212285"/>
                    </a:ext>
                  </a:extLst>
                </a:gridCol>
                <a:gridCol w="822960">
                  <a:extLst>
                    <a:ext uri="{9D8B030D-6E8A-4147-A177-3AD203B41FA5}">
                      <a16:colId xmlns:a16="http://schemas.microsoft.com/office/drawing/2014/main" val="156584743"/>
                    </a:ext>
                  </a:extLst>
                </a:gridCol>
                <a:gridCol w="822960">
                  <a:extLst>
                    <a:ext uri="{9D8B030D-6E8A-4147-A177-3AD203B41FA5}">
                      <a16:colId xmlns:a16="http://schemas.microsoft.com/office/drawing/2014/main" val="3344857858"/>
                    </a:ext>
                  </a:extLst>
                </a:gridCol>
                <a:gridCol w="822960">
                  <a:extLst>
                    <a:ext uri="{9D8B030D-6E8A-4147-A177-3AD203B41FA5}">
                      <a16:colId xmlns:a16="http://schemas.microsoft.com/office/drawing/2014/main" val="792417842"/>
                    </a:ext>
                  </a:extLst>
                </a:gridCol>
                <a:gridCol w="822960">
                  <a:extLst>
                    <a:ext uri="{9D8B030D-6E8A-4147-A177-3AD203B41FA5}">
                      <a16:colId xmlns:a16="http://schemas.microsoft.com/office/drawing/2014/main" val="50160970"/>
                    </a:ext>
                  </a:extLst>
                </a:gridCol>
                <a:gridCol w="822960">
                  <a:extLst>
                    <a:ext uri="{9D8B030D-6E8A-4147-A177-3AD203B41FA5}">
                      <a16:colId xmlns:a16="http://schemas.microsoft.com/office/drawing/2014/main" val="4006567878"/>
                    </a:ext>
                  </a:extLst>
                </a:gridCol>
                <a:gridCol w="822960">
                  <a:extLst>
                    <a:ext uri="{9D8B030D-6E8A-4147-A177-3AD203B41FA5}">
                      <a16:colId xmlns:a16="http://schemas.microsoft.com/office/drawing/2014/main" val="1096411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96669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- 2018-02-16 03:56:25</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Gong Xi Fa Cai! Wishing you happiness and prosperity this Chinese New Year! Huat ah!
#100plussg 
#cny2018
#cnygreetings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43477208"/>
                  </a:ext>
                </a:extLst>
              </a:tr>
            </a:tbl>
          </a:graphicData>
        </a:graphic>
      </p:graphicFrame>
      <p:sp>
        <p:nvSpPr>
          <p:cNvPr id="4" name="Text Placeholder 3">
            <a:extLst>
              <a:ext uri="{FF2B5EF4-FFF2-40B4-BE49-F238E27FC236}">
                <a16:creationId xmlns:a16="http://schemas.microsoft.com/office/drawing/2014/main" id="{E6B3780B-50E5-450B-ACBE-AD34CA431CC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65889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E2A0A-F157-4B93-899C-4F85333AEA3E}"/>
              </a:ext>
            </a:extLst>
          </p:cNvPr>
          <p:cNvSpPr>
            <a:spLocks noGrp="1"/>
          </p:cNvSpPr>
          <p:nvPr>
            <p:ph type="title"/>
          </p:nvPr>
        </p:nvSpPr>
        <p:spPr/>
        <p:txBody>
          <a:bodyPr/>
          <a:lstStyle/>
          <a:p>
            <a:r>
              <a:rPr lang="en-US"/>
              <a:t>Instagram: Content Performance - 5 of 10</a:t>
            </a:r>
          </a:p>
        </p:txBody>
      </p:sp>
      <p:graphicFrame>
        <p:nvGraphicFramePr>
          <p:cNvPr id="5" name="Table Placeholder 4">
            <a:extLst>
              <a:ext uri="{FF2B5EF4-FFF2-40B4-BE49-F238E27FC236}">
                <a16:creationId xmlns:a16="http://schemas.microsoft.com/office/drawing/2014/main" id="{2137AFB4-250A-43E9-A904-79EE25BF67AC}"/>
              </a:ext>
            </a:extLst>
          </p:cNvPr>
          <p:cNvGraphicFramePr>
            <a:graphicFrameLocks noGrp="1"/>
          </p:cNvGraphicFramePr>
          <p:nvPr>
            <p:ph type="tbl" sz="quarter" idx="13"/>
            <p:extLst>
              <p:ext uri="{D42A27DB-BD31-4B8C-83A1-F6EECF244321}">
                <p14:modId xmlns:p14="http://schemas.microsoft.com/office/powerpoint/2010/main" val="2543712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54651537"/>
                    </a:ext>
                  </a:extLst>
                </a:gridCol>
                <a:gridCol w="1234440">
                  <a:extLst>
                    <a:ext uri="{9D8B030D-6E8A-4147-A177-3AD203B41FA5}">
                      <a16:colId xmlns:a16="http://schemas.microsoft.com/office/drawing/2014/main" val="2248829725"/>
                    </a:ext>
                  </a:extLst>
                </a:gridCol>
                <a:gridCol w="822960">
                  <a:extLst>
                    <a:ext uri="{9D8B030D-6E8A-4147-A177-3AD203B41FA5}">
                      <a16:colId xmlns:a16="http://schemas.microsoft.com/office/drawing/2014/main" val="1209788059"/>
                    </a:ext>
                  </a:extLst>
                </a:gridCol>
                <a:gridCol w="822960">
                  <a:extLst>
                    <a:ext uri="{9D8B030D-6E8A-4147-A177-3AD203B41FA5}">
                      <a16:colId xmlns:a16="http://schemas.microsoft.com/office/drawing/2014/main" val="1085410310"/>
                    </a:ext>
                  </a:extLst>
                </a:gridCol>
                <a:gridCol w="822960">
                  <a:extLst>
                    <a:ext uri="{9D8B030D-6E8A-4147-A177-3AD203B41FA5}">
                      <a16:colId xmlns:a16="http://schemas.microsoft.com/office/drawing/2014/main" val="3152865841"/>
                    </a:ext>
                  </a:extLst>
                </a:gridCol>
                <a:gridCol w="822960">
                  <a:extLst>
                    <a:ext uri="{9D8B030D-6E8A-4147-A177-3AD203B41FA5}">
                      <a16:colId xmlns:a16="http://schemas.microsoft.com/office/drawing/2014/main" val="1171761231"/>
                    </a:ext>
                  </a:extLst>
                </a:gridCol>
                <a:gridCol w="822960">
                  <a:extLst>
                    <a:ext uri="{9D8B030D-6E8A-4147-A177-3AD203B41FA5}">
                      <a16:colId xmlns:a16="http://schemas.microsoft.com/office/drawing/2014/main" val="2987687801"/>
                    </a:ext>
                  </a:extLst>
                </a:gridCol>
                <a:gridCol w="822960">
                  <a:extLst>
                    <a:ext uri="{9D8B030D-6E8A-4147-A177-3AD203B41FA5}">
                      <a16:colId xmlns:a16="http://schemas.microsoft.com/office/drawing/2014/main" val="545725935"/>
                    </a:ext>
                  </a:extLst>
                </a:gridCol>
                <a:gridCol w="822960">
                  <a:extLst>
                    <a:ext uri="{9D8B030D-6E8A-4147-A177-3AD203B41FA5}">
                      <a16:colId xmlns:a16="http://schemas.microsoft.com/office/drawing/2014/main" val="2667576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3719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cocacolasg (Coca-Cola Singapore) - 2018-02-16 03:04:49</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新年快乐！祝你多福多乐！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As we usher in the new year, Coca-Cola wishes everyone a Happy Chinese New Year! May the year ahead be full of auspiciousness and happiness! 
Tag your family/friends below to send them good vibes for an auspicious year that is </a:t>
                      </a:r>
                      <a:r>
                        <a:rPr kumimoji="0" lang="ja-JP" altLang="en-US" sz="1000" b="0" i="0" u="none" strike="noStrike" kern="1200" cap="none" spc="0" normalizeH="0" baseline="0" noProof="0">
                          <a:ln>
                            <a:noFill/>
                          </a:ln>
                          <a:solidFill>
                            <a:prstClr val="black"/>
                          </a:solidFill>
                          <a:effectLst/>
                          <a:uLnTx/>
                          <a:uFillTx/>
                          <a:latin typeface="+mn-lt"/>
                          <a:ea typeface="+mn-ea"/>
                          <a:cs typeface="+mn-cs"/>
                        </a:rPr>
                        <a:t>多福多乐</a:t>
                      </a:r>
                      <a:r>
                        <a:rPr kumimoji="0" lang="en-US" altLang="ja-JP" sz="1000" b="0" i="0" u="none" strike="noStrike" kern="1200" cap="none" spc="0" normalizeH="0" baseline="0" noProof="0">
                          <a:ln>
                            <a:noFill/>
                          </a:ln>
                          <a:solidFill>
                            <a:prstClr val="black"/>
                          </a:solidFill>
                          <a:effectLst/>
                          <a:uLnTx/>
                          <a:uFillTx/>
                          <a:latin typeface="+mn-lt"/>
                          <a:ea typeface="+mn-ea"/>
                          <a:cs typeface="+mn-cs"/>
                        </a:rPr>
                        <a:t>!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#CNY2018 #CokeNewYear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3122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- 2018-02-15 17:26:29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 that a great new Pepsi can or what? Grab yours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37213838"/>
                  </a:ext>
                </a:extLst>
              </a:tr>
            </a:tbl>
          </a:graphicData>
        </a:graphic>
      </p:graphicFrame>
      <p:sp>
        <p:nvSpPr>
          <p:cNvPr id="4" name="Text Placeholder 3">
            <a:extLst>
              <a:ext uri="{FF2B5EF4-FFF2-40B4-BE49-F238E27FC236}">
                <a16:creationId xmlns:a16="http://schemas.microsoft.com/office/drawing/2014/main" id="{B9C509FF-1B95-4FFD-BA78-F7D13E0D55B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1838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D12D5-465E-4411-B304-5E919377255E}"/>
              </a:ext>
            </a:extLst>
          </p:cNvPr>
          <p:cNvSpPr>
            <a:spLocks noGrp="1"/>
          </p:cNvSpPr>
          <p:nvPr>
            <p:ph type="title"/>
          </p:nvPr>
        </p:nvSpPr>
        <p:spPr/>
        <p:txBody>
          <a:bodyPr/>
          <a:lstStyle/>
          <a:p>
            <a:r>
              <a:rPr lang="en-US"/>
              <a:t>Instagram: Content Performance - 6 of 10</a:t>
            </a:r>
          </a:p>
        </p:txBody>
      </p:sp>
      <p:graphicFrame>
        <p:nvGraphicFramePr>
          <p:cNvPr id="5" name="Table Placeholder 4">
            <a:extLst>
              <a:ext uri="{FF2B5EF4-FFF2-40B4-BE49-F238E27FC236}">
                <a16:creationId xmlns:a16="http://schemas.microsoft.com/office/drawing/2014/main" id="{13E08B34-AA7E-40BD-8951-C0A2E17DEBFF}"/>
              </a:ext>
            </a:extLst>
          </p:cNvPr>
          <p:cNvGraphicFramePr>
            <a:graphicFrameLocks noGrp="1"/>
          </p:cNvGraphicFramePr>
          <p:nvPr>
            <p:ph type="tbl" sz="quarter" idx="13"/>
            <p:extLst>
              <p:ext uri="{D42A27DB-BD31-4B8C-83A1-F6EECF244321}">
                <p14:modId xmlns:p14="http://schemas.microsoft.com/office/powerpoint/2010/main" val="1620608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27948742"/>
                    </a:ext>
                  </a:extLst>
                </a:gridCol>
                <a:gridCol w="1234440">
                  <a:extLst>
                    <a:ext uri="{9D8B030D-6E8A-4147-A177-3AD203B41FA5}">
                      <a16:colId xmlns:a16="http://schemas.microsoft.com/office/drawing/2014/main" val="1326415766"/>
                    </a:ext>
                  </a:extLst>
                </a:gridCol>
                <a:gridCol w="822960">
                  <a:extLst>
                    <a:ext uri="{9D8B030D-6E8A-4147-A177-3AD203B41FA5}">
                      <a16:colId xmlns:a16="http://schemas.microsoft.com/office/drawing/2014/main" val="3315487225"/>
                    </a:ext>
                  </a:extLst>
                </a:gridCol>
                <a:gridCol w="822960">
                  <a:extLst>
                    <a:ext uri="{9D8B030D-6E8A-4147-A177-3AD203B41FA5}">
                      <a16:colId xmlns:a16="http://schemas.microsoft.com/office/drawing/2014/main" val="2743187589"/>
                    </a:ext>
                  </a:extLst>
                </a:gridCol>
                <a:gridCol w="822960">
                  <a:extLst>
                    <a:ext uri="{9D8B030D-6E8A-4147-A177-3AD203B41FA5}">
                      <a16:colId xmlns:a16="http://schemas.microsoft.com/office/drawing/2014/main" val="708484252"/>
                    </a:ext>
                  </a:extLst>
                </a:gridCol>
                <a:gridCol w="822960">
                  <a:extLst>
                    <a:ext uri="{9D8B030D-6E8A-4147-A177-3AD203B41FA5}">
                      <a16:colId xmlns:a16="http://schemas.microsoft.com/office/drawing/2014/main" val="2907036343"/>
                    </a:ext>
                  </a:extLst>
                </a:gridCol>
                <a:gridCol w="822960">
                  <a:extLst>
                    <a:ext uri="{9D8B030D-6E8A-4147-A177-3AD203B41FA5}">
                      <a16:colId xmlns:a16="http://schemas.microsoft.com/office/drawing/2014/main" val="1647049641"/>
                    </a:ext>
                  </a:extLst>
                </a:gridCol>
                <a:gridCol w="822960">
                  <a:extLst>
                    <a:ext uri="{9D8B030D-6E8A-4147-A177-3AD203B41FA5}">
                      <a16:colId xmlns:a16="http://schemas.microsoft.com/office/drawing/2014/main" val="1402140263"/>
                    </a:ext>
                  </a:extLst>
                </a:gridCol>
                <a:gridCol w="822960">
                  <a:extLst>
                    <a:ext uri="{9D8B030D-6E8A-4147-A177-3AD203B41FA5}">
                      <a16:colId xmlns:a16="http://schemas.microsoft.com/office/drawing/2014/main" val="1023777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5811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cocacolasg (Coca-Cola Singapore) - 2018-02-15 11:18:35</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 you enjoy your reunion dinner, we wish you and your family abundance and good blessings for the year ahead! :)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CNY2018 #CokeNewYear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9154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- 2018-02-14 03:22:01</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Zero complaints about these icy conditions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2611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- 2018-02-12 06:52:09</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Woof, woof! Look how adorable @colliecooper is posing with 100PLUS Limited Edition Gold Can.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5217321"/>
                  </a:ext>
                </a:extLst>
              </a:tr>
            </a:tbl>
          </a:graphicData>
        </a:graphic>
      </p:graphicFrame>
      <p:sp>
        <p:nvSpPr>
          <p:cNvPr id="4" name="Text Placeholder 3">
            <a:extLst>
              <a:ext uri="{FF2B5EF4-FFF2-40B4-BE49-F238E27FC236}">
                <a16:creationId xmlns:a16="http://schemas.microsoft.com/office/drawing/2014/main" id="{BD9F4FF7-A7EB-421E-8738-9B6284863DB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99863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4D09F-0D68-4CDA-8324-8A6484F98223}"/>
              </a:ext>
            </a:extLst>
          </p:cNvPr>
          <p:cNvSpPr>
            <a:spLocks noGrp="1"/>
          </p:cNvSpPr>
          <p:nvPr>
            <p:ph type="title"/>
          </p:nvPr>
        </p:nvSpPr>
        <p:spPr/>
        <p:txBody>
          <a:bodyPr/>
          <a:lstStyle/>
          <a:p>
            <a:r>
              <a:rPr lang="en-US"/>
              <a:t>Instagram: Content Performance - 7 of 10</a:t>
            </a:r>
          </a:p>
        </p:txBody>
      </p:sp>
      <p:graphicFrame>
        <p:nvGraphicFramePr>
          <p:cNvPr id="5" name="Table Placeholder 4">
            <a:extLst>
              <a:ext uri="{FF2B5EF4-FFF2-40B4-BE49-F238E27FC236}">
                <a16:creationId xmlns:a16="http://schemas.microsoft.com/office/drawing/2014/main" id="{7077A857-420F-4F1F-A95A-7A8AC476D76E}"/>
              </a:ext>
            </a:extLst>
          </p:cNvPr>
          <p:cNvGraphicFramePr>
            <a:graphicFrameLocks noGrp="1"/>
          </p:cNvGraphicFramePr>
          <p:nvPr>
            <p:ph type="tbl" sz="quarter" idx="13"/>
            <p:extLst>
              <p:ext uri="{D42A27DB-BD31-4B8C-83A1-F6EECF244321}">
                <p14:modId xmlns:p14="http://schemas.microsoft.com/office/powerpoint/2010/main" val="3208883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50547970"/>
                    </a:ext>
                  </a:extLst>
                </a:gridCol>
                <a:gridCol w="1234440">
                  <a:extLst>
                    <a:ext uri="{9D8B030D-6E8A-4147-A177-3AD203B41FA5}">
                      <a16:colId xmlns:a16="http://schemas.microsoft.com/office/drawing/2014/main" val="2294502117"/>
                    </a:ext>
                  </a:extLst>
                </a:gridCol>
                <a:gridCol w="822960">
                  <a:extLst>
                    <a:ext uri="{9D8B030D-6E8A-4147-A177-3AD203B41FA5}">
                      <a16:colId xmlns:a16="http://schemas.microsoft.com/office/drawing/2014/main" val="1917423621"/>
                    </a:ext>
                  </a:extLst>
                </a:gridCol>
                <a:gridCol w="822960">
                  <a:extLst>
                    <a:ext uri="{9D8B030D-6E8A-4147-A177-3AD203B41FA5}">
                      <a16:colId xmlns:a16="http://schemas.microsoft.com/office/drawing/2014/main" val="3549792936"/>
                    </a:ext>
                  </a:extLst>
                </a:gridCol>
                <a:gridCol w="822960">
                  <a:extLst>
                    <a:ext uri="{9D8B030D-6E8A-4147-A177-3AD203B41FA5}">
                      <a16:colId xmlns:a16="http://schemas.microsoft.com/office/drawing/2014/main" val="1771355635"/>
                    </a:ext>
                  </a:extLst>
                </a:gridCol>
                <a:gridCol w="822960">
                  <a:extLst>
                    <a:ext uri="{9D8B030D-6E8A-4147-A177-3AD203B41FA5}">
                      <a16:colId xmlns:a16="http://schemas.microsoft.com/office/drawing/2014/main" val="1586904290"/>
                    </a:ext>
                  </a:extLst>
                </a:gridCol>
                <a:gridCol w="822960">
                  <a:extLst>
                    <a:ext uri="{9D8B030D-6E8A-4147-A177-3AD203B41FA5}">
                      <a16:colId xmlns:a16="http://schemas.microsoft.com/office/drawing/2014/main" val="3800189195"/>
                    </a:ext>
                  </a:extLst>
                </a:gridCol>
                <a:gridCol w="822960">
                  <a:extLst>
                    <a:ext uri="{9D8B030D-6E8A-4147-A177-3AD203B41FA5}">
                      <a16:colId xmlns:a16="http://schemas.microsoft.com/office/drawing/2014/main" val="2134422744"/>
                    </a:ext>
                  </a:extLst>
                </a:gridCol>
                <a:gridCol w="822960">
                  <a:extLst>
                    <a:ext uri="{9D8B030D-6E8A-4147-A177-3AD203B41FA5}">
                      <a16:colId xmlns:a16="http://schemas.microsoft.com/office/drawing/2014/main" val="507274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3676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cocacolasg (Coca-Cola Singapore) - 2018-02-12 04:57:54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Make 2018 the SUPER HUAT year for yourself by winning a REAL GOLD Coca-Cola can worth SGD 18,000 each this Chinese New Year! 
Want to get your hands on it? Simply:
1) Purchase SGD18 worth of Coca-Cola products (incl. participating brands) in a single receipt. 
2) SMS CokeGold &lt;space&gt; Name &lt;space&gt; Receipt Number to 92707075,
and you could be one of our winners!
Find out more details here: http://CokeURL.com/cnysg2018
T&amp;Cs apply. Promotion ends 25 Feb 2018.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CNY2018 #CokeNewYear #RealGold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8118372"/>
                  </a:ext>
                </a:extLst>
              </a:tr>
            </a:tbl>
          </a:graphicData>
        </a:graphic>
      </p:graphicFrame>
      <p:sp>
        <p:nvSpPr>
          <p:cNvPr id="4" name="Text Placeholder 3">
            <a:extLst>
              <a:ext uri="{FF2B5EF4-FFF2-40B4-BE49-F238E27FC236}">
                <a16:creationId xmlns:a16="http://schemas.microsoft.com/office/drawing/2014/main" id="{FCA1B877-1D92-4A5C-8C43-0E232506D58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57746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FDAC-74A3-4F02-9AFC-F9360C0DD42D}"/>
              </a:ext>
            </a:extLst>
          </p:cNvPr>
          <p:cNvSpPr>
            <a:spLocks noGrp="1"/>
          </p:cNvSpPr>
          <p:nvPr>
            <p:ph type="title"/>
          </p:nvPr>
        </p:nvSpPr>
        <p:spPr/>
        <p:txBody>
          <a:bodyPr/>
          <a:lstStyle/>
          <a:p>
            <a:r>
              <a:rPr lang="en-US"/>
              <a:t>Instagram: Content Performance - 8 of 10</a:t>
            </a:r>
          </a:p>
        </p:txBody>
      </p:sp>
      <p:graphicFrame>
        <p:nvGraphicFramePr>
          <p:cNvPr id="5" name="Table Placeholder 4">
            <a:extLst>
              <a:ext uri="{FF2B5EF4-FFF2-40B4-BE49-F238E27FC236}">
                <a16:creationId xmlns:a16="http://schemas.microsoft.com/office/drawing/2014/main" id="{B2DBA596-2A98-4A56-993D-3F83D2D73EFF}"/>
              </a:ext>
            </a:extLst>
          </p:cNvPr>
          <p:cNvGraphicFramePr>
            <a:graphicFrameLocks noGrp="1"/>
          </p:cNvGraphicFramePr>
          <p:nvPr>
            <p:ph type="tbl" sz="quarter" idx="13"/>
            <p:extLst>
              <p:ext uri="{D42A27DB-BD31-4B8C-83A1-F6EECF244321}">
                <p14:modId xmlns:p14="http://schemas.microsoft.com/office/powerpoint/2010/main" val="834954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88910720"/>
                    </a:ext>
                  </a:extLst>
                </a:gridCol>
                <a:gridCol w="1234440">
                  <a:extLst>
                    <a:ext uri="{9D8B030D-6E8A-4147-A177-3AD203B41FA5}">
                      <a16:colId xmlns:a16="http://schemas.microsoft.com/office/drawing/2014/main" val="3984106861"/>
                    </a:ext>
                  </a:extLst>
                </a:gridCol>
                <a:gridCol w="822960">
                  <a:extLst>
                    <a:ext uri="{9D8B030D-6E8A-4147-A177-3AD203B41FA5}">
                      <a16:colId xmlns:a16="http://schemas.microsoft.com/office/drawing/2014/main" val="31986910"/>
                    </a:ext>
                  </a:extLst>
                </a:gridCol>
                <a:gridCol w="822960">
                  <a:extLst>
                    <a:ext uri="{9D8B030D-6E8A-4147-A177-3AD203B41FA5}">
                      <a16:colId xmlns:a16="http://schemas.microsoft.com/office/drawing/2014/main" val="2033101006"/>
                    </a:ext>
                  </a:extLst>
                </a:gridCol>
                <a:gridCol w="822960">
                  <a:extLst>
                    <a:ext uri="{9D8B030D-6E8A-4147-A177-3AD203B41FA5}">
                      <a16:colId xmlns:a16="http://schemas.microsoft.com/office/drawing/2014/main" val="4013943114"/>
                    </a:ext>
                  </a:extLst>
                </a:gridCol>
                <a:gridCol w="822960">
                  <a:extLst>
                    <a:ext uri="{9D8B030D-6E8A-4147-A177-3AD203B41FA5}">
                      <a16:colId xmlns:a16="http://schemas.microsoft.com/office/drawing/2014/main" val="2099552519"/>
                    </a:ext>
                  </a:extLst>
                </a:gridCol>
                <a:gridCol w="822960">
                  <a:extLst>
                    <a:ext uri="{9D8B030D-6E8A-4147-A177-3AD203B41FA5}">
                      <a16:colId xmlns:a16="http://schemas.microsoft.com/office/drawing/2014/main" val="2611968809"/>
                    </a:ext>
                  </a:extLst>
                </a:gridCol>
                <a:gridCol w="822960">
                  <a:extLst>
                    <a:ext uri="{9D8B030D-6E8A-4147-A177-3AD203B41FA5}">
                      <a16:colId xmlns:a16="http://schemas.microsoft.com/office/drawing/2014/main" val="613640732"/>
                    </a:ext>
                  </a:extLst>
                </a:gridCol>
                <a:gridCol w="822960">
                  <a:extLst>
                    <a:ext uri="{9D8B030D-6E8A-4147-A177-3AD203B41FA5}">
                      <a16:colId xmlns:a16="http://schemas.microsoft.com/office/drawing/2014/main" val="1982576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38100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- 2018-02-11 20:57:09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Faded 📸 : @alissamm21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5870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- 2018-02-10 04:09:46</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 perfect hydration companion as you snack towards #CNY 😉
#</a:t>
                      </a:r>
                      <a:r>
                        <a:rPr kumimoji="0" lang="ja-JP" altLang="en-US" sz="1000" b="0" i="0" u="none" strike="noStrike" kern="1200" cap="none" spc="0" normalizeH="0" baseline="0" noProof="0">
                          <a:ln>
                            <a:noFill/>
                          </a:ln>
                          <a:solidFill>
                            <a:prstClr val="black"/>
                          </a:solidFill>
                          <a:effectLst/>
                          <a:uLnTx/>
                          <a:uFillTx/>
                          <a:latin typeface="+mn-lt"/>
                          <a:ea typeface="+mn-ea"/>
                          <a:cs typeface="+mn-cs"/>
                        </a:rPr>
                        <a:t>百禧迎春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百福临门
</a:t>
                      </a:r>
                      <a:r>
                        <a:rPr kumimoji="0" lang="en-US" altLang="ja-JP" sz="1000" b="0" i="0" u="none" strike="noStrike" kern="1200" cap="none" spc="0" normalizeH="0" baseline="0" noProof="0">
                          <a:ln>
                            <a:noFill/>
                          </a:ln>
                          <a:solidFill>
                            <a:prstClr val="black"/>
                          </a:solidFill>
                          <a:effectLst/>
                          <a:uLnTx/>
                          <a:uFillTx/>
                          <a:latin typeface="+mn-lt"/>
                          <a:ea typeface="+mn-ea"/>
                          <a:cs typeface="+mn-cs"/>
                        </a:rPr>
                        <a:t>.
.
.
.
</a:t>
                      </a:r>
                      <a:r>
                        <a:rPr kumimoji="0" lang="en-US" sz="1000" b="0" i="0" u="none" strike="noStrike" kern="1200" cap="none" spc="0" normalizeH="0" baseline="0" noProof="0">
                          <a:ln>
                            <a:noFill/>
                          </a:ln>
                          <a:solidFill>
                            <a:prstClr val="black"/>
                          </a:solidFill>
                          <a:effectLst/>
                          <a:uLnTx/>
                          <a:uFillTx/>
                          <a:latin typeface="+mn-lt"/>
                          <a:ea typeface="+mn-ea"/>
                          <a:cs typeface="+mn-cs"/>
                        </a:rPr>
                        <a:t>Hurry, stock up our limited edition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福禧 </a:t>
                      </a:r>
                      <a:r>
                        <a:rPr kumimoji="0" lang="en-US" sz="1000" b="0" i="0" u="none" strike="noStrike" kern="1200" cap="none" spc="0" normalizeH="0" baseline="0" noProof="0">
                          <a:ln>
                            <a:noFill/>
                          </a:ln>
                          <a:solidFill>
                            <a:prstClr val="black"/>
                          </a:solidFill>
                          <a:effectLst/>
                          <a:uLnTx/>
                          <a:uFillTx/>
                          <a:latin typeface="+mn-lt"/>
                          <a:ea typeface="+mn-ea"/>
                          <a:cs typeface="+mn-cs"/>
                        </a:rPr>
                        <a:t>cans this last weekend before CNY!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8410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- 2018-02-08 19:27:02</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isn't just a #TBT, our retro look is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25965629"/>
                  </a:ext>
                </a:extLst>
              </a:tr>
            </a:tbl>
          </a:graphicData>
        </a:graphic>
      </p:graphicFrame>
      <p:sp>
        <p:nvSpPr>
          <p:cNvPr id="4" name="Text Placeholder 3">
            <a:extLst>
              <a:ext uri="{FF2B5EF4-FFF2-40B4-BE49-F238E27FC236}">
                <a16:creationId xmlns:a16="http://schemas.microsoft.com/office/drawing/2014/main" id="{37F3FD69-12FD-430F-B440-DDD3E37E0F2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92750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1261D-3C20-4895-A7FF-AFB805AB38F8}"/>
              </a:ext>
            </a:extLst>
          </p:cNvPr>
          <p:cNvSpPr>
            <a:spLocks noGrp="1"/>
          </p:cNvSpPr>
          <p:nvPr>
            <p:ph type="title"/>
          </p:nvPr>
        </p:nvSpPr>
        <p:spPr/>
        <p:txBody>
          <a:bodyPr/>
          <a:lstStyle/>
          <a:p>
            <a:r>
              <a:rPr lang="en-US"/>
              <a:t>Instagram: Content Performance - 9 of 10</a:t>
            </a:r>
          </a:p>
        </p:txBody>
      </p:sp>
      <p:graphicFrame>
        <p:nvGraphicFramePr>
          <p:cNvPr id="5" name="Table Placeholder 4">
            <a:extLst>
              <a:ext uri="{FF2B5EF4-FFF2-40B4-BE49-F238E27FC236}">
                <a16:creationId xmlns:a16="http://schemas.microsoft.com/office/drawing/2014/main" id="{52841AB7-611B-4411-8F00-33327E7E004D}"/>
              </a:ext>
            </a:extLst>
          </p:cNvPr>
          <p:cNvGraphicFramePr>
            <a:graphicFrameLocks noGrp="1"/>
          </p:cNvGraphicFramePr>
          <p:nvPr>
            <p:ph type="tbl" sz="quarter" idx="13"/>
            <p:extLst>
              <p:ext uri="{D42A27DB-BD31-4B8C-83A1-F6EECF244321}">
                <p14:modId xmlns:p14="http://schemas.microsoft.com/office/powerpoint/2010/main" val="401364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23095419"/>
                    </a:ext>
                  </a:extLst>
                </a:gridCol>
                <a:gridCol w="1234440">
                  <a:extLst>
                    <a:ext uri="{9D8B030D-6E8A-4147-A177-3AD203B41FA5}">
                      <a16:colId xmlns:a16="http://schemas.microsoft.com/office/drawing/2014/main" val="567637618"/>
                    </a:ext>
                  </a:extLst>
                </a:gridCol>
                <a:gridCol w="822960">
                  <a:extLst>
                    <a:ext uri="{9D8B030D-6E8A-4147-A177-3AD203B41FA5}">
                      <a16:colId xmlns:a16="http://schemas.microsoft.com/office/drawing/2014/main" val="97373702"/>
                    </a:ext>
                  </a:extLst>
                </a:gridCol>
                <a:gridCol w="822960">
                  <a:extLst>
                    <a:ext uri="{9D8B030D-6E8A-4147-A177-3AD203B41FA5}">
                      <a16:colId xmlns:a16="http://schemas.microsoft.com/office/drawing/2014/main" val="1031737376"/>
                    </a:ext>
                  </a:extLst>
                </a:gridCol>
                <a:gridCol w="822960">
                  <a:extLst>
                    <a:ext uri="{9D8B030D-6E8A-4147-A177-3AD203B41FA5}">
                      <a16:colId xmlns:a16="http://schemas.microsoft.com/office/drawing/2014/main" val="3150623250"/>
                    </a:ext>
                  </a:extLst>
                </a:gridCol>
                <a:gridCol w="822960">
                  <a:extLst>
                    <a:ext uri="{9D8B030D-6E8A-4147-A177-3AD203B41FA5}">
                      <a16:colId xmlns:a16="http://schemas.microsoft.com/office/drawing/2014/main" val="1851850995"/>
                    </a:ext>
                  </a:extLst>
                </a:gridCol>
                <a:gridCol w="822960">
                  <a:extLst>
                    <a:ext uri="{9D8B030D-6E8A-4147-A177-3AD203B41FA5}">
                      <a16:colId xmlns:a16="http://schemas.microsoft.com/office/drawing/2014/main" val="3325672404"/>
                    </a:ext>
                  </a:extLst>
                </a:gridCol>
                <a:gridCol w="822960">
                  <a:extLst>
                    <a:ext uri="{9D8B030D-6E8A-4147-A177-3AD203B41FA5}">
                      <a16:colId xmlns:a16="http://schemas.microsoft.com/office/drawing/2014/main" val="2268844006"/>
                    </a:ext>
                  </a:extLst>
                </a:gridCol>
                <a:gridCol w="822960">
                  <a:extLst>
                    <a:ext uri="{9D8B030D-6E8A-4147-A177-3AD203B41FA5}">
                      <a16:colId xmlns:a16="http://schemas.microsoft.com/office/drawing/2014/main" val="1196078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0354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- 2018-02-06 18:57:33</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#ThisIsThePepsi that looks just as good as it did in '78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69744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cocacolasg (Coca-Cola Singapore) - 2018-02-05 02:16:59</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 yourself exclusive Coca-Cola premiums and vouchers when you purchase a beverage from our vending machines! Visit http://CokeURL.com/VendASurprise2 for more details today!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9545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- 2018-02-04 17:00:43</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#SBLII is here! Whether you're more excited about the wings or a win, do it big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47600771"/>
                  </a:ext>
                </a:extLst>
              </a:tr>
            </a:tbl>
          </a:graphicData>
        </a:graphic>
      </p:graphicFrame>
      <p:sp>
        <p:nvSpPr>
          <p:cNvPr id="4" name="Text Placeholder 3">
            <a:extLst>
              <a:ext uri="{FF2B5EF4-FFF2-40B4-BE49-F238E27FC236}">
                <a16:creationId xmlns:a16="http://schemas.microsoft.com/office/drawing/2014/main" id="{E5FD785F-F2B4-47DE-B0D7-866D66BC552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59322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E8A30-37AB-4196-A041-EDA718E197A6}"/>
              </a:ext>
            </a:extLst>
          </p:cNvPr>
          <p:cNvSpPr>
            <a:spLocks noGrp="1"/>
          </p:cNvSpPr>
          <p:nvPr>
            <p:ph type="title"/>
          </p:nvPr>
        </p:nvSpPr>
        <p:spPr/>
        <p:txBody>
          <a:bodyPr/>
          <a:lstStyle/>
          <a:p>
            <a:r>
              <a:rPr lang="en-US"/>
              <a:t>Instagram: Content Performance - 10 of 10</a:t>
            </a:r>
          </a:p>
        </p:txBody>
      </p:sp>
      <p:graphicFrame>
        <p:nvGraphicFramePr>
          <p:cNvPr id="5" name="Table Placeholder 4">
            <a:extLst>
              <a:ext uri="{FF2B5EF4-FFF2-40B4-BE49-F238E27FC236}">
                <a16:creationId xmlns:a16="http://schemas.microsoft.com/office/drawing/2014/main" id="{5180CF80-634D-4DD8-B5BB-D9318BC5F813}"/>
              </a:ext>
            </a:extLst>
          </p:cNvPr>
          <p:cNvGraphicFramePr>
            <a:graphicFrameLocks noGrp="1"/>
          </p:cNvGraphicFramePr>
          <p:nvPr>
            <p:ph type="tbl" sz="quarter" idx="13"/>
            <p:extLst>
              <p:ext uri="{D42A27DB-BD31-4B8C-83A1-F6EECF244321}">
                <p14:modId xmlns:p14="http://schemas.microsoft.com/office/powerpoint/2010/main" val="3281382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19889866"/>
                    </a:ext>
                  </a:extLst>
                </a:gridCol>
                <a:gridCol w="1234440">
                  <a:extLst>
                    <a:ext uri="{9D8B030D-6E8A-4147-A177-3AD203B41FA5}">
                      <a16:colId xmlns:a16="http://schemas.microsoft.com/office/drawing/2014/main" val="3172033069"/>
                    </a:ext>
                  </a:extLst>
                </a:gridCol>
                <a:gridCol w="822960">
                  <a:extLst>
                    <a:ext uri="{9D8B030D-6E8A-4147-A177-3AD203B41FA5}">
                      <a16:colId xmlns:a16="http://schemas.microsoft.com/office/drawing/2014/main" val="754624460"/>
                    </a:ext>
                  </a:extLst>
                </a:gridCol>
                <a:gridCol w="822960">
                  <a:extLst>
                    <a:ext uri="{9D8B030D-6E8A-4147-A177-3AD203B41FA5}">
                      <a16:colId xmlns:a16="http://schemas.microsoft.com/office/drawing/2014/main" val="555813425"/>
                    </a:ext>
                  </a:extLst>
                </a:gridCol>
                <a:gridCol w="822960">
                  <a:extLst>
                    <a:ext uri="{9D8B030D-6E8A-4147-A177-3AD203B41FA5}">
                      <a16:colId xmlns:a16="http://schemas.microsoft.com/office/drawing/2014/main" val="3519030635"/>
                    </a:ext>
                  </a:extLst>
                </a:gridCol>
                <a:gridCol w="822960">
                  <a:extLst>
                    <a:ext uri="{9D8B030D-6E8A-4147-A177-3AD203B41FA5}">
                      <a16:colId xmlns:a16="http://schemas.microsoft.com/office/drawing/2014/main" val="547408493"/>
                    </a:ext>
                  </a:extLst>
                </a:gridCol>
                <a:gridCol w="822960">
                  <a:extLst>
                    <a:ext uri="{9D8B030D-6E8A-4147-A177-3AD203B41FA5}">
                      <a16:colId xmlns:a16="http://schemas.microsoft.com/office/drawing/2014/main" val="3277403326"/>
                    </a:ext>
                  </a:extLst>
                </a:gridCol>
                <a:gridCol w="822960">
                  <a:extLst>
                    <a:ext uri="{9D8B030D-6E8A-4147-A177-3AD203B41FA5}">
                      <a16:colId xmlns:a16="http://schemas.microsoft.com/office/drawing/2014/main" val="311808399"/>
                    </a:ext>
                  </a:extLst>
                </a:gridCol>
                <a:gridCol w="822960">
                  <a:extLst>
                    <a:ext uri="{9D8B030D-6E8A-4147-A177-3AD203B41FA5}">
                      <a16:colId xmlns:a16="http://schemas.microsoft.com/office/drawing/2014/main" val="2975375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25034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- 2018-02-02 17:57:38</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Spin move and pop open. This is the Pepsi for @dannyamendola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43323865"/>
                  </a:ext>
                </a:extLst>
              </a:tr>
            </a:tbl>
          </a:graphicData>
        </a:graphic>
      </p:graphicFrame>
      <p:sp>
        <p:nvSpPr>
          <p:cNvPr id="4" name="Text Placeholder 3">
            <a:extLst>
              <a:ext uri="{FF2B5EF4-FFF2-40B4-BE49-F238E27FC236}">
                <a16:creationId xmlns:a16="http://schemas.microsoft.com/office/drawing/2014/main" id="{9FEFBC6B-6516-4B06-9AB3-9C9CC234CA7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92282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D8BB8-24CA-414E-A2A0-4303A347BC11}"/>
              </a:ext>
            </a:extLst>
          </p:cNvPr>
          <p:cNvSpPr>
            <a:spLocks noGrp="1"/>
          </p:cNvSpPr>
          <p:nvPr>
            <p:ph type="title"/>
          </p:nvPr>
        </p:nvSpPr>
        <p:spPr/>
        <p:txBody>
          <a:bodyPr/>
          <a:lstStyle/>
          <a:p>
            <a:r>
              <a:rPr lang="en-US"/>
              <a:t>Twitter: Content Performance - 1 of 8</a:t>
            </a:r>
          </a:p>
        </p:txBody>
      </p:sp>
      <p:graphicFrame>
        <p:nvGraphicFramePr>
          <p:cNvPr id="5" name="Table Placeholder 4">
            <a:extLst>
              <a:ext uri="{FF2B5EF4-FFF2-40B4-BE49-F238E27FC236}">
                <a16:creationId xmlns:a16="http://schemas.microsoft.com/office/drawing/2014/main" id="{C82F4908-B2D0-48AD-AD1D-804237B7F0B1}"/>
              </a:ext>
            </a:extLst>
          </p:cNvPr>
          <p:cNvGraphicFramePr>
            <a:graphicFrameLocks noGrp="1"/>
          </p:cNvGraphicFramePr>
          <p:nvPr>
            <p:ph type="tbl" sz="quarter" idx="13"/>
            <p:extLst>
              <p:ext uri="{D42A27DB-BD31-4B8C-83A1-F6EECF244321}">
                <p14:modId xmlns:p14="http://schemas.microsoft.com/office/powerpoint/2010/main" val="217490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60728770"/>
                    </a:ext>
                  </a:extLst>
                </a:gridCol>
                <a:gridCol w="822960">
                  <a:extLst>
                    <a:ext uri="{9D8B030D-6E8A-4147-A177-3AD203B41FA5}">
                      <a16:colId xmlns:a16="http://schemas.microsoft.com/office/drawing/2014/main" val="875129088"/>
                    </a:ext>
                  </a:extLst>
                </a:gridCol>
                <a:gridCol w="822960">
                  <a:extLst>
                    <a:ext uri="{9D8B030D-6E8A-4147-A177-3AD203B41FA5}">
                      <a16:colId xmlns:a16="http://schemas.microsoft.com/office/drawing/2014/main" val="358832707"/>
                    </a:ext>
                  </a:extLst>
                </a:gridCol>
                <a:gridCol w="822960">
                  <a:extLst>
                    <a:ext uri="{9D8B030D-6E8A-4147-A177-3AD203B41FA5}">
                      <a16:colId xmlns:a16="http://schemas.microsoft.com/office/drawing/2014/main" val="2402018931"/>
                    </a:ext>
                  </a:extLst>
                </a:gridCol>
                <a:gridCol w="822960">
                  <a:extLst>
                    <a:ext uri="{9D8B030D-6E8A-4147-A177-3AD203B41FA5}">
                      <a16:colId xmlns:a16="http://schemas.microsoft.com/office/drawing/2014/main" val="2709851469"/>
                    </a:ext>
                  </a:extLst>
                </a:gridCol>
                <a:gridCol w="822960">
                  <a:extLst>
                    <a:ext uri="{9D8B030D-6E8A-4147-A177-3AD203B41FA5}">
                      <a16:colId xmlns:a16="http://schemas.microsoft.com/office/drawing/2014/main" val="1559451366"/>
                    </a:ext>
                  </a:extLst>
                </a:gridCol>
                <a:gridCol w="822960">
                  <a:extLst>
                    <a:ext uri="{9D8B030D-6E8A-4147-A177-3AD203B41FA5}">
                      <a16:colId xmlns:a16="http://schemas.microsoft.com/office/drawing/2014/main" val="2466504898"/>
                    </a:ext>
                  </a:extLst>
                </a:gridCol>
                <a:gridCol w="822960">
                  <a:extLst>
                    <a:ext uri="{9D8B030D-6E8A-4147-A177-3AD203B41FA5}">
                      <a16:colId xmlns:a16="http://schemas.microsoft.com/office/drawing/2014/main" val="1047400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9626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- 2018-02-26 09:28:33</a:t>
                      </a:r>
                      <a:r>
                        <a:rPr kumimoji="0" lang="en-US" sz="1000" b="0" i="0" u="none" strike="noStrike" kern="1200" cap="none" spc="0" normalizeH="0" baseline="0" noProof="0">
                          <a:ln>
                            <a:noFill/>
                          </a:ln>
                          <a:solidFill>
                            <a:prstClr val="black"/>
                          </a:solidFill>
                          <a:effectLst/>
                          <a:uLnTx/>
                          <a:uFillTx/>
                          <a:latin typeface="+mn-lt"/>
                          <a:ea typeface="+mn-ea"/>
                          <a:cs typeface="+mn-cs"/>
                        </a:rPr>
                        <a:t>
Heart reacts only for one of our all-time favorites! #ForeverBagay basta may COCA-COLA! https://t.co/mAVWiHMWZJ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92692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- 2018-02-25 01:56:19</a:t>
                      </a:r>
                      <a:r>
                        <a:rPr kumimoji="0" lang="en-US" sz="1000" b="0" i="0" u="none" strike="noStrike" kern="1200" cap="none" spc="0" normalizeH="0" baseline="0" noProof="0">
                          <a:ln>
                            <a:noFill/>
                          </a:ln>
                          <a:solidFill>
                            <a:prstClr val="black"/>
                          </a:solidFill>
                          <a:effectLst/>
                          <a:uLnTx/>
                          <a:uFillTx/>
                          <a:latin typeface="+mn-lt"/>
                          <a:ea typeface="+mn-ea"/>
                          <a:cs typeface="+mn-cs"/>
                        </a:rPr>
                        <a:t>
Starting the week right at the Panagbenga Festival! Were you able spot our COCA-COLA float at the parade? Share your photos, tag us, and use the hashtag #TasteTheFeeling. #Panagbenga2018 🌹🌻 https://t.co/hm8ph2UWVr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2810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- 2018-02-25 01:00:01</a:t>
                      </a:r>
                      <a:r>
                        <a:rPr kumimoji="0" lang="en-US" sz="1000" b="0" i="0" u="none" strike="noStrike" kern="1200" cap="none" spc="0" normalizeH="0" baseline="0" noProof="0">
                          <a:ln>
                            <a:noFill/>
                          </a:ln>
                          <a:solidFill>
                            <a:prstClr val="black"/>
                          </a:solidFill>
                          <a:effectLst/>
                          <a:uLnTx/>
                          <a:uFillTx/>
                          <a:latin typeface="+mn-lt"/>
                          <a:ea typeface="+mn-ea"/>
                          <a:cs typeface="+mn-cs"/>
                        </a:rPr>
                        <a:t>
Make Mike Dizon of Sandwich smile by greeting him a happy birthday today!
Check him out here on the #CokeStudioPH YouTube channel for their collab song with BP Valenzuela: https://t.co/c4wrf1ell5 https://t.co/QPTFepHgSp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38974920"/>
                  </a:ext>
                </a:extLst>
              </a:tr>
            </a:tbl>
          </a:graphicData>
        </a:graphic>
      </p:graphicFrame>
      <p:sp>
        <p:nvSpPr>
          <p:cNvPr id="4" name="Text Placeholder 3">
            <a:extLst>
              <a:ext uri="{FF2B5EF4-FFF2-40B4-BE49-F238E27FC236}">
                <a16:creationId xmlns:a16="http://schemas.microsoft.com/office/drawing/2014/main" id="{8ACECFE6-12C3-4890-8610-39232B18B37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65359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BD839-5D24-494D-8B92-5D6377DEEE6E}"/>
              </a:ext>
            </a:extLst>
          </p:cNvPr>
          <p:cNvSpPr>
            <a:spLocks noGrp="1"/>
          </p:cNvSpPr>
          <p:nvPr>
            <p:ph type="title"/>
          </p:nvPr>
        </p:nvSpPr>
        <p:spPr/>
        <p:txBody>
          <a:bodyPr/>
          <a:lstStyle/>
          <a:p>
            <a:r>
              <a:rPr lang="en-US"/>
              <a:t>Twitter: Content Performance - 2 of 8</a:t>
            </a:r>
          </a:p>
        </p:txBody>
      </p:sp>
      <p:graphicFrame>
        <p:nvGraphicFramePr>
          <p:cNvPr id="5" name="Table Placeholder 4">
            <a:extLst>
              <a:ext uri="{FF2B5EF4-FFF2-40B4-BE49-F238E27FC236}">
                <a16:creationId xmlns:a16="http://schemas.microsoft.com/office/drawing/2014/main" id="{FDD644B1-463D-44D5-B869-8BA11573FC54}"/>
              </a:ext>
            </a:extLst>
          </p:cNvPr>
          <p:cNvGraphicFramePr>
            <a:graphicFrameLocks noGrp="1"/>
          </p:cNvGraphicFramePr>
          <p:nvPr>
            <p:ph type="tbl" sz="quarter" idx="13"/>
            <p:extLst>
              <p:ext uri="{D42A27DB-BD31-4B8C-83A1-F6EECF244321}">
                <p14:modId xmlns:p14="http://schemas.microsoft.com/office/powerpoint/2010/main" val="4071587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267052"/>
                    </a:ext>
                  </a:extLst>
                </a:gridCol>
                <a:gridCol w="822960">
                  <a:extLst>
                    <a:ext uri="{9D8B030D-6E8A-4147-A177-3AD203B41FA5}">
                      <a16:colId xmlns:a16="http://schemas.microsoft.com/office/drawing/2014/main" val="2564703698"/>
                    </a:ext>
                  </a:extLst>
                </a:gridCol>
                <a:gridCol w="822960">
                  <a:extLst>
                    <a:ext uri="{9D8B030D-6E8A-4147-A177-3AD203B41FA5}">
                      <a16:colId xmlns:a16="http://schemas.microsoft.com/office/drawing/2014/main" val="1311521566"/>
                    </a:ext>
                  </a:extLst>
                </a:gridCol>
                <a:gridCol w="822960">
                  <a:extLst>
                    <a:ext uri="{9D8B030D-6E8A-4147-A177-3AD203B41FA5}">
                      <a16:colId xmlns:a16="http://schemas.microsoft.com/office/drawing/2014/main" val="3252934236"/>
                    </a:ext>
                  </a:extLst>
                </a:gridCol>
                <a:gridCol w="822960">
                  <a:extLst>
                    <a:ext uri="{9D8B030D-6E8A-4147-A177-3AD203B41FA5}">
                      <a16:colId xmlns:a16="http://schemas.microsoft.com/office/drawing/2014/main" val="2929765235"/>
                    </a:ext>
                  </a:extLst>
                </a:gridCol>
                <a:gridCol w="822960">
                  <a:extLst>
                    <a:ext uri="{9D8B030D-6E8A-4147-A177-3AD203B41FA5}">
                      <a16:colId xmlns:a16="http://schemas.microsoft.com/office/drawing/2014/main" val="3586057038"/>
                    </a:ext>
                  </a:extLst>
                </a:gridCol>
                <a:gridCol w="822960">
                  <a:extLst>
                    <a:ext uri="{9D8B030D-6E8A-4147-A177-3AD203B41FA5}">
                      <a16:colId xmlns:a16="http://schemas.microsoft.com/office/drawing/2014/main" val="3940379456"/>
                    </a:ext>
                  </a:extLst>
                </a:gridCol>
                <a:gridCol w="822960">
                  <a:extLst>
                    <a:ext uri="{9D8B030D-6E8A-4147-A177-3AD203B41FA5}">
                      <a16:colId xmlns:a16="http://schemas.microsoft.com/office/drawing/2014/main" val="2958785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9585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- 2018-02-24 09:11:35</a:t>
                      </a:r>
                      <a:r>
                        <a:rPr kumimoji="0" lang="en-US" sz="1000" b="0" i="0" u="none" strike="noStrike" kern="1200" cap="none" spc="0" normalizeH="0" baseline="0" noProof="0">
                          <a:ln>
                            <a:noFill/>
                          </a:ln>
                          <a:solidFill>
                            <a:prstClr val="black"/>
                          </a:solidFill>
                          <a:effectLst/>
                          <a:uLnTx/>
                          <a:uFillTx/>
                          <a:latin typeface="+mn-lt"/>
                          <a:ea typeface="+mn-ea"/>
                          <a:cs typeface="+mn-cs"/>
                        </a:rPr>
                        <a:t>
We are here at the #RakrakanFestival to help you chillax this weekend. Follow this thread for updates on your fave #CokeStudioPH artists and see what on-ground activities you can join. See you around! 😎 https://t.co/Qj8iYScjJy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6131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- 2018-02-23 10:00:02</a:t>
                      </a:r>
                      <a:r>
                        <a:rPr kumimoji="0" lang="en-US" sz="1000" b="0" i="0" u="none" strike="noStrike" kern="1200" cap="none" spc="0" normalizeH="0" baseline="0" noProof="0">
                          <a:ln>
                            <a:noFill/>
                          </a:ln>
                          <a:solidFill>
                            <a:prstClr val="black"/>
                          </a:solidFill>
                          <a:effectLst/>
                          <a:uLnTx/>
                          <a:uFillTx/>
                          <a:latin typeface="+mn-lt"/>
                          <a:ea typeface="+mn-ea"/>
                          <a:cs typeface="+mn-cs"/>
                        </a:rPr>
                        <a:t>
#CokeStudioPH would like to thank you for making ‘Off of Center’ by Franco and Reese Lansangan reach the YouTube Ads Leaderboard in the 2nd half of 2017! Don’t miss out on this hit collaboration. Watch the video and subscribe to our YouTube Channel here: https://t.co/c4wrf1ell5 https://t.co/mABnSoSIRu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261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- 2018-02-23 06:08:25</a:t>
                      </a:r>
                      <a:r>
                        <a:rPr kumimoji="0" lang="en-US" sz="1000" b="0" i="0" u="none" strike="noStrike" kern="1200" cap="none" spc="0" normalizeH="0" baseline="0" noProof="0">
                          <a:ln>
                            <a:noFill/>
                          </a:ln>
                          <a:solidFill>
                            <a:prstClr val="black"/>
                          </a:solidFill>
                          <a:effectLst/>
                          <a:uLnTx/>
                          <a:uFillTx/>
                          <a:latin typeface="+mn-lt"/>
                          <a:ea typeface="+mn-ea"/>
                          <a:cs typeface="+mn-cs"/>
                        </a:rPr>
                        <a:t>
Thanks for joining! Looks like you know our #CokeStudioPH artists very well. Congratulations to the 10 lucky winners! You get 5 Rakrakan Festival tickets each. Please wait for our message to know how you can claim your tickets at the fest. Rakrakan na! https://t.co/66WpnQFmZ7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43790371"/>
                  </a:ext>
                </a:extLst>
              </a:tr>
            </a:tbl>
          </a:graphicData>
        </a:graphic>
      </p:graphicFrame>
      <p:sp>
        <p:nvSpPr>
          <p:cNvPr id="4" name="Text Placeholder 3">
            <a:extLst>
              <a:ext uri="{FF2B5EF4-FFF2-40B4-BE49-F238E27FC236}">
                <a16:creationId xmlns:a16="http://schemas.microsoft.com/office/drawing/2014/main" id="{E4CF42BB-A89E-42A9-B876-F1567684AD6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2943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13D85-8971-48D4-A899-E9484C6B5F48}"/>
              </a:ext>
            </a:extLst>
          </p:cNvPr>
          <p:cNvSpPr>
            <a:spLocks noGrp="1"/>
          </p:cNvSpPr>
          <p:nvPr>
            <p:ph type="title"/>
          </p:nvPr>
        </p:nvSpPr>
        <p:spPr/>
        <p:txBody>
          <a:bodyPr/>
          <a:lstStyle/>
          <a:p>
            <a:r>
              <a:rPr lang="en-US"/>
              <a:t>Twitter: Content Performance - 3 of 8</a:t>
            </a:r>
          </a:p>
        </p:txBody>
      </p:sp>
      <p:graphicFrame>
        <p:nvGraphicFramePr>
          <p:cNvPr id="5" name="Table Placeholder 4">
            <a:extLst>
              <a:ext uri="{FF2B5EF4-FFF2-40B4-BE49-F238E27FC236}">
                <a16:creationId xmlns:a16="http://schemas.microsoft.com/office/drawing/2014/main" id="{BB20E08E-7B55-455B-9864-F9A9885BDB8A}"/>
              </a:ext>
            </a:extLst>
          </p:cNvPr>
          <p:cNvGraphicFramePr>
            <a:graphicFrameLocks noGrp="1"/>
          </p:cNvGraphicFramePr>
          <p:nvPr>
            <p:ph type="tbl" sz="quarter" idx="13"/>
            <p:extLst>
              <p:ext uri="{D42A27DB-BD31-4B8C-83A1-F6EECF244321}">
                <p14:modId xmlns:p14="http://schemas.microsoft.com/office/powerpoint/2010/main" val="2213286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7477887"/>
                    </a:ext>
                  </a:extLst>
                </a:gridCol>
                <a:gridCol w="822960">
                  <a:extLst>
                    <a:ext uri="{9D8B030D-6E8A-4147-A177-3AD203B41FA5}">
                      <a16:colId xmlns:a16="http://schemas.microsoft.com/office/drawing/2014/main" val="2059285776"/>
                    </a:ext>
                  </a:extLst>
                </a:gridCol>
                <a:gridCol w="822960">
                  <a:extLst>
                    <a:ext uri="{9D8B030D-6E8A-4147-A177-3AD203B41FA5}">
                      <a16:colId xmlns:a16="http://schemas.microsoft.com/office/drawing/2014/main" val="1688436710"/>
                    </a:ext>
                  </a:extLst>
                </a:gridCol>
                <a:gridCol w="822960">
                  <a:extLst>
                    <a:ext uri="{9D8B030D-6E8A-4147-A177-3AD203B41FA5}">
                      <a16:colId xmlns:a16="http://schemas.microsoft.com/office/drawing/2014/main" val="3563946894"/>
                    </a:ext>
                  </a:extLst>
                </a:gridCol>
                <a:gridCol w="822960">
                  <a:extLst>
                    <a:ext uri="{9D8B030D-6E8A-4147-A177-3AD203B41FA5}">
                      <a16:colId xmlns:a16="http://schemas.microsoft.com/office/drawing/2014/main" val="3686481023"/>
                    </a:ext>
                  </a:extLst>
                </a:gridCol>
                <a:gridCol w="822960">
                  <a:extLst>
                    <a:ext uri="{9D8B030D-6E8A-4147-A177-3AD203B41FA5}">
                      <a16:colId xmlns:a16="http://schemas.microsoft.com/office/drawing/2014/main" val="1772174146"/>
                    </a:ext>
                  </a:extLst>
                </a:gridCol>
                <a:gridCol w="822960">
                  <a:extLst>
                    <a:ext uri="{9D8B030D-6E8A-4147-A177-3AD203B41FA5}">
                      <a16:colId xmlns:a16="http://schemas.microsoft.com/office/drawing/2014/main" val="3048691187"/>
                    </a:ext>
                  </a:extLst>
                </a:gridCol>
                <a:gridCol w="822960">
                  <a:extLst>
                    <a:ext uri="{9D8B030D-6E8A-4147-A177-3AD203B41FA5}">
                      <a16:colId xmlns:a16="http://schemas.microsoft.com/office/drawing/2014/main" val="1236489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49795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- 2018-02-21 10:00:01</a:t>
                      </a:r>
                      <a:r>
                        <a:rPr kumimoji="0" lang="en-US" sz="1000" b="0" i="0" u="none" strike="noStrike" kern="1200" cap="none" spc="0" normalizeH="0" baseline="0" noProof="0">
                          <a:ln>
                            <a:noFill/>
                          </a:ln>
                          <a:solidFill>
                            <a:prstClr val="black"/>
                          </a:solidFill>
                          <a:effectLst/>
                          <a:uLnTx/>
                          <a:uFillTx/>
                          <a:latin typeface="+mn-lt"/>
                          <a:ea typeface="+mn-ea"/>
                          <a:cs typeface="+mn-cs"/>
                        </a:rPr>
                        <a:t>
Catch the COCA-COLA float at the #Panagbenga2018 parade! Join us as we celebrate the Festival of Flowers on February 25 in Baguio City. Parade starts at 8:00 AM. For more details, visit https://t.co/yJAOKL9nHv. See you there! #TasteTheFeeling https://t.co/ScPyQR2zxl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8145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- 2018-02-20 10:00:02</a:t>
                      </a:r>
                      <a:r>
                        <a:rPr kumimoji="0" lang="en-US" sz="1000" b="0" i="0" u="none" strike="noStrike" kern="1200" cap="none" spc="0" normalizeH="0" baseline="0" noProof="0">
                          <a:ln>
                            <a:noFill/>
                          </a:ln>
                          <a:solidFill>
                            <a:prstClr val="black"/>
                          </a:solidFill>
                          <a:effectLst/>
                          <a:uLnTx/>
                          <a:uFillTx/>
                          <a:latin typeface="+mn-lt"/>
                          <a:ea typeface="+mn-ea"/>
                          <a:cs typeface="+mn-cs"/>
                        </a:rPr>
                        <a:t>
Want to get FREE tickets to Rakrakan Festival 2018? 
Just name 2 Coke Studio artists who will be performing and use the hashtag #CokeStudioPH for a chance to win 5 tickets to Rakrakan Festival 2018. Invite your friends to join! Promo runs until 12 noon of February 23. https://t.co/o5YJZLg2UM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16458958"/>
                  </a:ext>
                </a:extLst>
              </a:tr>
            </a:tbl>
          </a:graphicData>
        </a:graphic>
      </p:graphicFrame>
      <p:sp>
        <p:nvSpPr>
          <p:cNvPr id="4" name="Text Placeholder 3">
            <a:extLst>
              <a:ext uri="{FF2B5EF4-FFF2-40B4-BE49-F238E27FC236}">
                <a16:creationId xmlns:a16="http://schemas.microsoft.com/office/drawing/2014/main" id="{52EF9BB1-99CE-4238-A6C6-6A6C4B00075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07234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29057-7177-46C0-B11A-0752CC415BB4}"/>
              </a:ext>
            </a:extLst>
          </p:cNvPr>
          <p:cNvSpPr>
            <a:spLocks noGrp="1"/>
          </p:cNvSpPr>
          <p:nvPr>
            <p:ph type="title"/>
          </p:nvPr>
        </p:nvSpPr>
        <p:spPr/>
        <p:txBody>
          <a:bodyPr/>
          <a:lstStyle/>
          <a:p>
            <a:r>
              <a:rPr lang="en-US"/>
              <a:t>Twitter: Content Performance - 4 of 8</a:t>
            </a:r>
          </a:p>
        </p:txBody>
      </p:sp>
      <p:graphicFrame>
        <p:nvGraphicFramePr>
          <p:cNvPr id="5" name="Table Placeholder 4">
            <a:extLst>
              <a:ext uri="{FF2B5EF4-FFF2-40B4-BE49-F238E27FC236}">
                <a16:creationId xmlns:a16="http://schemas.microsoft.com/office/drawing/2014/main" id="{5995742E-0E8F-45F6-8C57-2368AB6DCCFC}"/>
              </a:ext>
            </a:extLst>
          </p:cNvPr>
          <p:cNvGraphicFramePr>
            <a:graphicFrameLocks noGrp="1"/>
          </p:cNvGraphicFramePr>
          <p:nvPr>
            <p:ph type="tbl" sz="quarter" idx="13"/>
            <p:extLst>
              <p:ext uri="{D42A27DB-BD31-4B8C-83A1-F6EECF244321}">
                <p14:modId xmlns:p14="http://schemas.microsoft.com/office/powerpoint/2010/main" val="612828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76052894"/>
                    </a:ext>
                  </a:extLst>
                </a:gridCol>
                <a:gridCol w="822960">
                  <a:extLst>
                    <a:ext uri="{9D8B030D-6E8A-4147-A177-3AD203B41FA5}">
                      <a16:colId xmlns:a16="http://schemas.microsoft.com/office/drawing/2014/main" val="3468004082"/>
                    </a:ext>
                  </a:extLst>
                </a:gridCol>
                <a:gridCol w="822960">
                  <a:extLst>
                    <a:ext uri="{9D8B030D-6E8A-4147-A177-3AD203B41FA5}">
                      <a16:colId xmlns:a16="http://schemas.microsoft.com/office/drawing/2014/main" val="1854872393"/>
                    </a:ext>
                  </a:extLst>
                </a:gridCol>
                <a:gridCol w="822960">
                  <a:extLst>
                    <a:ext uri="{9D8B030D-6E8A-4147-A177-3AD203B41FA5}">
                      <a16:colId xmlns:a16="http://schemas.microsoft.com/office/drawing/2014/main" val="2246386195"/>
                    </a:ext>
                  </a:extLst>
                </a:gridCol>
                <a:gridCol w="822960">
                  <a:extLst>
                    <a:ext uri="{9D8B030D-6E8A-4147-A177-3AD203B41FA5}">
                      <a16:colId xmlns:a16="http://schemas.microsoft.com/office/drawing/2014/main" val="3045822255"/>
                    </a:ext>
                  </a:extLst>
                </a:gridCol>
                <a:gridCol w="822960">
                  <a:extLst>
                    <a:ext uri="{9D8B030D-6E8A-4147-A177-3AD203B41FA5}">
                      <a16:colId xmlns:a16="http://schemas.microsoft.com/office/drawing/2014/main" val="3357279466"/>
                    </a:ext>
                  </a:extLst>
                </a:gridCol>
                <a:gridCol w="822960">
                  <a:extLst>
                    <a:ext uri="{9D8B030D-6E8A-4147-A177-3AD203B41FA5}">
                      <a16:colId xmlns:a16="http://schemas.microsoft.com/office/drawing/2014/main" val="3757975170"/>
                    </a:ext>
                  </a:extLst>
                </a:gridCol>
                <a:gridCol w="822960">
                  <a:extLst>
                    <a:ext uri="{9D8B030D-6E8A-4147-A177-3AD203B41FA5}">
                      <a16:colId xmlns:a16="http://schemas.microsoft.com/office/drawing/2014/main" val="291524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84809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- 2018-02-19 07:06:01</a:t>
                      </a:r>
                      <a:r>
                        <a:rPr kumimoji="0" lang="en-US" sz="1000" b="0" i="0" u="none" strike="noStrike" kern="1200" cap="none" spc="0" normalizeH="0" baseline="0" noProof="0">
                          <a:ln>
                            <a:noFill/>
                          </a:ln>
                          <a:solidFill>
                            <a:prstClr val="black"/>
                          </a:solidFill>
                          <a:effectLst/>
                          <a:uLnTx/>
                          <a:uFillTx/>
                          <a:latin typeface="+mn-lt"/>
                          <a:ea typeface="+mn-ea"/>
                          <a:cs typeface="+mn-cs"/>
                        </a:rPr>
                        <a:t>
Our #CokeStudioPH artists are heading to the Rakrakan Festival! Rock out with us and taste the sounds of Pinoy music on February 24, 2018.
Punta na sa event page para sa iba pang detalye: https://t.co/33olKnz3sa https://t.co/0Fxn5f5hYE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6481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- 2018-02-19 06:59:32</a:t>
                      </a:r>
                      <a:r>
                        <a:rPr kumimoji="0" lang="en-US" sz="1000" b="0" i="0" u="none" strike="noStrike" kern="1200" cap="none" spc="0" normalizeH="0" baseline="0" noProof="0">
                          <a:ln>
                            <a:noFill/>
                          </a:ln>
                          <a:solidFill>
                            <a:prstClr val="black"/>
                          </a:solidFill>
                          <a:effectLst/>
                          <a:uLnTx/>
                          <a:uFillTx/>
                          <a:latin typeface="+mn-lt"/>
                          <a:ea typeface="+mn-ea"/>
                          <a:cs typeface="+mn-cs"/>
                        </a:rPr>
                        <a:t>
Kapag nakahanda ang paborito ng buong pamilya, mapapa-ILYSB talaga sila! Ihain na ang Pinoy-favorite Sinigang na Baboy at ice-cold glass of COCA-COLA para kumpleto ang saya. #ForeverBagay
#tastethefeeling #cocacola #pinoyfood #foodie #delicious https://t.co/L3UeqdyUot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38004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- 2018-02-17 10:19:42</a:t>
                      </a:r>
                      <a:r>
                        <a:rPr kumimoji="0" lang="en-US" sz="1000" b="0" i="0" u="none" strike="noStrike" kern="1200" cap="none" spc="0" normalizeH="0" baseline="0" noProof="0">
                          <a:ln>
                            <a:noFill/>
                          </a:ln>
                          <a:solidFill>
                            <a:prstClr val="black"/>
                          </a:solidFill>
                          <a:effectLst/>
                          <a:uLnTx/>
                          <a:uFillTx/>
                          <a:latin typeface="+mn-lt"/>
                          <a:ea typeface="+mn-ea"/>
                          <a:cs typeface="+mn-cs"/>
                        </a:rPr>
                        <a:t>
Drop by and say hi! The Tunebayan and COKE truck will be here at the #UPFair2018 until 2 am. Follow this thread for #CokeStudioPH updates. #Roots2018 https://t.co/MXKRm2QH8g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58465249"/>
                  </a:ext>
                </a:extLst>
              </a:tr>
            </a:tbl>
          </a:graphicData>
        </a:graphic>
      </p:graphicFrame>
      <p:sp>
        <p:nvSpPr>
          <p:cNvPr id="4" name="Text Placeholder 3">
            <a:extLst>
              <a:ext uri="{FF2B5EF4-FFF2-40B4-BE49-F238E27FC236}">
                <a16:creationId xmlns:a16="http://schemas.microsoft.com/office/drawing/2014/main" id="{E14A9E0A-F9A1-49C4-A034-6C8BB11F027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21955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3D884-1571-4BE1-86AB-4D673E4B95AF}"/>
              </a:ext>
            </a:extLst>
          </p:cNvPr>
          <p:cNvSpPr>
            <a:spLocks noGrp="1"/>
          </p:cNvSpPr>
          <p:nvPr>
            <p:ph type="title"/>
          </p:nvPr>
        </p:nvSpPr>
        <p:spPr/>
        <p:txBody>
          <a:bodyPr/>
          <a:lstStyle/>
          <a:p>
            <a:r>
              <a:rPr lang="en-US"/>
              <a:t>Twitter: Content Performance - 5 of 8</a:t>
            </a:r>
          </a:p>
        </p:txBody>
      </p:sp>
      <p:graphicFrame>
        <p:nvGraphicFramePr>
          <p:cNvPr id="5" name="Table Placeholder 4">
            <a:extLst>
              <a:ext uri="{FF2B5EF4-FFF2-40B4-BE49-F238E27FC236}">
                <a16:creationId xmlns:a16="http://schemas.microsoft.com/office/drawing/2014/main" id="{D161FFC8-B59A-4104-BB0A-464B719DD248}"/>
              </a:ext>
            </a:extLst>
          </p:cNvPr>
          <p:cNvGraphicFramePr>
            <a:graphicFrameLocks noGrp="1"/>
          </p:cNvGraphicFramePr>
          <p:nvPr>
            <p:ph type="tbl" sz="quarter" idx="13"/>
            <p:extLst>
              <p:ext uri="{D42A27DB-BD31-4B8C-83A1-F6EECF244321}">
                <p14:modId xmlns:p14="http://schemas.microsoft.com/office/powerpoint/2010/main" val="1971303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88597925"/>
                    </a:ext>
                  </a:extLst>
                </a:gridCol>
                <a:gridCol w="822960">
                  <a:extLst>
                    <a:ext uri="{9D8B030D-6E8A-4147-A177-3AD203B41FA5}">
                      <a16:colId xmlns:a16="http://schemas.microsoft.com/office/drawing/2014/main" val="1272485431"/>
                    </a:ext>
                  </a:extLst>
                </a:gridCol>
                <a:gridCol w="822960">
                  <a:extLst>
                    <a:ext uri="{9D8B030D-6E8A-4147-A177-3AD203B41FA5}">
                      <a16:colId xmlns:a16="http://schemas.microsoft.com/office/drawing/2014/main" val="2959084146"/>
                    </a:ext>
                  </a:extLst>
                </a:gridCol>
                <a:gridCol w="822960">
                  <a:extLst>
                    <a:ext uri="{9D8B030D-6E8A-4147-A177-3AD203B41FA5}">
                      <a16:colId xmlns:a16="http://schemas.microsoft.com/office/drawing/2014/main" val="2949223884"/>
                    </a:ext>
                  </a:extLst>
                </a:gridCol>
                <a:gridCol w="822960">
                  <a:extLst>
                    <a:ext uri="{9D8B030D-6E8A-4147-A177-3AD203B41FA5}">
                      <a16:colId xmlns:a16="http://schemas.microsoft.com/office/drawing/2014/main" val="3502360573"/>
                    </a:ext>
                  </a:extLst>
                </a:gridCol>
                <a:gridCol w="822960">
                  <a:extLst>
                    <a:ext uri="{9D8B030D-6E8A-4147-A177-3AD203B41FA5}">
                      <a16:colId xmlns:a16="http://schemas.microsoft.com/office/drawing/2014/main" val="1306749655"/>
                    </a:ext>
                  </a:extLst>
                </a:gridCol>
                <a:gridCol w="822960">
                  <a:extLst>
                    <a:ext uri="{9D8B030D-6E8A-4147-A177-3AD203B41FA5}">
                      <a16:colId xmlns:a16="http://schemas.microsoft.com/office/drawing/2014/main" val="1408793893"/>
                    </a:ext>
                  </a:extLst>
                </a:gridCol>
                <a:gridCol w="822960">
                  <a:extLst>
                    <a:ext uri="{9D8B030D-6E8A-4147-A177-3AD203B41FA5}">
                      <a16:colId xmlns:a16="http://schemas.microsoft.com/office/drawing/2014/main" val="1043137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4435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- 2018-02-15 16:00:02</a:t>
                      </a:r>
                      <a:r>
                        <a:rPr kumimoji="0" lang="en-US" sz="1000" b="0" i="0" u="none" strike="noStrike" kern="1200" cap="none" spc="0" normalizeH="0" baseline="0" noProof="0">
                          <a:ln>
                            <a:noFill/>
                          </a:ln>
                          <a:solidFill>
                            <a:prstClr val="black"/>
                          </a:solidFill>
                          <a:effectLst/>
                          <a:uLnTx/>
                          <a:uFillTx/>
                          <a:latin typeface="+mn-lt"/>
                          <a:ea typeface="+mn-ea"/>
                          <a:cs typeface="+mn-cs"/>
                        </a:rPr>
                        <a:t>
Simulan ang Year of the Dog na may ngiti sa labi! Ihain na ang #ForeverBagay favorite na tikoy with COKE. Happy Chinese New Year!
#tastethefeeling #cocacola #pinoyfood #foodie #delicious https://t.co/OXXytonUKT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1441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- 2018-02-15 11:00:01</a:t>
                      </a:r>
                      <a:r>
                        <a:rPr kumimoji="0" lang="en-US" sz="1000" b="0" i="0" u="none" strike="noStrike" kern="1200" cap="none" spc="0" normalizeH="0" baseline="0" noProof="0">
                          <a:ln>
                            <a:noFill/>
                          </a:ln>
                          <a:solidFill>
                            <a:prstClr val="black"/>
                          </a:solidFill>
                          <a:effectLst/>
                          <a:uLnTx/>
                          <a:uFillTx/>
                          <a:latin typeface="+mn-lt"/>
                          <a:ea typeface="+mn-ea"/>
                          <a:cs typeface="+mn-cs"/>
                        </a:rPr>
                        <a:t>
#CokeStudioPH is coming to #UPFair2018 ! ❤ Don’t miss out and watch our Coke Studio artists perform live on-stage. 
Snag a ticket on Feb. 17 and get ready for an epic night. 
Click on this link for more details: https://t.co/TFVipHevMh https://t.co/aMp2SgUugT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1566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- 2018-02-14 11:23:12</a:t>
                      </a:r>
                      <a:r>
                        <a:rPr kumimoji="0" lang="en-US" sz="1000" b="0" i="0" u="none" strike="noStrike" kern="1200" cap="none" spc="0" normalizeH="0" baseline="0" noProof="0">
                          <a:ln>
                            <a:noFill/>
                          </a:ln>
                          <a:solidFill>
                            <a:prstClr val="black"/>
                          </a:solidFill>
                          <a:effectLst/>
                          <a:uLnTx/>
                          <a:uFillTx/>
                          <a:latin typeface="+mn-lt"/>
                          <a:ea typeface="+mn-ea"/>
                          <a:cs typeface="+mn-cs"/>
                        </a:rPr>
                        <a:t>
Looking for a place where you can spend Valentine's Day? Watch some of the #CokeStudioPH artists perform and drop by our area here at the #UPFair2018. Let us know if you're here! ❤ https://t.co/UYVmOXYMRD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2641385"/>
                  </a:ext>
                </a:extLst>
              </a:tr>
            </a:tbl>
          </a:graphicData>
        </a:graphic>
      </p:graphicFrame>
      <p:sp>
        <p:nvSpPr>
          <p:cNvPr id="4" name="Text Placeholder 3">
            <a:extLst>
              <a:ext uri="{FF2B5EF4-FFF2-40B4-BE49-F238E27FC236}">
                <a16:creationId xmlns:a16="http://schemas.microsoft.com/office/drawing/2014/main" id="{7A56B322-827F-4591-A4B5-6AB5ED8EEC9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68979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373AB-F044-41BE-854C-3DBFF38A8942}"/>
              </a:ext>
            </a:extLst>
          </p:cNvPr>
          <p:cNvSpPr>
            <a:spLocks noGrp="1"/>
          </p:cNvSpPr>
          <p:nvPr>
            <p:ph type="title"/>
          </p:nvPr>
        </p:nvSpPr>
        <p:spPr/>
        <p:txBody>
          <a:bodyPr/>
          <a:lstStyle/>
          <a:p>
            <a:r>
              <a:rPr lang="en-US"/>
              <a:t>Twitter: Content Performance - 6 of 8</a:t>
            </a:r>
          </a:p>
        </p:txBody>
      </p:sp>
      <p:graphicFrame>
        <p:nvGraphicFramePr>
          <p:cNvPr id="5" name="Table Placeholder 4">
            <a:extLst>
              <a:ext uri="{FF2B5EF4-FFF2-40B4-BE49-F238E27FC236}">
                <a16:creationId xmlns:a16="http://schemas.microsoft.com/office/drawing/2014/main" id="{A28C2D86-FD8B-42BA-B007-3EA44DEC2AA8}"/>
              </a:ext>
            </a:extLst>
          </p:cNvPr>
          <p:cNvGraphicFramePr>
            <a:graphicFrameLocks noGrp="1"/>
          </p:cNvGraphicFramePr>
          <p:nvPr>
            <p:ph type="tbl" sz="quarter" idx="13"/>
            <p:extLst>
              <p:ext uri="{D42A27DB-BD31-4B8C-83A1-F6EECF244321}">
                <p14:modId xmlns:p14="http://schemas.microsoft.com/office/powerpoint/2010/main" val="824299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7270371"/>
                    </a:ext>
                  </a:extLst>
                </a:gridCol>
                <a:gridCol w="822960">
                  <a:extLst>
                    <a:ext uri="{9D8B030D-6E8A-4147-A177-3AD203B41FA5}">
                      <a16:colId xmlns:a16="http://schemas.microsoft.com/office/drawing/2014/main" val="1369917562"/>
                    </a:ext>
                  </a:extLst>
                </a:gridCol>
                <a:gridCol w="822960">
                  <a:extLst>
                    <a:ext uri="{9D8B030D-6E8A-4147-A177-3AD203B41FA5}">
                      <a16:colId xmlns:a16="http://schemas.microsoft.com/office/drawing/2014/main" val="1912353226"/>
                    </a:ext>
                  </a:extLst>
                </a:gridCol>
                <a:gridCol w="822960">
                  <a:extLst>
                    <a:ext uri="{9D8B030D-6E8A-4147-A177-3AD203B41FA5}">
                      <a16:colId xmlns:a16="http://schemas.microsoft.com/office/drawing/2014/main" val="3547679463"/>
                    </a:ext>
                  </a:extLst>
                </a:gridCol>
                <a:gridCol w="822960">
                  <a:extLst>
                    <a:ext uri="{9D8B030D-6E8A-4147-A177-3AD203B41FA5}">
                      <a16:colId xmlns:a16="http://schemas.microsoft.com/office/drawing/2014/main" val="318111307"/>
                    </a:ext>
                  </a:extLst>
                </a:gridCol>
                <a:gridCol w="822960">
                  <a:extLst>
                    <a:ext uri="{9D8B030D-6E8A-4147-A177-3AD203B41FA5}">
                      <a16:colId xmlns:a16="http://schemas.microsoft.com/office/drawing/2014/main" val="1029975942"/>
                    </a:ext>
                  </a:extLst>
                </a:gridCol>
                <a:gridCol w="822960">
                  <a:extLst>
                    <a:ext uri="{9D8B030D-6E8A-4147-A177-3AD203B41FA5}">
                      <a16:colId xmlns:a16="http://schemas.microsoft.com/office/drawing/2014/main" val="2054191988"/>
                    </a:ext>
                  </a:extLst>
                </a:gridCol>
                <a:gridCol w="822960">
                  <a:extLst>
                    <a:ext uri="{9D8B030D-6E8A-4147-A177-3AD203B41FA5}">
                      <a16:colId xmlns:a16="http://schemas.microsoft.com/office/drawing/2014/main" val="3382589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6643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- 2018-02-14 02:14:01</a:t>
                      </a:r>
                      <a:r>
                        <a:rPr kumimoji="0" lang="en-US" sz="1000" b="0" i="0" u="none" strike="noStrike" kern="1200" cap="none" spc="0" normalizeH="0" baseline="0" noProof="0">
                          <a:ln>
                            <a:noFill/>
                          </a:ln>
                          <a:solidFill>
                            <a:prstClr val="black"/>
                          </a:solidFill>
                          <a:effectLst/>
                          <a:uLnTx/>
                          <a:uFillTx/>
                          <a:latin typeface="+mn-lt"/>
                          <a:ea typeface="+mn-ea"/>
                          <a:cs typeface="+mn-cs"/>
                        </a:rPr>
                        <a:t>
Walang ka-date? Date yourself! Ang burger at COCA-COLA #ForeverBagay sa mga taken, PATTY sa mga single. Yiiihieee! ♥
#tastethefeeling #cocacola #pinoyfood #foodie #delicious https://t.co/0veQfiN5IE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0623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- 2018-02-13 15:35:02</a:t>
                      </a:r>
                      <a:r>
                        <a:rPr kumimoji="0" lang="en-US" sz="1000" b="0" i="0" u="none" strike="noStrike" kern="1200" cap="none" spc="0" normalizeH="0" baseline="0" noProof="0">
                          <a:ln>
                            <a:noFill/>
                          </a:ln>
                          <a:solidFill>
                            <a:prstClr val="black"/>
                          </a:solidFill>
                          <a:effectLst/>
                          <a:uLnTx/>
                          <a:uFillTx/>
                          <a:latin typeface="+mn-lt"/>
                          <a:ea typeface="+mn-ea"/>
                          <a:cs typeface="+mn-cs"/>
                        </a:rPr>
                        <a:t>
CokeStudioPH is coming to #UPFair2018! ❤ Can you guess which Coke Studio artists are joining the line-up this year? 
These guys are one of a kind. Comment below, snag a ticket and get ready for an epic night. Check our FB for the full line-up and event details! https://t.co/puQD40u4tr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40014137"/>
                  </a:ext>
                </a:extLst>
              </a:tr>
            </a:tbl>
          </a:graphicData>
        </a:graphic>
      </p:graphicFrame>
      <p:sp>
        <p:nvSpPr>
          <p:cNvPr id="4" name="Text Placeholder 3">
            <a:extLst>
              <a:ext uri="{FF2B5EF4-FFF2-40B4-BE49-F238E27FC236}">
                <a16:creationId xmlns:a16="http://schemas.microsoft.com/office/drawing/2014/main" id="{77D7CB6B-64B7-4F89-BF77-FF68C82D4ED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11072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3DAA2-FB02-491F-81DC-72C6505409C8}"/>
              </a:ext>
            </a:extLst>
          </p:cNvPr>
          <p:cNvSpPr>
            <a:spLocks noGrp="1"/>
          </p:cNvSpPr>
          <p:nvPr>
            <p:ph type="title"/>
          </p:nvPr>
        </p:nvSpPr>
        <p:spPr/>
        <p:txBody>
          <a:bodyPr/>
          <a:lstStyle/>
          <a:p>
            <a:r>
              <a:rPr lang="en-US"/>
              <a:t>Twitter: Content Performance - 7 of 8</a:t>
            </a:r>
          </a:p>
        </p:txBody>
      </p:sp>
      <p:graphicFrame>
        <p:nvGraphicFramePr>
          <p:cNvPr id="5" name="Table Placeholder 4">
            <a:extLst>
              <a:ext uri="{FF2B5EF4-FFF2-40B4-BE49-F238E27FC236}">
                <a16:creationId xmlns:a16="http://schemas.microsoft.com/office/drawing/2014/main" id="{52AF3142-BD8E-4F23-95BE-8FDF72A0159F}"/>
              </a:ext>
            </a:extLst>
          </p:cNvPr>
          <p:cNvGraphicFramePr>
            <a:graphicFrameLocks noGrp="1"/>
          </p:cNvGraphicFramePr>
          <p:nvPr>
            <p:ph type="tbl" sz="quarter" idx="13"/>
            <p:extLst>
              <p:ext uri="{D42A27DB-BD31-4B8C-83A1-F6EECF244321}">
                <p14:modId xmlns:p14="http://schemas.microsoft.com/office/powerpoint/2010/main" val="2497597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9877006"/>
                    </a:ext>
                  </a:extLst>
                </a:gridCol>
                <a:gridCol w="822960">
                  <a:extLst>
                    <a:ext uri="{9D8B030D-6E8A-4147-A177-3AD203B41FA5}">
                      <a16:colId xmlns:a16="http://schemas.microsoft.com/office/drawing/2014/main" val="3894138963"/>
                    </a:ext>
                  </a:extLst>
                </a:gridCol>
                <a:gridCol w="822960">
                  <a:extLst>
                    <a:ext uri="{9D8B030D-6E8A-4147-A177-3AD203B41FA5}">
                      <a16:colId xmlns:a16="http://schemas.microsoft.com/office/drawing/2014/main" val="404236280"/>
                    </a:ext>
                  </a:extLst>
                </a:gridCol>
                <a:gridCol w="822960">
                  <a:extLst>
                    <a:ext uri="{9D8B030D-6E8A-4147-A177-3AD203B41FA5}">
                      <a16:colId xmlns:a16="http://schemas.microsoft.com/office/drawing/2014/main" val="824830970"/>
                    </a:ext>
                  </a:extLst>
                </a:gridCol>
                <a:gridCol w="822960">
                  <a:extLst>
                    <a:ext uri="{9D8B030D-6E8A-4147-A177-3AD203B41FA5}">
                      <a16:colId xmlns:a16="http://schemas.microsoft.com/office/drawing/2014/main" val="3632596592"/>
                    </a:ext>
                  </a:extLst>
                </a:gridCol>
                <a:gridCol w="822960">
                  <a:extLst>
                    <a:ext uri="{9D8B030D-6E8A-4147-A177-3AD203B41FA5}">
                      <a16:colId xmlns:a16="http://schemas.microsoft.com/office/drawing/2014/main" val="239126933"/>
                    </a:ext>
                  </a:extLst>
                </a:gridCol>
                <a:gridCol w="822960">
                  <a:extLst>
                    <a:ext uri="{9D8B030D-6E8A-4147-A177-3AD203B41FA5}">
                      <a16:colId xmlns:a16="http://schemas.microsoft.com/office/drawing/2014/main" val="2461842069"/>
                    </a:ext>
                  </a:extLst>
                </a:gridCol>
                <a:gridCol w="822960">
                  <a:extLst>
                    <a:ext uri="{9D8B030D-6E8A-4147-A177-3AD203B41FA5}">
                      <a16:colId xmlns:a16="http://schemas.microsoft.com/office/drawing/2014/main" val="390440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23264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- 2018-02-12 05:27:32</a:t>
                      </a:r>
                      <a:r>
                        <a:rPr kumimoji="0" lang="en-US" sz="1000" b="0" i="0" u="none" strike="noStrike" kern="1200" cap="none" spc="0" normalizeH="0" baseline="0" noProof="0">
                          <a:ln>
                            <a:noFill/>
                          </a:ln>
                          <a:solidFill>
                            <a:prstClr val="black"/>
                          </a:solidFill>
                          <a:effectLst/>
                          <a:uLnTx/>
                          <a:uFillTx/>
                          <a:latin typeface="+mn-lt"/>
                          <a:ea typeface="+mn-ea"/>
                          <a:cs typeface="+mn-cs"/>
                        </a:rPr>
                        <a:t>
Alin ang magpapatibok ng puso mo ngayong Valentine's Day: Ice-cold COCA-COLA with Chicken BBQ or Pork BBQ? Choose your team and let us know your favorite #ForeverBagay pairing.
#tastethefeeling #cocacola #pinoyfood #foodie #delicious https://t.co/E9dyinuDuP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9732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- 2018-02-07 10:44:03</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to Sandwich bassist, Myrene Academia! Here’s to more years of rocking out and creating awesome songs! Catch her with Sandwich and BP Valenzuela in their collab song, “Even if You Asked Me” here at the #CokeStudioPH channel: https://t.co/c4wrf0WJWv https://t.co/WxFPWTDPl1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39724642"/>
                  </a:ext>
                </a:extLst>
              </a:tr>
            </a:tbl>
          </a:graphicData>
        </a:graphic>
      </p:graphicFrame>
      <p:sp>
        <p:nvSpPr>
          <p:cNvPr id="4" name="Text Placeholder 3">
            <a:extLst>
              <a:ext uri="{FF2B5EF4-FFF2-40B4-BE49-F238E27FC236}">
                <a16:creationId xmlns:a16="http://schemas.microsoft.com/office/drawing/2014/main" id="{EBD1C4CE-730B-46F5-93F8-B6373EA4F3B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54212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C463-E294-49D0-9F0F-D02BB0FEA782}"/>
              </a:ext>
            </a:extLst>
          </p:cNvPr>
          <p:cNvSpPr>
            <a:spLocks noGrp="1"/>
          </p:cNvSpPr>
          <p:nvPr>
            <p:ph type="title"/>
          </p:nvPr>
        </p:nvSpPr>
        <p:spPr/>
        <p:txBody>
          <a:bodyPr/>
          <a:lstStyle/>
          <a:p>
            <a:r>
              <a:rPr lang="en-US"/>
              <a:t>Twitter: Content Performance - 8 of 8</a:t>
            </a:r>
          </a:p>
        </p:txBody>
      </p:sp>
      <p:graphicFrame>
        <p:nvGraphicFramePr>
          <p:cNvPr id="5" name="Table Placeholder 4">
            <a:extLst>
              <a:ext uri="{FF2B5EF4-FFF2-40B4-BE49-F238E27FC236}">
                <a16:creationId xmlns:a16="http://schemas.microsoft.com/office/drawing/2014/main" id="{37EC605A-6FC7-4568-BF56-4CCB13C96483}"/>
              </a:ext>
            </a:extLst>
          </p:cNvPr>
          <p:cNvGraphicFramePr>
            <a:graphicFrameLocks noGrp="1"/>
          </p:cNvGraphicFramePr>
          <p:nvPr>
            <p:ph type="tbl" sz="quarter" idx="13"/>
            <p:extLst>
              <p:ext uri="{D42A27DB-BD31-4B8C-83A1-F6EECF244321}">
                <p14:modId xmlns:p14="http://schemas.microsoft.com/office/powerpoint/2010/main" val="243187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08349896"/>
                    </a:ext>
                  </a:extLst>
                </a:gridCol>
                <a:gridCol w="822960">
                  <a:extLst>
                    <a:ext uri="{9D8B030D-6E8A-4147-A177-3AD203B41FA5}">
                      <a16:colId xmlns:a16="http://schemas.microsoft.com/office/drawing/2014/main" val="4049734471"/>
                    </a:ext>
                  </a:extLst>
                </a:gridCol>
                <a:gridCol w="822960">
                  <a:extLst>
                    <a:ext uri="{9D8B030D-6E8A-4147-A177-3AD203B41FA5}">
                      <a16:colId xmlns:a16="http://schemas.microsoft.com/office/drawing/2014/main" val="320837580"/>
                    </a:ext>
                  </a:extLst>
                </a:gridCol>
                <a:gridCol w="822960">
                  <a:extLst>
                    <a:ext uri="{9D8B030D-6E8A-4147-A177-3AD203B41FA5}">
                      <a16:colId xmlns:a16="http://schemas.microsoft.com/office/drawing/2014/main" val="3794493731"/>
                    </a:ext>
                  </a:extLst>
                </a:gridCol>
                <a:gridCol w="822960">
                  <a:extLst>
                    <a:ext uri="{9D8B030D-6E8A-4147-A177-3AD203B41FA5}">
                      <a16:colId xmlns:a16="http://schemas.microsoft.com/office/drawing/2014/main" val="2201616749"/>
                    </a:ext>
                  </a:extLst>
                </a:gridCol>
                <a:gridCol w="822960">
                  <a:extLst>
                    <a:ext uri="{9D8B030D-6E8A-4147-A177-3AD203B41FA5}">
                      <a16:colId xmlns:a16="http://schemas.microsoft.com/office/drawing/2014/main" val="38051256"/>
                    </a:ext>
                  </a:extLst>
                </a:gridCol>
                <a:gridCol w="822960">
                  <a:extLst>
                    <a:ext uri="{9D8B030D-6E8A-4147-A177-3AD203B41FA5}">
                      <a16:colId xmlns:a16="http://schemas.microsoft.com/office/drawing/2014/main" val="3880684410"/>
                    </a:ext>
                  </a:extLst>
                </a:gridCol>
                <a:gridCol w="822960">
                  <a:extLst>
                    <a:ext uri="{9D8B030D-6E8A-4147-A177-3AD203B41FA5}">
                      <a16:colId xmlns:a16="http://schemas.microsoft.com/office/drawing/2014/main" val="2706902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17246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- 2018-02-05 06:49:28</a:t>
                      </a:r>
                      <a:r>
                        <a:rPr kumimoji="0" lang="en-US" sz="1000" b="0" i="0" u="none" strike="noStrike" kern="1200" cap="none" spc="0" normalizeH="0" baseline="0" noProof="0">
                          <a:ln>
                            <a:noFill/>
                          </a:ln>
                          <a:solidFill>
                            <a:prstClr val="black"/>
                          </a:solidFill>
                          <a:effectLst/>
                          <a:uLnTx/>
                          <a:uFillTx/>
                          <a:latin typeface="+mn-lt"/>
                          <a:ea typeface="+mn-ea"/>
                          <a:cs typeface="+mn-cs"/>
                        </a:rPr>
                        <a:t>
Gaya ng pizza at ice cold COCA-COLA, ano ang all time favorite Valentine’s meal mo with your loved one? Let us know below! #ForeverBagay
#tastethefeeling #cocacola #pinoyfood #foodie #delicious https://t.co/jCyxpzrn5s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3061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- 2018-02-02 10:16:51</a:t>
                      </a:r>
                      <a:r>
                        <a:rPr kumimoji="0" lang="en-US" sz="1000" b="0" i="0" u="none" strike="noStrike" kern="1200" cap="none" spc="0" normalizeH="0" baseline="0" noProof="0">
                          <a:ln>
                            <a:noFill/>
                          </a:ln>
                          <a:solidFill>
                            <a:prstClr val="black"/>
                          </a:solidFill>
                          <a:effectLst/>
                          <a:uLnTx/>
                          <a:uFillTx/>
                          <a:latin typeface="+mn-lt"/>
                          <a:ea typeface="+mn-ea"/>
                          <a:cs typeface="+mn-cs"/>
                        </a:rPr>
                        <a:t>
Dedicating this to anyone in the family? Let them know below! Kumpletuhin ang meal with an ice-cold COCA-COLA! #ForeverBagay
#tastethefeeling #cocacola #pinoyfood #foodie #delicious https://t.co/wUSRX0PlnH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67124414"/>
                  </a:ext>
                </a:extLst>
              </a:tr>
            </a:tbl>
          </a:graphicData>
        </a:graphic>
      </p:graphicFrame>
      <p:sp>
        <p:nvSpPr>
          <p:cNvPr id="4" name="Text Placeholder 3">
            <a:extLst>
              <a:ext uri="{FF2B5EF4-FFF2-40B4-BE49-F238E27FC236}">
                <a16:creationId xmlns:a16="http://schemas.microsoft.com/office/drawing/2014/main" id="{E2A6001A-F0FA-42DE-8277-AA2D9E2F477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09556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FE50B-1BF8-4848-9965-B4BB678E3687}"/>
              </a:ext>
            </a:extLst>
          </p:cNvPr>
          <p:cNvSpPr>
            <a:spLocks noGrp="1"/>
          </p:cNvSpPr>
          <p:nvPr>
            <p:ph type="title"/>
          </p:nvPr>
        </p:nvSpPr>
        <p:spPr/>
        <p:txBody>
          <a:bodyPr/>
          <a:lstStyle/>
          <a:p>
            <a:r>
              <a:rPr lang="it-IT"/>
              <a:t>Coca Cola Singapore Advocacy Score Table</a:t>
            </a:r>
            <a:endParaRPr lang="en-US"/>
          </a:p>
        </p:txBody>
      </p:sp>
      <p:graphicFrame>
        <p:nvGraphicFramePr>
          <p:cNvPr id="5" name="Table Placeholder 4">
            <a:extLst>
              <a:ext uri="{FF2B5EF4-FFF2-40B4-BE49-F238E27FC236}">
                <a16:creationId xmlns:a16="http://schemas.microsoft.com/office/drawing/2014/main" id="{439C291B-5AF8-4B08-914E-D91F21A20F7F}"/>
              </a:ext>
            </a:extLst>
          </p:cNvPr>
          <p:cNvGraphicFramePr>
            <a:graphicFrameLocks noGrp="1"/>
          </p:cNvGraphicFramePr>
          <p:nvPr>
            <p:ph type="tbl" sz="quarter" idx="13"/>
            <p:extLst>
              <p:ext uri="{D42A27DB-BD31-4B8C-83A1-F6EECF244321}">
                <p14:modId xmlns:p14="http://schemas.microsoft.com/office/powerpoint/2010/main" val="100687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30079408"/>
                    </a:ext>
                  </a:extLst>
                </a:gridCol>
                <a:gridCol w="2057400">
                  <a:extLst>
                    <a:ext uri="{9D8B030D-6E8A-4147-A177-3AD203B41FA5}">
                      <a16:colId xmlns:a16="http://schemas.microsoft.com/office/drawing/2014/main" val="2575636444"/>
                    </a:ext>
                  </a:extLst>
                </a:gridCol>
                <a:gridCol w="2057400">
                  <a:extLst>
                    <a:ext uri="{9D8B030D-6E8A-4147-A177-3AD203B41FA5}">
                      <a16:colId xmlns:a16="http://schemas.microsoft.com/office/drawing/2014/main" val="3251810156"/>
                    </a:ext>
                  </a:extLst>
                </a:gridCol>
              </a:tblGrid>
              <a:tr h="370840">
                <a:tc>
                  <a:txBody>
                    <a:bodyPr/>
                    <a:lstStyle/>
                    <a:p>
                      <a:r>
                        <a:rPr lang="en-US" sz="1000"/>
                        <a:t>Brand</a:t>
                      </a:r>
                    </a:p>
                  </a:txBody>
                  <a:tcPr/>
                </a:tc>
                <a:tc>
                  <a:txBody>
                    <a:bodyPr/>
                    <a:lstStyle/>
                    <a:p>
                      <a:r>
                        <a:rPr lang="en-US" sz="1000"/>
                        <a:t>Interactions</a:t>
                      </a:r>
                    </a:p>
                  </a:txBody>
                  <a:tcPr/>
                </a:tc>
                <a:tc>
                  <a:txBody>
                    <a:bodyPr/>
                    <a:lstStyle/>
                    <a:p>
                      <a:r>
                        <a:rPr lang="en-US" sz="1000"/>
                        <a:t>Distributions</a:t>
                      </a:r>
                    </a:p>
                  </a:txBody>
                  <a:tcPr/>
                </a:tc>
                <a:extLst>
                  <a:ext uri="{0D108BD9-81ED-4DB2-BD59-A6C34878D82A}">
                    <a16:rowId xmlns:a16="http://schemas.microsoft.com/office/drawing/2014/main" val="2016354167"/>
                  </a:ext>
                </a:extLst>
              </a:tr>
              <a:tr h="370840">
                <a:tc>
                  <a:txBody>
                    <a:bodyPr/>
                    <a:lstStyle/>
                    <a:p>
                      <a:r>
                        <a:rPr lang="en-US" sz="1000"/>
                        <a:t>100 Plus SG</a:t>
                      </a:r>
                    </a:p>
                  </a:txBody>
                  <a:tcPr/>
                </a:tc>
                <a:tc>
                  <a:txBody>
                    <a:bodyPr/>
                    <a:lstStyle/>
                    <a:p>
                      <a:r>
                        <a:rPr lang="en-US" sz="1000"/>
                        <a:t>451</a:t>
                      </a:r>
                    </a:p>
                  </a:txBody>
                  <a:tcPr/>
                </a:tc>
                <a:tc>
                  <a:txBody>
                    <a:bodyPr/>
                    <a:lstStyle/>
                    <a:p>
                      <a:r>
                        <a:rPr lang="en-US" sz="1000"/>
                        <a:t>7</a:t>
                      </a:r>
                    </a:p>
                  </a:txBody>
                  <a:tcPr/>
                </a:tc>
                <a:extLst>
                  <a:ext uri="{0D108BD9-81ED-4DB2-BD59-A6C34878D82A}">
                    <a16:rowId xmlns:a16="http://schemas.microsoft.com/office/drawing/2014/main" val="842688685"/>
                  </a:ext>
                </a:extLst>
              </a:tr>
              <a:tr h="370840">
                <a:tc>
                  <a:txBody>
                    <a:bodyPr/>
                    <a:lstStyle/>
                    <a:p>
                      <a:r>
                        <a:rPr lang="en-US" sz="1000"/>
                        <a:t>Coca Cola SG</a:t>
                      </a:r>
                    </a:p>
                  </a:txBody>
                  <a:tcPr/>
                </a:tc>
                <a:tc>
                  <a:txBody>
                    <a:bodyPr/>
                    <a:lstStyle/>
                    <a:p>
                      <a:r>
                        <a:rPr lang="en-US" sz="1000"/>
                        <a:t>422</a:t>
                      </a:r>
                    </a:p>
                  </a:txBody>
                  <a:tcPr/>
                </a:tc>
                <a:tc>
                  <a:txBody>
                    <a:bodyPr/>
                    <a:lstStyle/>
                    <a:p>
                      <a:r>
                        <a:rPr lang="en-US" sz="1000"/>
                        <a:t>26</a:t>
                      </a:r>
                    </a:p>
                  </a:txBody>
                  <a:tcPr/>
                </a:tc>
                <a:extLst>
                  <a:ext uri="{0D108BD9-81ED-4DB2-BD59-A6C34878D82A}">
                    <a16:rowId xmlns:a16="http://schemas.microsoft.com/office/drawing/2014/main" val="710917120"/>
                  </a:ext>
                </a:extLst>
              </a:tr>
              <a:tr h="370840">
                <a:tc>
                  <a:txBody>
                    <a:bodyPr/>
                    <a:lstStyle/>
                    <a:p>
                      <a:r>
                        <a:rPr lang="en-US" sz="1000"/>
                        <a:t>Milo SG</a:t>
                      </a:r>
                    </a:p>
                  </a:txBody>
                  <a:tcPr/>
                </a:tc>
                <a:tc>
                  <a:txBody>
                    <a:bodyPr/>
                    <a:lstStyle/>
                    <a:p>
                      <a:r>
                        <a:rPr lang="en-US" sz="1000"/>
                        <a:t>15</a:t>
                      </a:r>
                    </a:p>
                  </a:txBody>
                  <a:tcPr/>
                </a:tc>
                <a:tc>
                  <a:txBody>
                    <a:bodyPr/>
                    <a:lstStyle/>
                    <a:p>
                      <a:r>
                        <a:rPr lang="en-US" sz="1000"/>
                        <a:t>58</a:t>
                      </a:r>
                    </a:p>
                  </a:txBody>
                  <a:tcPr/>
                </a:tc>
                <a:extLst>
                  <a:ext uri="{0D108BD9-81ED-4DB2-BD59-A6C34878D82A}">
                    <a16:rowId xmlns:a16="http://schemas.microsoft.com/office/drawing/2014/main" val="1758519402"/>
                  </a:ext>
                </a:extLst>
              </a:tr>
              <a:tr h="370840">
                <a:tc>
                  <a:txBody>
                    <a:bodyPr/>
                    <a:lstStyle/>
                    <a:p>
                      <a:r>
                        <a:rPr lang="en-US" sz="1000"/>
                        <a:t>Pepsi SG</a:t>
                      </a:r>
                    </a:p>
                  </a:txBody>
                  <a:tcPr/>
                </a:tc>
                <a:tc>
                  <a:txBody>
                    <a:bodyPr/>
                    <a:lstStyle/>
                    <a:p>
                      <a:r>
                        <a:rPr lang="en-US" sz="1000"/>
                        <a:t>239573</a:t>
                      </a:r>
                    </a:p>
                  </a:txBody>
                  <a:tcPr/>
                </a:tc>
                <a:tc>
                  <a:txBody>
                    <a:bodyPr/>
                    <a:lstStyle/>
                    <a:p>
                      <a:r>
                        <a:rPr lang="en-US" sz="1000"/>
                        <a:t>207323</a:t>
                      </a:r>
                    </a:p>
                  </a:txBody>
                  <a:tcPr/>
                </a:tc>
                <a:extLst>
                  <a:ext uri="{0D108BD9-81ED-4DB2-BD59-A6C34878D82A}">
                    <a16:rowId xmlns:a16="http://schemas.microsoft.com/office/drawing/2014/main" val="1373460925"/>
                  </a:ext>
                </a:extLst>
              </a:tr>
              <a:tr h="370840">
                <a:tc>
                  <a:txBody>
                    <a:bodyPr/>
                    <a:lstStyle/>
                    <a:p>
                      <a:r>
                        <a:rPr lang="en-US" sz="1000"/>
                        <a:t>Pokka SG</a:t>
                      </a:r>
                    </a:p>
                  </a:txBody>
                  <a:tcPr/>
                </a:tc>
                <a:tc>
                  <a:txBody>
                    <a:bodyPr/>
                    <a:lstStyle/>
                    <a:p>
                      <a:r>
                        <a:rPr lang="en-US" sz="1000"/>
                        <a:t>119782</a:t>
                      </a:r>
                    </a:p>
                  </a:txBody>
                  <a:tcPr/>
                </a:tc>
                <a:tc>
                  <a:txBody>
                    <a:bodyPr/>
                    <a:lstStyle/>
                    <a:p>
                      <a:r>
                        <a:rPr lang="en-US" sz="1000"/>
                        <a:t>260</a:t>
                      </a:r>
                    </a:p>
                  </a:txBody>
                  <a:tcPr/>
                </a:tc>
                <a:extLst>
                  <a:ext uri="{0D108BD9-81ED-4DB2-BD59-A6C34878D82A}">
                    <a16:rowId xmlns:a16="http://schemas.microsoft.com/office/drawing/2014/main" val="1293478974"/>
                  </a:ext>
                </a:extLst>
              </a:tr>
            </a:tbl>
          </a:graphicData>
        </a:graphic>
      </p:graphicFrame>
      <p:sp>
        <p:nvSpPr>
          <p:cNvPr id="4" name="Text Placeholder 3">
            <a:extLst>
              <a:ext uri="{FF2B5EF4-FFF2-40B4-BE49-F238E27FC236}">
                <a16:creationId xmlns:a16="http://schemas.microsoft.com/office/drawing/2014/main" id="{670A9F4E-671F-4A18-9D8B-5956BBB61FF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4925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9128B-9EC3-4C72-BB94-334BEAF61B1C}"/>
              </a:ext>
            </a:extLst>
          </p:cNvPr>
          <p:cNvSpPr>
            <a:spLocks noGrp="1"/>
          </p:cNvSpPr>
          <p:nvPr>
            <p:ph type="title"/>
          </p:nvPr>
        </p:nvSpPr>
        <p:spPr/>
        <p:txBody>
          <a:bodyPr/>
          <a:lstStyle/>
          <a:p>
            <a:r>
              <a:rPr lang="en-US"/>
              <a:t>FB: Key Metrics Table with E-Rate</a:t>
            </a:r>
          </a:p>
        </p:txBody>
      </p:sp>
      <p:graphicFrame>
        <p:nvGraphicFramePr>
          <p:cNvPr id="5" name="Table Placeholder 4">
            <a:extLst>
              <a:ext uri="{FF2B5EF4-FFF2-40B4-BE49-F238E27FC236}">
                <a16:creationId xmlns:a16="http://schemas.microsoft.com/office/drawing/2014/main" id="{1DEF3BEC-BE1F-4493-B96C-5B67B7A36AE9}"/>
              </a:ext>
            </a:extLst>
          </p:cNvPr>
          <p:cNvGraphicFramePr>
            <a:graphicFrameLocks noGrp="1"/>
          </p:cNvGraphicFramePr>
          <p:nvPr>
            <p:ph type="tbl" sz="quarter" idx="13"/>
            <p:extLst>
              <p:ext uri="{D42A27DB-BD31-4B8C-83A1-F6EECF244321}">
                <p14:modId xmlns:p14="http://schemas.microsoft.com/office/powerpoint/2010/main" val="777696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95254247"/>
                    </a:ext>
                  </a:extLst>
                </a:gridCol>
                <a:gridCol w="740664">
                  <a:extLst>
                    <a:ext uri="{9D8B030D-6E8A-4147-A177-3AD203B41FA5}">
                      <a16:colId xmlns:a16="http://schemas.microsoft.com/office/drawing/2014/main" val="1867998920"/>
                    </a:ext>
                  </a:extLst>
                </a:gridCol>
                <a:gridCol w="740664">
                  <a:extLst>
                    <a:ext uri="{9D8B030D-6E8A-4147-A177-3AD203B41FA5}">
                      <a16:colId xmlns:a16="http://schemas.microsoft.com/office/drawing/2014/main" val="3252150901"/>
                    </a:ext>
                  </a:extLst>
                </a:gridCol>
                <a:gridCol w="740664">
                  <a:extLst>
                    <a:ext uri="{9D8B030D-6E8A-4147-A177-3AD203B41FA5}">
                      <a16:colId xmlns:a16="http://schemas.microsoft.com/office/drawing/2014/main" val="4237550355"/>
                    </a:ext>
                  </a:extLst>
                </a:gridCol>
                <a:gridCol w="740664">
                  <a:extLst>
                    <a:ext uri="{9D8B030D-6E8A-4147-A177-3AD203B41FA5}">
                      <a16:colId xmlns:a16="http://schemas.microsoft.com/office/drawing/2014/main" val="3919421300"/>
                    </a:ext>
                  </a:extLst>
                </a:gridCol>
                <a:gridCol w="740664">
                  <a:extLst>
                    <a:ext uri="{9D8B030D-6E8A-4147-A177-3AD203B41FA5}">
                      <a16:colId xmlns:a16="http://schemas.microsoft.com/office/drawing/2014/main" val="2976229847"/>
                    </a:ext>
                  </a:extLst>
                </a:gridCol>
                <a:gridCol w="740664">
                  <a:extLst>
                    <a:ext uri="{9D8B030D-6E8A-4147-A177-3AD203B41FA5}">
                      <a16:colId xmlns:a16="http://schemas.microsoft.com/office/drawing/2014/main" val="2954484572"/>
                    </a:ext>
                  </a:extLst>
                </a:gridCol>
                <a:gridCol w="740664">
                  <a:extLst>
                    <a:ext uri="{9D8B030D-6E8A-4147-A177-3AD203B41FA5}">
                      <a16:colId xmlns:a16="http://schemas.microsoft.com/office/drawing/2014/main" val="3437917184"/>
                    </a:ext>
                  </a:extLst>
                </a:gridCol>
                <a:gridCol w="740664">
                  <a:extLst>
                    <a:ext uri="{9D8B030D-6E8A-4147-A177-3AD203B41FA5}">
                      <a16:colId xmlns:a16="http://schemas.microsoft.com/office/drawing/2014/main" val="1354356722"/>
                    </a:ext>
                  </a:extLst>
                </a:gridCol>
                <a:gridCol w="740664">
                  <a:extLst>
                    <a:ext uri="{9D8B030D-6E8A-4147-A177-3AD203B41FA5}">
                      <a16:colId xmlns:a16="http://schemas.microsoft.com/office/drawing/2014/main" val="34420906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E-Rate</a:t>
                      </a:r>
                    </a:p>
                  </a:txBody>
                  <a:tcPr/>
                </a:tc>
                <a:extLst>
                  <a:ext uri="{0D108BD9-81ED-4DB2-BD59-A6C34878D82A}">
                    <a16:rowId xmlns:a16="http://schemas.microsoft.com/office/drawing/2014/main" val="839392466"/>
                  </a:ext>
                </a:extLst>
              </a:tr>
              <a:tr h="370840">
                <a:tc>
                  <a:txBody>
                    <a:bodyPr/>
                    <a:lstStyle/>
                    <a:p>
                      <a:r>
                        <a:rPr lang="en-US" sz="1000"/>
                        <a:t>100PLUS Singapore</a:t>
                      </a:r>
                    </a:p>
                  </a:txBody>
                  <a:tcPr/>
                </a:tc>
                <a:tc>
                  <a:txBody>
                    <a:bodyPr/>
                    <a:lstStyle/>
                    <a:p>
                      <a:r>
                        <a:rPr lang="en-US" sz="1000"/>
                        <a:t>84940</a:t>
                      </a:r>
                    </a:p>
                  </a:txBody>
                  <a:tcPr/>
                </a:tc>
                <a:tc>
                  <a:txBody>
                    <a:bodyPr/>
                    <a:lstStyle/>
                    <a:p>
                      <a:r>
                        <a:rPr lang="en-US" sz="1000"/>
                        <a:t>-70</a:t>
                      </a:r>
                    </a:p>
                  </a:txBody>
                  <a:tcPr/>
                </a:tc>
                <a:tc>
                  <a:txBody>
                    <a:bodyPr/>
                    <a:lstStyle/>
                    <a:p>
                      <a:r>
                        <a:rPr lang="en-US" sz="1000"/>
                        <a:t>7</a:t>
                      </a:r>
                    </a:p>
                  </a:txBody>
                  <a:tcPr/>
                </a:tc>
                <a:tc>
                  <a:txBody>
                    <a:bodyPr/>
                    <a:lstStyle/>
                    <a:p>
                      <a:r>
                        <a:rPr lang="en-US" sz="1000"/>
                        <a:t>179</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0.0314%</a:t>
                      </a:r>
                    </a:p>
                  </a:txBody>
                  <a:tcPr/>
                </a:tc>
                <a:tc>
                  <a:txBody>
                    <a:bodyPr/>
                    <a:lstStyle/>
                    <a:p>
                      <a:r>
                        <a:rPr lang="en-US" sz="1000"/>
                        <a:t>0.00%</a:t>
                      </a:r>
                    </a:p>
                  </a:txBody>
                  <a:tcPr/>
                </a:tc>
                <a:extLst>
                  <a:ext uri="{0D108BD9-81ED-4DB2-BD59-A6C34878D82A}">
                    <a16:rowId xmlns:a16="http://schemas.microsoft.com/office/drawing/2014/main" val="4056792036"/>
                  </a:ext>
                </a:extLst>
              </a:tr>
              <a:tr h="370840">
                <a:tc>
                  <a:txBody>
                    <a:bodyPr/>
                    <a:lstStyle/>
                    <a:p>
                      <a:r>
                        <a:rPr lang="en-US" sz="1000"/>
                        <a:t>MILO Singapore</a:t>
                      </a:r>
                    </a:p>
                  </a:txBody>
                  <a:tcPr/>
                </a:tc>
                <a:tc>
                  <a:txBody>
                    <a:bodyPr/>
                    <a:lstStyle/>
                    <a:p>
                      <a:r>
                        <a:rPr lang="en-US" sz="1000"/>
                        <a:t>246219</a:t>
                      </a:r>
                    </a:p>
                  </a:txBody>
                  <a:tcPr/>
                </a:tc>
                <a:tc>
                  <a:txBody>
                    <a:bodyPr/>
                    <a:lstStyle/>
                    <a:p>
                      <a:r>
                        <a:rPr lang="en-US" sz="1000"/>
                        <a:t>-285</a:t>
                      </a:r>
                    </a:p>
                  </a:txBody>
                  <a:tcPr/>
                </a:tc>
                <a:tc>
                  <a:txBody>
                    <a:bodyPr/>
                    <a:lstStyle/>
                    <a:p>
                      <a:r>
                        <a:rPr lang="en-US" sz="1000"/>
                        <a:t>1</a:t>
                      </a:r>
                    </a:p>
                  </a:txBody>
                  <a:tcPr/>
                </a:tc>
                <a:tc>
                  <a:txBody>
                    <a:bodyPr/>
                    <a:lstStyle/>
                    <a:p>
                      <a:r>
                        <a:rPr lang="en-US" sz="1000"/>
                        <a:t>15</a:t>
                      </a:r>
                    </a:p>
                  </a:txBody>
                  <a:tcPr/>
                </a:tc>
                <a:tc>
                  <a:txBody>
                    <a:bodyPr/>
                    <a:lstStyle/>
                    <a:p>
                      <a:r>
                        <a:rPr lang="en-US" sz="1000"/>
                        <a:t>0</a:t>
                      </a:r>
                    </a:p>
                  </a:txBody>
                  <a:tcPr/>
                </a:tc>
                <a:tc>
                  <a:txBody>
                    <a:bodyPr/>
                    <a:lstStyle/>
                    <a:p>
                      <a:r>
                        <a:rPr lang="en-US" sz="1000"/>
                        <a:t>58</a:t>
                      </a:r>
                    </a:p>
                  </a:txBody>
                  <a:tcPr/>
                </a:tc>
                <a:tc>
                  <a:txBody>
                    <a:bodyPr/>
                    <a:lstStyle/>
                    <a:p>
                      <a:r>
                        <a:rPr lang="en-US" sz="1000"/>
                        <a:t>0</a:t>
                      </a:r>
                    </a:p>
                  </a:txBody>
                  <a:tcPr/>
                </a:tc>
                <a:tc>
                  <a:txBody>
                    <a:bodyPr/>
                    <a:lstStyle/>
                    <a:p>
                      <a:r>
                        <a:rPr lang="en-US" sz="1000"/>
                        <a:t>0.0296%</a:t>
                      </a:r>
                    </a:p>
                  </a:txBody>
                  <a:tcPr/>
                </a:tc>
                <a:tc>
                  <a:txBody>
                    <a:bodyPr/>
                    <a:lstStyle/>
                    <a:p>
                      <a:r>
                        <a:rPr lang="en-US" sz="1000"/>
                        <a:t>0.00%</a:t>
                      </a:r>
                    </a:p>
                  </a:txBody>
                  <a:tcPr/>
                </a:tc>
                <a:extLst>
                  <a:ext uri="{0D108BD9-81ED-4DB2-BD59-A6C34878D82A}">
                    <a16:rowId xmlns:a16="http://schemas.microsoft.com/office/drawing/2014/main" val="3880769748"/>
                  </a:ext>
                </a:extLst>
              </a:tr>
              <a:tr h="370840">
                <a:tc>
                  <a:txBody>
                    <a:bodyPr/>
                    <a:lstStyle/>
                    <a:p>
                      <a:r>
                        <a:rPr lang="en-US" sz="1000"/>
                        <a:t>Pepsi</a:t>
                      </a:r>
                    </a:p>
                  </a:txBody>
                  <a:tcPr/>
                </a:tc>
                <a:tc>
                  <a:txBody>
                    <a:bodyPr/>
                    <a:lstStyle/>
                    <a:p>
                      <a:r>
                        <a:rPr lang="en-US" sz="1000"/>
                        <a:t>1753217</a:t>
                      </a:r>
                    </a:p>
                  </a:txBody>
                  <a:tcPr/>
                </a:tc>
                <a:tc>
                  <a:txBody>
                    <a:bodyPr/>
                    <a:lstStyle/>
                    <a:p>
                      <a:r>
                        <a:rPr lang="en-US" sz="1000"/>
                        <a:t>-2008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0.00%</a:t>
                      </a:r>
                    </a:p>
                  </a:txBody>
                  <a:tcPr/>
                </a:tc>
                <a:extLst>
                  <a:ext uri="{0D108BD9-81ED-4DB2-BD59-A6C34878D82A}">
                    <a16:rowId xmlns:a16="http://schemas.microsoft.com/office/drawing/2014/main" val="2206512177"/>
                  </a:ext>
                </a:extLst>
              </a:tr>
              <a:tr h="370840">
                <a:tc>
                  <a:txBody>
                    <a:bodyPr/>
                    <a:lstStyle/>
                    <a:p>
                      <a:r>
                        <a:rPr lang="en-US" sz="1000"/>
                        <a:t>Coca-Cola Singapore</a:t>
                      </a:r>
                    </a:p>
                  </a:txBody>
                  <a:tcPr/>
                </a:tc>
                <a:tc>
                  <a:txBody>
                    <a:bodyPr/>
                    <a:lstStyle/>
                    <a:p>
                      <a:r>
                        <a:rPr lang="en-US" sz="1000"/>
                        <a:t>188347</a:t>
                      </a:r>
                    </a:p>
                  </a:txBody>
                  <a:tcPr/>
                </a:tc>
                <a:tc>
                  <a:txBody>
                    <a:bodyPr/>
                    <a:lstStyle/>
                    <a:p>
                      <a:r>
                        <a:rPr lang="en-US" sz="1000"/>
                        <a:t>35</a:t>
                      </a:r>
                    </a:p>
                  </a:txBody>
                  <a:tcPr/>
                </a:tc>
                <a:tc>
                  <a:txBody>
                    <a:bodyPr/>
                    <a:lstStyle/>
                    <a:p>
                      <a:r>
                        <a:rPr lang="en-US" sz="1000"/>
                        <a:t>4</a:t>
                      </a:r>
                    </a:p>
                  </a:txBody>
                  <a:tcPr/>
                </a:tc>
                <a:tc>
                  <a:txBody>
                    <a:bodyPr/>
                    <a:lstStyle/>
                    <a:p>
                      <a:r>
                        <a:rPr lang="en-US" sz="1000"/>
                        <a:t>129</a:t>
                      </a:r>
                    </a:p>
                  </a:txBody>
                  <a:tcPr/>
                </a:tc>
                <a:tc>
                  <a:txBody>
                    <a:bodyPr/>
                    <a:lstStyle/>
                    <a:p>
                      <a:r>
                        <a:rPr lang="en-US" sz="1000"/>
                        <a:t>14</a:t>
                      </a:r>
                    </a:p>
                  </a:txBody>
                  <a:tcPr/>
                </a:tc>
                <a:tc>
                  <a:txBody>
                    <a:bodyPr/>
                    <a:lstStyle/>
                    <a:p>
                      <a:r>
                        <a:rPr lang="en-US" sz="1000"/>
                        <a:t>26</a:t>
                      </a:r>
                    </a:p>
                  </a:txBody>
                  <a:tcPr/>
                </a:tc>
                <a:tc>
                  <a:txBody>
                    <a:bodyPr/>
                    <a:lstStyle/>
                    <a:p>
                      <a:r>
                        <a:rPr lang="en-US" sz="1000"/>
                        <a:t>2</a:t>
                      </a:r>
                    </a:p>
                  </a:txBody>
                  <a:tcPr/>
                </a:tc>
                <a:tc>
                  <a:txBody>
                    <a:bodyPr/>
                    <a:lstStyle/>
                    <a:p>
                      <a:r>
                        <a:rPr lang="en-US" sz="1000"/>
                        <a:t>0.0224%</a:t>
                      </a:r>
                    </a:p>
                  </a:txBody>
                  <a:tcPr/>
                </a:tc>
                <a:tc>
                  <a:txBody>
                    <a:bodyPr/>
                    <a:lstStyle/>
                    <a:p>
                      <a:r>
                        <a:rPr lang="en-US" sz="1000"/>
                        <a:t>8.42%</a:t>
                      </a:r>
                    </a:p>
                  </a:txBody>
                  <a:tcPr/>
                </a:tc>
                <a:extLst>
                  <a:ext uri="{0D108BD9-81ED-4DB2-BD59-A6C34878D82A}">
                    <a16:rowId xmlns:a16="http://schemas.microsoft.com/office/drawing/2014/main" val="500536735"/>
                  </a:ext>
                </a:extLst>
              </a:tr>
              <a:tr h="370840">
                <a:tc>
                  <a:txBody>
                    <a:bodyPr/>
                    <a:lstStyle/>
                    <a:p>
                      <a:r>
                        <a:rPr lang="en-US" sz="1000"/>
                        <a:t>POKKA</a:t>
                      </a:r>
                    </a:p>
                  </a:txBody>
                  <a:tcPr/>
                </a:tc>
                <a:tc>
                  <a:txBody>
                    <a:bodyPr/>
                    <a:lstStyle/>
                    <a:p>
                      <a:r>
                        <a:rPr lang="en-US" sz="1000"/>
                        <a:t>44479</a:t>
                      </a:r>
                    </a:p>
                  </a:txBody>
                  <a:tcPr/>
                </a:tc>
                <a:tc>
                  <a:txBody>
                    <a:bodyPr/>
                    <a:lstStyle/>
                    <a:p>
                      <a:r>
                        <a:rPr lang="en-US" sz="1000"/>
                        <a:t>64</a:t>
                      </a:r>
                    </a:p>
                  </a:txBody>
                  <a:tcPr/>
                </a:tc>
                <a:tc>
                  <a:txBody>
                    <a:bodyPr/>
                    <a:lstStyle/>
                    <a:p>
                      <a:r>
                        <a:rPr lang="en-US" sz="1000"/>
                        <a:t>17</a:t>
                      </a:r>
                    </a:p>
                  </a:txBody>
                  <a:tcPr/>
                </a:tc>
                <a:tc>
                  <a:txBody>
                    <a:bodyPr/>
                    <a:lstStyle/>
                    <a:p>
                      <a:r>
                        <a:rPr lang="en-US" sz="1000"/>
                        <a:t>770</a:t>
                      </a:r>
                    </a:p>
                  </a:txBody>
                  <a:tcPr/>
                </a:tc>
                <a:tc>
                  <a:txBody>
                    <a:bodyPr/>
                    <a:lstStyle/>
                    <a:p>
                      <a:r>
                        <a:rPr lang="en-US" sz="1000"/>
                        <a:t>514</a:t>
                      </a:r>
                    </a:p>
                  </a:txBody>
                  <a:tcPr/>
                </a:tc>
                <a:tc>
                  <a:txBody>
                    <a:bodyPr/>
                    <a:lstStyle/>
                    <a:p>
                      <a:r>
                        <a:rPr lang="en-US" sz="1000"/>
                        <a:t>260</a:t>
                      </a:r>
                    </a:p>
                  </a:txBody>
                  <a:tcPr/>
                </a:tc>
                <a:tc>
                  <a:txBody>
                    <a:bodyPr/>
                    <a:lstStyle/>
                    <a:p>
                      <a:r>
                        <a:rPr lang="en-US" sz="1000"/>
                        <a:t>1</a:t>
                      </a:r>
                    </a:p>
                  </a:txBody>
                  <a:tcPr/>
                </a:tc>
                <a:tc>
                  <a:txBody>
                    <a:bodyPr/>
                    <a:lstStyle/>
                    <a:p>
                      <a:r>
                        <a:rPr lang="en-US" sz="1000"/>
                        <a:t>0.2043%</a:t>
                      </a:r>
                    </a:p>
                  </a:txBody>
                  <a:tcPr/>
                </a:tc>
                <a:tc>
                  <a:txBody>
                    <a:bodyPr/>
                    <a:lstStyle/>
                    <a:p>
                      <a:r>
                        <a:rPr lang="en-US" sz="1000"/>
                        <a:t>0.00%</a:t>
                      </a:r>
                    </a:p>
                  </a:txBody>
                  <a:tcPr/>
                </a:tc>
                <a:extLst>
                  <a:ext uri="{0D108BD9-81ED-4DB2-BD59-A6C34878D82A}">
                    <a16:rowId xmlns:a16="http://schemas.microsoft.com/office/drawing/2014/main" val="4038386853"/>
                  </a:ext>
                </a:extLst>
              </a:tr>
              <a:tr h="370840">
                <a:tc>
                  <a:txBody>
                    <a:bodyPr/>
                    <a:lstStyle/>
                    <a:p>
                      <a:r>
                        <a:rPr lang="en-US" sz="1000"/>
                        <a:t>F&amp;N</a:t>
                      </a:r>
                    </a:p>
                  </a:txBody>
                  <a:tcPr/>
                </a:tc>
                <a:tc>
                  <a:txBody>
                    <a:bodyPr/>
                    <a:lstStyle/>
                    <a:p>
                      <a:r>
                        <a:rPr lang="en-US" sz="1000"/>
                        <a:t>36236</a:t>
                      </a:r>
                    </a:p>
                  </a:txBody>
                  <a:tcPr/>
                </a:tc>
                <a:tc>
                  <a:txBody>
                    <a:bodyPr/>
                    <a:lstStyle/>
                    <a:p>
                      <a:r>
                        <a:rPr lang="en-US" sz="1000"/>
                        <a:t>75</a:t>
                      </a:r>
                    </a:p>
                  </a:txBody>
                  <a:tcPr/>
                </a:tc>
                <a:tc>
                  <a:txBody>
                    <a:bodyPr/>
                    <a:lstStyle/>
                    <a:p>
                      <a:r>
                        <a:rPr lang="en-US" sz="1000"/>
                        <a:t>8</a:t>
                      </a:r>
                    </a:p>
                  </a:txBody>
                  <a:tcPr/>
                </a:tc>
                <a:tc>
                  <a:txBody>
                    <a:bodyPr/>
                    <a:lstStyle/>
                    <a:p>
                      <a:r>
                        <a:rPr lang="en-US" sz="1000"/>
                        <a:t>841</a:t>
                      </a:r>
                    </a:p>
                  </a:txBody>
                  <a:tcPr/>
                </a:tc>
                <a:tc>
                  <a:txBody>
                    <a:bodyPr/>
                    <a:lstStyle/>
                    <a:p>
                      <a:r>
                        <a:rPr lang="en-US" sz="1000"/>
                        <a:t>11</a:t>
                      </a:r>
                    </a:p>
                  </a:txBody>
                  <a:tcPr/>
                </a:tc>
                <a:tc>
                  <a:txBody>
                    <a:bodyPr/>
                    <a:lstStyle/>
                    <a:p>
                      <a:r>
                        <a:rPr lang="en-US" sz="1000"/>
                        <a:t>48</a:t>
                      </a:r>
                    </a:p>
                  </a:txBody>
                  <a:tcPr/>
                </a:tc>
                <a:tc>
                  <a:txBody>
                    <a:bodyPr/>
                    <a:lstStyle/>
                    <a:p>
                      <a:r>
                        <a:rPr lang="en-US" sz="1000"/>
                        <a:t>2</a:t>
                      </a:r>
                    </a:p>
                  </a:txBody>
                  <a:tcPr/>
                </a:tc>
                <a:tc>
                  <a:txBody>
                    <a:bodyPr/>
                    <a:lstStyle/>
                    <a:p>
                      <a:r>
                        <a:rPr lang="en-US" sz="1000"/>
                        <a:t>0.3108%</a:t>
                      </a:r>
                    </a:p>
                  </a:txBody>
                  <a:tcPr/>
                </a:tc>
                <a:tc>
                  <a:txBody>
                    <a:bodyPr/>
                    <a:lstStyle/>
                    <a:p>
                      <a:r>
                        <a:rPr lang="en-US" sz="1000"/>
                        <a:t>0.00%</a:t>
                      </a:r>
                    </a:p>
                  </a:txBody>
                  <a:tcPr/>
                </a:tc>
                <a:extLst>
                  <a:ext uri="{0D108BD9-81ED-4DB2-BD59-A6C34878D82A}">
                    <a16:rowId xmlns:a16="http://schemas.microsoft.com/office/drawing/2014/main" val="2408165365"/>
                  </a:ext>
                </a:extLst>
              </a:tr>
            </a:tbl>
          </a:graphicData>
        </a:graphic>
      </p:graphicFrame>
      <p:sp>
        <p:nvSpPr>
          <p:cNvPr id="4" name="Text Placeholder 3">
            <a:extLst>
              <a:ext uri="{FF2B5EF4-FFF2-40B4-BE49-F238E27FC236}">
                <a16:creationId xmlns:a16="http://schemas.microsoft.com/office/drawing/2014/main" id="{6A2EFE3E-A461-4B06-B493-857D1E6FE50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652841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1874</Words>
  <Application>Microsoft Office PowerPoint</Application>
  <PresentationFormat>On-screen Show (4:3)</PresentationFormat>
  <Paragraphs>780</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Arial</vt:lpstr>
      <vt:lpstr>ＭＳ Ｐゴシック</vt:lpstr>
      <vt:lpstr>quintly_template</vt:lpstr>
      <vt:lpstr>ASEAN Monthly Report Export</vt:lpstr>
      <vt:lpstr>Facebook: Content Performance - 1 of 5</vt:lpstr>
      <vt:lpstr>Facebook: Content Performance - 2 of 5</vt:lpstr>
      <vt:lpstr>Facebook: Content Performance - 3 of 5</vt:lpstr>
      <vt:lpstr>Facebook: Content Performance - 4 of 5</vt:lpstr>
      <vt:lpstr>Facebook: Content Performance - 5 of 5</vt:lpstr>
      <vt:lpstr>Instagram: Content Performance - 1 of 10</vt:lpstr>
      <vt:lpstr>Instagram: Content Performance - 2 of 10</vt:lpstr>
      <vt:lpstr>Instagram: Content Performance - 3 of 10</vt:lpstr>
      <vt:lpstr>Instagram: Content Performance - 4 of 10</vt:lpstr>
      <vt:lpstr>Instagram: Content Performance - 5 of 10</vt:lpstr>
      <vt:lpstr>Instagram: Content Performance - 6 of 10</vt:lpstr>
      <vt:lpstr>Instagram: Content Performance - 7 of 10</vt:lpstr>
      <vt:lpstr>Instagram: Content Performance - 8 of 10</vt:lpstr>
      <vt:lpstr>Instagram: Content Performance - 9 of 10</vt:lpstr>
      <vt:lpstr>Instagram: Content Performance - 10 of 10</vt:lpstr>
      <vt:lpstr>Twitter: Content Performance - 1 of 8</vt:lpstr>
      <vt:lpstr>Twitter: Content Performance - 2 of 8</vt:lpstr>
      <vt:lpstr>Twitter: Content Performance - 3 of 8</vt:lpstr>
      <vt:lpstr>Twitter: Content Performance - 4 of 8</vt:lpstr>
      <vt:lpstr>Twitter: Content Performance - 5 of 8</vt:lpstr>
      <vt:lpstr>Twitter: Content Performance - 6 of 8</vt:lpstr>
      <vt:lpstr>Twitter: Content Performance - 7 of 8</vt:lpstr>
      <vt:lpstr>Twitter: Content Performance - 8 of 8</vt:lpstr>
      <vt:lpstr>Coca Cola Singapore Advocacy Score Table</vt:lpstr>
      <vt:lpstr>FB: Key Metrics Table with E-Rate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Monthly Report Export</dc:title>
  <dc:creator>Administrator</dc:creator>
  <cp:lastModifiedBy>Administrator</cp:lastModifiedBy>
  <cp:revision>1</cp:revision>
  <dcterms:created xsi:type="dcterms:W3CDTF">2018-03-06T15:21:25Z</dcterms:created>
  <dcterms:modified xsi:type="dcterms:W3CDTF">2018-03-06T15:22:14Z</dcterms:modified>
</cp:coreProperties>
</file>