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B89EF-10CC-40B6-AB5D-3589F5F3CEFC}"/>
              </a:ext>
            </a:extLst>
          </p:cNvPr>
          <p:cNvSpPr>
            <a:spLocks noGrp="1"/>
          </p:cNvSpPr>
          <p:nvPr>
            <p:ph type="ctrTitle"/>
          </p:nvPr>
        </p:nvSpPr>
        <p:spPr/>
        <p:txBody>
          <a:bodyPr/>
          <a:lstStyle/>
          <a:p>
            <a:r>
              <a:rPr lang="en-US"/>
              <a:t>ASEAN Monthly Report Export</a:t>
            </a:r>
          </a:p>
        </p:txBody>
      </p:sp>
      <p:sp>
        <p:nvSpPr>
          <p:cNvPr id="3" name="Subtitle 2">
            <a:extLst>
              <a:ext uri="{FF2B5EF4-FFF2-40B4-BE49-F238E27FC236}">
                <a16:creationId xmlns:a16="http://schemas.microsoft.com/office/drawing/2014/main" id="{E4685D94-2032-49AF-90A8-8CF2EB3BDF4B}"/>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135083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37706-C165-4B31-923A-14C98887202F}"/>
              </a:ext>
            </a:extLst>
          </p:cNvPr>
          <p:cNvSpPr>
            <a:spLocks noGrp="1"/>
          </p:cNvSpPr>
          <p:nvPr>
            <p:ph type="title"/>
          </p:nvPr>
        </p:nvSpPr>
        <p:spPr/>
        <p:txBody>
          <a:bodyPr/>
          <a:lstStyle/>
          <a:p>
            <a:r>
              <a:rPr lang="en-US"/>
              <a:t>Twitter: Content Performance - 1 of 8</a:t>
            </a:r>
          </a:p>
        </p:txBody>
      </p:sp>
      <p:graphicFrame>
        <p:nvGraphicFramePr>
          <p:cNvPr id="5" name="Table Placeholder 4">
            <a:extLst>
              <a:ext uri="{FF2B5EF4-FFF2-40B4-BE49-F238E27FC236}">
                <a16:creationId xmlns:a16="http://schemas.microsoft.com/office/drawing/2014/main" id="{3EEF3E9A-C4A7-4B08-BDB6-872AF625BA10}"/>
              </a:ext>
            </a:extLst>
          </p:cNvPr>
          <p:cNvGraphicFramePr>
            <a:graphicFrameLocks noGrp="1"/>
          </p:cNvGraphicFramePr>
          <p:nvPr>
            <p:ph type="tbl" sz="quarter" idx="13"/>
            <p:extLst>
              <p:ext uri="{D42A27DB-BD31-4B8C-83A1-F6EECF244321}">
                <p14:modId xmlns:p14="http://schemas.microsoft.com/office/powerpoint/2010/main" val="2615506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32346384"/>
                    </a:ext>
                  </a:extLst>
                </a:gridCol>
                <a:gridCol w="822960">
                  <a:extLst>
                    <a:ext uri="{9D8B030D-6E8A-4147-A177-3AD203B41FA5}">
                      <a16:colId xmlns:a16="http://schemas.microsoft.com/office/drawing/2014/main" val="2511637644"/>
                    </a:ext>
                  </a:extLst>
                </a:gridCol>
                <a:gridCol w="822960">
                  <a:extLst>
                    <a:ext uri="{9D8B030D-6E8A-4147-A177-3AD203B41FA5}">
                      <a16:colId xmlns:a16="http://schemas.microsoft.com/office/drawing/2014/main" val="3976797597"/>
                    </a:ext>
                  </a:extLst>
                </a:gridCol>
                <a:gridCol w="822960">
                  <a:extLst>
                    <a:ext uri="{9D8B030D-6E8A-4147-A177-3AD203B41FA5}">
                      <a16:colId xmlns:a16="http://schemas.microsoft.com/office/drawing/2014/main" val="2593839868"/>
                    </a:ext>
                  </a:extLst>
                </a:gridCol>
                <a:gridCol w="822960">
                  <a:extLst>
                    <a:ext uri="{9D8B030D-6E8A-4147-A177-3AD203B41FA5}">
                      <a16:colId xmlns:a16="http://schemas.microsoft.com/office/drawing/2014/main" val="2458770956"/>
                    </a:ext>
                  </a:extLst>
                </a:gridCol>
                <a:gridCol w="822960">
                  <a:extLst>
                    <a:ext uri="{9D8B030D-6E8A-4147-A177-3AD203B41FA5}">
                      <a16:colId xmlns:a16="http://schemas.microsoft.com/office/drawing/2014/main" val="2620263924"/>
                    </a:ext>
                  </a:extLst>
                </a:gridCol>
                <a:gridCol w="822960">
                  <a:extLst>
                    <a:ext uri="{9D8B030D-6E8A-4147-A177-3AD203B41FA5}">
                      <a16:colId xmlns:a16="http://schemas.microsoft.com/office/drawing/2014/main" val="3463748187"/>
                    </a:ext>
                  </a:extLst>
                </a:gridCol>
                <a:gridCol w="822960">
                  <a:extLst>
                    <a:ext uri="{9D8B030D-6E8A-4147-A177-3AD203B41FA5}">
                      <a16:colId xmlns:a16="http://schemas.microsoft.com/office/drawing/2014/main" val="1517366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2346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- 2018-02-26 17:28:33</a:t>
                      </a:r>
                      <a:r>
                        <a:rPr kumimoji="0" lang="en-US" sz="1000" b="0" i="0" u="none" strike="noStrike" kern="1200" cap="none" spc="0" normalizeH="0" baseline="0" noProof="0">
                          <a:ln>
                            <a:noFill/>
                          </a:ln>
                          <a:solidFill>
                            <a:prstClr val="black"/>
                          </a:solidFill>
                          <a:effectLst/>
                          <a:uLnTx/>
                          <a:uFillTx/>
                          <a:latin typeface="+mn-lt"/>
                          <a:ea typeface="+mn-ea"/>
                          <a:cs typeface="+mn-cs"/>
                        </a:rPr>
                        <a:t>
Heart reacts only for one of our all-time favorites! #ForeverBagay basta may COCA-COLA! https://t.co/mAVWiHMWZJ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20636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- 2018-02-25 09:56:19</a:t>
                      </a:r>
                      <a:r>
                        <a:rPr kumimoji="0" lang="en-US" sz="1000" b="0" i="0" u="none" strike="noStrike" kern="1200" cap="none" spc="0" normalizeH="0" baseline="0" noProof="0">
                          <a:ln>
                            <a:noFill/>
                          </a:ln>
                          <a:solidFill>
                            <a:prstClr val="black"/>
                          </a:solidFill>
                          <a:effectLst/>
                          <a:uLnTx/>
                          <a:uFillTx/>
                          <a:latin typeface="+mn-lt"/>
                          <a:ea typeface="+mn-ea"/>
                          <a:cs typeface="+mn-cs"/>
                        </a:rPr>
                        <a:t>
Starting the week right at the Panagbenga Festival! Were you able spot our COCA-COLA float at the parade? Share your photos, tag us, and use the hashtag #TasteTheFeeling. #Panagbenga2018 🌹🌻 https://t.co/hm8ph2UWVr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0937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- 2018-02-25 09:00:01</a:t>
                      </a:r>
                      <a:r>
                        <a:rPr kumimoji="0" lang="en-US" sz="1000" b="0" i="0" u="none" strike="noStrike" kern="1200" cap="none" spc="0" normalizeH="0" baseline="0" noProof="0">
                          <a:ln>
                            <a:noFill/>
                          </a:ln>
                          <a:solidFill>
                            <a:prstClr val="black"/>
                          </a:solidFill>
                          <a:effectLst/>
                          <a:uLnTx/>
                          <a:uFillTx/>
                          <a:latin typeface="+mn-lt"/>
                          <a:ea typeface="+mn-ea"/>
                          <a:cs typeface="+mn-cs"/>
                        </a:rPr>
                        <a:t>
Make Mike Dizon of Sandwich smile by greeting him a happy birthday today!
Check him out here on the #CokeStudioPH YouTube channel for their collab song with BP Valenzuela: https://t.co/c4wrf1ell5 https://t.co/QPTFepHgSp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44406272"/>
                  </a:ext>
                </a:extLst>
              </a:tr>
            </a:tbl>
          </a:graphicData>
        </a:graphic>
      </p:graphicFrame>
      <p:sp>
        <p:nvSpPr>
          <p:cNvPr id="4" name="Text Placeholder 3">
            <a:extLst>
              <a:ext uri="{FF2B5EF4-FFF2-40B4-BE49-F238E27FC236}">
                <a16:creationId xmlns:a16="http://schemas.microsoft.com/office/drawing/2014/main" id="{88EF67FD-3E82-4357-B014-E0640CB5A7C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28196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DA737-1419-47B0-8138-0E1818D55125}"/>
              </a:ext>
            </a:extLst>
          </p:cNvPr>
          <p:cNvSpPr>
            <a:spLocks noGrp="1"/>
          </p:cNvSpPr>
          <p:nvPr>
            <p:ph type="title"/>
          </p:nvPr>
        </p:nvSpPr>
        <p:spPr/>
        <p:txBody>
          <a:bodyPr/>
          <a:lstStyle/>
          <a:p>
            <a:r>
              <a:rPr lang="en-US"/>
              <a:t>Twitter: Content Performance - 2 of 8</a:t>
            </a:r>
          </a:p>
        </p:txBody>
      </p:sp>
      <p:graphicFrame>
        <p:nvGraphicFramePr>
          <p:cNvPr id="5" name="Table Placeholder 4">
            <a:extLst>
              <a:ext uri="{FF2B5EF4-FFF2-40B4-BE49-F238E27FC236}">
                <a16:creationId xmlns:a16="http://schemas.microsoft.com/office/drawing/2014/main" id="{F4F0AD49-1BC1-43F7-8B2C-250F6F9F515C}"/>
              </a:ext>
            </a:extLst>
          </p:cNvPr>
          <p:cNvGraphicFramePr>
            <a:graphicFrameLocks noGrp="1"/>
          </p:cNvGraphicFramePr>
          <p:nvPr>
            <p:ph type="tbl" sz="quarter" idx="13"/>
            <p:extLst>
              <p:ext uri="{D42A27DB-BD31-4B8C-83A1-F6EECF244321}">
                <p14:modId xmlns:p14="http://schemas.microsoft.com/office/powerpoint/2010/main" val="4200406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68138892"/>
                    </a:ext>
                  </a:extLst>
                </a:gridCol>
                <a:gridCol w="822960">
                  <a:extLst>
                    <a:ext uri="{9D8B030D-6E8A-4147-A177-3AD203B41FA5}">
                      <a16:colId xmlns:a16="http://schemas.microsoft.com/office/drawing/2014/main" val="923188920"/>
                    </a:ext>
                  </a:extLst>
                </a:gridCol>
                <a:gridCol w="822960">
                  <a:extLst>
                    <a:ext uri="{9D8B030D-6E8A-4147-A177-3AD203B41FA5}">
                      <a16:colId xmlns:a16="http://schemas.microsoft.com/office/drawing/2014/main" val="2834986525"/>
                    </a:ext>
                  </a:extLst>
                </a:gridCol>
                <a:gridCol w="822960">
                  <a:extLst>
                    <a:ext uri="{9D8B030D-6E8A-4147-A177-3AD203B41FA5}">
                      <a16:colId xmlns:a16="http://schemas.microsoft.com/office/drawing/2014/main" val="4275351333"/>
                    </a:ext>
                  </a:extLst>
                </a:gridCol>
                <a:gridCol w="822960">
                  <a:extLst>
                    <a:ext uri="{9D8B030D-6E8A-4147-A177-3AD203B41FA5}">
                      <a16:colId xmlns:a16="http://schemas.microsoft.com/office/drawing/2014/main" val="4269760511"/>
                    </a:ext>
                  </a:extLst>
                </a:gridCol>
                <a:gridCol w="822960">
                  <a:extLst>
                    <a:ext uri="{9D8B030D-6E8A-4147-A177-3AD203B41FA5}">
                      <a16:colId xmlns:a16="http://schemas.microsoft.com/office/drawing/2014/main" val="1092191722"/>
                    </a:ext>
                  </a:extLst>
                </a:gridCol>
                <a:gridCol w="822960">
                  <a:extLst>
                    <a:ext uri="{9D8B030D-6E8A-4147-A177-3AD203B41FA5}">
                      <a16:colId xmlns:a16="http://schemas.microsoft.com/office/drawing/2014/main" val="1128068570"/>
                    </a:ext>
                  </a:extLst>
                </a:gridCol>
                <a:gridCol w="822960">
                  <a:extLst>
                    <a:ext uri="{9D8B030D-6E8A-4147-A177-3AD203B41FA5}">
                      <a16:colId xmlns:a16="http://schemas.microsoft.com/office/drawing/2014/main" val="3245121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375871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- 2018-02-24 17:11:35</a:t>
                      </a:r>
                      <a:r>
                        <a:rPr kumimoji="0" lang="en-US" sz="1000" b="0" i="0" u="none" strike="noStrike" kern="1200" cap="none" spc="0" normalizeH="0" baseline="0" noProof="0">
                          <a:ln>
                            <a:noFill/>
                          </a:ln>
                          <a:solidFill>
                            <a:prstClr val="black"/>
                          </a:solidFill>
                          <a:effectLst/>
                          <a:uLnTx/>
                          <a:uFillTx/>
                          <a:latin typeface="+mn-lt"/>
                          <a:ea typeface="+mn-ea"/>
                          <a:cs typeface="+mn-cs"/>
                        </a:rPr>
                        <a:t>
We are here at the #RakrakanFestival to help you chillax this weekend. Follow this thread for updates on your fave #CokeStudioPH artists and see what on-ground activities you can join. See you around! 😎 https://t.co/Qj8iYScjJy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4533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- 2018-02-23 18:00:02</a:t>
                      </a:r>
                      <a:r>
                        <a:rPr kumimoji="0" lang="en-US" sz="1000" b="0" i="0" u="none" strike="noStrike" kern="1200" cap="none" spc="0" normalizeH="0" baseline="0" noProof="0">
                          <a:ln>
                            <a:noFill/>
                          </a:ln>
                          <a:solidFill>
                            <a:prstClr val="black"/>
                          </a:solidFill>
                          <a:effectLst/>
                          <a:uLnTx/>
                          <a:uFillTx/>
                          <a:latin typeface="+mn-lt"/>
                          <a:ea typeface="+mn-ea"/>
                          <a:cs typeface="+mn-cs"/>
                        </a:rPr>
                        <a:t>
#CokeStudioPH would like to thank you for making ‘Off of Center’ by Franco and Reese Lansangan reach the YouTube Ads Leaderboard in the 2nd half of 2017! Don’t miss out on this hit collaboration. Watch the video and subscribe to our YouTube Channel here: https://t.co/c4wrf1ell5 https://t.co/mABnSoSIRu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4025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- 2018-02-23 14:08:25</a:t>
                      </a:r>
                      <a:r>
                        <a:rPr kumimoji="0" lang="en-US" sz="1000" b="0" i="0" u="none" strike="noStrike" kern="1200" cap="none" spc="0" normalizeH="0" baseline="0" noProof="0">
                          <a:ln>
                            <a:noFill/>
                          </a:ln>
                          <a:solidFill>
                            <a:prstClr val="black"/>
                          </a:solidFill>
                          <a:effectLst/>
                          <a:uLnTx/>
                          <a:uFillTx/>
                          <a:latin typeface="+mn-lt"/>
                          <a:ea typeface="+mn-ea"/>
                          <a:cs typeface="+mn-cs"/>
                        </a:rPr>
                        <a:t>
Thanks for joining! Looks like you know our #CokeStudioPH artists very well. Congratulations to the 10 lucky winners! You get 5 Rakrakan Festival tickets each. Please wait for our message to know how you can claim your tickets at the fest. Rakrakan na! https://t.co/66WpnQFmZ7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6285422"/>
                  </a:ext>
                </a:extLst>
              </a:tr>
            </a:tbl>
          </a:graphicData>
        </a:graphic>
      </p:graphicFrame>
      <p:sp>
        <p:nvSpPr>
          <p:cNvPr id="4" name="Text Placeholder 3">
            <a:extLst>
              <a:ext uri="{FF2B5EF4-FFF2-40B4-BE49-F238E27FC236}">
                <a16:creationId xmlns:a16="http://schemas.microsoft.com/office/drawing/2014/main" id="{86D23337-3BE7-4262-BF9A-8C8CD93C442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39471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9CE4C-AA4F-4C48-A4E3-0A1100C3D96F}"/>
              </a:ext>
            </a:extLst>
          </p:cNvPr>
          <p:cNvSpPr>
            <a:spLocks noGrp="1"/>
          </p:cNvSpPr>
          <p:nvPr>
            <p:ph type="title"/>
          </p:nvPr>
        </p:nvSpPr>
        <p:spPr/>
        <p:txBody>
          <a:bodyPr/>
          <a:lstStyle/>
          <a:p>
            <a:r>
              <a:rPr lang="en-US"/>
              <a:t>Twitter: Content Performance - 3 of 8</a:t>
            </a:r>
          </a:p>
        </p:txBody>
      </p:sp>
      <p:graphicFrame>
        <p:nvGraphicFramePr>
          <p:cNvPr id="5" name="Table Placeholder 4">
            <a:extLst>
              <a:ext uri="{FF2B5EF4-FFF2-40B4-BE49-F238E27FC236}">
                <a16:creationId xmlns:a16="http://schemas.microsoft.com/office/drawing/2014/main" id="{329A3B75-0A6F-42A4-8C6F-39839AA050C2}"/>
              </a:ext>
            </a:extLst>
          </p:cNvPr>
          <p:cNvGraphicFramePr>
            <a:graphicFrameLocks noGrp="1"/>
          </p:cNvGraphicFramePr>
          <p:nvPr>
            <p:ph type="tbl" sz="quarter" idx="13"/>
            <p:extLst>
              <p:ext uri="{D42A27DB-BD31-4B8C-83A1-F6EECF244321}">
                <p14:modId xmlns:p14="http://schemas.microsoft.com/office/powerpoint/2010/main" val="3535368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76510418"/>
                    </a:ext>
                  </a:extLst>
                </a:gridCol>
                <a:gridCol w="822960">
                  <a:extLst>
                    <a:ext uri="{9D8B030D-6E8A-4147-A177-3AD203B41FA5}">
                      <a16:colId xmlns:a16="http://schemas.microsoft.com/office/drawing/2014/main" val="1534471482"/>
                    </a:ext>
                  </a:extLst>
                </a:gridCol>
                <a:gridCol w="822960">
                  <a:extLst>
                    <a:ext uri="{9D8B030D-6E8A-4147-A177-3AD203B41FA5}">
                      <a16:colId xmlns:a16="http://schemas.microsoft.com/office/drawing/2014/main" val="910265886"/>
                    </a:ext>
                  </a:extLst>
                </a:gridCol>
                <a:gridCol w="822960">
                  <a:extLst>
                    <a:ext uri="{9D8B030D-6E8A-4147-A177-3AD203B41FA5}">
                      <a16:colId xmlns:a16="http://schemas.microsoft.com/office/drawing/2014/main" val="1435860135"/>
                    </a:ext>
                  </a:extLst>
                </a:gridCol>
                <a:gridCol w="822960">
                  <a:extLst>
                    <a:ext uri="{9D8B030D-6E8A-4147-A177-3AD203B41FA5}">
                      <a16:colId xmlns:a16="http://schemas.microsoft.com/office/drawing/2014/main" val="2468184055"/>
                    </a:ext>
                  </a:extLst>
                </a:gridCol>
                <a:gridCol w="822960">
                  <a:extLst>
                    <a:ext uri="{9D8B030D-6E8A-4147-A177-3AD203B41FA5}">
                      <a16:colId xmlns:a16="http://schemas.microsoft.com/office/drawing/2014/main" val="3606924229"/>
                    </a:ext>
                  </a:extLst>
                </a:gridCol>
                <a:gridCol w="822960">
                  <a:extLst>
                    <a:ext uri="{9D8B030D-6E8A-4147-A177-3AD203B41FA5}">
                      <a16:colId xmlns:a16="http://schemas.microsoft.com/office/drawing/2014/main" val="630809823"/>
                    </a:ext>
                  </a:extLst>
                </a:gridCol>
                <a:gridCol w="822960">
                  <a:extLst>
                    <a:ext uri="{9D8B030D-6E8A-4147-A177-3AD203B41FA5}">
                      <a16:colId xmlns:a16="http://schemas.microsoft.com/office/drawing/2014/main" val="385594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0927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- 2018-02-21 18:00:01</a:t>
                      </a:r>
                      <a:r>
                        <a:rPr kumimoji="0" lang="en-US" sz="1000" b="0" i="0" u="none" strike="noStrike" kern="1200" cap="none" spc="0" normalizeH="0" baseline="0" noProof="0">
                          <a:ln>
                            <a:noFill/>
                          </a:ln>
                          <a:solidFill>
                            <a:prstClr val="black"/>
                          </a:solidFill>
                          <a:effectLst/>
                          <a:uLnTx/>
                          <a:uFillTx/>
                          <a:latin typeface="+mn-lt"/>
                          <a:ea typeface="+mn-ea"/>
                          <a:cs typeface="+mn-cs"/>
                        </a:rPr>
                        <a:t>
Catch the COCA-COLA float at the #Panagbenga2018 parade! Join us as we celebrate the Festival of Flowers on February 25 in Baguio City. Parade starts at 8:00 AM. For more details, visit https://t.co/yJAOKL9nHv. See you there! #TasteTheFeeling https://t.co/ScPyQR2zxl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89155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- 2018-02-20 18:00:02</a:t>
                      </a:r>
                      <a:r>
                        <a:rPr kumimoji="0" lang="en-US" sz="1000" b="0" i="0" u="none" strike="noStrike" kern="1200" cap="none" spc="0" normalizeH="0" baseline="0" noProof="0">
                          <a:ln>
                            <a:noFill/>
                          </a:ln>
                          <a:solidFill>
                            <a:prstClr val="black"/>
                          </a:solidFill>
                          <a:effectLst/>
                          <a:uLnTx/>
                          <a:uFillTx/>
                          <a:latin typeface="+mn-lt"/>
                          <a:ea typeface="+mn-ea"/>
                          <a:cs typeface="+mn-cs"/>
                        </a:rPr>
                        <a:t>
Want to get FREE tickets to Rakrakan Festival 2018? 
Just name 2 Coke Studio artists who will be performing and use the hashtag #CokeStudioPH for a chance to win 5 tickets to Rakrakan Festival 2018. Invite your friends to join! Promo runs until 12 noon of February 23. https://t.co/o5YJZLg2UM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95046890"/>
                  </a:ext>
                </a:extLst>
              </a:tr>
            </a:tbl>
          </a:graphicData>
        </a:graphic>
      </p:graphicFrame>
      <p:sp>
        <p:nvSpPr>
          <p:cNvPr id="4" name="Text Placeholder 3">
            <a:extLst>
              <a:ext uri="{FF2B5EF4-FFF2-40B4-BE49-F238E27FC236}">
                <a16:creationId xmlns:a16="http://schemas.microsoft.com/office/drawing/2014/main" id="{52B27D6B-20A9-4FCF-B637-A8F06C78DC5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23560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2C0A6-F90D-4DCC-B22E-7D9215F4758E}"/>
              </a:ext>
            </a:extLst>
          </p:cNvPr>
          <p:cNvSpPr>
            <a:spLocks noGrp="1"/>
          </p:cNvSpPr>
          <p:nvPr>
            <p:ph type="title"/>
          </p:nvPr>
        </p:nvSpPr>
        <p:spPr/>
        <p:txBody>
          <a:bodyPr/>
          <a:lstStyle/>
          <a:p>
            <a:r>
              <a:rPr lang="en-US"/>
              <a:t>Twitter: Content Performance - 4 of 8</a:t>
            </a:r>
          </a:p>
        </p:txBody>
      </p:sp>
      <p:graphicFrame>
        <p:nvGraphicFramePr>
          <p:cNvPr id="5" name="Table Placeholder 4">
            <a:extLst>
              <a:ext uri="{FF2B5EF4-FFF2-40B4-BE49-F238E27FC236}">
                <a16:creationId xmlns:a16="http://schemas.microsoft.com/office/drawing/2014/main" id="{0F128AFD-853A-4AB1-BAA2-8965AE9C575D}"/>
              </a:ext>
            </a:extLst>
          </p:cNvPr>
          <p:cNvGraphicFramePr>
            <a:graphicFrameLocks noGrp="1"/>
          </p:cNvGraphicFramePr>
          <p:nvPr>
            <p:ph type="tbl" sz="quarter" idx="13"/>
            <p:extLst>
              <p:ext uri="{D42A27DB-BD31-4B8C-83A1-F6EECF244321}">
                <p14:modId xmlns:p14="http://schemas.microsoft.com/office/powerpoint/2010/main" val="3622665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75719759"/>
                    </a:ext>
                  </a:extLst>
                </a:gridCol>
                <a:gridCol w="822960">
                  <a:extLst>
                    <a:ext uri="{9D8B030D-6E8A-4147-A177-3AD203B41FA5}">
                      <a16:colId xmlns:a16="http://schemas.microsoft.com/office/drawing/2014/main" val="1207188648"/>
                    </a:ext>
                  </a:extLst>
                </a:gridCol>
                <a:gridCol w="822960">
                  <a:extLst>
                    <a:ext uri="{9D8B030D-6E8A-4147-A177-3AD203B41FA5}">
                      <a16:colId xmlns:a16="http://schemas.microsoft.com/office/drawing/2014/main" val="204366754"/>
                    </a:ext>
                  </a:extLst>
                </a:gridCol>
                <a:gridCol w="822960">
                  <a:extLst>
                    <a:ext uri="{9D8B030D-6E8A-4147-A177-3AD203B41FA5}">
                      <a16:colId xmlns:a16="http://schemas.microsoft.com/office/drawing/2014/main" val="2644440197"/>
                    </a:ext>
                  </a:extLst>
                </a:gridCol>
                <a:gridCol w="822960">
                  <a:extLst>
                    <a:ext uri="{9D8B030D-6E8A-4147-A177-3AD203B41FA5}">
                      <a16:colId xmlns:a16="http://schemas.microsoft.com/office/drawing/2014/main" val="3672177606"/>
                    </a:ext>
                  </a:extLst>
                </a:gridCol>
                <a:gridCol w="822960">
                  <a:extLst>
                    <a:ext uri="{9D8B030D-6E8A-4147-A177-3AD203B41FA5}">
                      <a16:colId xmlns:a16="http://schemas.microsoft.com/office/drawing/2014/main" val="2912211803"/>
                    </a:ext>
                  </a:extLst>
                </a:gridCol>
                <a:gridCol w="822960">
                  <a:extLst>
                    <a:ext uri="{9D8B030D-6E8A-4147-A177-3AD203B41FA5}">
                      <a16:colId xmlns:a16="http://schemas.microsoft.com/office/drawing/2014/main" val="1151434909"/>
                    </a:ext>
                  </a:extLst>
                </a:gridCol>
                <a:gridCol w="822960">
                  <a:extLst>
                    <a:ext uri="{9D8B030D-6E8A-4147-A177-3AD203B41FA5}">
                      <a16:colId xmlns:a16="http://schemas.microsoft.com/office/drawing/2014/main" val="3659313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91119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- 2018-02-19 15:06:01</a:t>
                      </a:r>
                      <a:r>
                        <a:rPr kumimoji="0" lang="en-US" sz="1000" b="0" i="0" u="none" strike="noStrike" kern="1200" cap="none" spc="0" normalizeH="0" baseline="0" noProof="0">
                          <a:ln>
                            <a:noFill/>
                          </a:ln>
                          <a:solidFill>
                            <a:prstClr val="black"/>
                          </a:solidFill>
                          <a:effectLst/>
                          <a:uLnTx/>
                          <a:uFillTx/>
                          <a:latin typeface="+mn-lt"/>
                          <a:ea typeface="+mn-ea"/>
                          <a:cs typeface="+mn-cs"/>
                        </a:rPr>
                        <a:t>
Our #CokeStudioPH artists are heading to the Rakrakan Festival! Rock out with us and taste the sounds of Pinoy music on February 24, 2018.
Punta na sa event page para sa iba pang detalye: https://t.co/33olKnz3sa https://t.co/0Fxn5f5hYE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4864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- 2018-02-19 14:59:32</a:t>
                      </a:r>
                      <a:r>
                        <a:rPr kumimoji="0" lang="en-US" sz="1000" b="0" i="0" u="none" strike="noStrike" kern="1200" cap="none" spc="0" normalizeH="0" baseline="0" noProof="0">
                          <a:ln>
                            <a:noFill/>
                          </a:ln>
                          <a:solidFill>
                            <a:prstClr val="black"/>
                          </a:solidFill>
                          <a:effectLst/>
                          <a:uLnTx/>
                          <a:uFillTx/>
                          <a:latin typeface="+mn-lt"/>
                          <a:ea typeface="+mn-ea"/>
                          <a:cs typeface="+mn-cs"/>
                        </a:rPr>
                        <a:t>
Kapag nakahanda ang paborito ng buong pamilya, mapapa-ILYSB talaga sila! Ihain na ang Pinoy-favorite Sinigang na Baboy at ice-cold glass of COCA-COLA para kumpleto ang saya. #ForeverBagay
#tastethefeeling #cocacola #pinoyfood #foodie #delicious https://t.co/L3UeqdyUot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12584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- 2018-02-17 18:19:42</a:t>
                      </a:r>
                      <a:r>
                        <a:rPr kumimoji="0" lang="en-US" sz="1000" b="0" i="0" u="none" strike="noStrike" kern="1200" cap="none" spc="0" normalizeH="0" baseline="0" noProof="0">
                          <a:ln>
                            <a:noFill/>
                          </a:ln>
                          <a:solidFill>
                            <a:prstClr val="black"/>
                          </a:solidFill>
                          <a:effectLst/>
                          <a:uLnTx/>
                          <a:uFillTx/>
                          <a:latin typeface="+mn-lt"/>
                          <a:ea typeface="+mn-ea"/>
                          <a:cs typeface="+mn-cs"/>
                        </a:rPr>
                        <a:t>
Drop by and say hi! The Tunebayan and COKE truck will be here at the #UPFair2018 until 2 am. Follow this thread for #CokeStudioPH updates. #Roots2018 https://t.co/MXKRm2QH8g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02544462"/>
                  </a:ext>
                </a:extLst>
              </a:tr>
            </a:tbl>
          </a:graphicData>
        </a:graphic>
      </p:graphicFrame>
      <p:sp>
        <p:nvSpPr>
          <p:cNvPr id="4" name="Text Placeholder 3">
            <a:extLst>
              <a:ext uri="{FF2B5EF4-FFF2-40B4-BE49-F238E27FC236}">
                <a16:creationId xmlns:a16="http://schemas.microsoft.com/office/drawing/2014/main" id="{50276F6A-98B7-4BDB-8D04-A8D767EC996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68689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30F8C-0FB8-4CFF-BD59-138AC07FC8A2}"/>
              </a:ext>
            </a:extLst>
          </p:cNvPr>
          <p:cNvSpPr>
            <a:spLocks noGrp="1"/>
          </p:cNvSpPr>
          <p:nvPr>
            <p:ph type="title"/>
          </p:nvPr>
        </p:nvSpPr>
        <p:spPr/>
        <p:txBody>
          <a:bodyPr/>
          <a:lstStyle/>
          <a:p>
            <a:r>
              <a:rPr lang="en-US"/>
              <a:t>Twitter: Content Performance - 5 of 8</a:t>
            </a:r>
          </a:p>
        </p:txBody>
      </p:sp>
      <p:graphicFrame>
        <p:nvGraphicFramePr>
          <p:cNvPr id="5" name="Table Placeholder 4">
            <a:extLst>
              <a:ext uri="{FF2B5EF4-FFF2-40B4-BE49-F238E27FC236}">
                <a16:creationId xmlns:a16="http://schemas.microsoft.com/office/drawing/2014/main" id="{3A3F2163-E222-46A6-9739-29B0A967CED9}"/>
              </a:ext>
            </a:extLst>
          </p:cNvPr>
          <p:cNvGraphicFramePr>
            <a:graphicFrameLocks noGrp="1"/>
          </p:cNvGraphicFramePr>
          <p:nvPr>
            <p:ph type="tbl" sz="quarter" idx="13"/>
            <p:extLst>
              <p:ext uri="{D42A27DB-BD31-4B8C-83A1-F6EECF244321}">
                <p14:modId xmlns:p14="http://schemas.microsoft.com/office/powerpoint/2010/main" val="1981503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34117263"/>
                    </a:ext>
                  </a:extLst>
                </a:gridCol>
                <a:gridCol w="822960">
                  <a:extLst>
                    <a:ext uri="{9D8B030D-6E8A-4147-A177-3AD203B41FA5}">
                      <a16:colId xmlns:a16="http://schemas.microsoft.com/office/drawing/2014/main" val="2822349268"/>
                    </a:ext>
                  </a:extLst>
                </a:gridCol>
                <a:gridCol w="822960">
                  <a:extLst>
                    <a:ext uri="{9D8B030D-6E8A-4147-A177-3AD203B41FA5}">
                      <a16:colId xmlns:a16="http://schemas.microsoft.com/office/drawing/2014/main" val="4137599909"/>
                    </a:ext>
                  </a:extLst>
                </a:gridCol>
                <a:gridCol w="822960">
                  <a:extLst>
                    <a:ext uri="{9D8B030D-6E8A-4147-A177-3AD203B41FA5}">
                      <a16:colId xmlns:a16="http://schemas.microsoft.com/office/drawing/2014/main" val="1443646520"/>
                    </a:ext>
                  </a:extLst>
                </a:gridCol>
                <a:gridCol w="822960">
                  <a:extLst>
                    <a:ext uri="{9D8B030D-6E8A-4147-A177-3AD203B41FA5}">
                      <a16:colId xmlns:a16="http://schemas.microsoft.com/office/drawing/2014/main" val="2146742832"/>
                    </a:ext>
                  </a:extLst>
                </a:gridCol>
                <a:gridCol w="822960">
                  <a:extLst>
                    <a:ext uri="{9D8B030D-6E8A-4147-A177-3AD203B41FA5}">
                      <a16:colId xmlns:a16="http://schemas.microsoft.com/office/drawing/2014/main" val="4241965971"/>
                    </a:ext>
                  </a:extLst>
                </a:gridCol>
                <a:gridCol w="822960">
                  <a:extLst>
                    <a:ext uri="{9D8B030D-6E8A-4147-A177-3AD203B41FA5}">
                      <a16:colId xmlns:a16="http://schemas.microsoft.com/office/drawing/2014/main" val="1420683158"/>
                    </a:ext>
                  </a:extLst>
                </a:gridCol>
                <a:gridCol w="822960">
                  <a:extLst>
                    <a:ext uri="{9D8B030D-6E8A-4147-A177-3AD203B41FA5}">
                      <a16:colId xmlns:a16="http://schemas.microsoft.com/office/drawing/2014/main" val="2535313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375547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- 2018-02-16 00:00:02</a:t>
                      </a:r>
                      <a:r>
                        <a:rPr kumimoji="0" lang="en-US" sz="1000" b="0" i="0" u="none" strike="noStrike" kern="1200" cap="none" spc="0" normalizeH="0" baseline="0" noProof="0">
                          <a:ln>
                            <a:noFill/>
                          </a:ln>
                          <a:solidFill>
                            <a:prstClr val="black"/>
                          </a:solidFill>
                          <a:effectLst/>
                          <a:uLnTx/>
                          <a:uFillTx/>
                          <a:latin typeface="+mn-lt"/>
                          <a:ea typeface="+mn-ea"/>
                          <a:cs typeface="+mn-cs"/>
                        </a:rPr>
                        <a:t>
Simulan ang Year of the Dog na may ngiti sa labi! Ihain na ang #ForeverBagay favorite na tikoy with COKE. Happy Chinese New Year!
#tastethefeeling #cocacola #pinoyfood #foodie #delicious https://t.co/OXXytonUKT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46960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- 2018-02-15 19:00:01</a:t>
                      </a:r>
                      <a:r>
                        <a:rPr kumimoji="0" lang="en-US" sz="1000" b="0" i="0" u="none" strike="noStrike" kern="1200" cap="none" spc="0" normalizeH="0" baseline="0" noProof="0">
                          <a:ln>
                            <a:noFill/>
                          </a:ln>
                          <a:solidFill>
                            <a:prstClr val="black"/>
                          </a:solidFill>
                          <a:effectLst/>
                          <a:uLnTx/>
                          <a:uFillTx/>
                          <a:latin typeface="+mn-lt"/>
                          <a:ea typeface="+mn-ea"/>
                          <a:cs typeface="+mn-cs"/>
                        </a:rPr>
                        <a:t>
#CokeStudioPH is coming to #UPFair2018 ! ❤ Don’t miss out and watch our Coke Studio artists perform live on-stage. 
Snag a ticket on Feb. 17 and get ready for an epic night. 
Click on this link for more details: https://t.co/TFVipHevMh https://t.co/aMp2SgUugT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98216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- 2018-02-14 19:23:12</a:t>
                      </a:r>
                      <a:r>
                        <a:rPr kumimoji="0" lang="en-US" sz="1000" b="0" i="0" u="none" strike="noStrike" kern="1200" cap="none" spc="0" normalizeH="0" baseline="0" noProof="0">
                          <a:ln>
                            <a:noFill/>
                          </a:ln>
                          <a:solidFill>
                            <a:prstClr val="black"/>
                          </a:solidFill>
                          <a:effectLst/>
                          <a:uLnTx/>
                          <a:uFillTx/>
                          <a:latin typeface="+mn-lt"/>
                          <a:ea typeface="+mn-ea"/>
                          <a:cs typeface="+mn-cs"/>
                        </a:rPr>
                        <a:t>
Looking for a place where you can spend Valentine's Day? Watch some of the #CokeStudioPH artists perform and drop by our area here at the #UPFair2018. Let us know if you're here! ❤ https://t.co/UYVmOXYMRD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42093620"/>
                  </a:ext>
                </a:extLst>
              </a:tr>
            </a:tbl>
          </a:graphicData>
        </a:graphic>
      </p:graphicFrame>
      <p:sp>
        <p:nvSpPr>
          <p:cNvPr id="4" name="Text Placeholder 3">
            <a:extLst>
              <a:ext uri="{FF2B5EF4-FFF2-40B4-BE49-F238E27FC236}">
                <a16:creationId xmlns:a16="http://schemas.microsoft.com/office/drawing/2014/main" id="{21CE3292-97DE-43C6-8017-45781BB4634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87933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4072F-8DE3-41E1-8A77-1C58DE4E0AC0}"/>
              </a:ext>
            </a:extLst>
          </p:cNvPr>
          <p:cNvSpPr>
            <a:spLocks noGrp="1"/>
          </p:cNvSpPr>
          <p:nvPr>
            <p:ph type="title"/>
          </p:nvPr>
        </p:nvSpPr>
        <p:spPr/>
        <p:txBody>
          <a:bodyPr/>
          <a:lstStyle/>
          <a:p>
            <a:r>
              <a:rPr lang="en-US"/>
              <a:t>Twitter: Content Performance - 6 of 8</a:t>
            </a:r>
          </a:p>
        </p:txBody>
      </p:sp>
      <p:graphicFrame>
        <p:nvGraphicFramePr>
          <p:cNvPr id="5" name="Table Placeholder 4">
            <a:extLst>
              <a:ext uri="{FF2B5EF4-FFF2-40B4-BE49-F238E27FC236}">
                <a16:creationId xmlns:a16="http://schemas.microsoft.com/office/drawing/2014/main" id="{D0D86F19-D8D5-45E8-9993-94D5DFF61C8F}"/>
              </a:ext>
            </a:extLst>
          </p:cNvPr>
          <p:cNvGraphicFramePr>
            <a:graphicFrameLocks noGrp="1"/>
          </p:cNvGraphicFramePr>
          <p:nvPr>
            <p:ph type="tbl" sz="quarter" idx="13"/>
            <p:extLst>
              <p:ext uri="{D42A27DB-BD31-4B8C-83A1-F6EECF244321}">
                <p14:modId xmlns:p14="http://schemas.microsoft.com/office/powerpoint/2010/main" val="1380799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49602793"/>
                    </a:ext>
                  </a:extLst>
                </a:gridCol>
                <a:gridCol w="822960">
                  <a:extLst>
                    <a:ext uri="{9D8B030D-6E8A-4147-A177-3AD203B41FA5}">
                      <a16:colId xmlns:a16="http://schemas.microsoft.com/office/drawing/2014/main" val="1710610033"/>
                    </a:ext>
                  </a:extLst>
                </a:gridCol>
                <a:gridCol w="822960">
                  <a:extLst>
                    <a:ext uri="{9D8B030D-6E8A-4147-A177-3AD203B41FA5}">
                      <a16:colId xmlns:a16="http://schemas.microsoft.com/office/drawing/2014/main" val="1254996836"/>
                    </a:ext>
                  </a:extLst>
                </a:gridCol>
                <a:gridCol w="822960">
                  <a:extLst>
                    <a:ext uri="{9D8B030D-6E8A-4147-A177-3AD203B41FA5}">
                      <a16:colId xmlns:a16="http://schemas.microsoft.com/office/drawing/2014/main" val="151609681"/>
                    </a:ext>
                  </a:extLst>
                </a:gridCol>
                <a:gridCol w="822960">
                  <a:extLst>
                    <a:ext uri="{9D8B030D-6E8A-4147-A177-3AD203B41FA5}">
                      <a16:colId xmlns:a16="http://schemas.microsoft.com/office/drawing/2014/main" val="2438025197"/>
                    </a:ext>
                  </a:extLst>
                </a:gridCol>
                <a:gridCol w="822960">
                  <a:extLst>
                    <a:ext uri="{9D8B030D-6E8A-4147-A177-3AD203B41FA5}">
                      <a16:colId xmlns:a16="http://schemas.microsoft.com/office/drawing/2014/main" val="2674342772"/>
                    </a:ext>
                  </a:extLst>
                </a:gridCol>
                <a:gridCol w="822960">
                  <a:extLst>
                    <a:ext uri="{9D8B030D-6E8A-4147-A177-3AD203B41FA5}">
                      <a16:colId xmlns:a16="http://schemas.microsoft.com/office/drawing/2014/main" val="4006378443"/>
                    </a:ext>
                  </a:extLst>
                </a:gridCol>
                <a:gridCol w="822960">
                  <a:extLst>
                    <a:ext uri="{9D8B030D-6E8A-4147-A177-3AD203B41FA5}">
                      <a16:colId xmlns:a16="http://schemas.microsoft.com/office/drawing/2014/main" val="3064130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79865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- 2018-02-14 10:14:01</a:t>
                      </a:r>
                      <a:r>
                        <a:rPr kumimoji="0" lang="en-US" sz="1000" b="0" i="0" u="none" strike="noStrike" kern="1200" cap="none" spc="0" normalizeH="0" baseline="0" noProof="0">
                          <a:ln>
                            <a:noFill/>
                          </a:ln>
                          <a:solidFill>
                            <a:prstClr val="black"/>
                          </a:solidFill>
                          <a:effectLst/>
                          <a:uLnTx/>
                          <a:uFillTx/>
                          <a:latin typeface="+mn-lt"/>
                          <a:ea typeface="+mn-ea"/>
                          <a:cs typeface="+mn-cs"/>
                        </a:rPr>
                        <a:t>
Walang ka-date? Date yourself! Ang burger at COCA-COLA #ForeverBagay sa mga taken, PATTY sa mga single. Yiiihieee! ♥
#tastethefeeling #cocacola #pinoyfood #foodie #delicious https://t.co/0veQfiN5IE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95357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- 2018-02-13 23:35:02</a:t>
                      </a:r>
                      <a:r>
                        <a:rPr kumimoji="0" lang="en-US" sz="1000" b="0" i="0" u="none" strike="noStrike" kern="1200" cap="none" spc="0" normalizeH="0" baseline="0" noProof="0">
                          <a:ln>
                            <a:noFill/>
                          </a:ln>
                          <a:solidFill>
                            <a:prstClr val="black"/>
                          </a:solidFill>
                          <a:effectLst/>
                          <a:uLnTx/>
                          <a:uFillTx/>
                          <a:latin typeface="+mn-lt"/>
                          <a:ea typeface="+mn-ea"/>
                          <a:cs typeface="+mn-cs"/>
                        </a:rPr>
                        <a:t>
CokeStudioPH is coming to #UPFair2018! ❤ Can you guess which Coke Studio artists are joining the line-up this year? 
These guys are one of a kind. Comment below, snag a ticket and get ready for an epic night. Check our FB for the full line-up and event details! https://t.co/puQD40u4tr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47457464"/>
                  </a:ext>
                </a:extLst>
              </a:tr>
            </a:tbl>
          </a:graphicData>
        </a:graphic>
      </p:graphicFrame>
      <p:sp>
        <p:nvSpPr>
          <p:cNvPr id="4" name="Text Placeholder 3">
            <a:extLst>
              <a:ext uri="{FF2B5EF4-FFF2-40B4-BE49-F238E27FC236}">
                <a16:creationId xmlns:a16="http://schemas.microsoft.com/office/drawing/2014/main" id="{77CBA2AA-C0F5-432B-8CF7-493AFF184DA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76658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2C8D0-ACD7-4A01-AEB1-53087B727F3B}"/>
              </a:ext>
            </a:extLst>
          </p:cNvPr>
          <p:cNvSpPr>
            <a:spLocks noGrp="1"/>
          </p:cNvSpPr>
          <p:nvPr>
            <p:ph type="title"/>
          </p:nvPr>
        </p:nvSpPr>
        <p:spPr/>
        <p:txBody>
          <a:bodyPr/>
          <a:lstStyle/>
          <a:p>
            <a:r>
              <a:rPr lang="en-US"/>
              <a:t>Twitter: Content Performance - 7 of 8</a:t>
            </a:r>
          </a:p>
        </p:txBody>
      </p:sp>
      <p:graphicFrame>
        <p:nvGraphicFramePr>
          <p:cNvPr id="5" name="Table Placeholder 4">
            <a:extLst>
              <a:ext uri="{FF2B5EF4-FFF2-40B4-BE49-F238E27FC236}">
                <a16:creationId xmlns:a16="http://schemas.microsoft.com/office/drawing/2014/main" id="{78D43373-4218-4B51-9011-E61734C35650}"/>
              </a:ext>
            </a:extLst>
          </p:cNvPr>
          <p:cNvGraphicFramePr>
            <a:graphicFrameLocks noGrp="1"/>
          </p:cNvGraphicFramePr>
          <p:nvPr>
            <p:ph type="tbl" sz="quarter" idx="13"/>
            <p:extLst>
              <p:ext uri="{D42A27DB-BD31-4B8C-83A1-F6EECF244321}">
                <p14:modId xmlns:p14="http://schemas.microsoft.com/office/powerpoint/2010/main" val="2769228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41694651"/>
                    </a:ext>
                  </a:extLst>
                </a:gridCol>
                <a:gridCol w="822960">
                  <a:extLst>
                    <a:ext uri="{9D8B030D-6E8A-4147-A177-3AD203B41FA5}">
                      <a16:colId xmlns:a16="http://schemas.microsoft.com/office/drawing/2014/main" val="342937242"/>
                    </a:ext>
                  </a:extLst>
                </a:gridCol>
                <a:gridCol w="822960">
                  <a:extLst>
                    <a:ext uri="{9D8B030D-6E8A-4147-A177-3AD203B41FA5}">
                      <a16:colId xmlns:a16="http://schemas.microsoft.com/office/drawing/2014/main" val="491847326"/>
                    </a:ext>
                  </a:extLst>
                </a:gridCol>
                <a:gridCol w="822960">
                  <a:extLst>
                    <a:ext uri="{9D8B030D-6E8A-4147-A177-3AD203B41FA5}">
                      <a16:colId xmlns:a16="http://schemas.microsoft.com/office/drawing/2014/main" val="361783927"/>
                    </a:ext>
                  </a:extLst>
                </a:gridCol>
                <a:gridCol w="822960">
                  <a:extLst>
                    <a:ext uri="{9D8B030D-6E8A-4147-A177-3AD203B41FA5}">
                      <a16:colId xmlns:a16="http://schemas.microsoft.com/office/drawing/2014/main" val="3725431383"/>
                    </a:ext>
                  </a:extLst>
                </a:gridCol>
                <a:gridCol w="822960">
                  <a:extLst>
                    <a:ext uri="{9D8B030D-6E8A-4147-A177-3AD203B41FA5}">
                      <a16:colId xmlns:a16="http://schemas.microsoft.com/office/drawing/2014/main" val="883000430"/>
                    </a:ext>
                  </a:extLst>
                </a:gridCol>
                <a:gridCol w="822960">
                  <a:extLst>
                    <a:ext uri="{9D8B030D-6E8A-4147-A177-3AD203B41FA5}">
                      <a16:colId xmlns:a16="http://schemas.microsoft.com/office/drawing/2014/main" val="3196911496"/>
                    </a:ext>
                  </a:extLst>
                </a:gridCol>
                <a:gridCol w="822960">
                  <a:extLst>
                    <a:ext uri="{9D8B030D-6E8A-4147-A177-3AD203B41FA5}">
                      <a16:colId xmlns:a16="http://schemas.microsoft.com/office/drawing/2014/main" val="4129799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3119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- 2018-02-12 13:27:32</a:t>
                      </a:r>
                      <a:r>
                        <a:rPr kumimoji="0" lang="en-US" sz="1000" b="0" i="0" u="none" strike="noStrike" kern="1200" cap="none" spc="0" normalizeH="0" baseline="0" noProof="0">
                          <a:ln>
                            <a:noFill/>
                          </a:ln>
                          <a:solidFill>
                            <a:prstClr val="black"/>
                          </a:solidFill>
                          <a:effectLst/>
                          <a:uLnTx/>
                          <a:uFillTx/>
                          <a:latin typeface="+mn-lt"/>
                          <a:ea typeface="+mn-ea"/>
                          <a:cs typeface="+mn-cs"/>
                        </a:rPr>
                        <a:t>
Alin ang magpapatibok ng puso mo ngayong Valentine's Day: Ice-cold COCA-COLA with Chicken BBQ or Pork BBQ? Choose your team and let us know your favorite #ForeverBagay pairing.
#tastethefeeling #cocacola #pinoyfood #foodie #delicious https://t.co/E9dyinuDuP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4559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- 2018-02-07 18:44:03</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to Sandwich bassist, Myrene Academia! Here’s to more years of rocking out and creating awesome songs! Catch her with Sandwich and BP Valenzuela in their collab song, “Even if You Asked Me” here at the #CokeStudioPH channel: https://t.co/c4wrf0WJWv https://t.co/WxFPWTDPl1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42296230"/>
                  </a:ext>
                </a:extLst>
              </a:tr>
            </a:tbl>
          </a:graphicData>
        </a:graphic>
      </p:graphicFrame>
      <p:sp>
        <p:nvSpPr>
          <p:cNvPr id="4" name="Text Placeholder 3">
            <a:extLst>
              <a:ext uri="{FF2B5EF4-FFF2-40B4-BE49-F238E27FC236}">
                <a16:creationId xmlns:a16="http://schemas.microsoft.com/office/drawing/2014/main" id="{4FCC1EDD-A43E-41A4-8FBF-8196380A3E7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45457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B37DD-D65A-4162-816A-AAD9F3C9C226}"/>
              </a:ext>
            </a:extLst>
          </p:cNvPr>
          <p:cNvSpPr>
            <a:spLocks noGrp="1"/>
          </p:cNvSpPr>
          <p:nvPr>
            <p:ph type="title"/>
          </p:nvPr>
        </p:nvSpPr>
        <p:spPr/>
        <p:txBody>
          <a:bodyPr/>
          <a:lstStyle/>
          <a:p>
            <a:r>
              <a:rPr lang="en-US"/>
              <a:t>Twitter: Content Performance - 8 of 8</a:t>
            </a:r>
          </a:p>
        </p:txBody>
      </p:sp>
      <p:graphicFrame>
        <p:nvGraphicFramePr>
          <p:cNvPr id="5" name="Table Placeholder 4">
            <a:extLst>
              <a:ext uri="{FF2B5EF4-FFF2-40B4-BE49-F238E27FC236}">
                <a16:creationId xmlns:a16="http://schemas.microsoft.com/office/drawing/2014/main" id="{846AA32C-A7BD-4127-B6FD-0E67B0FCCA05}"/>
              </a:ext>
            </a:extLst>
          </p:cNvPr>
          <p:cNvGraphicFramePr>
            <a:graphicFrameLocks noGrp="1"/>
          </p:cNvGraphicFramePr>
          <p:nvPr>
            <p:ph type="tbl" sz="quarter" idx="13"/>
            <p:extLst>
              <p:ext uri="{D42A27DB-BD31-4B8C-83A1-F6EECF244321}">
                <p14:modId xmlns:p14="http://schemas.microsoft.com/office/powerpoint/2010/main" val="95255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78507908"/>
                    </a:ext>
                  </a:extLst>
                </a:gridCol>
                <a:gridCol w="822960">
                  <a:extLst>
                    <a:ext uri="{9D8B030D-6E8A-4147-A177-3AD203B41FA5}">
                      <a16:colId xmlns:a16="http://schemas.microsoft.com/office/drawing/2014/main" val="1850597710"/>
                    </a:ext>
                  </a:extLst>
                </a:gridCol>
                <a:gridCol w="822960">
                  <a:extLst>
                    <a:ext uri="{9D8B030D-6E8A-4147-A177-3AD203B41FA5}">
                      <a16:colId xmlns:a16="http://schemas.microsoft.com/office/drawing/2014/main" val="3846898404"/>
                    </a:ext>
                  </a:extLst>
                </a:gridCol>
                <a:gridCol w="822960">
                  <a:extLst>
                    <a:ext uri="{9D8B030D-6E8A-4147-A177-3AD203B41FA5}">
                      <a16:colId xmlns:a16="http://schemas.microsoft.com/office/drawing/2014/main" val="4227977602"/>
                    </a:ext>
                  </a:extLst>
                </a:gridCol>
                <a:gridCol w="822960">
                  <a:extLst>
                    <a:ext uri="{9D8B030D-6E8A-4147-A177-3AD203B41FA5}">
                      <a16:colId xmlns:a16="http://schemas.microsoft.com/office/drawing/2014/main" val="3361804927"/>
                    </a:ext>
                  </a:extLst>
                </a:gridCol>
                <a:gridCol w="822960">
                  <a:extLst>
                    <a:ext uri="{9D8B030D-6E8A-4147-A177-3AD203B41FA5}">
                      <a16:colId xmlns:a16="http://schemas.microsoft.com/office/drawing/2014/main" val="3141694331"/>
                    </a:ext>
                  </a:extLst>
                </a:gridCol>
                <a:gridCol w="822960">
                  <a:extLst>
                    <a:ext uri="{9D8B030D-6E8A-4147-A177-3AD203B41FA5}">
                      <a16:colId xmlns:a16="http://schemas.microsoft.com/office/drawing/2014/main" val="1373897618"/>
                    </a:ext>
                  </a:extLst>
                </a:gridCol>
                <a:gridCol w="822960">
                  <a:extLst>
                    <a:ext uri="{9D8B030D-6E8A-4147-A177-3AD203B41FA5}">
                      <a16:colId xmlns:a16="http://schemas.microsoft.com/office/drawing/2014/main" val="1695183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52627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- 2018-02-05 14:49:28</a:t>
                      </a:r>
                      <a:r>
                        <a:rPr kumimoji="0" lang="en-US" sz="1000" b="0" i="0" u="none" strike="noStrike" kern="1200" cap="none" spc="0" normalizeH="0" baseline="0" noProof="0">
                          <a:ln>
                            <a:noFill/>
                          </a:ln>
                          <a:solidFill>
                            <a:prstClr val="black"/>
                          </a:solidFill>
                          <a:effectLst/>
                          <a:uLnTx/>
                          <a:uFillTx/>
                          <a:latin typeface="+mn-lt"/>
                          <a:ea typeface="+mn-ea"/>
                          <a:cs typeface="+mn-cs"/>
                        </a:rPr>
                        <a:t>
Gaya ng pizza at ice cold COCA-COLA, ano ang all time favorite Valentine’s meal mo with your loved one? Let us know below! #ForeverBagay
#tastethefeeling #cocacola #pinoyfood #foodie #delicious https://t.co/jCyxpzrn5s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64441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- 2018-02-02 18:16:51</a:t>
                      </a:r>
                      <a:r>
                        <a:rPr kumimoji="0" lang="en-US" sz="1000" b="0" i="0" u="none" strike="noStrike" kern="1200" cap="none" spc="0" normalizeH="0" baseline="0" noProof="0">
                          <a:ln>
                            <a:noFill/>
                          </a:ln>
                          <a:solidFill>
                            <a:prstClr val="black"/>
                          </a:solidFill>
                          <a:effectLst/>
                          <a:uLnTx/>
                          <a:uFillTx/>
                          <a:latin typeface="+mn-lt"/>
                          <a:ea typeface="+mn-ea"/>
                          <a:cs typeface="+mn-cs"/>
                        </a:rPr>
                        <a:t>
Dedicating this to anyone in the family? Let them know below! Kumpletuhin ang meal with an ice-cold COCA-COLA! #ForeverBagay
#tastethefeeling #cocacola #pinoyfood #foodie #delicious https://t.co/wUSRX0PlnH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70974028"/>
                  </a:ext>
                </a:extLst>
              </a:tr>
            </a:tbl>
          </a:graphicData>
        </a:graphic>
      </p:graphicFrame>
      <p:sp>
        <p:nvSpPr>
          <p:cNvPr id="4" name="Text Placeholder 3">
            <a:extLst>
              <a:ext uri="{FF2B5EF4-FFF2-40B4-BE49-F238E27FC236}">
                <a16:creationId xmlns:a16="http://schemas.microsoft.com/office/drawing/2014/main" id="{74018CA4-E674-4A77-A543-0DDC8E3B419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51376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2AC33-E8DF-49DE-8B4C-19FF2CB2ED17}"/>
              </a:ext>
            </a:extLst>
          </p:cNvPr>
          <p:cNvSpPr>
            <a:spLocks noGrp="1"/>
          </p:cNvSpPr>
          <p:nvPr>
            <p:ph type="title"/>
          </p:nvPr>
        </p:nvSpPr>
        <p:spPr/>
        <p:txBody>
          <a:bodyPr/>
          <a:lstStyle/>
          <a:p>
            <a:r>
              <a:rPr lang="it-IT"/>
              <a:t>Coca Cola Singapore Advocacy Score Table</a:t>
            </a:r>
            <a:endParaRPr lang="en-US"/>
          </a:p>
        </p:txBody>
      </p:sp>
      <p:graphicFrame>
        <p:nvGraphicFramePr>
          <p:cNvPr id="5" name="Table Placeholder 4">
            <a:extLst>
              <a:ext uri="{FF2B5EF4-FFF2-40B4-BE49-F238E27FC236}">
                <a16:creationId xmlns:a16="http://schemas.microsoft.com/office/drawing/2014/main" id="{851E8862-5402-42A9-B795-A6EAB1467E38}"/>
              </a:ext>
            </a:extLst>
          </p:cNvPr>
          <p:cNvGraphicFramePr>
            <a:graphicFrameLocks noGrp="1"/>
          </p:cNvGraphicFramePr>
          <p:nvPr>
            <p:ph type="tbl" sz="quarter" idx="13"/>
            <p:extLst>
              <p:ext uri="{D42A27DB-BD31-4B8C-83A1-F6EECF244321}">
                <p14:modId xmlns:p14="http://schemas.microsoft.com/office/powerpoint/2010/main" val="2340776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62774743"/>
                    </a:ext>
                  </a:extLst>
                </a:gridCol>
                <a:gridCol w="2057400">
                  <a:extLst>
                    <a:ext uri="{9D8B030D-6E8A-4147-A177-3AD203B41FA5}">
                      <a16:colId xmlns:a16="http://schemas.microsoft.com/office/drawing/2014/main" val="2963792455"/>
                    </a:ext>
                  </a:extLst>
                </a:gridCol>
                <a:gridCol w="2057400">
                  <a:extLst>
                    <a:ext uri="{9D8B030D-6E8A-4147-A177-3AD203B41FA5}">
                      <a16:colId xmlns:a16="http://schemas.microsoft.com/office/drawing/2014/main" val="3965737372"/>
                    </a:ext>
                  </a:extLst>
                </a:gridCol>
              </a:tblGrid>
              <a:tr h="370840">
                <a:tc>
                  <a:txBody>
                    <a:bodyPr/>
                    <a:lstStyle/>
                    <a:p>
                      <a:r>
                        <a:rPr lang="en-US" sz="1000"/>
                        <a:t>Brand</a:t>
                      </a:r>
                    </a:p>
                  </a:txBody>
                  <a:tcPr/>
                </a:tc>
                <a:tc>
                  <a:txBody>
                    <a:bodyPr/>
                    <a:lstStyle/>
                    <a:p>
                      <a:r>
                        <a:rPr lang="en-US" sz="1000"/>
                        <a:t>Interactions</a:t>
                      </a:r>
                    </a:p>
                  </a:txBody>
                  <a:tcPr/>
                </a:tc>
                <a:tc>
                  <a:txBody>
                    <a:bodyPr/>
                    <a:lstStyle/>
                    <a:p>
                      <a:r>
                        <a:rPr lang="en-US" sz="1000"/>
                        <a:t>Distributions</a:t>
                      </a:r>
                    </a:p>
                  </a:txBody>
                  <a:tcPr/>
                </a:tc>
                <a:extLst>
                  <a:ext uri="{0D108BD9-81ED-4DB2-BD59-A6C34878D82A}">
                    <a16:rowId xmlns:a16="http://schemas.microsoft.com/office/drawing/2014/main" val="1029966537"/>
                  </a:ext>
                </a:extLst>
              </a:tr>
              <a:tr h="370840">
                <a:tc>
                  <a:txBody>
                    <a:bodyPr/>
                    <a:lstStyle/>
                    <a:p>
                      <a:r>
                        <a:rPr lang="en-US" sz="1000"/>
                        <a:t>100 Plus SG</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957347453"/>
                  </a:ext>
                </a:extLst>
              </a:tr>
              <a:tr h="370840">
                <a:tc>
                  <a:txBody>
                    <a:bodyPr/>
                    <a:lstStyle/>
                    <a:p>
                      <a:r>
                        <a:rPr lang="en-US" sz="1000"/>
                        <a:t>Coca Cola SG</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973009016"/>
                  </a:ext>
                </a:extLst>
              </a:tr>
              <a:tr h="370840">
                <a:tc>
                  <a:txBody>
                    <a:bodyPr/>
                    <a:lstStyle/>
                    <a:p>
                      <a:r>
                        <a:rPr lang="en-US" sz="1000"/>
                        <a:t>Milo SG</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451221629"/>
                  </a:ext>
                </a:extLst>
              </a:tr>
              <a:tr h="370840">
                <a:tc>
                  <a:txBody>
                    <a:bodyPr/>
                    <a:lstStyle/>
                    <a:p>
                      <a:r>
                        <a:rPr lang="en-US" sz="1000"/>
                        <a:t>Pepsi SG</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5413305"/>
                  </a:ext>
                </a:extLst>
              </a:tr>
              <a:tr h="370840">
                <a:tc>
                  <a:txBody>
                    <a:bodyPr/>
                    <a:lstStyle/>
                    <a:p>
                      <a:r>
                        <a:rPr lang="en-US" sz="1000"/>
                        <a:t>Pokka SG</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715270034"/>
                  </a:ext>
                </a:extLst>
              </a:tr>
            </a:tbl>
          </a:graphicData>
        </a:graphic>
      </p:graphicFrame>
      <p:sp>
        <p:nvSpPr>
          <p:cNvPr id="4" name="Text Placeholder 3">
            <a:extLst>
              <a:ext uri="{FF2B5EF4-FFF2-40B4-BE49-F238E27FC236}">
                <a16:creationId xmlns:a16="http://schemas.microsoft.com/office/drawing/2014/main" id="{AB2FAA23-39DF-4F13-A3FB-379A699B6F8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94859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6DF77-0989-46A9-B25C-6D9AE01913B4}"/>
              </a:ext>
            </a:extLst>
          </p:cNvPr>
          <p:cNvSpPr>
            <a:spLocks noGrp="1"/>
          </p:cNvSpPr>
          <p:nvPr>
            <p:ph type="title"/>
          </p:nvPr>
        </p:nvSpPr>
        <p:spPr/>
        <p:txBody>
          <a:bodyPr/>
          <a:lstStyle/>
          <a:p>
            <a:r>
              <a:rPr lang="en-US"/>
              <a:t>FB: Key Metrics Table with E-Rate</a:t>
            </a:r>
          </a:p>
        </p:txBody>
      </p:sp>
      <p:graphicFrame>
        <p:nvGraphicFramePr>
          <p:cNvPr id="5" name="Table Placeholder 4">
            <a:extLst>
              <a:ext uri="{FF2B5EF4-FFF2-40B4-BE49-F238E27FC236}">
                <a16:creationId xmlns:a16="http://schemas.microsoft.com/office/drawing/2014/main" id="{3E9862F5-91F7-4C43-9BDD-16FFFAF7B4C5}"/>
              </a:ext>
            </a:extLst>
          </p:cNvPr>
          <p:cNvGraphicFramePr>
            <a:graphicFrameLocks noGrp="1"/>
          </p:cNvGraphicFramePr>
          <p:nvPr>
            <p:ph type="tbl" sz="quarter" idx="13"/>
            <p:extLst>
              <p:ext uri="{D42A27DB-BD31-4B8C-83A1-F6EECF244321}">
                <p14:modId xmlns:p14="http://schemas.microsoft.com/office/powerpoint/2010/main" val="4181059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49902772"/>
                    </a:ext>
                  </a:extLst>
                </a:gridCol>
                <a:gridCol w="740664">
                  <a:extLst>
                    <a:ext uri="{9D8B030D-6E8A-4147-A177-3AD203B41FA5}">
                      <a16:colId xmlns:a16="http://schemas.microsoft.com/office/drawing/2014/main" val="996967042"/>
                    </a:ext>
                  </a:extLst>
                </a:gridCol>
                <a:gridCol w="740664">
                  <a:extLst>
                    <a:ext uri="{9D8B030D-6E8A-4147-A177-3AD203B41FA5}">
                      <a16:colId xmlns:a16="http://schemas.microsoft.com/office/drawing/2014/main" val="2668683042"/>
                    </a:ext>
                  </a:extLst>
                </a:gridCol>
                <a:gridCol w="740664">
                  <a:extLst>
                    <a:ext uri="{9D8B030D-6E8A-4147-A177-3AD203B41FA5}">
                      <a16:colId xmlns:a16="http://schemas.microsoft.com/office/drawing/2014/main" val="1826086671"/>
                    </a:ext>
                  </a:extLst>
                </a:gridCol>
                <a:gridCol w="740664">
                  <a:extLst>
                    <a:ext uri="{9D8B030D-6E8A-4147-A177-3AD203B41FA5}">
                      <a16:colId xmlns:a16="http://schemas.microsoft.com/office/drawing/2014/main" val="2032723913"/>
                    </a:ext>
                  </a:extLst>
                </a:gridCol>
                <a:gridCol w="740664">
                  <a:extLst>
                    <a:ext uri="{9D8B030D-6E8A-4147-A177-3AD203B41FA5}">
                      <a16:colId xmlns:a16="http://schemas.microsoft.com/office/drawing/2014/main" val="1936610230"/>
                    </a:ext>
                  </a:extLst>
                </a:gridCol>
                <a:gridCol w="740664">
                  <a:extLst>
                    <a:ext uri="{9D8B030D-6E8A-4147-A177-3AD203B41FA5}">
                      <a16:colId xmlns:a16="http://schemas.microsoft.com/office/drawing/2014/main" val="2139707002"/>
                    </a:ext>
                  </a:extLst>
                </a:gridCol>
                <a:gridCol w="740664">
                  <a:extLst>
                    <a:ext uri="{9D8B030D-6E8A-4147-A177-3AD203B41FA5}">
                      <a16:colId xmlns:a16="http://schemas.microsoft.com/office/drawing/2014/main" val="861330781"/>
                    </a:ext>
                  </a:extLst>
                </a:gridCol>
                <a:gridCol w="740664">
                  <a:extLst>
                    <a:ext uri="{9D8B030D-6E8A-4147-A177-3AD203B41FA5}">
                      <a16:colId xmlns:a16="http://schemas.microsoft.com/office/drawing/2014/main" val="4192834418"/>
                    </a:ext>
                  </a:extLst>
                </a:gridCol>
                <a:gridCol w="740664">
                  <a:extLst>
                    <a:ext uri="{9D8B030D-6E8A-4147-A177-3AD203B41FA5}">
                      <a16:colId xmlns:a16="http://schemas.microsoft.com/office/drawing/2014/main" val="23931603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E-Rate</a:t>
                      </a:r>
                    </a:p>
                  </a:txBody>
                  <a:tcPr/>
                </a:tc>
                <a:extLst>
                  <a:ext uri="{0D108BD9-81ED-4DB2-BD59-A6C34878D82A}">
                    <a16:rowId xmlns:a16="http://schemas.microsoft.com/office/drawing/2014/main" val="4222141454"/>
                  </a:ext>
                </a:extLst>
              </a:tr>
              <a:tr h="370840">
                <a:tc>
                  <a:txBody>
                    <a:bodyPr/>
                    <a:lstStyle/>
                    <a:p>
                      <a:r>
                        <a:rPr lang="en-US" sz="1000"/>
                        <a:t>Wilkins Water</a:t>
                      </a:r>
                    </a:p>
                  </a:txBody>
                  <a:tcPr/>
                </a:tc>
                <a:tc>
                  <a:txBody>
                    <a:bodyPr/>
                    <a:lstStyle/>
                    <a:p>
                      <a:r>
                        <a:rPr lang="en-US" sz="1000"/>
                        <a:t>324164</a:t>
                      </a:r>
                    </a:p>
                  </a:txBody>
                  <a:tcPr/>
                </a:tc>
                <a:tc>
                  <a:txBody>
                    <a:bodyPr/>
                    <a:lstStyle/>
                    <a:p>
                      <a:r>
                        <a:rPr lang="en-US" sz="1000"/>
                        <a:t>-464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14.25%</a:t>
                      </a:r>
                    </a:p>
                  </a:txBody>
                  <a:tcPr/>
                </a:tc>
                <a:extLst>
                  <a:ext uri="{0D108BD9-81ED-4DB2-BD59-A6C34878D82A}">
                    <a16:rowId xmlns:a16="http://schemas.microsoft.com/office/drawing/2014/main" val="85942233"/>
                  </a:ext>
                </a:extLst>
              </a:tr>
            </a:tbl>
          </a:graphicData>
        </a:graphic>
      </p:graphicFrame>
      <p:sp>
        <p:nvSpPr>
          <p:cNvPr id="4" name="Text Placeholder 3">
            <a:extLst>
              <a:ext uri="{FF2B5EF4-FFF2-40B4-BE49-F238E27FC236}">
                <a16:creationId xmlns:a16="http://schemas.microsoft.com/office/drawing/2014/main" id="{47E70D8F-9B1F-44A1-90F5-132F17F5153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342048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496</Words>
  <Application>Microsoft Office PowerPoint</Application>
  <PresentationFormat>On-screen Show (4:3)</PresentationFormat>
  <Paragraphs>284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ASEAN Monthly Report Export</vt:lpstr>
      <vt:lpstr>Twitter: Content Performance - 1 of 8</vt:lpstr>
      <vt:lpstr>Twitter: Content Performance - 2 of 8</vt:lpstr>
      <vt:lpstr>Twitter: Content Performance - 3 of 8</vt:lpstr>
      <vt:lpstr>Twitter: Content Performance - 4 of 8</vt:lpstr>
      <vt:lpstr>Twitter: Content Performance - 5 of 8</vt:lpstr>
      <vt:lpstr>Twitter: Content Performance - 6 of 8</vt:lpstr>
      <vt:lpstr>Twitter: Content Performance - 7 of 8</vt:lpstr>
      <vt:lpstr>Twitter: Content Performance - 8 of 8</vt:lpstr>
      <vt:lpstr>Coca Cola Singapore Advocacy Score Table</vt:lpstr>
      <vt:lpstr>FB: Key Metrics Table with E-Rate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ASEAN Monthly Report Export</dc:title>
  <dc:creator>Administrator</dc:creator>
  <cp:lastModifiedBy>Administrator</cp:lastModifiedBy>
  <cp:revision>1</cp:revision>
  <dcterms:created xsi:type="dcterms:W3CDTF">2018-03-06T04:19:27Z</dcterms:created>
  <dcterms:modified xsi:type="dcterms:W3CDTF">2018-03-06T04:19:46Z</dcterms:modified>
</cp:coreProperties>
</file>