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1172</c:v>
                </c:pt>
                <c:pt idx="1">
                  <c:v>1172</c:v>
                </c:pt>
                <c:pt idx="2">
                  <c:v>1172</c:v>
                </c:pt>
                <c:pt idx="3">
                  <c:v>1172</c:v>
                </c:pt>
                <c:pt idx="4">
                  <c:v>1173</c:v>
                </c:pt>
                <c:pt idx="5">
                  <c:v>1171</c:v>
                </c:pt>
                <c:pt idx="6">
                  <c:v>1171</c:v>
                </c:pt>
                <c:pt idx="7">
                  <c:v>1172</c:v>
                </c:pt>
                <c:pt idx="8">
                  <c:v>1172</c:v>
                </c:pt>
                <c:pt idx="9">
                  <c:v>1179</c:v>
                </c:pt>
                <c:pt idx="10">
                  <c:v>1195</c:v>
                </c:pt>
                <c:pt idx="11">
                  <c:v>1202</c:v>
                </c:pt>
                <c:pt idx="12">
                  <c:v>1210</c:v>
                </c:pt>
                <c:pt idx="13">
                  <c:v>1240</c:v>
                </c:pt>
                <c:pt idx="14">
                  <c:v>1250</c:v>
                </c:pt>
                <c:pt idx="15">
                  <c:v>1263</c:v>
                </c:pt>
                <c:pt idx="16">
                  <c:v>1272</c:v>
                </c:pt>
                <c:pt idx="17">
                  <c:v>1280</c:v>
                </c:pt>
                <c:pt idx="18">
                  <c:v>1287</c:v>
                </c:pt>
                <c:pt idx="19">
                  <c:v>1299</c:v>
                </c:pt>
                <c:pt idx="20">
                  <c:v>1302</c:v>
                </c:pt>
                <c:pt idx="21">
                  <c:v>1311</c:v>
                </c:pt>
                <c:pt idx="22">
                  <c:v>1315</c:v>
                </c:pt>
                <c:pt idx="23">
                  <c:v>1318</c:v>
                </c:pt>
                <c:pt idx="24">
                  <c:v>1317</c:v>
                </c:pt>
                <c:pt idx="25">
                  <c:v>1321</c:v>
                </c:pt>
                <c:pt idx="26">
                  <c:v>1322</c:v>
                </c:pt>
                <c:pt idx="27">
                  <c:v>1325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63-4B89-B494-5428FE6EB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456192"/>
        <c:axId val="355456848"/>
      </c:lineChart>
      <c:dateAx>
        <c:axId val="35545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56848"/>
        <c:crosses val="autoZero"/>
        <c:auto val="1"/>
        <c:lblOffset val="100"/>
        <c:baseTimeUnit val="days"/>
      </c:dateAx>
      <c:valAx>
        <c:axId val="35545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5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F-452F-8967-EF7A7172D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706624"/>
        <c:axId val="426706952"/>
      </c:barChart>
      <c:catAx>
        <c:axId val="42670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06952"/>
        <c:crosses val="autoZero"/>
        <c:auto val="1"/>
        <c:lblAlgn val="ctr"/>
        <c:lblOffset val="100"/>
        <c:noMultiLvlLbl val="0"/>
      </c:catAx>
      <c:valAx>
        <c:axId val="42670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0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D8-4159-B972-1FC212557D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D8-4159-B972-1FC212557D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Autopark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D8-4159-B972-1FC212557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711216"/>
        <c:axId val="426713184"/>
      </c:barChart>
      <c:catAx>
        <c:axId val="42671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13184"/>
        <c:crosses val="autoZero"/>
        <c:auto val="1"/>
        <c:lblAlgn val="ctr"/>
        <c:lblOffset val="100"/>
        <c:noMultiLvlLbl val="0"/>
      </c:catAx>
      <c:valAx>
        <c:axId val="42671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1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1.0539930545567999</c:v>
                </c:pt>
                <c:pt idx="1">
                  <c:v>1.4685839192212999</c:v>
                </c:pt>
                <c:pt idx="2">
                  <c:v>0.93856655290101998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A-4137-BF55-A12955BC6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719088"/>
        <c:axId val="426716792"/>
      </c:barChart>
      <c:catAx>
        <c:axId val="42671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16792"/>
        <c:crosses val="autoZero"/>
        <c:auto val="1"/>
        <c:lblAlgn val="ctr"/>
        <c:lblOffset val="100"/>
        <c:noMultiLvlLbl val="0"/>
      </c:catAx>
      <c:valAx>
        <c:axId val="42671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1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DD-40E6-A120-813D036AC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720072"/>
        <c:axId val="426727944"/>
      </c:barChart>
      <c:catAx>
        <c:axId val="42672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27944"/>
        <c:crosses val="autoZero"/>
        <c:auto val="1"/>
        <c:lblAlgn val="ctr"/>
        <c:lblOffset val="100"/>
        <c:noMultiLvlLbl val="0"/>
      </c:catAx>
      <c:valAx>
        <c:axId val="42672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2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198</c:v>
                </c:pt>
                <c:pt idx="1">
                  <c:v>198</c:v>
                </c:pt>
                <c:pt idx="2">
                  <c:v>198</c:v>
                </c:pt>
                <c:pt idx="3">
                  <c:v>198</c:v>
                </c:pt>
                <c:pt idx="4">
                  <c:v>198</c:v>
                </c:pt>
                <c:pt idx="5">
                  <c:v>198</c:v>
                </c:pt>
                <c:pt idx="6">
                  <c:v>198</c:v>
                </c:pt>
                <c:pt idx="7">
                  <c:v>198</c:v>
                </c:pt>
                <c:pt idx="8">
                  <c:v>198</c:v>
                </c:pt>
                <c:pt idx="9">
                  <c:v>198</c:v>
                </c:pt>
                <c:pt idx="10">
                  <c:v>198</c:v>
                </c:pt>
                <c:pt idx="11">
                  <c:v>198</c:v>
                </c:pt>
                <c:pt idx="12">
                  <c:v>198</c:v>
                </c:pt>
                <c:pt idx="13">
                  <c:v>198</c:v>
                </c:pt>
                <c:pt idx="14">
                  <c:v>198</c:v>
                </c:pt>
                <c:pt idx="15">
                  <c:v>198</c:v>
                </c:pt>
                <c:pt idx="16">
                  <c:v>198</c:v>
                </c:pt>
                <c:pt idx="17">
                  <c:v>198</c:v>
                </c:pt>
                <c:pt idx="18">
                  <c:v>198</c:v>
                </c:pt>
                <c:pt idx="19">
                  <c:v>198</c:v>
                </c:pt>
                <c:pt idx="20">
                  <c:v>198</c:v>
                </c:pt>
                <c:pt idx="21">
                  <c:v>198</c:v>
                </c:pt>
                <c:pt idx="22">
                  <c:v>198</c:v>
                </c:pt>
                <c:pt idx="23">
                  <c:v>198</c:v>
                </c:pt>
                <c:pt idx="24">
                  <c:v>198</c:v>
                </c:pt>
                <c:pt idx="25">
                  <c:v>198</c:v>
                </c:pt>
                <c:pt idx="26">
                  <c:v>198</c:v>
                </c:pt>
                <c:pt idx="27">
                  <c:v>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D-43BA-8F5B-FD32CCC51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723024"/>
        <c:axId val="426728600"/>
      </c:lineChart>
      <c:dateAx>
        <c:axId val="42672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28600"/>
        <c:crosses val="autoZero"/>
        <c:auto val="1"/>
        <c:lblOffset val="100"/>
        <c:baseTimeUnit val="days"/>
      </c:dateAx>
      <c:valAx>
        <c:axId val="42672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2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0-40DE-B05D-10E11A27D7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FF90-40DE-B05D-10E11A27D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738768"/>
        <c:axId val="426737128"/>
      </c:barChart>
      <c:catAx>
        <c:axId val="42673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37128"/>
        <c:crosses val="autoZero"/>
        <c:auto val="1"/>
        <c:lblAlgn val="ctr"/>
        <c:lblOffset val="100"/>
        <c:noMultiLvlLbl val="0"/>
      </c:catAx>
      <c:valAx>
        <c:axId val="42673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3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168.11538461538001</c:v>
                </c:pt>
                <c:pt idx="1">
                  <c:v>91.884615384615003</c:v>
                </c:pt>
                <c:pt idx="2">
                  <c:v>60.653846153845997</c:v>
                </c:pt>
                <c:pt idx="3">
                  <c:v>50.423076923076998</c:v>
                </c:pt>
                <c:pt idx="4">
                  <c:v>59.115384615384997</c:v>
                </c:pt>
                <c:pt idx="5">
                  <c:v>133.07692307692</c:v>
                </c:pt>
                <c:pt idx="6">
                  <c:v>322.73076923077002</c:v>
                </c:pt>
                <c:pt idx="7">
                  <c:v>451.80769230768999</c:v>
                </c:pt>
                <c:pt idx="8">
                  <c:v>518.46153846154004</c:v>
                </c:pt>
                <c:pt idx="9">
                  <c:v>491.26923076922998</c:v>
                </c:pt>
                <c:pt idx="10">
                  <c:v>482.30769230768999</c:v>
                </c:pt>
                <c:pt idx="11">
                  <c:v>495.80769230768999</c:v>
                </c:pt>
                <c:pt idx="12">
                  <c:v>561.65384615385005</c:v>
                </c:pt>
                <c:pt idx="13">
                  <c:v>535.84615384614995</c:v>
                </c:pt>
                <c:pt idx="14">
                  <c:v>504.92307692307998</c:v>
                </c:pt>
                <c:pt idx="15">
                  <c:v>503.88461538462002</c:v>
                </c:pt>
                <c:pt idx="16">
                  <c:v>523.96153846154004</c:v>
                </c:pt>
                <c:pt idx="17">
                  <c:v>550.34615384614995</c:v>
                </c:pt>
                <c:pt idx="18">
                  <c:v>575.84615384614995</c:v>
                </c:pt>
                <c:pt idx="19">
                  <c:v>604.11538461537998</c:v>
                </c:pt>
                <c:pt idx="20">
                  <c:v>640.42307692307998</c:v>
                </c:pt>
                <c:pt idx="21">
                  <c:v>625.80769230768999</c:v>
                </c:pt>
                <c:pt idx="22">
                  <c:v>523.11538461537998</c:v>
                </c:pt>
                <c:pt idx="23">
                  <c:v>317.07692307692002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8C-4804-BE95-97FAEF275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734176"/>
        <c:axId val="426739096"/>
      </c:lineChart>
      <c:catAx>
        <c:axId val="42673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39096"/>
        <c:crosses val="autoZero"/>
        <c:auto val="1"/>
        <c:lblAlgn val="ctr"/>
        <c:lblOffset val="100"/>
        <c:noMultiLvlLbl val="0"/>
      </c:catAx>
      <c:valAx>
        <c:axId val="42673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73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8C363-34FB-449D-B9EC-1EFB18F0FC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C75DD-00D6-4988-95FB-1E1CEE79CD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682969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E773-FD43-4F7D-ABFD-64D2087EB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F43E7-A6A9-492F-9C91-E40F92D87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088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82134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2157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7606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2215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1430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9924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0653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1490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415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2733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4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83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2DB20-527E-4520-A03F-D7C710A4F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9016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F453-98EB-4D85-9AD4-41649C338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2D38F-1DDA-4605-852C-10582BFF8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503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3982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060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468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47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96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665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19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93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10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C8C6E-B312-42D9-848D-718C91E1F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698214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89588-3451-4BDC-8153-5C3258B4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w. User Post RR | Autopark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CBDC8-7AD7-499A-865C-C45178A499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79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971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0370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2727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9500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820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97467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7268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8190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0206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5190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4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59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7C321-0912-425C-8371-76441A9D9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37585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7CB3-7079-450E-9B0E-5D121741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F2B96D-28BF-4612-91FB-A744789C6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762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A6EDC-A7E4-4C8D-A844-1F868D901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5033D-DC99-4903-A317-F79C59F3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8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5340-AE3C-46B9-8D6A-2F52898C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BDC5D-6352-455A-AF65-C5FC784A4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984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678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435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56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318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56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7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76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706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55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- 2018-09-28 10:17:36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will den Alltag der Pendler revolutionieren. 👏
Das neue autonome Fahrkonzept des Volvo 360c soll die Work-Life-Balance optimieren und die Zukunft der Städte definieren.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20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- 2018-09-27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Autopark ✖️ Volleyball Club Tirol 
Wir wünschen dem gesamten Team alles Gute und viel Erfolg für das Auftaktspiel in Innsbruck gegen den UVC Holding Graz am 29. September 2018.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0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- 2018-09-26 20:00:00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von 28.-29. September beim MPREIS in #Innsbruck (Fischerhäufslweg 31) vorbei, wirf die ausgefüllte Gewinnkarte bei uns in die Autopark Gewinnbox und mit etwas Glück bist Du der/die glückliche GewinnerIn! 🎉
P.S.: Nächste Woche sind wir in #Hall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2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- 2018-09-24 12:00:57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noch bis 30. September gibt's bis zu € 4.500,- Bonus auf viele lagernde Suzuki Neuwagen. 👇😍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85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52425-004D-4ADD-9B1A-58D1E5082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30726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C6CC-0E80-4742-8164-CA85BC99A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62CEB-526A-4553-A7C4-DD25B02C96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94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6502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63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384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25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937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074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78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10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5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- 2018-09-22 21:30:00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Gibt es ein Comeback des Ford Broncos? 🤔
Gerüchten zufolge wird Ford die amerikanische Ikone 2020 wieder aufleben lassen. Wir sind gespannt. 😎👇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8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- 2018-09-20 07:45:00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als Vorreiter in der Abgasdebatte. 🍃🌱
Bereits jetzt erfüllen alle Modelle die Grenzwerte der neuen Abgasnorm Euro 6d-Temp, die erst mit September 2019 verpflichtend in Kraft tritt.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24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- 2018-09-19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von 21.-22. September beim MPREIS in #Götzens (Burgstraße 60) vorbei, wirf die ausgefüllte Gewinnkarte bei uns in die Autopark Gewinnbox und mit etwas Glück bist Du der/die glückliche GewinnerIn! 🎉
P.S.: Nächste Woche sind wir in #Innsbruck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2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9DED4-A41F-4461-80B5-BBDAC0F45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951584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B2DB-DA86-40A1-9D22-49E06686A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1E5D5-EAF0-4CC5-8D1E-40909926C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859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5161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87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19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213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18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407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322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560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1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- 2018-09-12 20:00:02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wolltest schon immer mal einen Anteil an Volvo Cars besitzen? 😊
Dann könnte dieser Wunschtraum bald Realität werden, denn der chinesische Eigentümer des schwedischen Autobauers will ihn wieder an die Börse bringen. 🤔
Mehr Infos dazu findest du hier: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1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- 2018-09-12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am 14.-15. September von 10-18 Uhr beim MPREIS in #Zirl (Bahnhofstr. 37b) vorbei, wirf die ausgefüllte Gewinnkarte bei uns in die Autopark Gewinnbox und mit etwas Glück bist Du der/die glückliche GewinnerIn! 🎉
P.S.: Nächste Woche sind wir in #Götzens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05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- 2018-09-10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neuen Ford Transit warten auf ihren Einsatz beim Rettungsdienst Tirol 😍 – aus Liebe zum Menschen. 👫💙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25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B31CC-9D49-4869-A33D-7A72934AC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37394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318B-8FBF-4727-A552-59C80704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C203E-0FB7-46E1-B835-F05B46519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635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398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317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76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567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73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552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395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069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5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- 2018-09-08 09:00:01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10-Millionste Ford Mustang​ hat die Ford Produktion verlassen. 😎
Wir freuen uns auf viele weitere unserer Ford Rennpferdchen. 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84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- 2018-09-07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Motocross-Talent Anna Larissa wurde von Suzuki Austria Automobile mit einem #VITARA Allgrip Select ausgestattet.
Sie berichtet auf ihrem Blog und ihren Sozialen Kanälen laufend über Motorsport und Outdoor-Aktivitäten und ihrem täglichen mobilen Begleiter.
📷 (c) Anna Larissa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45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3BB37-8005-4343-A801-829E7ECDC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86716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E0B86-9B66-4102-A487-E6009C9D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Autopark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8D588-BFF7-4E72-B742-ED3F44C55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0464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0853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102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156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734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428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419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15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95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- 2018-09-06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Frühjahr wurde unsere Fahrzeugdisposition in Innsbruck umgebaut. 🤗
Es entstand ein modernes, hochwertiges Büro mit 10 Arbeitsplätzen. 😊
Die Fahrzeugbestellung, Rechnungslegung, Kaufvertragsannahme, Eingangsrechnungskontrolle, Transportauftragserteilung, etc. können also seither für alle Marken und Standorte noch strukturierter, ruhiger und präziser durchgeführt werden. 💪
Unser Team rund um Alexander, Tina, Marnie, Magomed, Patrick &amp; Jassi (im Bild von links) haben ja auch viel zu tun dank dem neuem Verkaufsrekord! 🎉😊
Aber seht selbst: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07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- 2018-09-04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Rallye-Fahrer @Elfyn Evans testet die Grenzen des Ford Fiesta ST. 😱
In einer Sonderedition der Serie @Europas schönste Straßen beweist sich das Allround-Fahrzeug auf einer Teststrecke in einem der größten Salzbergwerke Europas - 400 Meter unter der Erde.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29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29E6E-3421-479D-891B-E57B07CF3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448223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D51F3-1519-4F48-AB6F-7F559335A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2FBAB-288D-4FDE-8323-C339CE049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767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98212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60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05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41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10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092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710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366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1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- 2018-09-28 10:17:36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will den Alltag der Pendler revolutionieren. 👏
Das neue autonome Fahrkonzept des Volvo 360c soll die Work-Life-Balance optimieren und die Zukunft der Städte definieren.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0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- 2018-09-27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Autopark ✖️ Volleyball Club Tirol 
Wir wünschen dem gesamten Team alles Gute und viel Erfolg für das Auftaktspiel in Innsbruck gegen den UVC Holding Graz am 29. September 2018.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1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671C7-2E89-4A7E-9C22-448E343FD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631280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6976-A390-4FC4-9ACC-E4952B4B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A080E-5ED3-4414-8B3A-B5B5F8162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25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9342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107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929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168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374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58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43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11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3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- 2018-09-26 20:00:00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von 28.-29. September beim MPREIS in #Innsbruck (Fischerhäufslweg 31) vorbei, wirf die ausgefüllte Gewinnkarte bei uns in die Autopark Gewinnbox und mit etwas Glück bist Du der/die glückliche GewinnerIn! 🎉
P.S.: Nächste Woche sind wir in #Hall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8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- 2018-09-24 12:00:57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noch bis 30. September gibt's bis zu € 4.500,- Bonus auf viele lagernde Suzuki Neuwagen. 👇😍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9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- 2018-09-22 21:30:00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Gibt es ein Comeback des Ford Broncos? 🤔
Gerüchten zufolge wird Ford die amerikanische Ikone 2020 wieder aufleben lassen. Wir sind gespannt. 😎👇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4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6A97F-8665-46AA-86F3-61D006C80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80656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DF5C8-7D39-4344-9453-CEBD9868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8D2B2-D95B-4EDD-A7B4-226B1034A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14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7378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65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986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139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70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9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22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389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- 2018-09-20 07:45:00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Volvo Cars als Vorreiter in der Abgasdebatte. 🍃🌱
Bereits jetzt erfüllen alle Modelle die Grenzwerte der neuen Abgasnorm Euro 6d-Temp, die erst mit September 2019 verpflichtend in Kraft tritt. 🚗💨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6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- 2018-09-19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von 21.-22. September beim MPREIS in #Götzens (Burgstraße 60) vorbei, wirf die ausgefüllte Gewinnkarte bei uns in die Autopark Gewinnbox und mit etwas Glück bist Du der/die glückliche GewinnerIn! 🎉
P.S.: Nächste Woche sind wir in #Innsbruck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EEB14-2AAC-4D8B-9F59-2CF9531B8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06918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841D-37B7-4650-B8EB-301A040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9D988-151C-4668-88B1-9541D6938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703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85597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35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530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08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37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755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757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02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5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- 2018-09-12 20:00:02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wolltest schon immer mal einen Anteil an Volvo Cars besitzen? 😊
Dann könnte dieser Wunschtraum bald Realität werden, denn der chinesische Eigentümer des schwedischen Autobauers will ihn wieder an die Börse bringen. 🤔
Mehr Infos dazu findest du hier: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06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- 2018-09-12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willst einen neuen Ford Focus gewinnen? 😎
Dann komm am 14.-15. September von 10-18 Uhr beim MPREIS in #Zirl (Bahnhofstr. 37b) vorbei, wirf die ausgefüllte Gewinnkarte bei uns in die Autopark Gewinnbox und mit etwas Glück bist Du der/die glückliche GewinnerIn! 🎉
P.S.: Nächste Woche sind wir in #Götzens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91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58BFA-60E1-4019-BBA9-6E007CF0A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343200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E51D-1D56-4C05-A17E-4735A84AB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F7CEC-21C1-4943-A256-2CC05AC04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38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949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4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65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409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201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995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98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11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07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- 2018-09-10 19:00:01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neuen Ford Transit warten auf ihren Einsatz beim Rettungsdienst Tirol 😍 – aus Liebe zum Menschen. 👫💙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4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- 2018-09-08 09:00:01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10-Millionste Ford Mustang​ hat die Ford Produktion verlassen. 😎
Wir freuen uns auf viele weitere unserer Ford Rennpferdchen. 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57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- 2018-09-07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Motocross-Talent Anna Larissa wurde von Suzuki Austria Automobile mit einem #VITARA Allgrip Select ausgestattet.
Sie berichtet auf ihrem Blog und ihren Sozialen Kanälen laufend über Motorsport und Outdoor-Aktivitäten und ihrem täglichen mobilen Begleiter.
📷 (c) Anna Larissa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55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E85B1-15A8-4FAC-8585-DA4F90C2F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876893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B2359-EB7C-481B-B5E7-11479C7AD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E584A-BFAE-4C93-83A8-BE41139187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801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5139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004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21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50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42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938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289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19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09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- 2018-09-06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Frühjahr wurde unsere Fahrzeugdisposition in Innsbruck umgebaut. 🤗
Es entstand ein modernes, hochwertiges Büro mit 10 Arbeitsplätzen. 😊
Die Fahrzeugbestellung, Rechnungslegung, Kaufvertragsannahme, Eingangsrechnungskontrolle, Transportauftragserteilung, etc. können also seither für alle Marken und Standorte noch strukturierter, ruhiger und präziser durchgeführt werden. 💪
Unser Team rund um Alexander, Tina, Marnie, Magomed, Patrick &amp; Jassi (im Bild von links) haben ja auch viel zu tun dank dem neuem Verkaufsrekord! 🎉😊
Aber seht selbst: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52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CECBC-3DA4-443C-B04C-307A580AE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13176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58F53-C299-4185-B0DE-F785F1115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Autopark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ED606-FAC8-48C2-AE52-9EA7D61A5C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018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4749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96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559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46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23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95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5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052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5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Autopark - 2018-09-04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Rallye-Fahrer @Elfyn Evans testet die Grenzen des Ford Fiesta ST. 😱
In einer Sonderedition der Serie @Europas schönste Straßen beweist sich das Allround-Fahrzeug auf einer Teststrecke in einem der größten Salzbergwerke Europas - 400 Meter unter der Erde.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14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C394D-48DF-44FC-ABF9-8AED2D849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740377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69C4-D855-43A4-85C2-B54D53C8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46FC9C-6985-451B-9F5D-E526716A8E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652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45F08-16DB-44AE-A8CC-8D5FB653C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FF462-3A26-436E-97D0-7CDCA1546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143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7B179-938A-40B9-92BB-5CD265E60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9FA2FE-D27A-44F9-9F66-504DF28343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8509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3C99D-366D-4B25-B37B-6BB057FD1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3AC13-5461-4FF9-A9AE-5CD2D9A2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0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0FA5B-7A0D-4959-A52E-585ECEA2A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DD300-6A83-438F-90EB-ED244AC7E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16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94F94-948D-4E23-A804-154B1AAD3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696D2-13E1-496C-86B2-D600163B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60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33F37-5E9C-4A8F-9A30-F8E4681D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EACD7-4D35-42B8-8E3D-F82F467DC3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296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71081-2497-4174-B4B6-245614188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2BE89-3224-4125-BF6B-5231DFE9A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00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C284C-E837-4BB2-A459-7BDE505C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7E4640-DFC5-45D6-8B6C-41E63FFEF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9475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44748-A08A-44DF-8588-DA51D0E52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4DF0E-7C21-4F91-9646-72CA0567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83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9A8E-1BF6-4B1B-A384-A5209502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5FDEA-82D5-4554-9392-43BB69717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301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ED58B-BFB2-4EB4-BA35-DE043602D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837C7-6FFB-401C-BF72-4E9775169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13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E79D-E0F5-492C-BC7D-3F17032F0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Online | Autopark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CAD4E-AE97-486E-802A-6B729BF0D6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5633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E8B15-4A2C-4FBF-9194-38E409D88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4C704-5842-44E8-9776-F3FF7BAD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54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852</Words>
  <Application>Microsoft Office PowerPoint</Application>
  <PresentationFormat>On-screen Show (4:3)</PresentationFormat>
  <Paragraphs>432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Facebook Page Report</vt:lpstr>
      <vt:lpstr>Wichtigste Werte (KPI's) | Autopark</vt:lpstr>
      <vt:lpstr>Fans (Übersicht) | Autopark</vt:lpstr>
      <vt:lpstr>Facebook Key Metrics Table w. User Post RR | Autopark</vt:lpstr>
      <vt:lpstr>Facebook Fans Total | Autopark</vt:lpstr>
      <vt:lpstr>Eigene Beiträge (Postings) | Autopark - 1 of 5</vt:lpstr>
      <vt:lpstr>Eigene Beiträge (Postings) | Autopark - 2 of 5</vt:lpstr>
      <vt:lpstr>Eigene Beiträge (Postings) | Autopark - 3 of 5</vt:lpstr>
      <vt:lpstr>Eigene Beiträge (Postings) | Autopark - 4 of 5</vt:lpstr>
      <vt:lpstr>Eigene Beiträge (Postings) | Autopark - 5 of 5</vt:lpstr>
      <vt:lpstr>Eigene Beiträge (Postings) + Reactions | Autopark - 1 of 7</vt:lpstr>
      <vt:lpstr>Eigene Beiträge (Postings) + Reactions | Autopark - 2 of 7</vt:lpstr>
      <vt:lpstr>Eigene Beiträge (Postings) + Reactions | Autopark - 3 of 7</vt:lpstr>
      <vt:lpstr>Eigene Beiträge (Postings) + Reactions | Autopark - 4 of 7</vt:lpstr>
      <vt:lpstr>Eigene Beiträge (Postings) + Reactions | Autopark - 5 of 7</vt:lpstr>
      <vt:lpstr>Eigene Beiträge (Postings) + Reactions | Autopark - 6 of 7</vt:lpstr>
      <vt:lpstr>Eigene Beiträge (Postings) + Reactions | Autopark - 7 of 7</vt:lpstr>
      <vt:lpstr>Postings/Wochentag | Autopark</vt:lpstr>
      <vt:lpstr>Postingtypen (Verteilung) | Autopark</vt:lpstr>
      <vt:lpstr>Interaktionsrate/Postingtyp | Autopark</vt:lpstr>
      <vt:lpstr>Antwortzeit | Autopark</vt:lpstr>
      <vt:lpstr>Facebook Check Ins | Autopark</vt:lpstr>
      <vt:lpstr>Fan Demographie | Autopark</vt:lpstr>
      <vt:lpstr>Facebook Page Fans Online | Autopark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2018-09-28T21:30:05Z</dcterms:created>
  <dcterms:modified xsi:type="dcterms:W3CDTF">2018-09-28T21:31:05Z</dcterms:modified>
</cp:coreProperties>
</file>