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Lehr GmbH</c:v>
                </c:pt>
              </c:strCache>
            </c:strRef>
          </c:tx>
          <c:spPr>
            <a:ln w="28575" cap="rnd">
              <a:solidFill>
                <a:schemeClr val="accent1"/>
              </a:solidFill>
              <a:round/>
            </a:ln>
            <a:effectLst/>
          </c:spPr>
          <c:marker>
            <c:symbol val="none"/>
          </c:marker>
          <c:cat>
            <c:numRef>
              <c:f>Sheet1!$A$2:$A$29</c:f>
              <c:numCache>
                <c:formatCode>m/d/yyyy</c:formatCode>
                <c:ptCount val="28"/>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numCache>
            </c:numRef>
          </c:cat>
          <c:val>
            <c:numRef>
              <c:f>Sheet1!$B$2:$B$29</c:f>
              <c:numCache>
                <c:formatCode>General</c:formatCode>
                <c:ptCount val="28"/>
                <c:pt idx="0">
                  <c:v>4390</c:v>
                </c:pt>
                <c:pt idx="1">
                  <c:v>4392</c:v>
                </c:pt>
                <c:pt idx="2">
                  <c:v>4393</c:v>
                </c:pt>
                <c:pt idx="3">
                  <c:v>4394</c:v>
                </c:pt>
                <c:pt idx="4">
                  <c:v>4394</c:v>
                </c:pt>
                <c:pt idx="5">
                  <c:v>4393</c:v>
                </c:pt>
                <c:pt idx="6">
                  <c:v>4393</c:v>
                </c:pt>
                <c:pt idx="7">
                  <c:v>4393</c:v>
                </c:pt>
                <c:pt idx="8">
                  <c:v>4393</c:v>
                </c:pt>
                <c:pt idx="9">
                  <c:v>4393</c:v>
                </c:pt>
                <c:pt idx="10">
                  <c:v>4394</c:v>
                </c:pt>
                <c:pt idx="11">
                  <c:v>4399</c:v>
                </c:pt>
                <c:pt idx="12">
                  <c:v>4405</c:v>
                </c:pt>
                <c:pt idx="13">
                  <c:v>4414</c:v>
                </c:pt>
                <c:pt idx="14">
                  <c:v>4420</c:v>
                </c:pt>
                <c:pt idx="15">
                  <c:v>4424</c:v>
                </c:pt>
                <c:pt idx="16">
                  <c:v>4431</c:v>
                </c:pt>
                <c:pt idx="17">
                  <c:v>4433</c:v>
                </c:pt>
                <c:pt idx="18">
                  <c:v>4434</c:v>
                </c:pt>
                <c:pt idx="19">
                  <c:v>4437</c:v>
                </c:pt>
                <c:pt idx="20">
                  <c:v>4439</c:v>
                </c:pt>
                <c:pt idx="21">
                  <c:v>4439</c:v>
                </c:pt>
                <c:pt idx="22">
                  <c:v>4440</c:v>
                </c:pt>
                <c:pt idx="23">
                  <c:v>4442</c:v>
                </c:pt>
                <c:pt idx="24">
                  <c:v>4443</c:v>
                </c:pt>
                <c:pt idx="25">
                  <c:v>4443</c:v>
                </c:pt>
                <c:pt idx="26">
                  <c:v>4443</c:v>
                </c:pt>
                <c:pt idx="27">
                  <c:v>4445</c:v>
                </c:pt>
              </c:numCache>
            </c:numRef>
          </c:val>
          <c:smooth val="0"/>
          <c:extLst>
            <c:ext xmlns:c16="http://schemas.microsoft.com/office/drawing/2014/chart" uri="{C3380CC4-5D6E-409C-BE32-E72D297353CC}">
              <c16:uniqueId val="{00000000-5CEA-4E5A-BBA6-15BB919F5D0F}"/>
            </c:ext>
          </c:extLst>
        </c:ser>
        <c:dLbls>
          <c:showLegendKey val="0"/>
          <c:showVal val="0"/>
          <c:showCatName val="0"/>
          <c:showSerName val="0"/>
          <c:showPercent val="0"/>
          <c:showBubbleSize val="0"/>
        </c:dLbls>
        <c:smooth val="0"/>
        <c:axId val="362717792"/>
        <c:axId val="362715496"/>
      </c:lineChart>
      <c:dateAx>
        <c:axId val="362717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15496"/>
        <c:crosses val="autoZero"/>
        <c:auto val="1"/>
        <c:lblOffset val="100"/>
        <c:baseTimeUnit val="days"/>
      </c:dateAx>
      <c:valAx>
        <c:axId val="362715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1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Lehr GmbH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3</c:v>
                </c:pt>
                <c:pt idx="3">
                  <c:v>1</c:v>
                </c:pt>
                <c:pt idx="4">
                  <c:v>2</c:v>
                </c:pt>
                <c:pt idx="5">
                  <c:v>2</c:v>
                </c:pt>
                <c:pt idx="6">
                  <c:v>1</c:v>
                </c:pt>
              </c:numCache>
            </c:numRef>
          </c:val>
          <c:extLst>
            <c:ext xmlns:c16="http://schemas.microsoft.com/office/drawing/2014/chart" uri="{C3380CC4-5D6E-409C-BE32-E72D297353CC}">
              <c16:uniqueId val="{00000000-BDF3-43B8-AD93-53BA9A3DAF84}"/>
            </c:ext>
          </c:extLst>
        </c:ser>
        <c:dLbls>
          <c:showLegendKey val="0"/>
          <c:showVal val="0"/>
          <c:showCatName val="0"/>
          <c:showSerName val="0"/>
          <c:showPercent val="0"/>
          <c:showBubbleSize val="0"/>
        </c:dLbls>
        <c:gapWidth val="219"/>
        <c:overlap val="-27"/>
        <c:axId val="429030240"/>
        <c:axId val="429033848"/>
      </c:barChart>
      <c:catAx>
        <c:axId val="42903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033848"/>
        <c:crosses val="autoZero"/>
        <c:auto val="1"/>
        <c:lblAlgn val="ctr"/>
        <c:lblOffset val="100"/>
        <c:noMultiLvlLbl val="0"/>
      </c:catAx>
      <c:valAx>
        <c:axId val="429033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03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Lehr GmbH</c:v>
                </c:pt>
              </c:strCache>
            </c:strRef>
          </c:cat>
          <c:val>
            <c:numRef>
              <c:f>Sheet1!$B$2</c:f>
              <c:numCache>
                <c:formatCode>General</c:formatCode>
                <c:ptCount val="1"/>
                <c:pt idx="0">
                  <c:v>1</c:v>
                </c:pt>
              </c:numCache>
            </c:numRef>
          </c:val>
          <c:extLst>
            <c:ext xmlns:c16="http://schemas.microsoft.com/office/drawing/2014/chart" uri="{C3380CC4-5D6E-409C-BE32-E72D297353CC}">
              <c16:uniqueId val="{00000000-F947-4722-894C-327265CE8329}"/>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Lehr GmbH</c:v>
                </c:pt>
              </c:strCache>
            </c:strRef>
          </c:cat>
          <c:val>
            <c:numRef>
              <c:f>Sheet1!$C$2</c:f>
              <c:numCache>
                <c:formatCode>General</c:formatCode>
                <c:ptCount val="1"/>
                <c:pt idx="0">
                  <c:v>10</c:v>
                </c:pt>
              </c:numCache>
            </c:numRef>
          </c:val>
          <c:extLst>
            <c:ext xmlns:c16="http://schemas.microsoft.com/office/drawing/2014/chart" uri="{C3380CC4-5D6E-409C-BE32-E72D297353CC}">
              <c16:uniqueId val="{00000001-F947-4722-894C-327265CE8329}"/>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Autohaus Lehr GmbH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F947-4722-894C-327265CE8329}"/>
            </c:ext>
          </c:extLst>
        </c:ser>
        <c:dLbls>
          <c:showLegendKey val="0"/>
          <c:showVal val="0"/>
          <c:showCatName val="0"/>
          <c:showSerName val="0"/>
          <c:showPercent val="0"/>
          <c:showBubbleSize val="0"/>
        </c:dLbls>
        <c:gapWidth val="150"/>
        <c:overlap val="100"/>
        <c:axId val="429031552"/>
        <c:axId val="429028600"/>
      </c:barChart>
      <c:catAx>
        <c:axId val="42903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028600"/>
        <c:crosses val="autoZero"/>
        <c:auto val="1"/>
        <c:lblAlgn val="ctr"/>
        <c:lblOffset val="100"/>
        <c:noMultiLvlLbl val="0"/>
      </c:catAx>
      <c:valAx>
        <c:axId val="429028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03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Lehr GmbH</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0.84186575654151996</c:v>
                </c:pt>
                <c:pt idx="1">
                  <c:v>0.77507452945996003</c:v>
                </c:pt>
                <c:pt idx="2">
                  <c:v>1.0305242737161999</c:v>
                </c:pt>
              </c:numCache>
            </c:numRef>
          </c:val>
          <c:extLst>
            <c:ext xmlns:c16="http://schemas.microsoft.com/office/drawing/2014/chart" uri="{C3380CC4-5D6E-409C-BE32-E72D297353CC}">
              <c16:uniqueId val="{00000000-7166-4F2B-9044-A9547939DA8E}"/>
            </c:ext>
          </c:extLst>
        </c:ser>
        <c:dLbls>
          <c:showLegendKey val="0"/>
          <c:showVal val="0"/>
          <c:showCatName val="0"/>
          <c:showSerName val="0"/>
          <c:showPercent val="0"/>
          <c:showBubbleSize val="0"/>
        </c:dLbls>
        <c:gapWidth val="219"/>
        <c:overlap val="-27"/>
        <c:axId val="429037784"/>
        <c:axId val="429038112"/>
      </c:barChart>
      <c:catAx>
        <c:axId val="429037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038112"/>
        <c:crosses val="autoZero"/>
        <c:auto val="1"/>
        <c:lblAlgn val="ctr"/>
        <c:lblOffset val="100"/>
        <c:noMultiLvlLbl val="0"/>
      </c:catAx>
      <c:valAx>
        <c:axId val="42903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03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Lehr GmbH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B652-4F66-BE27-75CA30400B77}"/>
            </c:ext>
          </c:extLst>
        </c:ser>
        <c:dLbls>
          <c:showLegendKey val="0"/>
          <c:showVal val="0"/>
          <c:showCatName val="0"/>
          <c:showSerName val="0"/>
          <c:showPercent val="0"/>
          <c:showBubbleSize val="0"/>
        </c:dLbls>
        <c:gapWidth val="219"/>
        <c:overlap val="-27"/>
        <c:axId val="429011872"/>
        <c:axId val="429010888"/>
      </c:barChart>
      <c:catAx>
        <c:axId val="429011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010888"/>
        <c:crosses val="autoZero"/>
        <c:auto val="1"/>
        <c:lblAlgn val="ctr"/>
        <c:lblOffset val="100"/>
        <c:noMultiLvlLbl val="0"/>
      </c:catAx>
      <c:valAx>
        <c:axId val="429010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01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Lehr GmbH</c:v>
                </c:pt>
              </c:strCache>
            </c:strRef>
          </c:tx>
          <c:spPr>
            <a:ln w="28575" cap="rnd">
              <a:solidFill>
                <a:schemeClr val="accent1"/>
              </a:solidFill>
              <a:round/>
            </a:ln>
            <a:effectLst/>
          </c:spPr>
          <c:marker>
            <c:symbol val="none"/>
          </c:marker>
          <c:cat>
            <c:numRef>
              <c:f>Sheet1!$A$2:$A$29</c:f>
              <c:numCache>
                <c:formatCode>m/d/yyyy</c:formatCode>
                <c:ptCount val="28"/>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numCache>
            </c:numRef>
          </c:cat>
          <c:val>
            <c:numRef>
              <c:f>Sheet1!$B$2:$B$29</c:f>
              <c:numCache>
                <c:formatCode>General</c:formatCode>
                <c:ptCount val="28"/>
                <c:pt idx="0">
                  <c:v>287</c:v>
                </c:pt>
                <c:pt idx="1">
                  <c:v>287</c:v>
                </c:pt>
                <c:pt idx="2">
                  <c:v>287</c:v>
                </c:pt>
                <c:pt idx="3">
                  <c:v>287</c:v>
                </c:pt>
                <c:pt idx="4">
                  <c:v>287</c:v>
                </c:pt>
                <c:pt idx="5">
                  <c:v>287</c:v>
                </c:pt>
                <c:pt idx="6">
                  <c:v>287</c:v>
                </c:pt>
                <c:pt idx="7">
                  <c:v>287</c:v>
                </c:pt>
                <c:pt idx="8">
                  <c:v>287</c:v>
                </c:pt>
                <c:pt idx="9">
                  <c:v>288</c:v>
                </c:pt>
                <c:pt idx="10">
                  <c:v>288</c:v>
                </c:pt>
                <c:pt idx="11">
                  <c:v>289</c:v>
                </c:pt>
                <c:pt idx="12">
                  <c:v>289</c:v>
                </c:pt>
                <c:pt idx="13">
                  <c:v>290</c:v>
                </c:pt>
                <c:pt idx="14">
                  <c:v>291</c:v>
                </c:pt>
                <c:pt idx="15">
                  <c:v>292</c:v>
                </c:pt>
                <c:pt idx="16">
                  <c:v>292</c:v>
                </c:pt>
                <c:pt idx="17">
                  <c:v>292</c:v>
                </c:pt>
                <c:pt idx="18">
                  <c:v>292</c:v>
                </c:pt>
                <c:pt idx="19">
                  <c:v>292</c:v>
                </c:pt>
                <c:pt idx="20">
                  <c:v>292</c:v>
                </c:pt>
                <c:pt idx="21">
                  <c:v>292</c:v>
                </c:pt>
                <c:pt idx="22">
                  <c:v>292</c:v>
                </c:pt>
                <c:pt idx="23">
                  <c:v>292</c:v>
                </c:pt>
                <c:pt idx="24">
                  <c:v>292</c:v>
                </c:pt>
                <c:pt idx="25">
                  <c:v>292</c:v>
                </c:pt>
                <c:pt idx="26">
                  <c:v>292</c:v>
                </c:pt>
                <c:pt idx="27">
                  <c:v>292</c:v>
                </c:pt>
              </c:numCache>
            </c:numRef>
          </c:val>
          <c:smooth val="0"/>
          <c:extLst>
            <c:ext xmlns:c16="http://schemas.microsoft.com/office/drawing/2014/chart" uri="{C3380CC4-5D6E-409C-BE32-E72D297353CC}">
              <c16:uniqueId val="{00000000-71FC-4076-BA78-27CB7CE2B43C}"/>
            </c:ext>
          </c:extLst>
        </c:ser>
        <c:dLbls>
          <c:showLegendKey val="0"/>
          <c:showVal val="0"/>
          <c:showCatName val="0"/>
          <c:showSerName val="0"/>
          <c:showPercent val="0"/>
          <c:showBubbleSize val="0"/>
        </c:dLbls>
        <c:smooth val="0"/>
        <c:axId val="429013840"/>
        <c:axId val="429008264"/>
      </c:lineChart>
      <c:dateAx>
        <c:axId val="429013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008264"/>
        <c:crosses val="autoZero"/>
        <c:auto val="1"/>
        <c:lblOffset val="100"/>
        <c:baseTimeUnit val="days"/>
      </c:dateAx>
      <c:valAx>
        <c:axId val="429008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013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64D3-447E-9D26-C1564BF03D87}"/>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64D3-447E-9D26-C1564BF03D87}"/>
            </c:ext>
          </c:extLst>
        </c:ser>
        <c:dLbls>
          <c:showLegendKey val="0"/>
          <c:showVal val="0"/>
          <c:showCatName val="0"/>
          <c:showSerName val="0"/>
          <c:showPercent val="0"/>
          <c:showBubbleSize val="0"/>
        </c:dLbls>
        <c:gapWidth val="219"/>
        <c:overlap val="-27"/>
        <c:axId val="429020400"/>
        <c:axId val="429020072"/>
      </c:barChart>
      <c:catAx>
        <c:axId val="429020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020072"/>
        <c:crosses val="autoZero"/>
        <c:auto val="1"/>
        <c:lblAlgn val="ctr"/>
        <c:lblOffset val="100"/>
        <c:noMultiLvlLbl val="0"/>
      </c:catAx>
      <c:valAx>
        <c:axId val="42902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02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Lehr GmbH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471.92307692307998</c:v>
                </c:pt>
                <c:pt idx="1">
                  <c:v>264.57692307692002</c:v>
                </c:pt>
                <c:pt idx="2">
                  <c:v>182.80769230768999</c:v>
                </c:pt>
                <c:pt idx="3">
                  <c:v>162.92307692308</c:v>
                </c:pt>
                <c:pt idx="4">
                  <c:v>254.65384615385</c:v>
                </c:pt>
                <c:pt idx="5">
                  <c:v>602.38461538462002</c:v>
                </c:pt>
                <c:pt idx="6">
                  <c:v>1254.0384615385001</c:v>
                </c:pt>
                <c:pt idx="7">
                  <c:v>1620.6153846154</c:v>
                </c:pt>
                <c:pt idx="8">
                  <c:v>1832.3461538462</c:v>
                </c:pt>
                <c:pt idx="9">
                  <c:v>1705.8076923077001</c:v>
                </c:pt>
                <c:pt idx="10">
                  <c:v>1664.8076923077001</c:v>
                </c:pt>
                <c:pt idx="11">
                  <c:v>1702.1153846154</c:v>
                </c:pt>
                <c:pt idx="12">
                  <c:v>1919.8461538462</c:v>
                </c:pt>
                <c:pt idx="13">
                  <c:v>1862.8076923077001</c:v>
                </c:pt>
                <c:pt idx="14">
                  <c:v>1771.3461538462</c:v>
                </c:pt>
                <c:pt idx="15">
                  <c:v>1776</c:v>
                </c:pt>
                <c:pt idx="16">
                  <c:v>1827.6153846154</c:v>
                </c:pt>
                <c:pt idx="17">
                  <c:v>1883.3076923077001</c:v>
                </c:pt>
                <c:pt idx="18">
                  <c:v>1965.4615384614999</c:v>
                </c:pt>
                <c:pt idx="19">
                  <c:v>2120.8846153845998</c:v>
                </c:pt>
                <c:pt idx="20">
                  <c:v>2273.6923076922999</c:v>
                </c:pt>
                <c:pt idx="21">
                  <c:v>2161.1538461537998</c:v>
                </c:pt>
                <c:pt idx="22">
                  <c:v>1649.5384615385001</c:v>
                </c:pt>
                <c:pt idx="23">
                  <c:v>908.88461538462002</c:v>
                </c:pt>
              </c:numCache>
            </c:numRef>
          </c:val>
          <c:smooth val="0"/>
          <c:extLst>
            <c:ext xmlns:c16="http://schemas.microsoft.com/office/drawing/2014/chart" uri="{C3380CC4-5D6E-409C-BE32-E72D297353CC}">
              <c16:uniqueId val="{00000000-DC39-4CE9-9D72-53D14C539E31}"/>
            </c:ext>
          </c:extLst>
        </c:ser>
        <c:dLbls>
          <c:showLegendKey val="0"/>
          <c:showVal val="0"/>
          <c:showCatName val="0"/>
          <c:showSerName val="0"/>
          <c:showPercent val="0"/>
          <c:showBubbleSize val="0"/>
        </c:dLbls>
        <c:smooth val="0"/>
        <c:axId val="429019088"/>
        <c:axId val="429024664"/>
      </c:lineChart>
      <c:catAx>
        <c:axId val="429019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024664"/>
        <c:crosses val="autoZero"/>
        <c:auto val="1"/>
        <c:lblAlgn val="ctr"/>
        <c:lblOffset val="100"/>
        <c:noMultiLvlLbl val="0"/>
      </c:catAx>
      <c:valAx>
        <c:axId val="429024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01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7C049-B996-4CA7-B27A-B5C199454796}"/>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76CB4358-C541-479F-B4DD-B026B76066D2}"/>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752792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F533B-6F33-40A4-A540-0D46294CA72E}"/>
              </a:ext>
            </a:extLst>
          </p:cNvPr>
          <p:cNvSpPr>
            <a:spLocks noGrp="1"/>
          </p:cNvSpPr>
          <p:nvPr>
            <p:ph type="title"/>
          </p:nvPr>
        </p:nvSpPr>
        <p:spPr/>
        <p:txBody>
          <a:bodyPr/>
          <a:lstStyle/>
          <a:p>
            <a:r>
              <a:rPr lang="de-DE"/>
              <a:t>Wichtigste Werte (KPI's) | Autohaus Lehr GmbH</a:t>
            </a:r>
            <a:endParaRPr lang="en-US"/>
          </a:p>
        </p:txBody>
      </p:sp>
      <p:graphicFrame>
        <p:nvGraphicFramePr>
          <p:cNvPr id="5" name="Table Placeholder 4">
            <a:extLst>
              <a:ext uri="{FF2B5EF4-FFF2-40B4-BE49-F238E27FC236}">
                <a16:creationId xmlns:a16="http://schemas.microsoft.com/office/drawing/2014/main" id="{DD4EC6A7-5287-4872-AB98-BBFE285249D3}"/>
              </a:ext>
            </a:extLst>
          </p:cNvPr>
          <p:cNvGraphicFramePr>
            <a:graphicFrameLocks noGrp="1"/>
          </p:cNvGraphicFramePr>
          <p:nvPr>
            <p:ph type="tbl" sz="quarter" idx="13"/>
            <p:extLst>
              <p:ext uri="{D42A27DB-BD31-4B8C-83A1-F6EECF244321}">
                <p14:modId xmlns:p14="http://schemas.microsoft.com/office/powerpoint/2010/main" val="607426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8536855"/>
                    </a:ext>
                  </a:extLst>
                </a:gridCol>
                <a:gridCol w="740664">
                  <a:extLst>
                    <a:ext uri="{9D8B030D-6E8A-4147-A177-3AD203B41FA5}">
                      <a16:colId xmlns:a16="http://schemas.microsoft.com/office/drawing/2014/main" val="444776774"/>
                    </a:ext>
                  </a:extLst>
                </a:gridCol>
                <a:gridCol w="740664">
                  <a:extLst>
                    <a:ext uri="{9D8B030D-6E8A-4147-A177-3AD203B41FA5}">
                      <a16:colId xmlns:a16="http://schemas.microsoft.com/office/drawing/2014/main" val="3247021662"/>
                    </a:ext>
                  </a:extLst>
                </a:gridCol>
                <a:gridCol w="740664">
                  <a:extLst>
                    <a:ext uri="{9D8B030D-6E8A-4147-A177-3AD203B41FA5}">
                      <a16:colId xmlns:a16="http://schemas.microsoft.com/office/drawing/2014/main" val="1976866256"/>
                    </a:ext>
                  </a:extLst>
                </a:gridCol>
                <a:gridCol w="740664">
                  <a:extLst>
                    <a:ext uri="{9D8B030D-6E8A-4147-A177-3AD203B41FA5}">
                      <a16:colId xmlns:a16="http://schemas.microsoft.com/office/drawing/2014/main" val="3869878742"/>
                    </a:ext>
                  </a:extLst>
                </a:gridCol>
                <a:gridCol w="740664">
                  <a:extLst>
                    <a:ext uri="{9D8B030D-6E8A-4147-A177-3AD203B41FA5}">
                      <a16:colId xmlns:a16="http://schemas.microsoft.com/office/drawing/2014/main" val="754778663"/>
                    </a:ext>
                  </a:extLst>
                </a:gridCol>
                <a:gridCol w="740664">
                  <a:extLst>
                    <a:ext uri="{9D8B030D-6E8A-4147-A177-3AD203B41FA5}">
                      <a16:colId xmlns:a16="http://schemas.microsoft.com/office/drawing/2014/main" val="3672353888"/>
                    </a:ext>
                  </a:extLst>
                </a:gridCol>
                <a:gridCol w="740664">
                  <a:extLst>
                    <a:ext uri="{9D8B030D-6E8A-4147-A177-3AD203B41FA5}">
                      <a16:colId xmlns:a16="http://schemas.microsoft.com/office/drawing/2014/main" val="1902439324"/>
                    </a:ext>
                  </a:extLst>
                </a:gridCol>
                <a:gridCol w="740664">
                  <a:extLst>
                    <a:ext uri="{9D8B030D-6E8A-4147-A177-3AD203B41FA5}">
                      <a16:colId xmlns:a16="http://schemas.microsoft.com/office/drawing/2014/main" val="1597445135"/>
                    </a:ext>
                  </a:extLst>
                </a:gridCol>
                <a:gridCol w="740664">
                  <a:extLst>
                    <a:ext uri="{9D8B030D-6E8A-4147-A177-3AD203B41FA5}">
                      <a16:colId xmlns:a16="http://schemas.microsoft.com/office/drawing/2014/main" val="40216438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37488761"/>
                  </a:ext>
                </a:extLst>
              </a:tr>
              <a:tr h="370840">
                <a:tc>
                  <a:txBody>
                    <a:bodyPr/>
                    <a:lstStyle/>
                    <a:p>
                      <a:r>
                        <a:rPr lang="en-US" sz="1000"/>
                        <a:t>Autohaus Lehr GmbH</a:t>
                      </a:r>
                    </a:p>
                  </a:txBody>
                  <a:tcPr/>
                </a:tc>
                <a:tc>
                  <a:txBody>
                    <a:bodyPr/>
                    <a:lstStyle/>
                    <a:p>
                      <a:r>
                        <a:rPr lang="en-US" sz="1000"/>
                        <a:t>4445</a:t>
                      </a:r>
                    </a:p>
                  </a:txBody>
                  <a:tcPr/>
                </a:tc>
                <a:tc>
                  <a:txBody>
                    <a:bodyPr/>
                    <a:lstStyle/>
                    <a:p>
                      <a:r>
                        <a:rPr lang="en-US" sz="1000"/>
                        <a:t>57</a:t>
                      </a:r>
                    </a:p>
                  </a:txBody>
                  <a:tcPr/>
                </a:tc>
                <a:tc>
                  <a:txBody>
                    <a:bodyPr/>
                    <a:lstStyle/>
                    <a:p>
                      <a:r>
                        <a:rPr lang="en-US" sz="1000"/>
                        <a:t>13</a:t>
                      </a:r>
                    </a:p>
                  </a:txBody>
                  <a:tcPr/>
                </a:tc>
                <a:tc>
                  <a:txBody>
                    <a:bodyPr/>
                    <a:lstStyle/>
                    <a:p>
                      <a:r>
                        <a:rPr lang="en-US" sz="1000"/>
                        <a:t>409</a:t>
                      </a:r>
                    </a:p>
                  </a:txBody>
                  <a:tcPr/>
                </a:tc>
                <a:tc>
                  <a:txBody>
                    <a:bodyPr/>
                    <a:lstStyle/>
                    <a:p>
                      <a:r>
                        <a:rPr lang="en-US" sz="1000"/>
                        <a:t>11</a:t>
                      </a:r>
                    </a:p>
                  </a:txBody>
                  <a:tcPr/>
                </a:tc>
                <a:tc>
                  <a:txBody>
                    <a:bodyPr/>
                    <a:lstStyle/>
                    <a:p>
                      <a:r>
                        <a:rPr lang="en-US" sz="1000"/>
                        <a:t>50</a:t>
                      </a:r>
                    </a:p>
                  </a:txBody>
                  <a:tcPr/>
                </a:tc>
                <a:tc>
                  <a:txBody>
                    <a:bodyPr/>
                    <a:lstStyle/>
                    <a:p>
                      <a:r>
                        <a:rPr lang="en-US" sz="1000"/>
                        <a:t>0</a:t>
                      </a:r>
                    </a:p>
                  </a:txBody>
                  <a:tcPr/>
                </a:tc>
                <a:tc>
                  <a:txBody>
                    <a:bodyPr/>
                    <a:lstStyle/>
                    <a:p>
                      <a:r>
                        <a:rPr lang="en-US" sz="1000"/>
                        <a:t>0.8187 %</a:t>
                      </a:r>
                    </a:p>
                  </a:txBody>
                  <a:tcPr/>
                </a:tc>
                <a:tc>
                  <a:txBody>
                    <a:bodyPr/>
                    <a:lstStyle/>
                    <a:p>
                      <a:r>
                        <a:rPr lang="en-US" sz="1000"/>
                        <a:t>0.0 %</a:t>
                      </a:r>
                    </a:p>
                  </a:txBody>
                  <a:tcPr/>
                </a:tc>
                <a:extLst>
                  <a:ext uri="{0D108BD9-81ED-4DB2-BD59-A6C34878D82A}">
                    <a16:rowId xmlns:a16="http://schemas.microsoft.com/office/drawing/2014/main" val="435847260"/>
                  </a:ext>
                </a:extLst>
              </a:tr>
            </a:tbl>
          </a:graphicData>
        </a:graphic>
      </p:graphicFrame>
      <p:sp>
        <p:nvSpPr>
          <p:cNvPr id="4" name="Text Placeholder 3">
            <a:extLst>
              <a:ext uri="{FF2B5EF4-FFF2-40B4-BE49-F238E27FC236}">
                <a16:creationId xmlns:a16="http://schemas.microsoft.com/office/drawing/2014/main" id="{0DFC7569-1CF5-49CD-9E5C-4A0339CECC52}"/>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510557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807B0-6B48-4A7E-B50C-F4C687BDCF54}"/>
              </a:ext>
            </a:extLst>
          </p:cNvPr>
          <p:cNvSpPr>
            <a:spLocks noGrp="1"/>
          </p:cNvSpPr>
          <p:nvPr>
            <p:ph type="title"/>
          </p:nvPr>
        </p:nvSpPr>
        <p:spPr/>
        <p:txBody>
          <a:bodyPr/>
          <a:lstStyle/>
          <a:p>
            <a:r>
              <a:rPr lang="de-DE"/>
              <a:t>Fans (Übersicht) | Autohaus Lehr GmbH</a:t>
            </a:r>
            <a:endParaRPr lang="en-US"/>
          </a:p>
        </p:txBody>
      </p:sp>
      <p:graphicFrame>
        <p:nvGraphicFramePr>
          <p:cNvPr id="5" name="Table Placeholder 4">
            <a:extLst>
              <a:ext uri="{FF2B5EF4-FFF2-40B4-BE49-F238E27FC236}">
                <a16:creationId xmlns:a16="http://schemas.microsoft.com/office/drawing/2014/main" id="{DA041945-EE28-4167-82D5-653A46D1502C}"/>
              </a:ext>
            </a:extLst>
          </p:cNvPr>
          <p:cNvGraphicFramePr>
            <a:graphicFrameLocks noGrp="1"/>
          </p:cNvGraphicFramePr>
          <p:nvPr>
            <p:ph type="tbl" sz="quarter" idx="13"/>
            <p:extLst>
              <p:ext uri="{D42A27DB-BD31-4B8C-83A1-F6EECF244321}">
                <p14:modId xmlns:p14="http://schemas.microsoft.com/office/powerpoint/2010/main" val="3732300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5098038"/>
                    </a:ext>
                  </a:extLst>
                </a:gridCol>
                <a:gridCol w="1234440">
                  <a:extLst>
                    <a:ext uri="{9D8B030D-6E8A-4147-A177-3AD203B41FA5}">
                      <a16:colId xmlns:a16="http://schemas.microsoft.com/office/drawing/2014/main" val="935854757"/>
                    </a:ext>
                  </a:extLst>
                </a:gridCol>
                <a:gridCol w="822960">
                  <a:extLst>
                    <a:ext uri="{9D8B030D-6E8A-4147-A177-3AD203B41FA5}">
                      <a16:colId xmlns:a16="http://schemas.microsoft.com/office/drawing/2014/main" val="2733250915"/>
                    </a:ext>
                  </a:extLst>
                </a:gridCol>
                <a:gridCol w="822960">
                  <a:extLst>
                    <a:ext uri="{9D8B030D-6E8A-4147-A177-3AD203B41FA5}">
                      <a16:colId xmlns:a16="http://schemas.microsoft.com/office/drawing/2014/main" val="3754728900"/>
                    </a:ext>
                  </a:extLst>
                </a:gridCol>
                <a:gridCol w="822960">
                  <a:extLst>
                    <a:ext uri="{9D8B030D-6E8A-4147-A177-3AD203B41FA5}">
                      <a16:colId xmlns:a16="http://schemas.microsoft.com/office/drawing/2014/main" val="3385028943"/>
                    </a:ext>
                  </a:extLst>
                </a:gridCol>
                <a:gridCol w="822960">
                  <a:extLst>
                    <a:ext uri="{9D8B030D-6E8A-4147-A177-3AD203B41FA5}">
                      <a16:colId xmlns:a16="http://schemas.microsoft.com/office/drawing/2014/main" val="2973801216"/>
                    </a:ext>
                  </a:extLst>
                </a:gridCol>
                <a:gridCol w="822960">
                  <a:extLst>
                    <a:ext uri="{9D8B030D-6E8A-4147-A177-3AD203B41FA5}">
                      <a16:colId xmlns:a16="http://schemas.microsoft.com/office/drawing/2014/main" val="3405570423"/>
                    </a:ext>
                  </a:extLst>
                </a:gridCol>
                <a:gridCol w="822960">
                  <a:extLst>
                    <a:ext uri="{9D8B030D-6E8A-4147-A177-3AD203B41FA5}">
                      <a16:colId xmlns:a16="http://schemas.microsoft.com/office/drawing/2014/main" val="301765844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281456604"/>
                  </a:ext>
                </a:extLst>
              </a:tr>
              <a:tr h="370840">
                <a:tc>
                  <a:txBody>
                    <a:bodyPr/>
                    <a:lstStyle/>
                    <a:p>
                      <a:r>
                        <a:rPr lang="en-US" sz="1000"/>
                        <a:t>Autohaus Lehr GmbH</a:t>
                      </a:r>
                    </a:p>
                  </a:txBody>
                  <a:tcPr/>
                </a:tc>
                <a:tc>
                  <a:txBody>
                    <a:bodyPr/>
                    <a:lstStyle/>
                    <a:p>
                      <a:r>
                        <a:rPr lang="en-US" sz="1000"/>
                        <a:t>4445</a:t>
                      </a:r>
                    </a:p>
                  </a:txBody>
                  <a:tcPr/>
                </a:tc>
                <a:tc>
                  <a:txBody>
                    <a:bodyPr/>
                    <a:lstStyle/>
                    <a:p>
                      <a:r>
                        <a:rPr lang="en-US" sz="1000"/>
                        <a:t>1</a:t>
                      </a:r>
                    </a:p>
                  </a:txBody>
                  <a:tcPr/>
                </a:tc>
                <a:tc>
                  <a:txBody>
                    <a:bodyPr/>
                    <a:lstStyle/>
                    <a:p>
                      <a:r>
                        <a:rPr lang="en-US" sz="1000"/>
                        <a:t>0.0 %</a:t>
                      </a:r>
                    </a:p>
                  </a:txBody>
                  <a:tcPr/>
                </a:tc>
                <a:tc>
                  <a:txBody>
                    <a:bodyPr/>
                    <a:lstStyle/>
                    <a:p>
                      <a:r>
                        <a:rPr lang="en-US" sz="1000"/>
                        <a:t>4</a:t>
                      </a:r>
                    </a:p>
                  </a:txBody>
                  <a:tcPr/>
                </a:tc>
                <a:tc>
                  <a:txBody>
                    <a:bodyPr/>
                    <a:lstStyle/>
                    <a:p>
                      <a:r>
                        <a:rPr lang="en-US" sz="1000"/>
                        <a:t>0.1 %</a:t>
                      </a:r>
                    </a:p>
                  </a:txBody>
                  <a:tcPr/>
                </a:tc>
                <a:tc>
                  <a:txBody>
                    <a:bodyPr/>
                    <a:lstStyle/>
                    <a:p>
                      <a:r>
                        <a:rPr lang="en-US" sz="1000"/>
                        <a:t>65</a:t>
                      </a:r>
                    </a:p>
                  </a:txBody>
                  <a:tcPr/>
                </a:tc>
                <a:tc>
                  <a:txBody>
                    <a:bodyPr/>
                    <a:lstStyle/>
                    <a:p>
                      <a:r>
                        <a:rPr lang="en-US" sz="1000"/>
                        <a:t>1.5 %</a:t>
                      </a:r>
                    </a:p>
                  </a:txBody>
                  <a:tcPr/>
                </a:tc>
                <a:extLst>
                  <a:ext uri="{0D108BD9-81ED-4DB2-BD59-A6C34878D82A}">
                    <a16:rowId xmlns:a16="http://schemas.microsoft.com/office/drawing/2014/main" val="2901368525"/>
                  </a:ext>
                </a:extLst>
              </a:tr>
            </a:tbl>
          </a:graphicData>
        </a:graphic>
      </p:graphicFrame>
      <p:sp>
        <p:nvSpPr>
          <p:cNvPr id="4" name="Text Placeholder 3">
            <a:extLst>
              <a:ext uri="{FF2B5EF4-FFF2-40B4-BE49-F238E27FC236}">
                <a16:creationId xmlns:a16="http://schemas.microsoft.com/office/drawing/2014/main" id="{4214D3B6-9DCB-4543-BFE3-8F2B5112972C}"/>
              </a:ext>
            </a:extLst>
          </p:cNvPr>
          <p:cNvSpPr>
            <a:spLocks noGrp="1"/>
          </p:cNvSpPr>
          <p:nvPr>
            <p:ph type="body" sz="quarter" idx="14"/>
          </p:nvPr>
        </p:nvSpPr>
        <p:spPr/>
        <p:txBody>
          <a:bodyPr/>
          <a:lstStyle/>
          <a:p>
            <a:r>
              <a:rPr lang="en-US"/>
              <a:t>08/29/2018 - 09/28/2018</a:t>
            </a:r>
          </a:p>
        </p:txBody>
      </p:sp>
    </p:spTree>
    <p:extLst>
      <p:ext uri="{BB962C8B-B14F-4D97-AF65-F5344CB8AC3E}">
        <p14:creationId xmlns:p14="http://schemas.microsoft.com/office/powerpoint/2010/main" val="2391658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57506-D605-41B4-B234-9E6A3BFFA611}"/>
              </a:ext>
            </a:extLst>
          </p:cNvPr>
          <p:cNvSpPr>
            <a:spLocks noGrp="1"/>
          </p:cNvSpPr>
          <p:nvPr>
            <p:ph type="title"/>
          </p:nvPr>
        </p:nvSpPr>
        <p:spPr/>
        <p:txBody>
          <a:bodyPr/>
          <a:lstStyle/>
          <a:p>
            <a:r>
              <a:rPr lang="en-US"/>
              <a:t>Facebook Key Metrics Table w. User Post RR | Autohaus Lehr GmbH</a:t>
            </a:r>
          </a:p>
        </p:txBody>
      </p:sp>
      <p:graphicFrame>
        <p:nvGraphicFramePr>
          <p:cNvPr id="5" name="Table Placeholder 4">
            <a:extLst>
              <a:ext uri="{FF2B5EF4-FFF2-40B4-BE49-F238E27FC236}">
                <a16:creationId xmlns:a16="http://schemas.microsoft.com/office/drawing/2014/main" id="{E5186613-C492-4701-87DA-9F6FEE4A4983}"/>
              </a:ext>
            </a:extLst>
          </p:cNvPr>
          <p:cNvGraphicFramePr>
            <a:graphicFrameLocks noGrp="1"/>
          </p:cNvGraphicFramePr>
          <p:nvPr>
            <p:ph type="tbl" sz="quarter" idx="13"/>
            <p:extLst>
              <p:ext uri="{D42A27DB-BD31-4B8C-83A1-F6EECF244321}">
                <p14:modId xmlns:p14="http://schemas.microsoft.com/office/powerpoint/2010/main" val="1717717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48450450"/>
                    </a:ext>
                  </a:extLst>
                </a:gridCol>
                <a:gridCol w="740664">
                  <a:extLst>
                    <a:ext uri="{9D8B030D-6E8A-4147-A177-3AD203B41FA5}">
                      <a16:colId xmlns:a16="http://schemas.microsoft.com/office/drawing/2014/main" val="544027426"/>
                    </a:ext>
                  </a:extLst>
                </a:gridCol>
                <a:gridCol w="740664">
                  <a:extLst>
                    <a:ext uri="{9D8B030D-6E8A-4147-A177-3AD203B41FA5}">
                      <a16:colId xmlns:a16="http://schemas.microsoft.com/office/drawing/2014/main" val="198352903"/>
                    </a:ext>
                  </a:extLst>
                </a:gridCol>
                <a:gridCol w="740664">
                  <a:extLst>
                    <a:ext uri="{9D8B030D-6E8A-4147-A177-3AD203B41FA5}">
                      <a16:colId xmlns:a16="http://schemas.microsoft.com/office/drawing/2014/main" val="17075458"/>
                    </a:ext>
                  </a:extLst>
                </a:gridCol>
                <a:gridCol w="740664">
                  <a:extLst>
                    <a:ext uri="{9D8B030D-6E8A-4147-A177-3AD203B41FA5}">
                      <a16:colId xmlns:a16="http://schemas.microsoft.com/office/drawing/2014/main" val="2111803915"/>
                    </a:ext>
                  </a:extLst>
                </a:gridCol>
                <a:gridCol w="740664">
                  <a:extLst>
                    <a:ext uri="{9D8B030D-6E8A-4147-A177-3AD203B41FA5}">
                      <a16:colId xmlns:a16="http://schemas.microsoft.com/office/drawing/2014/main" val="3281477545"/>
                    </a:ext>
                  </a:extLst>
                </a:gridCol>
                <a:gridCol w="740664">
                  <a:extLst>
                    <a:ext uri="{9D8B030D-6E8A-4147-A177-3AD203B41FA5}">
                      <a16:colId xmlns:a16="http://schemas.microsoft.com/office/drawing/2014/main" val="795357935"/>
                    </a:ext>
                  </a:extLst>
                </a:gridCol>
                <a:gridCol w="740664">
                  <a:extLst>
                    <a:ext uri="{9D8B030D-6E8A-4147-A177-3AD203B41FA5}">
                      <a16:colId xmlns:a16="http://schemas.microsoft.com/office/drawing/2014/main" val="1591755331"/>
                    </a:ext>
                  </a:extLst>
                </a:gridCol>
                <a:gridCol w="740664">
                  <a:extLst>
                    <a:ext uri="{9D8B030D-6E8A-4147-A177-3AD203B41FA5}">
                      <a16:colId xmlns:a16="http://schemas.microsoft.com/office/drawing/2014/main" val="3712301249"/>
                    </a:ext>
                  </a:extLst>
                </a:gridCol>
                <a:gridCol w="740664">
                  <a:extLst>
                    <a:ext uri="{9D8B030D-6E8A-4147-A177-3AD203B41FA5}">
                      <a16:colId xmlns:a16="http://schemas.microsoft.com/office/drawing/2014/main" val="337940633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70560378"/>
                  </a:ext>
                </a:extLst>
              </a:tr>
              <a:tr h="370840">
                <a:tc>
                  <a:txBody>
                    <a:bodyPr/>
                    <a:lstStyle/>
                    <a:p>
                      <a:r>
                        <a:rPr lang="en-US" sz="1000"/>
                        <a:t>Autohaus Lehr GmbH</a:t>
                      </a:r>
                    </a:p>
                  </a:txBody>
                  <a:tcPr/>
                </a:tc>
                <a:tc>
                  <a:txBody>
                    <a:bodyPr/>
                    <a:lstStyle/>
                    <a:p>
                      <a:r>
                        <a:rPr lang="en-US" sz="1000"/>
                        <a:t>4445</a:t>
                      </a:r>
                    </a:p>
                  </a:txBody>
                  <a:tcPr/>
                </a:tc>
                <a:tc>
                  <a:txBody>
                    <a:bodyPr/>
                    <a:lstStyle/>
                    <a:p>
                      <a:r>
                        <a:rPr lang="en-US" sz="1000"/>
                        <a:t>57</a:t>
                      </a:r>
                    </a:p>
                  </a:txBody>
                  <a:tcPr/>
                </a:tc>
                <a:tc>
                  <a:txBody>
                    <a:bodyPr/>
                    <a:lstStyle/>
                    <a:p>
                      <a:r>
                        <a:rPr lang="en-US" sz="1000"/>
                        <a:t>13</a:t>
                      </a:r>
                    </a:p>
                  </a:txBody>
                  <a:tcPr/>
                </a:tc>
                <a:tc>
                  <a:txBody>
                    <a:bodyPr/>
                    <a:lstStyle/>
                    <a:p>
                      <a:r>
                        <a:rPr lang="en-US" sz="1000"/>
                        <a:t>409</a:t>
                      </a:r>
                    </a:p>
                  </a:txBody>
                  <a:tcPr/>
                </a:tc>
                <a:tc>
                  <a:txBody>
                    <a:bodyPr/>
                    <a:lstStyle/>
                    <a:p>
                      <a:r>
                        <a:rPr lang="en-US" sz="1000"/>
                        <a:t>11</a:t>
                      </a:r>
                    </a:p>
                  </a:txBody>
                  <a:tcPr/>
                </a:tc>
                <a:tc>
                  <a:txBody>
                    <a:bodyPr/>
                    <a:lstStyle/>
                    <a:p>
                      <a:r>
                        <a:rPr lang="en-US" sz="1000"/>
                        <a:t>50</a:t>
                      </a:r>
                    </a:p>
                  </a:txBody>
                  <a:tcPr/>
                </a:tc>
                <a:tc>
                  <a:txBody>
                    <a:bodyPr/>
                    <a:lstStyle/>
                    <a:p>
                      <a:r>
                        <a:rPr lang="en-US" sz="1000"/>
                        <a:t>0</a:t>
                      </a:r>
                    </a:p>
                  </a:txBody>
                  <a:tcPr/>
                </a:tc>
                <a:tc>
                  <a:txBody>
                    <a:bodyPr/>
                    <a:lstStyle/>
                    <a:p>
                      <a:r>
                        <a:rPr lang="en-US" sz="1000"/>
                        <a:t>0.8187 %</a:t>
                      </a:r>
                    </a:p>
                  </a:txBody>
                  <a:tcPr/>
                </a:tc>
                <a:tc>
                  <a:txBody>
                    <a:bodyPr/>
                    <a:lstStyle/>
                    <a:p>
                      <a:r>
                        <a:rPr lang="en-US" sz="1000"/>
                        <a:t>0.0 %</a:t>
                      </a:r>
                    </a:p>
                  </a:txBody>
                  <a:tcPr/>
                </a:tc>
                <a:extLst>
                  <a:ext uri="{0D108BD9-81ED-4DB2-BD59-A6C34878D82A}">
                    <a16:rowId xmlns:a16="http://schemas.microsoft.com/office/drawing/2014/main" val="352227915"/>
                  </a:ext>
                </a:extLst>
              </a:tr>
            </a:tbl>
          </a:graphicData>
        </a:graphic>
      </p:graphicFrame>
      <p:sp>
        <p:nvSpPr>
          <p:cNvPr id="4" name="Text Placeholder 3">
            <a:extLst>
              <a:ext uri="{FF2B5EF4-FFF2-40B4-BE49-F238E27FC236}">
                <a16:creationId xmlns:a16="http://schemas.microsoft.com/office/drawing/2014/main" id="{03B15123-A10C-4B40-954F-AE52FF31D00C}"/>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4164750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1BE80-AD48-46AA-A9EE-4D710E1F51E0}"/>
              </a:ext>
            </a:extLst>
          </p:cNvPr>
          <p:cNvSpPr>
            <a:spLocks noGrp="1"/>
          </p:cNvSpPr>
          <p:nvPr>
            <p:ph type="title"/>
          </p:nvPr>
        </p:nvSpPr>
        <p:spPr/>
        <p:txBody>
          <a:bodyPr/>
          <a:lstStyle/>
          <a:p>
            <a:r>
              <a:rPr lang="en-US"/>
              <a:t>Facebook Fans Total | Autohaus Lehr GmbH</a:t>
            </a:r>
          </a:p>
        </p:txBody>
      </p:sp>
      <p:graphicFrame>
        <p:nvGraphicFramePr>
          <p:cNvPr id="6" name="Chart Placeholder 5">
            <a:extLst>
              <a:ext uri="{FF2B5EF4-FFF2-40B4-BE49-F238E27FC236}">
                <a16:creationId xmlns:a16="http://schemas.microsoft.com/office/drawing/2014/main" id="{BB63475F-B0A3-4A95-8EE3-D47117005543}"/>
              </a:ext>
            </a:extLst>
          </p:cNvPr>
          <p:cNvGraphicFramePr>
            <a:graphicFrameLocks noGrp="1"/>
          </p:cNvGraphicFramePr>
          <p:nvPr>
            <p:ph type="chart" sz="quarter" idx="13"/>
            <p:extLst>
              <p:ext uri="{D42A27DB-BD31-4B8C-83A1-F6EECF244321}">
                <p14:modId xmlns:p14="http://schemas.microsoft.com/office/powerpoint/2010/main" val="3029999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020987-2DB0-49A5-851B-BA1C8925694A}"/>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54D34C85-91CC-4A0F-A517-E97F1DCA10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3095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F7E14-40FC-4522-8739-21BBD510C44C}"/>
              </a:ext>
            </a:extLst>
          </p:cNvPr>
          <p:cNvSpPr>
            <a:spLocks noGrp="1"/>
          </p:cNvSpPr>
          <p:nvPr>
            <p:ph type="title"/>
          </p:nvPr>
        </p:nvSpPr>
        <p:spPr/>
        <p:txBody>
          <a:bodyPr/>
          <a:lstStyle/>
          <a:p>
            <a:r>
              <a:rPr lang="de-DE"/>
              <a:t>Eigene Beiträge (Postings) | Autohaus Lehr GmbH - 1 of 4</a:t>
            </a:r>
            <a:endParaRPr lang="en-US"/>
          </a:p>
        </p:txBody>
      </p:sp>
      <p:graphicFrame>
        <p:nvGraphicFramePr>
          <p:cNvPr id="5" name="Table Placeholder 4">
            <a:extLst>
              <a:ext uri="{FF2B5EF4-FFF2-40B4-BE49-F238E27FC236}">
                <a16:creationId xmlns:a16="http://schemas.microsoft.com/office/drawing/2014/main" id="{73BFD5B7-273B-4F1A-8BBF-66CD027586D2}"/>
              </a:ext>
            </a:extLst>
          </p:cNvPr>
          <p:cNvGraphicFramePr>
            <a:graphicFrameLocks noGrp="1"/>
          </p:cNvGraphicFramePr>
          <p:nvPr>
            <p:ph type="tbl" sz="quarter" idx="13"/>
            <p:extLst>
              <p:ext uri="{D42A27DB-BD31-4B8C-83A1-F6EECF244321}">
                <p14:modId xmlns:p14="http://schemas.microsoft.com/office/powerpoint/2010/main" val="1348283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85580036"/>
                    </a:ext>
                  </a:extLst>
                </a:gridCol>
                <a:gridCol w="658368">
                  <a:extLst>
                    <a:ext uri="{9D8B030D-6E8A-4147-A177-3AD203B41FA5}">
                      <a16:colId xmlns:a16="http://schemas.microsoft.com/office/drawing/2014/main" val="1131731435"/>
                    </a:ext>
                  </a:extLst>
                </a:gridCol>
                <a:gridCol w="658368">
                  <a:extLst>
                    <a:ext uri="{9D8B030D-6E8A-4147-A177-3AD203B41FA5}">
                      <a16:colId xmlns:a16="http://schemas.microsoft.com/office/drawing/2014/main" val="1981993405"/>
                    </a:ext>
                  </a:extLst>
                </a:gridCol>
                <a:gridCol w="658368">
                  <a:extLst>
                    <a:ext uri="{9D8B030D-6E8A-4147-A177-3AD203B41FA5}">
                      <a16:colId xmlns:a16="http://schemas.microsoft.com/office/drawing/2014/main" val="808083354"/>
                    </a:ext>
                  </a:extLst>
                </a:gridCol>
                <a:gridCol w="658368">
                  <a:extLst>
                    <a:ext uri="{9D8B030D-6E8A-4147-A177-3AD203B41FA5}">
                      <a16:colId xmlns:a16="http://schemas.microsoft.com/office/drawing/2014/main" val="998107149"/>
                    </a:ext>
                  </a:extLst>
                </a:gridCol>
                <a:gridCol w="658368">
                  <a:extLst>
                    <a:ext uri="{9D8B030D-6E8A-4147-A177-3AD203B41FA5}">
                      <a16:colId xmlns:a16="http://schemas.microsoft.com/office/drawing/2014/main" val="3303444447"/>
                    </a:ext>
                  </a:extLst>
                </a:gridCol>
                <a:gridCol w="658368">
                  <a:extLst>
                    <a:ext uri="{9D8B030D-6E8A-4147-A177-3AD203B41FA5}">
                      <a16:colId xmlns:a16="http://schemas.microsoft.com/office/drawing/2014/main" val="3290234285"/>
                    </a:ext>
                  </a:extLst>
                </a:gridCol>
                <a:gridCol w="658368">
                  <a:extLst>
                    <a:ext uri="{9D8B030D-6E8A-4147-A177-3AD203B41FA5}">
                      <a16:colId xmlns:a16="http://schemas.microsoft.com/office/drawing/2014/main" val="2785002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5451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- 2018-09-25 16:01:28 </a:t>
                      </a:r>
                      <a:r>
                        <a:rPr kumimoji="0" lang="de-DE" sz="1000" b="0" i="0" u="none" strike="noStrike" kern="1200" cap="none" spc="0" normalizeH="0" baseline="0" noProof="0">
                          <a:ln>
                            <a:noFill/>
                          </a:ln>
                          <a:solidFill>
                            <a:prstClr val="black"/>
                          </a:solidFill>
                          <a:effectLst/>
                          <a:uLnTx/>
                          <a:uFillTx/>
                          <a:latin typeface="+mn-lt"/>
                          <a:ea typeface="+mn-ea"/>
                          <a:cs typeface="+mn-cs"/>
                        </a:rPr>
                        <a:t> 
 🎉HERZLICHEN GLÜCKWUNSCH CORNELIA BÖHM🎉
Cornelia hatte besonderes Glück bei einem Gewinnspiel von dm Drogeriemarkt in Kooperation mit Fiat Österreich.
Unverhofft hat sie daran teilgenommen, und ist jetzt glückliche Gewinnerin eines neuen Fiat 500L!
Wir wünschen dir viel Freude mit dem Gewinn und gute Fahrt!
#dm #fiatösterreich #fiat500 #gewinnspiel #sehrvielmehr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7473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- 2018-09-18 14:50:03 </a:t>
                      </a:r>
                      <a:r>
                        <a:rPr kumimoji="0" lang="de-DE" sz="1000" b="0" i="0" u="none" strike="noStrike" kern="1200" cap="none" spc="0" normalizeH="0" baseline="0" noProof="0">
                          <a:ln>
                            <a:noFill/>
                          </a:ln>
                          <a:solidFill>
                            <a:prstClr val="black"/>
                          </a:solidFill>
                          <a:effectLst/>
                          <a:uLnTx/>
                          <a:uFillTx/>
                          <a:latin typeface="+mn-lt"/>
                          <a:ea typeface="+mn-ea"/>
                          <a:cs typeface="+mn-cs"/>
                        </a:rPr>
                        <a:t> 
 Unser junges Team im Werkstattbüro plant Ihre Termine, bereitet Ihre Aufträge vor und kümmert sich um Ihre Mobilität während des Werkstattaufenthalts.
Schenkt unserem Team einen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3774234"/>
                  </a:ext>
                </a:extLst>
              </a:tr>
            </a:tbl>
          </a:graphicData>
        </a:graphic>
      </p:graphicFrame>
      <p:sp>
        <p:nvSpPr>
          <p:cNvPr id="4" name="Text Placeholder 3">
            <a:extLst>
              <a:ext uri="{FF2B5EF4-FFF2-40B4-BE49-F238E27FC236}">
                <a16:creationId xmlns:a16="http://schemas.microsoft.com/office/drawing/2014/main" id="{50080C34-194B-49AA-AAA9-D932769AF13B}"/>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828308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D11FE-62AC-4DE2-B7AC-8C5AD477A79C}"/>
              </a:ext>
            </a:extLst>
          </p:cNvPr>
          <p:cNvSpPr>
            <a:spLocks noGrp="1"/>
          </p:cNvSpPr>
          <p:nvPr>
            <p:ph type="title"/>
          </p:nvPr>
        </p:nvSpPr>
        <p:spPr/>
        <p:txBody>
          <a:bodyPr/>
          <a:lstStyle/>
          <a:p>
            <a:r>
              <a:rPr lang="de-DE"/>
              <a:t>Eigene Beiträge (Postings) | Autohaus Lehr GmbH - 2 of 4</a:t>
            </a:r>
            <a:endParaRPr lang="en-US"/>
          </a:p>
        </p:txBody>
      </p:sp>
      <p:graphicFrame>
        <p:nvGraphicFramePr>
          <p:cNvPr id="5" name="Table Placeholder 4">
            <a:extLst>
              <a:ext uri="{FF2B5EF4-FFF2-40B4-BE49-F238E27FC236}">
                <a16:creationId xmlns:a16="http://schemas.microsoft.com/office/drawing/2014/main" id="{026FB460-D50F-4429-9881-002D5BE98316}"/>
              </a:ext>
            </a:extLst>
          </p:cNvPr>
          <p:cNvGraphicFramePr>
            <a:graphicFrameLocks noGrp="1"/>
          </p:cNvGraphicFramePr>
          <p:nvPr>
            <p:ph type="tbl" sz="quarter" idx="13"/>
            <p:extLst>
              <p:ext uri="{D42A27DB-BD31-4B8C-83A1-F6EECF244321}">
                <p14:modId xmlns:p14="http://schemas.microsoft.com/office/powerpoint/2010/main" val="1804632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09350353"/>
                    </a:ext>
                  </a:extLst>
                </a:gridCol>
                <a:gridCol w="658368">
                  <a:extLst>
                    <a:ext uri="{9D8B030D-6E8A-4147-A177-3AD203B41FA5}">
                      <a16:colId xmlns:a16="http://schemas.microsoft.com/office/drawing/2014/main" val="3607721209"/>
                    </a:ext>
                  </a:extLst>
                </a:gridCol>
                <a:gridCol w="658368">
                  <a:extLst>
                    <a:ext uri="{9D8B030D-6E8A-4147-A177-3AD203B41FA5}">
                      <a16:colId xmlns:a16="http://schemas.microsoft.com/office/drawing/2014/main" val="2305642396"/>
                    </a:ext>
                  </a:extLst>
                </a:gridCol>
                <a:gridCol w="658368">
                  <a:extLst>
                    <a:ext uri="{9D8B030D-6E8A-4147-A177-3AD203B41FA5}">
                      <a16:colId xmlns:a16="http://schemas.microsoft.com/office/drawing/2014/main" val="253138728"/>
                    </a:ext>
                  </a:extLst>
                </a:gridCol>
                <a:gridCol w="658368">
                  <a:extLst>
                    <a:ext uri="{9D8B030D-6E8A-4147-A177-3AD203B41FA5}">
                      <a16:colId xmlns:a16="http://schemas.microsoft.com/office/drawing/2014/main" val="1118433248"/>
                    </a:ext>
                  </a:extLst>
                </a:gridCol>
                <a:gridCol w="658368">
                  <a:extLst>
                    <a:ext uri="{9D8B030D-6E8A-4147-A177-3AD203B41FA5}">
                      <a16:colId xmlns:a16="http://schemas.microsoft.com/office/drawing/2014/main" val="482126258"/>
                    </a:ext>
                  </a:extLst>
                </a:gridCol>
                <a:gridCol w="658368">
                  <a:extLst>
                    <a:ext uri="{9D8B030D-6E8A-4147-A177-3AD203B41FA5}">
                      <a16:colId xmlns:a16="http://schemas.microsoft.com/office/drawing/2014/main" val="4125948415"/>
                    </a:ext>
                  </a:extLst>
                </a:gridCol>
                <a:gridCol w="658368">
                  <a:extLst>
                    <a:ext uri="{9D8B030D-6E8A-4147-A177-3AD203B41FA5}">
                      <a16:colId xmlns:a16="http://schemas.microsoft.com/office/drawing/2014/main" val="1721607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5511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- 2018-09-18 10:00:02 </a:t>
                      </a:r>
                      <a:r>
                        <a:rPr kumimoji="0" lang="de-DE" sz="1000" b="0" i="0" u="none" strike="noStrike" kern="1200" cap="none" spc="0" normalizeH="0" baseline="0" noProof="0">
                          <a:ln>
                            <a:noFill/>
                          </a:ln>
                          <a:solidFill>
                            <a:prstClr val="black"/>
                          </a:solidFill>
                          <a:effectLst/>
                          <a:uLnTx/>
                          <a:uFillTx/>
                          <a:latin typeface="+mn-lt"/>
                          <a:ea typeface="+mn-ea"/>
                          <a:cs typeface="+mn-cs"/>
                        </a:rPr>
                        <a:t> 
 Sehr viel mehr Personenbeförderung 🚌
Am Donnerstag übernahm das Taxiunternehmen Fa. Andreas Fleischmann seinen bereits achten Ford vom Autohaus Lehr.
Mit dem Rollstuhllift und Halterungssystem ist auch für Rollstuhlfahrer das Reisen komfortabel möglich.
Wir wünschen Hr. Fleischmann, sowie allen Passagieren viel Freude mit dem neuen Auto!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9680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- 2018-09-16 16:03:24 </a:t>
                      </a:r>
                      <a:r>
                        <a:rPr kumimoji="0" lang="de-DE" sz="1000" b="0" i="0" u="none" strike="noStrike" kern="1200" cap="none" spc="0" normalizeH="0" baseline="0" noProof="0">
                          <a:ln>
                            <a:noFill/>
                          </a:ln>
                          <a:solidFill>
                            <a:prstClr val="black"/>
                          </a:solidFill>
                          <a:effectLst/>
                          <a:uLnTx/>
                          <a:uFillTx/>
                          <a:latin typeface="+mn-lt"/>
                          <a:ea typeface="+mn-ea"/>
                          <a:cs typeface="+mn-cs"/>
                        </a:rPr>
                        <a:t> 
 Sehr viel mehr Action
Viel Spaß und Freude bei den Horner Autotagen im Autohaus Lehr: Tolle Programme, Produkt-Neuheiten und Highlights wie Riesenrutsche und Grillhendlessen.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2739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- 2018-09-15 12:57:43 </a:t>
                      </a:r>
                      <a:r>
                        <a:rPr kumimoji="0" lang="de-DE" sz="1000" b="0" i="0" u="none" strike="noStrike" kern="1200" cap="none" spc="0" normalizeH="0" baseline="0" noProof="0">
                          <a:ln>
                            <a:noFill/>
                          </a:ln>
                          <a:solidFill>
                            <a:prstClr val="black"/>
                          </a:solidFill>
                          <a:effectLst/>
                          <a:uLnTx/>
                          <a:uFillTx/>
                          <a:latin typeface="+mn-lt"/>
                          <a:ea typeface="+mn-ea"/>
                          <a:cs typeface="+mn-cs"/>
                        </a:rPr>
                        <a:t> 
 Horner Autotage, kommt vorbei, heute und auch Morgen Sonntag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3459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- 2018-09-14 11:45:29 </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darauf mit Ihnen gemeinsam Jubiläum zu feiern!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3908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- 2018-09-12 10:51:05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2469678"/>
                  </a:ext>
                </a:extLst>
              </a:tr>
            </a:tbl>
          </a:graphicData>
        </a:graphic>
      </p:graphicFrame>
      <p:sp>
        <p:nvSpPr>
          <p:cNvPr id="4" name="Text Placeholder 3">
            <a:extLst>
              <a:ext uri="{FF2B5EF4-FFF2-40B4-BE49-F238E27FC236}">
                <a16:creationId xmlns:a16="http://schemas.microsoft.com/office/drawing/2014/main" id="{2BAA843F-6F18-4D35-8B76-AF716FA58B2B}"/>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853419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C289F-A98A-4DDE-8FC9-0553C2CE0409}"/>
              </a:ext>
            </a:extLst>
          </p:cNvPr>
          <p:cNvSpPr>
            <a:spLocks noGrp="1"/>
          </p:cNvSpPr>
          <p:nvPr>
            <p:ph type="title"/>
          </p:nvPr>
        </p:nvSpPr>
        <p:spPr/>
        <p:txBody>
          <a:bodyPr/>
          <a:lstStyle/>
          <a:p>
            <a:r>
              <a:rPr lang="de-DE"/>
              <a:t>Eigene Beiträge (Postings) | Autohaus Lehr GmbH - 3 of 4</a:t>
            </a:r>
            <a:endParaRPr lang="en-US"/>
          </a:p>
        </p:txBody>
      </p:sp>
      <p:graphicFrame>
        <p:nvGraphicFramePr>
          <p:cNvPr id="5" name="Table Placeholder 4">
            <a:extLst>
              <a:ext uri="{FF2B5EF4-FFF2-40B4-BE49-F238E27FC236}">
                <a16:creationId xmlns:a16="http://schemas.microsoft.com/office/drawing/2014/main" id="{8E7DA716-13A3-48FA-A95D-104161EEC371}"/>
              </a:ext>
            </a:extLst>
          </p:cNvPr>
          <p:cNvGraphicFramePr>
            <a:graphicFrameLocks noGrp="1"/>
          </p:cNvGraphicFramePr>
          <p:nvPr>
            <p:ph type="tbl" sz="quarter" idx="13"/>
            <p:extLst>
              <p:ext uri="{D42A27DB-BD31-4B8C-83A1-F6EECF244321}">
                <p14:modId xmlns:p14="http://schemas.microsoft.com/office/powerpoint/2010/main" val="89363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25337952"/>
                    </a:ext>
                  </a:extLst>
                </a:gridCol>
                <a:gridCol w="658368">
                  <a:extLst>
                    <a:ext uri="{9D8B030D-6E8A-4147-A177-3AD203B41FA5}">
                      <a16:colId xmlns:a16="http://schemas.microsoft.com/office/drawing/2014/main" val="1476960621"/>
                    </a:ext>
                  </a:extLst>
                </a:gridCol>
                <a:gridCol w="658368">
                  <a:extLst>
                    <a:ext uri="{9D8B030D-6E8A-4147-A177-3AD203B41FA5}">
                      <a16:colId xmlns:a16="http://schemas.microsoft.com/office/drawing/2014/main" val="945887089"/>
                    </a:ext>
                  </a:extLst>
                </a:gridCol>
                <a:gridCol w="658368">
                  <a:extLst>
                    <a:ext uri="{9D8B030D-6E8A-4147-A177-3AD203B41FA5}">
                      <a16:colId xmlns:a16="http://schemas.microsoft.com/office/drawing/2014/main" val="227559962"/>
                    </a:ext>
                  </a:extLst>
                </a:gridCol>
                <a:gridCol w="658368">
                  <a:extLst>
                    <a:ext uri="{9D8B030D-6E8A-4147-A177-3AD203B41FA5}">
                      <a16:colId xmlns:a16="http://schemas.microsoft.com/office/drawing/2014/main" val="2046770397"/>
                    </a:ext>
                  </a:extLst>
                </a:gridCol>
                <a:gridCol w="658368">
                  <a:extLst>
                    <a:ext uri="{9D8B030D-6E8A-4147-A177-3AD203B41FA5}">
                      <a16:colId xmlns:a16="http://schemas.microsoft.com/office/drawing/2014/main" val="3164670066"/>
                    </a:ext>
                  </a:extLst>
                </a:gridCol>
                <a:gridCol w="658368">
                  <a:extLst>
                    <a:ext uri="{9D8B030D-6E8A-4147-A177-3AD203B41FA5}">
                      <a16:colId xmlns:a16="http://schemas.microsoft.com/office/drawing/2014/main" val="44272962"/>
                    </a:ext>
                  </a:extLst>
                </a:gridCol>
                <a:gridCol w="658368">
                  <a:extLst>
                    <a:ext uri="{9D8B030D-6E8A-4147-A177-3AD203B41FA5}">
                      <a16:colId xmlns:a16="http://schemas.microsoft.com/office/drawing/2014/main" val="1805023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2241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- 2018-09-12 10:50:07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5249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- 2018-09-12 10:44:21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9575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- 2018-09-10 13:34:59 </a:t>
                      </a:r>
                      <a:r>
                        <a:rPr kumimoji="0" lang="de-DE" sz="1000" b="0" i="0" u="none" strike="noStrike" kern="1200" cap="none" spc="0" normalizeH="0" baseline="0" noProof="0">
                          <a:ln>
                            <a:noFill/>
                          </a:ln>
                          <a:solidFill>
                            <a:prstClr val="black"/>
                          </a:solidFill>
                          <a:effectLst/>
                          <a:uLnTx/>
                          <a:uFillTx/>
                          <a:latin typeface="+mn-lt"/>
                          <a:ea typeface="+mn-ea"/>
                          <a:cs typeface="+mn-cs"/>
                        </a:rPr>
                        <a:t> 
 ⚠️SEHR VIEL MEHR JUBILÄUMSSCHNÄPPCHEN⚠️
Wir feiern 10 Jahre Opel im Autohaus Lehr und alle feiern mit!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1801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- 2018-09-07 08:21:59 </a:t>
                      </a:r>
                      <a:r>
                        <a:rPr kumimoji="0" lang="de-DE" sz="1000" b="0" i="0" u="none" strike="noStrike" kern="1200" cap="none" spc="0" normalizeH="0" baseline="0" noProof="0">
                          <a:ln>
                            <a:noFill/>
                          </a:ln>
                          <a:solidFill>
                            <a:prstClr val="black"/>
                          </a:solidFill>
                          <a:effectLst/>
                          <a:uLnTx/>
                          <a:uFillTx/>
                          <a:latin typeface="+mn-lt"/>
                          <a:ea typeface="+mn-ea"/>
                          <a:cs typeface="+mn-cs"/>
                        </a:rPr>
                        <a:t> 
 ‼️Sehr viel mehr LAGERABVERKAUF‼️
Nützen Sie jetzt die Chance auf bis zu – 50% auf lagernde Vorführwagen, Kurzulassungen und Neuwagen.
▶️https://www.autohaus-lehr.at/sehr-viel-mehr-abverkauf◀️
#Lagerabverkauf #Vorführwagen #Kurzzulassung #Neuwagen #sehrvielmehr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8306588"/>
                  </a:ext>
                </a:extLst>
              </a:tr>
            </a:tbl>
          </a:graphicData>
        </a:graphic>
      </p:graphicFrame>
      <p:sp>
        <p:nvSpPr>
          <p:cNvPr id="4" name="Text Placeholder 3">
            <a:extLst>
              <a:ext uri="{FF2B5EF4-FFF2-40B4-BE49-F238E27FC236}">
                <a16:creationId xmlns:a16="http://schemas.microsoft.com/office/drawing/2014/main" id="{4299C457-0AA1-4255-901F-A98DD00FA1AB}"/>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465840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DAFCE-F052-42AA-9F6D-5441A734C0CE}"/>
              </a:ext>
            </a:extLst>
          </p:cNvPr>
          <p:cNvSpPr>
            <a:spLocks noGrp="1"/>
          </p:cNvSpPr>
          <p:nvPr>
            <p:ph type="title"/>
          </p:nvPr>
        </p:nvSpPr>
        <p:spPr/>
        <p:txBody>
          <a:bodyPr/>
          <a:lstStyle/>
          <a:p>
            <a:r>
              <a:rPr lang="de-DE"/>
              <a:t>Eigene Beiträge (Postings) | Autohaus Lehr GmbH - 4 of 4</a:t>
            </a:r>
            <a:endParaRPr lang="en-US"/>
          </a:p>
        </p:txBody>
      </p:sp>
      <p:graphicFrame>
        <p:nvGraphicFramePr>
          <p:cNvPr id="5" name="Table Placeholder 4">
            <a:extLst>
              <a:ext uri="{FF2B5EF4-FFF2-40B4-BE49-F238E27FC236}">
                <a16:creationId xmlns:a16="http://schemas.microsoft.com/office/drawing/2014/main" id="{0CC994EB-AD85-42EF-A938-1BDEB5175965}"/>
              </a:ext>
            </a:extLst>
          </p:cNvPr>
          <p:cNvGraphicFramePr>
            <a:graphicFrameLocks noGrp="1"/>
          </p:cNvGraphicFramePr>
          <p:nvPr>
            <p:ph type="tbl" sz="quarter" idx="13"/>
            <p:extLst>
              <p:ext uri="{D42A27DB-BD31-4B8C-83A1-F6EECF244321}">
                <p14:modId xmlns:p14="http://schemas.microsoft.com/office/powerpoint/2010/main" val="1758588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25387277"/>
                    </a:ext>
                  </a:extLst>
                </a:gridCol>
                <a:gridCol w="658368">
                  <a:extLst>
                    <a:ext uri="{9D8B030D-6E8A-4147-A177-3AD203B41FA5}">
                      <a16:colId xmlns:a16="http://schemas.microsoft.com/office/drawing/2014/main" val="3847162766"/>
                    </a:ext>
                  </a:extLst>
                </a:gridCol>
                <a:gridCol w="658368">
                  <a:extLst>
                    <a:ext uri="{9D8B030D-6E8A-4147-A177-3AD203B41FA5}">
                      <a16:colId xmlns:a16="http://schemas.microsoft.com/office/drawing/2014/main" val="555122129"/>
                    </a:ext>
                  </a:extLst>
                </a:gridCol>
                <a:gridCol w="658368">
                  <a:extLst>
                    <a:ext uri="{9D8B030D-6E8A-4147-A177-3AD203B41FA5}">
                      <a16:colId xmlns:a16="http://schemas.microsoft.com/office/drawing/2014/main" val="694457720"/>
                    </a:ext>
                  </a:extLst>
                </a:gridCol>
                <a:gridCol w="658368">
                  <a:extLst>
                    <a:ext uri="{9D8B030D-6E8A-4147-A177-3AD203B41FA5}">
                      <a16:colId xmlns:a16="http://schemas.microsoft.com/office/drawing/2014/main" val="3271275327"/>
                    </a:ext>
                  </a:extLst>
                </a:gridCol>
                <a:gridCol w="658368">
                  <a:extLst>
                    <a:ext uri="{9D8B030D-6E8A-4147-A177-3AD203B41FA5}">
                      <a16:colId xmlns:a16="http://schemas.microsoft.com/office/drawing/2014/main" val="2309403230"/>
                    </a:ext>
                  </a:extLst>
                </a:gridCol>
                <a:gridCol w="658368">
                  <a:extLst>
                    <a:ext uri="{9D8B030D-6E8A-4147-A177-3AD203B41FA5}">
                      <a16:colId xmlns:a16="http://schemas.microsoft.com/office/drawing/2014/main" val="2304848008"/>
                    </a:ext>
                  </a:extLst>
                </a:gridCol>
                <a:gridCol w="658368">
                  <a:extLst>
                    <a:ext uri="{9D8B030D-6E8A-4147-A177-3AD203B41FA5}">
                      <a16:colId xmlns:a16="http://schemas.microsoft.com/office/drawing/2014/main" val="3491634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7241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- 2018-09-06 11:27:04 </a:t>
                      </a:r>
                      <a:r>
                        <a:rPr kumimoji="0" lang="de-DE" sz="1000" b="0" i="0" u="none" strike="noStrike" kern="1200" cap="none" spc="0" normalizeH="0" baseline="0" noProof="0">
                          <a:ln>
                            <a:noFill/>
                          </a:ln>
                          <a:solidFill>
                            <a:prstClr val="black"/>
                          </a:solidFill>
                          <a:effectLst/>
                          <a:uLnTx/>
                          <a:uFillTx/>
                          <a:latin typeface="+mn-lt"/>
                          <a:ea typeface="+mn-ea"/>
                          <a:cs typeface="+mn-cs"/>
                        </a:rPr>
                        <a:t> 
 Seit dieser Woche dürfen wir Lukas Scheichl als KFZ-Techniker und Systemelektroniker-Lehrling bei uns Willkommen heißen.
Wir wünschen ihm auf diesem Wege alles Gute für den neuen Lebensabschnitt.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0029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- 2018-09-01 19:00:02 </a:t>
                      </a:r>
                      <a:r>
                        <a:rPr kumimoji="0" lang="de-DE" sz="1000" b="0" i="0" u="none" strike="noStrike" kern="1200" cap="none" spc="0" normalizeH="0" baseline="0" noProof="0">
                          <a:ln>
                            <a:noFill/>
                          </a:ln>
                          <a:solidFill>
                            <a:prstClr val="black"/>
                          </a:solidFill>
                          <a:effectLst/>
                          <a:uLnTx/>
                          <a:uFillTx/>
                          <a:latin typeface="+mn-lt"/>
                          <a:ea typeface="+mn-ea"/>
                          <a:cs typeface="+mn-cs"/>
                        </a:rPr>
                        <a:t> 
 Besucht uns von 14. September bis 16. September auf den Horner Autotagen. 😍
Neben Grillhendl'n und einer Hüpfburg warten unschlagbare Angebote  und großartige Modelle auf euch. ☺️ Wir freuen uns auf euren Besuch! 👇
http://bit.ly/horner-autotage-lehr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6760335"/>
                  </a:ext>
                </a:extLst>
              </a:tr>
            </a:tbl>
          </a:graphicData>
        </a:graphic>
      </p:graphicFrame>
      <p:sp>
        <p:nvSpPr>
          <p:cNvPr id="4" name="Text Placeholder 3">
            <a:extLst>
              <a:ext uri="{FF2B5EF4-FFF2-40B4-BE49-F238E27FC236}">
                <a16:creationId xmlns:a16="http://schemas.microsoft.com/office/drawing/2014/main" id="{52B32344-239A-4EB8-87AB-EE1538695690}"/>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4140790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E8A8D-B016-4494-AE89-4C467CC7B4B1}"/>
              </a:ext>
            </a:extLst>
          </p:cNvPr>
          <p:cNvSpPr>
            <a:spLocks noGrp="1"/>
          </p:cNvSpPr>
          <p:nvPr>
            <p:ph type="title"/>
          </p:nvPr>
        </p:nvSpPr>
        <p:spPr/>
        <p:txBody>
          <a:bodyPr/>
          <a:lstStyle/>
          <a:p>
            <a:r>
              <a:rPr lang="de-DE"/>
              <a:t>Eigene Beiträge (Postings) + Reactions | Autohaus Lehr GmbH - 1 of 5</a:t>
            </a:r>
            <a:endParaRPr lang="en-US"/>
          </a:p>
        </p:txBody>
      </p:sp>
      <p:graphicFrame>
        <p:nvGraphicFramePr>
          <p:cNvPr id="5" name="Table Placeholder 4">
            <a:extLst>
              <a:ext uri="{FF2B5EF4-FFF2-40B4-BE49-F238E27FC236}">
                <a16:creationId xmlns:a16="http://schemas.microsoft.com/office/drawing/2014/main" id="{FCFC8D22-307F-41E1-A701-8611614D3DF3}"/>
              </a:ext>
            </a:extLst>
          </p:cNvPr>
          <p:cNvGraphicFramePr>
            <a:graphicFrameLocks noGrp="1"/>
          </p:cNvGraphicFramePr>
          <p:nvPr>
            <p:ph type="tbl" sz="quarter" idx="13"/>
            <p:extLst>
              <p:ext uri="{D42A27DB-BD31-4B8C-83A1-F6EECF244321}">
                <p14:modId xmlns:p14="http://schemas.microsoft.com/office/powerpoint/2010/main" val="17847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16094746"/>
                    </a:ext>
                  </a:extLst>
                </a:gridCol>
                <a:gridCol w="822960">
                  <a:extLst>
                    <a:ext uri="{9D8B030D-6E8A-4147-A177-3AD203B41FA5}">
                      <a16:colId xmlns:a16="http://schemas.microsoft.com/office/drawing/2014/main" val="730293976"/>
                    </a:ext>
                  </a:extLst>
                </a:gridCol>
                <a:gridCol w="822960">
                  <a:extLst>
                    <a:ext uri="{9D8B030D-6E8A-4147-A177-3AD203B41FA5}">
                      <a16:colId xmlns:a16="http://schemas.microsoft.com/office/drawing/2014/main" val="374619919"/>
                    </a:ext>
                  </a:extLst>
                </a:gridCol>
                <a:gridCol w="822960">
                  <a:extLst>
                    <a:ext uri="{9D8B030D-6E8A-4147-A177-3AD203B41FA5}">
                      <a16:colId xmlns:a16="http://schemas.microsoft.com/office/drawing/2014/main" val="2079456387"/>
                    </a:ext>
                  </a:extLst>
                </a:gridCol>
                <a:gridCol w="822960">
                  <a:extLst>
                    <a:ext uri="{9D8B030D-6E8A-4147-A177-3AD203B41FA5}">
                      <a16:colId xmlns:a16="http://schemas.microsoft.com/office/drawing/2014/main" val="2190728625"/>
                    </a:ext>
                  </a:extLst>
                </a:gridCol>
                <a:gridCol w="822960">
                  <a:extLst>
                    <a:ext uri="{9D8B030D-6E8A-4147-A177-3AD203B41FA5}">
                      <a16:colId xmlns:a16="http://schemas.microsoft.com/office/drawing/2014/main" val="143589823"/>
                    </a:ext>
                  </a:extLst>
                </a:gridCol>
                <a:gridCol w="822960">
                  <a:extLst>
                    <a:ext uri="{9D8B030D-6E8A-4147-A177-3AD203B41FA5}">
                      <a16:colId xmlns:a16="http://schemas.microsoft.com/office/drawing/2014/main" val="2419496418"/>
                    </a:ext>
                  </a:extLst>
                </a:gridCol>
                <a:gridCol w="822960">
                  <a:extLst>
                    <a:ext uri="{9D8B030D-6E8A-4147-A177-3AD203B41FA5}">
                      <a16:colId xmlns:a16="http://schemas.microsoft.com/office/drawing/2014/main" val="1959434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54552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- 2018-09-25 16:01:28 </a:t>
                      </a:r>
                      <a:r>
                        <a:rPr kumimoji="0" lang="de-DE" sz="1000" b="0" i="0" u="none" strike="noStrike" kern="1200" cap="none" spc="0" normalizeH="0" baseline="0" noProof="0">
                          <a:ln>
                            <a:noFill/>
                          </a:ln>
                          <a:solidFill>
                            <a:prstClr val="black"/>
                          </a:solidFill>
                          <a:effectLst/>
                          <a:uLnTx/>
                          <a:uFillTx/>
                          <a:latin typeface="+mn-lt"/>
                          <a:ea typeface="+mn-ea"/>
                          <a:cs typeface="+mn-cs"/>
                        </a:rPr>
                        <a:t> 
 🎉HERZLICHEN GLÜCKWUNSCH CORNELIA BÖHM🎉
Cornelia hatte besonderes Glück bei einem Gewinnspiel von dm Drogeriemarkt in Kooperation mit Fiat Österreich.
Unverhofft hat sie daran teilgenommen, und ist jetzt glückliche Gewinnerin eines neuen Fiat 500L!
Wir wünschen dir viel Freude mit dem Gewinn und gute Fahrt!
#dm #fiatösterreich #fiat500 #gewinnspiel #sehrvielmehr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2095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- 2018-09-18 14:50:03 </a:t>
                      </a:r>
                      <a:r>
                        <a:rPr kumimoji="0" lang="de-DE" sz="1000" b="0" i="0" u="none" strike="noStrike" kern="1200" cap="none" spc="0" normalizeH="0" baseline="0" noProof="0">
                          <a:ln>
                            <a:noFill/>
                          </a:ln>
                          <a:solidFill>
                            <a:prstClr val="black"/>
                          </a:solidFill>
                          <a:effectLst/>
                          <a:uLnTx/>
                          <a:uFillTx/>
                          <a:latin typeface="+mn-lt"/>
                          <a:ea typeface="+mn-ea"/>
                          <a:cs typeface="+mn-cs"/>
                        </a:rPr>
                        <a:t> 
 Unser junges Team im Werkstattbüro plant Ihre Termine, bereitet Ihre Aufträge vor und kümmert sich um Ihre Mobilität während des Werkstattaufenthalts.
Schenkt unserem Team einen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19722950"/>
                  </a:ext>
                </a:extLst>
              </a:tr>
            </a:tbl>
          </a:graphicData>
        </a:graphic>
      </p:graphicFrame>
      <p:sp>
        <p:nvSpPr>
          <p:cNvPr id="4" name="Text Placeholder 3">
            <a:extLst>
              <a:ext uri="{FF2B5EF4-FFF2-40B4-BE49-F238E27FC236}">
                <a16:creationId xmlns:a16="http://schemas.microsoft.com/office/drawing/2014/main" id="{56C99F05-D718-4716-895E-C95C9C2C3BBB}"/>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3818471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707DB-085E-4680-B31C-9EE1B574D8E6}"/>
              </a:ext>
            </a:extLst>
          </p:cNvPr>
          <p:cNvSpPr>
            <a:spLocks noGrp="1"/>
          </p:cNvSpPr>
          <p:nvPr>
            <p:ph type="title"/>
          </p:nvPr>
        </p:nvSpPr>
        <p:spPr/>
        <p:txBody>
          <a:bodyPr/>
          <a:lstStyle/>
          <a:p>
            <a:r>
              <a:rPr lang="de-DE"/>
              <a:t>Eigene Beiträge (Postings) + Reactions | Autohaus Lehr GmbH - 2 of 5</a:t>
            </a:r>
            <a:endParaRPr lang="en-US"/>
          </a:p>
        </p:txBody>
      </p:sp>
      <p:graphicFrame>
        <p:nvGraphicFramePr>
          <p:cNvPr id="5" name="Table Placeholder 4">
            <a:extLst>
              <a:ext uri="{FF2B5EF4-FFF2-40B4-BE49-F238E27FC236}">
                <a16:creationId xmlns:a16="http://schemas.microsoft.com/office/drawing/2014/main" id="{AECD30CB-7B72-40FC-8E59-7515B89952BF}"/>
              </a:ext>
            </a:extLst>
          </p:cNvPr>
          <p:cNvGraphicFramePr>
            <a:graphicFrameLocks noGrp="1"/>
          </p:cNvGraphicFramePr>
          <p:nvPr>
            <p:ph type="tbl" sz="quarter" idx="13"/>
            <p:extLst>
              <p:ext uri="{D42A27DB-BD31-4B8C-83A1-F6EECF244321}">
                <p14:modId xmlns:p14="http://schemas.microsoft.com/office/powerpoint/2010/main" val="3905117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58822669"/>
                    </a:ext>
                  </a:extLst>
                </a:gridCol>
                <a:gridCol w="822960">
                  <a:extLst>
                    <a:ext uri="{9D8B030D-6E8A-4147-A177-3AD203B41FA5}">
                      <a16:colId xmlns:a16="http://schemas.microsoft.com/office/drawing/2014/main" val="2920800376"/>
                    </a:ext>
                  </a:extLst>
                </a:gridCol>
                <a:gridCol w="822960">
                  <a:extLst>
                    <a:ext uri="{9D8B030D-6E8A-4147-A177-3AD203B41FA5}">
                      <a16:colId xmlns:a16="http://schemas.microsoft.com/office/drawing/2014/main" val="519734680"/>
                    </a:ext>
                  </a:extLst>
                </a:gridCol>
                <a:gridCol w="822960">
                  <a:extLst>
                    <a:ext uri="{9D8B030D-6E8A-4147-A177-3AD203B41FA5}">
                      <a16:colId xmlns:a16="http://schemas.microsoft.com/office/drawing/2014/main" val="677861084"/>
                    </a:ext>
                  </a:extLst>
                </a:gridCol>
                <a:gridCol w="822960">
                  <a:extLst>
                    <a:ext uri="{9D8B030D-6E8A-4147-A177-3AD203B41FA5}">
                      <a16:colId xmlns:a16="http://schemas.microsoft.com/office/drawing/2014/main" val="1271837807"/>
                    </a:ext>
                  </a:extLst>
                </a:gridCol>
                <a:gridCol w="822960">
                  <a:extLst>
                    <a:ext uri="{9D8B030D-6E8A-4147-A177-3AD203B41FA5}">
                      <a16:colId xmlns:a16="http://schemas.microsoft.com/office/drawing/2014/main" val="457621292"/>
                    </a:ext>
                  </a:extLst>
                </a:gridCol>
                <a:gridCol w="822960">
                  <a:extLst>
                    <a:ext uri="{9D8B030D-6E8A-4147-A177-3AD203B41FA5}">
                      <a16:colId xmlns:a16="http://schemas.microsoft.com/office/drawing/2014/main" val="3664877694"/>
                    </a:ext>
                  </a:extLst>
                </a:gridCol>
                <a:gridCol w="822960">
                  <a:extLst>
                    <a:ext uri="{9D8B030D-6E8A-4147-A177-3AD203B41FA5}">
                      <a16:colId xmlns:a16="http://schemas.microsoft.com/office/drawing/2014/main" val="1294788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83013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- 2018-09-18 10:00:02 </a:t>
                      </a:r>
                      <a:r>
                        <a:rPr kumimoji="0" lang="de-DE" sz="1000" b="0" i="0" u="none" strike="noStrike" kern="1200" cap="none" spc="0" normalizeH="0" baseline="0" noProof="0">
                          <a:ln>
                            <a:noFill/>
                          </a:ln>
                          <a:solidFill>
                            <a:prstClr val="black"/>
                          </a:solidFill>
                          <a:effectLst/>
                          <a:uLnTx/>
                          <a:uFillTx/>
                          <a:latin typeface="+mn-lt"/>
                          <a:ea typeface="+mn-ea"/>
                          <a:cs typeface="+mn-cs"/>
                        </a:rPr>
                        <a:t> 
 Sehr viel mehr Personenbeförderung 🚌
Am Donnerstag übernahm das Taxiunternehmen Fa. Andreas Fleischmann seinen bereits achten Ford vom Autohaus Lehr.
Mit dem Rollstuhllift und Halterungssystem ist auch für Rollstuhlfahrer das Reisen komfortabel möglich.
Wir wünschen Hr. Fleischmann, sowie allen Passagieren viel Freude mit dem neuen Auto!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07991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- 2018-09-16 16:03:24 </a:t>
                      </a:r>
                      <a:r>
                        <a:rPr kumimoji="0" lang="de-DE" sz="1000" b="0" i="0" u="none" strike="noStrike" kern="1200" cap="none" spc="0" normalizeH="0" baseline="0" noProof="0">
                          <a:ln>
                            <a:noFill/>
                          </a:ln>
                          <a:solidFill>
                            <a:prstClr val="black"/>
                          </a:solidFill>
                          <a:effectLst/>
                          <a:uLnTx/>
                          <a:uFillTx/>
                          <a:latin typeface="+mn-lt"/>
                          <a:ea typeface="+mn-ea"/>
                          <a:cs typeface="+mn-cs"/>
                        </a:rPr>
                        <a:t> 
 Sehr viel mehr Action
Viel Spaß und Freude bei den Horner Autotagen im Autohaus Lehr: Tolle Programme, Produkt-Neuheiten und Highlights wie Riesenrutsche und Grillhendlessen.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70198457"/>
                  </a:ext>
                </a:extLst>
              </a:tr>
            </a:tbl>
          </a:graphicData>
        </a:graphic>
      </p:graphicFrame>
      <p:sp>
        <p:nvSpPr>
          <p:cNvPr id="4" name="Text Placeholder 3">
            <a:extLst>
              <a:ext uri="{FF2B5EF4-FFF2-40B4-BE49-F238E27FC236}">
                <a16:creationId xmlns:a16="http://schemas.microsoft.com/office/drawing/2014/main" id="{22AB20A5-359C-49B5-B4AE-1D6A2E6FE448}"/>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78643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D9CBA-0CF1-4FF9-AF6C-B4103D42EF58}"/>
              </a:ext>
            </a:extLst>
          </p:cNvPr>
          <p:cNvSpPr>
            <a:spLocks noGrp="1"/>
          </p:cNvSpPr>
          <p:nvPr>
            <p:ph type="title"/>
          </p:nvPr>
        </p:nvSpPr>
        <p:spPr/>
        <p:txBody>
          <a:bodyPr/>
          <a:lstStyle/>
          <a:p>
            <a:r>
              <a:rPr lang="de-DE"/>
              <a:t>Eigene Beiträge (Postings) + Reactions | Autohaus Lehr GmbH - 3 of 5</a:t>
            </a:r>
            <a:endParaRPr lang="en-US"/>
          </a:p>
        </p:txBody>
      </p:sp>
      <p:graphicFrame>
        <p:nvGraphicFramePr>
          <p:cNvPr id="5" name="Table Placeholder 4">
            <a:extLst>
              <a:ext uri="{FF2B5EF4-FFF2-40B4-BE49-F238E27FC236}">
                <a16:creationId xmlns:a16="http://schemas.microsoft.com/office/drawing/2014/main" id="{7FADD719-446A-412D-99C8-98E36F3BEA4D}"/>
              </a:ext>
            </a:extLst>
          </p:cNvPr>
          <p:cNvGraphicFramePr>
            <a:graphicFrameLocks noGrp="1"/>
          </p:cNvGraphicFramePr>
          <p:nvPr>
            <p:ph type="tbl" sz="quarter" idx="13"/>
            <p:extLst>
              <p:ext uri="{D42A27DB-BD31-4B8C-83A1-F6EECF244321}">
                <p14:modId xmlns:p14="http://schemas.microsoft.com/office/powerpoint/2010/main" val="441201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56874593"/>
                    </a:ext>
                  </a:extLst>
                </a:gridCol>
                <a:gridCol w="822960">
                  <a:extLst>
                    <a:ext uri="{9D8B030D-6E8A-4147-A177-3AD203B41FA5}">
                      <a16:colId xmlns:a16="http://schemas.microsoft.com/office/drawing/2014/main" val="3129129908"/>
                    </a:ext>
                  </a:extLst>
                </a:gridCol>
                <a:gridCol w="822960">
                  <a:extLst>
                    <a:ext uri="{9D8B030D-6E8A-4147-A177-3AD203B41FA5}">
                      <a16:colId xmlns:a16="http://schemas.microsoft.com/office/drawing/2014/main" val="3652088890"/>
                    </a:ext>
                  </a:extLst>
                </a:gridCol>
                <a:gridCol w="822960">
                  <a:extLst>
                    <a:ext uri="{9D8B030D-6E8A-4147-A177-3AD203B41FA5}">
                      <a16:colId xmlns:a16="http://schemas.microsoft.com/office/drawing/2014/main" val="788283278"/>
                    </a:ext>
                  </a:extLst>
                </a:gridCol>
                <a:gridCol w="822960">
                  <a:extLst>
                    <a:ext uri="{9D8B030D-6E8A-4147-A177-3AD203B41FA5}">
                      <a16:colId xmlns:a16="http://schemas.microsoft.com/office/drawing/2014/main" val="291122626"/>
                    </a:ext>
                  </a:extLst>
                </a:gridCol>
                <a:gridCol w="822960">
                  <a:extLst>
                    <a:ext uri="{9D8B030D-6E8A-4147-A177-3AD203B41FA5}">
                      <a16:colId xmlns:a16="http://schemas.microsoft.com/office/drawing/2014/main" val="813953107"/>
                    </a:ext>
                  </a:extLst>
                </a:gridCol>
                <a:gridCol w="822960">
                  <a:extLst>
                    <a:ext uri="{9D8B030D-6E8A-4147-A177-3AD203B41FA5}">
                      <a16:colId xmlns:a16="http://schemas.microsoft.com/office/drawing/2014/main" val="66670656"/>
                    </a:ext>
                  </a:extLst>
                </a:gridCol>
                <a:gridCol w="822960">
                  <a:extLst>
                    <a:ext uri="{9D8B030D-6E8A-4147-A177-3AD203B41FA5}">
                      <a16:colId xmlns:a16="http://schemas.microsoft.com/office/drawing/2014/main" val="2654991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32420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- 2018-09-15 12:57:43 </a:t>
                      </a:r>
                      <a:r>
                        <a:rPr kumimoji="0" lang="de-DE" sz="1000" b="0" i="0" u="none" strike="noStrike" kern="1200" cap="none" spc="0" normalizeH="0" baseline="0" noProof="0">
                          <a:ln>
                            <a:noFill/>
                          </a:ln>
                          <a:solidFill>
                            <a:prstClr val="black"/>
                          </a:solidFill>
                          <a:effectLst/>
                          <a:uLnTx/>
                          <a:uFillTx/>
                          <a:latin typeface="+mn-lt"/>
                          <a:ea typeface="+mn-ea"/>
                          <a:cs typeface="+mn-cs"/>
                        </a:rPr>
                        <a:t> 
 Horner Autotage, kommt vorbei, heute und auch Morgen Sonntag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38193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- 2018-09-14 11:45:29 </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darauf mit Ihnen gemeinsam Jubiläum zu feiern!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18133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- 2018-09-12 10:51:05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02013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- 2018-09-12 10:50:07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21713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- 2018-09-12 10:44:21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77675326"/>
                  </a:ext>
                </a:extLst>
              </a:tr>
            </a:tbl>
          </a:graphicData>
        </a:graphic>
      </p:graphicFrame>
      <p:sp>
        <p:nvSpPr>
          <p:cNvPr id="4" name="Text Placeholder 3">
            <a:extLst>
              <a:ext uri="{FF2B5EF4-FFF2-40B4-BE49-F238E27FC236}">
                <a16:creationId xmlns:a16="http://schemas.microsoft.com/office/drawing/2014/main" id="{AE542C0B-3EAB-4D24-9B9B-19BC7F74B271}"/>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751516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62EE4-003C-4497-BCE5-21392600436E}"/>
              </a:ext>
            </a:extLst>
          </p:cNvPr>
          <p:cNvSpPr>
            <a:spLocks noGrp="1"/>
          </p:cNvSpPr>
          <p:nvPr>
            <p:ph type="title"/>
          </p:nvPr>
        </p:nvSpPr>
        <p:spPr/>
        <p:txBody>
          <a:bodyPr/>
          <a:lstStyle/>
          <a:p>
            <a:r>
              <a:rPr lang="de-DE"/>
              <a:t>Eigene Beiträge (Postings) + Reactions | Autohaus Lehr GmbH - 4 of 5</a:t>
            </a:r>
            <a:endParaRPr lang="en-US"/>
          </a:p>
        </p:txBody>
      </p:sp>
      <p:graphicFrame>
        <p:nvGraphicFramePr>
          <p:cNvPr id="5" name="Table Placeholder 4">
            <a:extLst>
              <a:ext uri="{FF2B5EF4-FFF2-40B4-BE49-F238E27FC236}">
                <a16:creationId xmlns:a16="http://schemas.microsoft.com/office/drawing/2014/main" id="{E639A9DB-B6B7-4133-B3F4-630C28BB7A18}"/>
              </a:ext>
            </a:extLst>
          </p:cNvPr>
          <p:cNvGraphicFramePr>
            <a:graphicFrameLocks noGrp="1"/>
          </p:cNvGraphicFramePr>
          <p:nvPr>
            <p:ph type="tbl" sz="quarter" idx="13"/>
            <p:extLst>
              <p:ext uri="{D42A27DB-BD31-4B8C-83A1-F6EECF244321}">
                <p14:modId xmlns:p14="http://schemas.microsoft.com/office/powerpoint/2010/main" val="1652184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31784318"/>
                    </a:ext>
                  </a:extLst>
                </a:gridCol>
                <a:gridCol w="822960">
                  <a:extLst>
                    <a:ext uri="{9D8B030D-6E8A-4147-A177-3AD203B41FA5}">
                      <a16:colId xmlns:a16="http://schemas.microsoft.com/office/drawing/2014/main" val="2477934611"/>
                    </a:ext>
                  </a:extLst>
                </a:gridCol>
                <a:gridCol w="822960">
                  <a:extLst>
                    <a:ext uri="{9D8B030D-6E8A-4147-A177-3AD203B41FA5}">
                      <a16:colId xmlns:a16="http://schemas.microsoft.com/office/drawing/2014/main" val="3691585896"/>
                    </a:ext>
                  </a:extLst>
                </a:gridCol>
                <a:gridCol w="822960">
                  <a:extLst>
                    <a:ext uri="{9D8B030D-6E8A-4147-A177-3AD203B41FA5}">
                      <a16:colId xmlns:a16="http://schemas.microsoft.com/office/drawing/2014/main" val="2792192532"/>
                    </a:ext>
                  </a:extLst>
                </a:gridCol>
                <a:gridCol w="822960">
                  <a:extLst>
                    <a:ext uri="{9D8B030D-6E8A-4147-A177-3AD203B41FA5}">
                      <a16:colId xmlns:a16="http://schemas.microsoft.com/office/drawing/2014/main" val="3132553179"/>
                    </a:ext>
                  </a:extLst>
                </a:gridCol>
                <a:gridCol w="822960">
                  <a:extLst>
                    <a:ext uri="{9D8B030D-6E8A-4147-A177-3AD203B41FA5}">
                      <a16:colId xmlns:a16="http://schemas.microsoft.com/office/drawing/2014/main" val="2157497408"/>
                    </a:ext>
                  </a:extLst>
                </a:gridCol>
                <a:gridCol w="822960">
                  <a:extLst>
                    <a:ext uri="{9D8B030D-6E8A-4147-A177-3AD203B41FA5}">
                      <a16:colId xmlns:a16="http://schemas.microsoft.com/office/drawing/2014/main" val="1321174262"/>
                    </a:ext>
                  </a:extLst>
                </a:gridCol>
                <a:gridCol w="822960">
                  <a:extLst>
                    <a:ext uri="{9D8B030D-6E8A-4147-A177-3AD203B41FA5}">
                      <a16:colId xmlns:a16="http://schemas.microsoft.com/office/drawing/2014/main" val="1271524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41074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- 2018-09-10 13:34:59 </a:t>
                      </a:r>
                      <a:r>
                        <a:rPr kumimoji="0" lang="de-DE" sz="1000" b="0" i="0" u="none" strike="noStrike" kern="1200" cap="none" spc="0" normalizeH="0" baseline="0" noProof="0">
                          <a:ln>
                            <a:noFill/>
                          </a:ln>
                          <a:solidFill>
                            <a:prstClr val="black"/>
                          </a:solidFill>
                          <a:effectLst/>
                          <a:uLnTx/>
                          <a:uFillTx/>
                          <a:latin typeface="+mn-lt"/>
                          <a:ea typeface="+mn-ea"/>
                          <a:cs typeface="+mn-cs"/>
                        </a:rPr>
                        <a:t> 
 ⚠️SEHR VIEL MEHR JUBILÄUMSSCHNÄPPCHEN⚠️
Wir feiern 10 Jahre Opel im Autohaus Lehr und alle feiern mit!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73446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- 2018-09-07 08:21:59 </a:t>
                      </a:r>
                      <a:r>
                        <a:rPr kumimoji="0" lang="de-DE" sz="1000" b="0" i="0" u="none" strike="noStrike" kern="1200" cap="none" spc="0" normalizeH="0" baseline="0" noProof="0">
                          <a:ln>
                            <a:noFill/>
                          </a:ln>
                          <a:solidFill>
                            <a:prstClr val="black"/>
                          </a:solidFill>
                          <a:effectLst/>
                          <a:uLnTx/>
                          <a:uFillTx/>
                          <a:latin typeface="+mn-lt"/>
                          <a:ea typeface="+mn-ea"/>
                          <a:cs typeface="+mn-cs"/>
                        </a:rPr>
                        <a:t> 
 ‼️Sehr viel mehr LAGERABVERKAUF‼️
Nützen Sie jetzt die Chance auf bis zu – 50% auf lagernde Vorführwagen, Kurzulassungen und Neuwagen.
▶️https://www.autohaus-lehr.at/sehr-viel-mehr-abverkauf◀️
#Lagerabverkauf #Vorführwagen #Kurzzulassung #Neuwagen #sehrvielmehr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39832768"/>
                  </a:ext>
                </a:extLst>
              </a:tr>
            </a:tbl>
          </a:graphicData>
        </a:graphic>
      </p:graphicFrame>
      <p:sp>
        <p:nvSpPr>
          <p:cNvPr id="4" name="Text Placeholder 3">
            <a:extLst>
              <a:ext uri="{FF2B5EF4-FFF2-40B4-BE49-F238E27FC236}">
                <a16:creationId xmlns:a16="http://schemas.microsoft.com/office/drawing/2014/main" id="{2C62F890-C4A6-4A31-B709-695C2638EC28}"/>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804425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B54DE-696C-4411-A14F-9C63E4FA2AB3}"/>
              </a:ext>
            </a:extLst>
          </p:cNvPr>
          <p:cNvSpPr>
            <a:spLocks noGrp="1"/>
          </p:cNvSpPr>
          <p:nvPr>
            <p:ph type="title"/>
          </p:nvPr>
        </p:nvSpPr>
        <p:spPr/>
        <p:txBody>
          <a:bodyPr/>
          <a:lstStyle/>
          <a:p>
            <a:r>
              <a:rPr lang="de-DE"/>
              <a:t>Eigene Beiträge (Postings) + Reactions | Autohaus Lehr GmbH - 5 of 5</a:t>
            </a:r>
            <a:endParaRPr lang="en-US"/>
          </a:p>
        </p:txBody>
      </p:sp>
      <p:graphicFrame>
        <p:nvGraphicFramePr>
          <p:cNvPr id="5" name="Table Placeholder 4">
            <a:extLst>
              <a:ext uri="{FF2B5EF4-FFF2-40B4-BE49-F238E27FC236}">
                <a16:creationId xmlns:a16="http://schemas.microsoft.com/office/drawing/2014/main" id="{C2C7EE8E-C5A6-479D-B47D-03B1E762C5D1}"/>
              </a:ext>
            </a:extLst>
          </p:cNvPr>
          <p:cNvGraphicFramePr>
            <a:graphicFrameLocks noGrp="1"/>
          </p:cNvGraphicFramePr>
          <p:nvPr>
            <p:ph type="tbl" sz="quarter" idx="13"/>
            <p:extLst>
              <p:ext uri="{D42A27DB-BD31-4B8C-83A1-F6EECF244321}">
                <p14:modId xmlns:p14="http://schemas.microsoft.com/office/powerpoint/2010/main" val="2231965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04818134"/>
                    </a:ext>
                  </a:extLst>
                </a:gridCol>
                <a:gridCol w="822960">
                  <a:extLst>
                    <a:ext uri="{9D8B030D-6E8A-4147-A177-3AD203B41FA5}">
                      <a16:colId xmlns:a16="http://schemas.microsoft.com/office/drawing/2014/main" val="190822617"/>
                    </a:ext>
                  </a:extLst>
                </a:gridCol>
                <a:gridCol w="822960">
                  <a:extLst>
                    <a:ext uri="{9D8B030D-6E8A-4147-A177-3AD203B41FA5}">
                      <a16:colId xmlns:a16="http://schemas.microsoft.com/office/drawing/2014/main" val="2373251192"/>
                    </a:ext>
                  </a:extLst>
                </a:gridCol>
                <a:gridCol w="822960">
                  <a:extLst>
                    <a:ext uri="{9D8B030D-6E8A-4147-A177-3AD203B41FA5}">
                      <a16:colId xmlns:a16="http://schemas.microsoft.com/office/drawing/2014/main" val="1330595500"/>
                    </a:ext>
                  </a:extLst>
                </a:gridCol>
                <a:gridCol w="822960">
                  <a:extLst>
                    <a:ext uri="{9D8B030D-6E8A-4147-A177-3AD203B41FA5}">
                      <a16:colId xmlns:a16="http://schemas.microsoft.com/office/drawing/2014/main" val="283999605"/>
                    </a:ext>
                  </a:extLst>
                </a:gridCol>
                <a:gridCol w="822960">
                  <a:extLst>
                    <a:ext uri="{9D8B030D-6E8A-4147-A177-3AD203B41FA5}">
                      <a16:colId xmlns:a16="http://schemas.microsoft.com/office/drawing/2014/main" val="901093951"/>
                    </a:ext>
                  </a:extLst>
                </a:gridCol>
                <a:gridCol w="822960">
                  <a:extLst>
                    <a:ext uri="{9D8B030D-6E8A-4147-A177-3AD203B41FA5}">
                      <a16:colId xmlns:a16="http://schemas.microsoft.com/office/drawing/2014/main" val="2309723246"/>
                    </a:ext>
                  </a:extLst>
                </a:gridCol>
                <a:gridCol w="822960">
                  <a:extLst>
                    <a:ext uri="{9D8B030D-6E8A-4147-A177-3AD203B41FA5}">
                      <a16:colId xmlns:a16="http://schemas.microsoft.com/office/drawing/2014/main" val="1389463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5388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- 2018-09-06 11:27:04 </a:t>
                      </a:r>
                      <a:r>
                        <a:rPr kumimoji="0" lang="de-DE" sz="1000" b="0" i="0" u="none" strike="noStrike" kern="1200" cap="none" spc="0" normalizeH="0" baseline="0" noProof="0">
                          <a:ln>
                            <a:noFill/>
                          </a:ln>
                          <a:solidFill>
                            <a:prstClr val="black"/>
                          </a:solidFill>
                          <a:effectLst/>
                          <a:uLnTx/>
                          <a:uFillTx/>
                          <a:latin typeface="+mn-lt"/>
                          <a:ea typeface="+mn-ea"/>
                          <a:cs typeface="+mn-cs"/>
                        </a:rPr>
                        <a:t> 
 Seit dieser Woche dürfen wir Lukas Scheichl als KFZ-Techniker und Systemelektroniker-Lehrling bei uns Willkommen heißen.
Wir wünschen ihm auf diesem Wege alles Gute für den neuen Lebensabschnitt.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14348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Lehr GmbH - 2018-09-01 19:00:02 </a:t>
                      </a:r>
                      <a:r>
                        <a:rPr kumimoji="0" lang="de-DE" sz="1000" b="0" i="0" u="none" strike="noStrike" kern="1200" cap="none" spc="0" normalizeH="0" baseline="0" noProof="0">
                          <a:ln>
                            <a:noFill/>
                          </a:ln>
                          <a:solidFill>
                            <a:prstClr val="black"/>
                          </a:solidFill>
                          <a:effectLst/>
                          <a:uLnTx/>
                          <a:uFillTx/>
                          <a:latin typeface="+mn-lt"/>
                          <a:ea typeface="+mn-ea"/>
                          <a:cs typeface="+mn-cs"/>
                        </a:rPr>
                        <a:t> 
 Besucht uns von 14. September bis 16. September auf den Horner Autotagen. 😍
Neben Grillhendl'n und einer Hüpfburg warten unschlagbare Angebote  und großartige Modelle auf euch. ☺️ Wir freuen uns auf euren Besuch! 👇
http://bit.ly/horner-autotage-lehr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85388615"/>
                  </a:ext>
                </a:extLst>
              </a:tr>
            </a:tbl>
          </a:graphicData>
        </a:graphic>
      </p:graphicFrame>
      <p:sp>
        <p:nvSpPr>
          <p:cNvPr id="4" name="Text Placeholder 3">
            <a:extLst>
              <a:ext uri="{FF2B5EF4-FFF2-40B4-BE49-F238E27FC236}">
                <a16:creationId xmlns:a16="http://schemas.microsoft.com/office/drawing/2014/main" id="{8DB60325-9073-4217-812E-D7EE3E1A9D3B}"/>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525841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ED1A4-A513-4C55-9245-6965EB87D898}"/>
              </a:ext>
            </a:extLst>
          </p:cNvPr>
          <p:cNvSpPr>
            <a:spLocks noGrp="1"/>
          </p:cNvSpPr>
          <p:nvPr>
            <p:ph type="title"/>
          </p:nvPr>
        </p:nvSpPr>
        <p:spPr/>
        <p:txBody>
          <a:bodyPr/>
          <a:lstStyle/>
          <a:p>
            <a:r>
              <a:rPr lang="de-DE"/>
              <a:t>Postings/Wochentag | Autohaus Lehr GmbH</a:t>
            </a:r>
            <a:endParaRPr lang="en-US"/>
          </a:p>
        </p:txBody>
      </p:sp>
      <p:graphicFrame>
        <p:nvGraphicFramePr>
          <p:cNvPr id="6" name="Chart Placeholder 5">
            <a:extLst>
              <a:ext uri="{FF2B5EF4-FFF2-40B4-BE49-F238E27FC236}">
                <a16:creationId xmlns:a16="http://schemas.microsoft.com/office/drawing/2014/main" id="{1F0708FA-2566-4989-BC5F-0503EC5A8ACE}"/>
              </a:ext>
            </a:extLst>
          </p:cNvPr>
          <p:cNvGraphicFramePr>
            <a:graphicFrameLocks noGrp="1"/>
          </p:cNvGraphicFramePr>
          <p:nvPr>
            <p:ph type="chart" sz="quarter" idx="13"/>
            <p:extLst>
              <p:ext uri="{D42A27DB-BD31-4B8C-83A1-F6EECF244321}">
                <p14:modId xmlns:p14="http://schemas.microsoft.com/office/powerpoint/2010/main" val="1108888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737BA9-4D0A-4997-81C8-EC258A83EE32}"/>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ED60E4C2-6973-4129-B880-085E8C9DB5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8661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B49A5-AF7E-4B7D-ABAD-14BB7B91008D}"/>
              </a:ext>
            </a:extLst>
          </p:cNvPr>
          <p:cNvSpPr>
            <a:spLocks noGrp="1"/>
          </p:cNvSpPr>
          <p:nvPr>
            <p:ph type="title"/>
          </p:nvPr>
        </p:nvSpPr>
        <p:spPr/>
        <p:txBody>
          <a:bodyPr/>
          <a:lstStyle/>
          <a:p>
            <a:r>
              <a:rPr lang="de-DE"/>
              <a:t>Postingtypen (Verteilung) | Autohaus Lehr GmbH</a:t>
            </a:r>
            <a:endParaRPr lang="en-US"/>
          </a:p>
        </p:txBody>
      </p:sp>
      <p:graphicFrame>
        <p:nvGraphicFramePr>
          <p:cNvPr id="6" name="Chart Placeholder 5">
            <a:extLst>
              <a:ext uri="{FF2B5EF4-FFF2-40B4-BE49-F238E27FC236}">
                <a16:creationId xmlns:a16="http://schemas.microsoft.com/office/drawing/2014/main" id="{72C54655-C437-4BB2-B6B5-5CE0189FD7EB}"/>
              </a:ext>
            </a:extLst>
          </p:cNvPr>
          <p:cNvGraphicFramePr>
            <a:graphicFrameLocks noGrp="1"/>
          </p:cNvGraphicFramePr>
          <p:nvPr>
            <p:ph type="chart" sz="quarter" idx="13"/>
            <p:extLst>
              <p:ext uri="{D42A27DB-BD31-4B8C-83A1-F6EECF244321}">
                <p14:modId xmlns:p14="http://schemas.microsoft.com/office/powerpoint/2010/main" val="568614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1A6C3B-23EB-4555-8BD4-FB738221D109}"/>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BCD1B837-68E3-44D8-A16D-EC8D9FE081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7886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236DF-3C9E-4F52-BFFF-9513498E801A}"/>
              </a:ext>
            </a:extLst>
          </p:cNvPr>
          <p:cNvSpPr>
            <a:spLocks noGrp="1"/>
          </p:cNvSpPr>
          <p:nvPr>
            <p:ph type="title"/>
          </p:nvPr>
        </p:nvSpPr>
        <p:spPr/>
        <p:txBody>
          <a:bodyPr/>
          <a:lstStyle/>
          <a:p>
            <a:r>
              <a:rPr lang="en-US"/>
              <a:t>Interaktionsrate/Postingtyp | Autohaus Lehr GmbH</a:t>
            </a:r>
          </a:p>
        </p:txBody>
      </p:sp>
      <p:graphicFrame>
        <p:nvGraphicFramePr>
          <p:cNvPr id="6" name="Chart Placeholder 5">
            <a:extLst>
              <a:ext uri="{FF2B5EF4-FFF2-40B4-BE49-F238E27FC236}">
                <a16:creationId xmlns:a16="http://schemas.microsoft.com/office/drawing/2014/main" id="{F91C34E5-A422-4DBB-A6A0-C365AA446981}"/>
              </a:ext>
            </a:extLst>
          </p:cNvPr>
          <p:cNvGraphicFramePr>
            <a:graphicFrameLocks noGrp="1"/>
          </p:cNvGraphicFramePr>
          <p:nvPr>
            <p:ph type="chart" sz="quarter" idx="13"/>
            <p:extLst>
              <p:ext uri="{D42A27DB-BD31-4B8C-83A1-F6EECF244321}">
                <p14:modId xmlns:p14="http://schemas.microsoft.com/office/powerpoint/2010/main" val="1227665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096A73-4263-4CCB-9D21-6A6D2969E250}"/>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AF529D79-7464-4CF7-A94E-B2CE5BD96F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8346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2556D-4D78-4432-87B9-E94310EEAC22}"/>
              </a:ext>
            </a:extLst>
          </p:cNvPr>
          <p:cNvSpPr>
            <a:spLocks noGrp="1"/>
          </p:cNvSpPr>
          <p:nvPr>
            <p:ph type="title"/>
          </p:nvPr>
        </p:nvSpPr>
        <p:spPr/>
        <p:txBody>
          <a:bodyPr/>
          <a:lstStyle/>
          <a:p>
            <a:r>
              <a:rPr lang="en-US"/>
              <a:t>Antwortzeit | Autohaus Lehr GmbH</a:t>
            </a:r>
          </a:p>
        </p:txBody>
      </p:sp>
      <p:graphicFrame>
        <p:nvGraphicFramePr>
          <p:cNvPr id="6" name="Chart Placeholder 5">
            <a:extLst>
              <a:ext uri="{FF2B5EF4-FFF2-40B4-BE49-F238E27FC236}">
                <a16:creationId xmlns:a16="http://schemas.microsoft.com/office/drawing/2014/main" id="{8102680E-2F95-4C5B-9FA5-7611F0FF3528}"/>
              </a:ext>
            </a:extLst>
          </p:cNvPr>
          <p:cNvGraphicFramePr>
            <a:graphicFrameLocks noGrp="1"/>
          </p:cNvGraphicFramePr>
          <p:nvPr>
            <p:ph type="chart" sz="quarter" idx="13"/>
            <p:extLst>
              <p:ext uri="{D42A27DB-BD31-4B8C-83A1-F6EECF244321}">
                <p14:modId xmlns:p14="http://schemas.microsoft.com/office/powerpoint/2010/main" val="23377087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700E1A-3746-4978-AB79-420849ECDD69}"/>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899C435A-4D05-417B-8242-21932E74B8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62725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911FD-3243-4438-B3C9-007AB0E26F73}"/>
              </a:ext>
            </a:extLst>
          </p:cNvPr>
          <p:cNvSpPr>
            <a:spLocks noGrp="1"/>
          </p:cNvSpPr>
          <p:nvPr>
            <p:ph type="title"/>
          </p:nvPr>
        </p:nvSpPr>
        <p:spPr/>
        <p:txBody>
          <a:bodyPr/>
          <a:lstStyle/>
          <a:p>
            <a:r>
              <a:rPr lang="en-US"/>
              <a:t>Facebook Check Ins | Autohaus Lehr GmbH</a:t>
            </a:r>
          </a:p>
        </p:txBody>
      </p:sp>
      <p:graphicFrame>
        <p:nvGraphicFramePr>
          <p:cNvPr id="6" name="Chart Placeholder 5">
            <a:extLst>
              <a:ext uri="{FF2B5EF4-FFF2-40B4-BE49-F238E27FC236}">
                <a16:creationId xmlns:a16="http://schemas.microsoft.com/office/drawing/2014/main" id="{42D2E836-95A5-41C4-9A38-0742F3005B7F}"/>
              </a:ext>
            </a:extLst>
          </p:cNvPr>
          <p:cNvGraphicFramePr>
            <a:graphicFrameLocks noGrp="1"/>
          </p:cNvGraphicFramePr>
          <p:nvPr>
            <p:ph type="chart" sz="quarter" idx="13"/>
            <p:extLst>
              <p:ext uri="{D42A27DB-BD31-4B8C-83A1-F6EECF244321}">
                <p14:modId xmlns:p14="http://schemas.microsoft.com/office/powerpoint/2010/main" val="1967946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346645-5157-477B-9329-0B91F4F0941C}"/>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50477A6F-8218-436E-B4BF-86292F469C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8045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E7EB0-400F-48B8-AABD-DBAFA09A83FA}"/>
              </a:ext>
            </a:extLst>
          </p:cNvPr>
          <p:cNvSpPr>
            <a:spLocks noGrp="1"/>
          </p:cNvSpPr>
          <p:nvPr>
            <p:ph type="title"/>
          </p:nvPr>
        </p:nvSpPr>
        <p:spPr/>
        <p:txBody>
          <a:bodyPr/>
          <a:lstStyle/>
          <a:p>
            <a:r>
              <a:rPr lang="de-DE"/>
              <a:t>Fan Demographie | Autohaus Lehr GmbH</a:t>
            </a:r>
            <a:endParaRPr lang="en-US"/>
          </a:p>
        </p:txBody>
      </p:sp>
      <p:graphicFrame>
        <p:nvGraphicFramePr>
          <p:cNvPr id="6" name="Chart Placeholder 5">
            <a:extLst>
              <a:ext uri="{FF2B5EF4-FFF2-40B4-BE49-F238E27FC236}">
                <a16:creationId xmlns:a16="http://schemas.microsoft.com/office/drawing/2014/main" id="{B6328ED9-BCAA-4DE0-8782-4AA4084F8DDB}"/>
              </a:ext>
            </a:extLst>
          </p:cNvPr>
          <p:cNvGraphicFramePr>
            <a:graphicFrameLocks noGrp="1"/>
          </p:cNvGraphicFramePr>
          <p:nvPr>
            <p:ph type="chart" sz="quarter" idx="13"/>
            <p:extLst>
              <p:ext uri="{D42A27DB-BD31-4B8C-83A1-F6EECF244321}">
                <p14:modId xmlns:p14="http://schemas.microsoft.com/office/powerpoint/2010/main" val="303259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BCA756-2C47-4928-9612-EAFD2BEA3B78}"/>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8D91D6B6-34D8-482F-B425-2257219404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2589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1F2FA-6EF0-499A-BFD6-CC90A0EB377B}"/>
              </a:ext>
            </a:extLst>
          </p:cNvPr>
          <p:cNvSpPr>
            <a:spLocks noGrp="1"/>
          </p:cNvSpPr>
          <p:nvPr>
            <p:ph type="title"/>
          </p:nvPr>
        </p:nvSpPr>
        <p:spPr/>
        <p:txBody>
          <a:bodyPr/>
          <a:lstStyle/>
          <a:p>
            <a:r>
              <a:rPr lang="en-US"/>
              <a:t>Facebook Page Fans Online | Autohaus Lehr GmbH</a:t>
            </a:r>
          </a:p>
        </p:txBody>
      </p:sp>
      <p:graphicFrame>
        <p:nvGraphicFramePr>
          <p:cNvPr id="6" name="Chart Placeholder 5">
            <a:extLst>
              <a:ext uri="{FF2B5EF4-FFF2-40B4-BE49-F238E27FC236}">
                <a16:creationId xmlns:a16="http://schemas.microsoft.com/office/drawing/2014/main" id="{0C05177E-4C52-43EF-B82F-9CE490F73908}"/>
              </a:ext>
            </a:extLst>
          </p:cNvPr>
          <p:cNvGraphicFramePr>
            <a:graphicFrameLocks noGrp="1"/>
          </p:cNvGraphicFramePr>
          <p:nvPr>
            <p:ph type="chart" sz="quarter" idx="13"/>
            <p:extLst>
              <p:ext uri="{D42A27DB-BD31-4B8C-83A1-F6EECF244321}">
                <p14:modId xmlns:p14="http://schemas.microsoft.com/office/powerpoint/2010/main" val="1414376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B58DE3-09D1-4F46-AA2B-87B00402EF17}"/>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27B48352-717B-471D-BB8F-B4FADDDE6F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61276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850</Words>
  <Application>Microsoft Office PowerPoint</Application>
  <PresentationFormat>On-screen Show (4:3)</PresentationFormat>
  <Paragraphs>386</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Facebook Page Report</vt:lpstr>
      <vt:lpstr>Wichtigste Werte (KPI's) | Autohaus Lehr GmbH</vt:lpstr>
      <vt:lpstr>Fans (Übersicht) | Autohaus Lehr GmbH</vt:lpstr>
      <vt:lpstr>Facebook Key Metrics Table w. User Post RR | Autohaus Lehr GmbH</vt:lpstr>
      <vt:lpstr>Facebook Fans Total | Autohaus Lehr GmbH</vt:lpstr>
      <vt:lpstr>Eigene Beiträge (Postings) | Autohaus Lehr GmbH - 1 of 4</vt:lpstr>
      <vt:lpstr>Eigene Beiträge (Postings) | Autohaus Lehr GmbH - 2 of 4</vt:lpstr>
      <vt:lpstr>Eigene Beiträge (Postings) | Autohaus Lehr GmbH - 3 of 4</vt:lpstr>
      <vt:lpstr>Eigene Beiträge (Postings) | Autohaus Lehr GmbH - 4 of 4</vt:lpstr>
      <vt:lpstr>Eigene Beiträge (Postings) + Reactions | Autohaus Lehr GmbH - 1 of 5</vt:lpstr>
      <vt:lpstr>Eigene Beiträge (Postings) + Reactions | Autohaus Lehr GmbH - 2 of 5</vt:lpstr>
      <vt:lpstr>Eigene Beiträge (Postings) + Reactions | Autohaus Lehr GmbH - 3 of 5</vt:lpstr>
      <vt:lpstr>Eigene Beiträge (Postings) + Reactions | Autohaus Lehr GmbH - 4 of 5</vt:lpstr>
      <vt:lpstr>Eigene Beiträge (Postings) + Reactions | Autohaus Lehr GmbH - 5 of 5</vt:lpstr>
      <vt:lpstr>Postings/Wochentag | Autohaus Lehr GmbH</vt:lpstr>
      <vt:lpstr>Postingtypen (Verteilung) | Autohaus Lehr GmbH</vt:lpstr>
      <vt:lpstr>Interaktionsrate/Postingtyp | Autohaus Lehr GmbH</vt:lpstr>
      <vt:lpstr>Antwortzeit | Autohaus Lehr GmbH</vt:lpstr>
      <vt:lpstr>Facebook Check Ins | Autohaus Lehr GmbH</vt:lpstr>
      <vt:lpstr>Fan Demographie | Autohaus Lehr GmbH</vt:lpstr>
      <vt:lpstr>Facebook Page Fans Online | Autohaus Lehr GmbH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2018-09-28T21:17:21Z</dcterms:created>
  <dcterms:modified xsi:type="dcterms:W3CDTF">2018-09-28T21:18:37Z</dcterms:modified>
</cp:coreProperties>
</file>