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5" r:id="rId9"/>
    <p:sldId id="266" r:id="rId10"/>
    <p:sldId id="267" r:id="rId11"/>
    <p:sldId id="268" r:id="rId12"/>
    <p:sldId id="269" r:id="rId13"/>
    <p:sldId id="270" r:id="rId14"/>
    <p:sldId id="271" r:id="rId15"/>
    <p:sldId id="272" r:id="rId16"/>
    <p:sldId id="273" r:id="rId17"/>
    <p:sldId id="274" r:id="rId18"/>
    <p:sldId id="275"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Kienzl</c:v>
                </c:pt>
              </c:strCache>
            </c:strRef>
          </c:tx>
          <c:spPr>
            <a:ln w="28575" cap="rnd">
              <a:solidFill>
                <a:schemeClr val="accent1"/>
              </a:solidFill>
              <a:round/>
            </a:ln>
            <a:effectLst/>
          </c:spPr>
          <c:marker>
            <c:symbol val="none"/>
          </c:marker>
          <c:cat>
            <c:numRef>
              <c:f>Sheet1!$A$2:$A$29</c:f>
              <c:numCache>
                <c:formatCode>m/d/yyyy</c:formatCode>
                <c:ptCount val="28"/>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numCache>
            </c:numRef>
          </c:cat>
          <c:val>
            <c:numRef>
              <c:f>Sheet1!$B$2:$B$29</c:f>
              <c:numCache>
                <c:formatCode>General</c:formatCode>
                <c:ptCount val="28"/>
                <c:pt idx="0">
                  <c:v>298</c:v>
                </c:pt>
                <c:pt idx="1">
                  <c:v>298</c:v>
                </c:pt>
                <c:pt idx="2">
                  <c:v>298</c:v>
                </c:pt>
                <c:pt idx="3">
                  <c:v>298</c:v>
                </c:pt>
                <c:pt idx="4">
                  <c:v>322</c:v>
                </c:pt>
                <c:pt idx="5">
                  <c:v>336</c:v>
                </c:pt>
                <c:pt idx="6">
                  <c:v>346</c:v>
                </c:pt>
                <c:pt idx="7">
                  <c:v>360</c:v>
                </c:pt>
                <c:pt idx="8">
                  <c:v>364</c:v>
                </c:pt>
                <c:pt idx="9">
                  <c:v>371</c:v>
                </c:pt>
                <c:pt idx="10">
                  <c:v>373</c:v>
                </c:pt>
                <c:pt idx="11">
                  <c:v>378</c:v>
                </c:pt>
                <c:pt idx="12">
                  <c:v>393</c:v>
                </c:pt>
                <c:pt idx="13">
                  <c:v>402</c:v>
                </c:pt>
                <c:pt idx="14">
                  <c:v>403</c:v>
                </c:pt>
                <c:pt idx="15">
                  <c:v>403</c:v>
                </c:pt>
                <c:pt idx="16">
                  <c:v>405</c:v>
                </c:pt>
                <c:pt idx="17">
                  <c:v>406</c:v>
                </c:pt>
                <c:pt idx="18">
                  <c:v>408</c:v>
                </c:pt>
                <c:pt idx="19">
                  <c:v>410</c:v>
                </c:pt>
                <c:pt idx="20">
                  <c:v>410</c:v>
                </c:pt>
                <c:pt idx="21">
                  <c:v>411</c:v>
                </c:pt>
                <c:pt idx="22">
                  <c:v>411</c:v>
                </c:pt>
                <c:pt idx="23">
                  <c:v>412</c:v>
                </c:pt>
                <c:pt idx="24">
                  <c:v>413</c:v>
                </c:pt>
                <c:pt idx="25">
                  <c:v>414</c:v>
                </c:pt>
                <c:pt idx="26">
                  <c:v>414</c:v>
                </c:pt>
                <c:pt idx="27">
                  <c:v>414</c:v>
                </c:pt>
              </c:numCache>
            </c:numRef>
          </c:val>
          <c:smooth val="0"/>
          <c:extLst>
            <c:ext xmlns:c16="http://schemas.microsoft.com/office/drawing/2014/chart" uri="{C3380CC4-5D6E-409C-BE32-E72D297353CC}">
              <c16:uniqueId val="{00000000-533A-44D8-877E-571885BE1301}"/>
            </c:ext>
          </c:extLst>
        </c:ser>
        <c:dLbls>
          <c:showLegendKey val="0"/>
          <c:showVal val="0"/>
          <c:showCatName val="0"/>
          <c:showSerName val="0"/>
          <c:showPercent val="0"/>
          <c:showBubbleSize val="0"/>
        </c:dLbls>
        <c:smooth val="0"/>
        <c:axId val="358024528"/>
        <c:axId val="358024856"/>
      </c:lineChart>
      <c:dateAx>
        <c:axId val="358024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024856"/>
        <c:crosses val="autoZero"/>
        <c:auto val="1"/>
        <c:lblOffset val="100"/>
        <c:baseTimeUnit val="days"/>
      </c:dateAx>
      <c:valAx>
        <c:axId val="358024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024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Kienzl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3</c:v>
                </c:pt>
                <c:pt idx="3">
                  <c:v>1</c:v>
                </c:pt>
                <c:pt idx="4">
                  <c:v>0</c:v>
                </c:pt>
                <c:pt idx="5">
                  <c:v>1</c:v>
                </c:pt>
                <c:pt idx="6">
                  <c:v>0</c:v>
                </c:pt>
              </c:numCache>
            </c:numRef>
          </c:val>
          <c:extLst>
            <c:ext xmlns:c16="http://schemas.microsoft.com/office/drawing/2014/chart" uri="{C3380CC4-5D6E-409C-BE32-E72D297353CC}">
              <c16:uniqueId val="{00000000-B041-40A6-ACF1-3C297B11AAE2}"/>
            </c:ext>
          </c:extLst>
        </c:ser>
        <c:dLbls>
          <c:showLegendKey val="0"/>
          <c:showVal val="0"/>
          <c:showCatName val="0"/>
          <c:showSerName val="0"/>
          <c:showPercent val="0"/>
          <c:showBubbleSize val="0"/>
        </c:dLbls>
        <c:gapWidth val="219"/>
        <c:overlap val="-27"/>
        <c:axId val="367693896"/>
        <c:axId val="367690616"/>
      </c:barChart>
      <c:catAx>
        <c:axId val="367693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690616"/>
        <c:crosses val="autoZero"/>
        <c:auto val="1"/>
        <c:lblAlgn val="ctr"/>
        <c:lblOffset val="100"/>
        <c:noMultiLvlLbl val="0"/>
      </c:catAx>
      <c:valAx>
        <c:axId val="367690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693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Autohaus Kienzl</c:v>
                </c:pt>
              </c:strCache>
            </c:strRef>
          </c:cat>
          <c:val>
            <c:numRef>
              <c:f>Sheet1!$B$2</c:f>
              <c:numCache>
                <c:formatCode>General</c:formatCode>
                <c:ptCount val="1"/>
                <c:pt idx="0">
                  <c:v>5</c:v>
                </c:pt>
              </c:numCache>
            </c:numRef>
          </c:val>
          <c:extLst>
            <c:ext xmlns:c16="http://schemas.microsoft.com/office/drawing/2014/chart" uri="{C3380CC4-5D6E-409C-BE32-E72D297353CC}">
              <c16:uniqueId val="{00000000-5014-4394-8092-875D3DF0030F}"/>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Autohaus Kienzl</c:v>
                </c:pt>
              </c:strCache>
            </c:strRef>
          </c:cat>
          <c:val>
            <c:numRef>
              <c:f>Sheet1!$C$2</c:f>
              <c:numCache>
                <c:formatCode>General</c:formatCode>
                <c:ptCount val="1"/>
                <c:pt idx="0">
                  <c:v>1</c:v>
                </c:pt>
              </c:numCache>
            </c:numRef>
          </c:val>
          <c:extLst>
            <c:ext xmlns:c16="http://schemas.microsoft.com/office/drawing/2014/chart" uri="{C3380CC4-5D6E-409C-BE32-E72D297353CC}">
              <c16:uniqueId val="{00000001-5014-4394-8092-875D3DF0030F}"/>
            </c:ext>
          </c:extLst>
        </c:ser>
        <c:dLbls>
          <c:showLegendKey val="0"/>
          <c:showVal val="0"/>
          <c:showCatName val="0"/>
          <c:showSerName val="0"/>
          <c:showPercent val="0"/>
          <c:showBubbleSize val="0"/>
        </c:dLbls>
        <c:gapWidth val="150"/>
        <c:overlap val="100"/>
        <c:axId val="367694224"/>
        <c:axId val="367692256"/>
      </c:barChart>
      <c:catAx>
        <c:axId val="367694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692256"/>
        <c:crosses val="autoZero"/>
        <c:auto val="1"/>
        <c:lblAlgn val="ctr"/>
        <c:lblOffset val="100"/>
        <c:noMultiLvlLbl val="0"/>
      </c:catAx>
      <c:valAx>
        <c:axId val="3676922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694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Kienzl</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25.268150262218001</c:v>
                </c:pt>
                <c:pt idx="1">
                  <c:v>27.331189710611</c:v>
                </c:pt>
              </c:numCache>
            </c:numRef>
          </c:val>
          <c:extLst>
            <c:ext xmlns:c16="http://schemas.microsoft.com/office/drawing/2014/chart" uri="{C3380CC4-5D6E-409C-BE32-E72D297353CC}">
              <c16:uniqueId val="{00000000-8D0A-45FA-8AEF-93EE94EFBE6C}"/>
            </c:ext>
          </c:extLst>
        </c:ser>
        <c:dLbls>
          <c:showLegendKey val="0"/>
          <c:showVal val="0"/>
          <c:showCatName val="0"/>
          <c:showSerName val="0"/>
          <c:showPercent val="0"/>
          <c:showBubbleSize val="0"/>
        </c:dLbls>
        <c:gapWidth val="219"/>
        <c:overlap val="-27"/>
        <c:axId val="367705704"/>
        <c:axId val="367701768"/>
      </c:barChart>
      <c:catAx>
        <c:axId val="367705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01768"/>
        <c:crosses val="autoZero"/>
        <c:auto val="1"/>
        <c:lblAlgn val="ctr"/>
        <c:lblOffset val="100"/>
        <c:noMultiLvlLbl val="0"/>
      </c:catAx>
      <c:valAx>
        <c:axId val="367701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05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Kienzl</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numCache>
            </c:numRef>
          </c:val>
          <c:extLst>
            <c:ext xmlns:c16="http://schemas.microsoft.com/office/drawing/2014/chart" uri="{C3380CC4-5D6E-409C-BE32-E72D297353CC}">
              <c16:uniqueId val="{00000000-1AF1-4728-99C9-B63B377CCE19}"/>
            </c:ext>
          </c:extLst>
        </c:ser>
        <c:dLbls>
          <c:showLegendKey val="0"/>
          <c:showVal val="0"/>
          <c:showCatName val="0"/>
          <c:showSerName val="0"/>
          <c:showPercent val="0"/>
          <c:showBubbleSize val="0"/>
        </c:dLbls>
        <c:gapWidth val="219"/>
        <c:overlap val="-27"/>
        <c:axId val="403569816"/>
        <c:axId val="403565552"/>
      </c:barChart>
      <c:catAx>
        <c:axId val="403569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565552"/>
        <c:crosses val="autoZero"/>
        <c:auto val="1"/>
        <c:lblAlgn val="ctr"/>
        <c:lblOffset val="100"/>
        <c:noMultiLvlLbl val="0"/>
      </c:catAx>
      <c:valAx>
        <c:axId val="403565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569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Kienzl</c:v>
                </c:pt>
              </c:strCache>
            </c:strRef>
          </c:tx>
          <c:spPr>
            <a:ln w="28575" cap="rnd">
              <a:solidFill>
                <a:schemeClr val="accent1"/>
              </a:solidFill>
              <a:round/>
            </a:ln>
            <a:effectLst/>
          </c:spPr>
          <c:marker>
            <c:symbol val="none"/>
          </c:marker>
          <c:cat>
            <c:numRef>
              <c:f>Sheet1!$A$2:$A$29</c:f>
              <c:numCache>
                <c:formatCode>m/d/yyyy</c:formatCode>
                <c:ptCount val="28"/>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numCache>
            </c:numRef>
          </c:cat>
          <c:val>
            <c:numRef>
              <c:f>Sheet1!$B$2:$B$29</c:f>
              <c:numCache>
                <c:formatCode>General</c:formatCode>
                <c:ptCount val="28"/>
                <c:pt idx="3">
                  <c:v>7</c:v>
                </c:pt>
                <c:pt idx="4">
                  <c:v>7</c:v>
                </c:pt>
                <c:pt idx="5">
                  <c:v>7</c:v>
                </c:pt>
                <c:pt idx="6">
                  <c:v>7</c:v>
                </c:pt>
                <c:pt idx="7">
                  <c:v>7</c:v>
                </c:pt>
                <c:pt idx="8">
                  <c:v>7</c:v>
                </c:pt>
                <c:pt idx="9">
                  <c:v>7</c:v>
                </c:pt>
                <c:pt idx="10">
                  <c:v>7</c:v>
                </c:pt>
                <c:pt idx="11">
                  <c:v>7</c:v>
                </c:pt>
                <c:pt idx="12">
                  <c:v>7</c:v>
                </c:pt>
                <c:pt idx="13">
                  <c:v>7</c:v>
                </c:pt>
                <c:pt idx="14">
                  <c:v>7</c:v>
                </c:pt>
                <c:pt idx="15">
                  <c:v>7</c:v>
                </c:pt>
                <c:pt idx="16">
                  <c:v>7</c:v>
                </c:pt>
                <c:pt idx="17">
                  <c:v>7</c:v>
                </c:pt>
                <c:pt idx="18">
                  <c:v>7</c:v>
                </c:pt>
                <c:pt idx="19">
                  <c:v>7</c:v>
                </c:pt>
                <c:pt idx="20">
                  <c:v>7</c:v>
                </c:pt>
                <c:pt idx="21">
                  <c:v>7</c:v>
                </c:pt>
                <c:pt idx="22">
                  <c:v>7</c:v>
                </c:pt>
                <c:pt idx="23">
                  <c:v>7</c:v>
                </c:pt>
                <c:pt idx="24">
                  <c:v>7</c:v>
                </c:pt>
                <c:pt idx="25">
                  <c:v>7</c:v>
                </c:pt>
                <c:pt idx="26">
                  <c:v>7</c:v>
                </c:pt>
                <c:pt idx="27">
                  <c:v>7</c:v>
                </c:pt>
              </c:numCache>
            </c:numRef>
          </c:val>
          <c:smooth val="0"/>
          <c:extLst>
            <c:ext xmlns:c16="http://schemas.microsoft.com/office/drawing/2014/chart" uri="{C3380CC4-5D6E-409C-BE32-E72D297353CC}">
              <c16:uniqueId val="{00000000-36AD-4DC7-AEAC-01488E002B6B}"/>
            </c:ext>
          </c:extLst>
        </c:ser>
        <c:dLbls>
          <c:showLegendKey val="0"/>
          <c:showVal val="0"/>
          <c:showCatName val="0"/>
          <c:showSerName val="0"/>
          <c:showPercent val="0"/>
          <c:showBubbleSize val="0"/>
        </c:dLbls>
        <c:smooth val="0"/>
        <c:axId val="403562600"/>
        <c:axId val="403567192"/>
      </c:lineChart>
      <c:dateAx>
        <c:axId val="403562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567192"/>
        <c:crosses val="autoZero"/>
        <c:auto val="1"/>
        <c:lblOffset val="100"/>
        <c:baseTimeUnit val="days"/>
      </c:dateAx>
      <c:valAx>
        <c:axId val="403567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562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6">
                  <c:v>0</c:v>
                </c:pt>
              </c:numCache>
            </c:numRef>
          </c:val>
          <c:extLst>
            <c:ext xmlns:c16="http://schemas.microsoft.com/office/drawing/2014/chart" uri="{C3380CC4-5D6E-409C-BE32-E72D297353CC}">
              <c16:uniqueId val="{00000000-6A17-4AC6-BE36-AE85874B1FA5}"/>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6A17-4AC6-BE36-AE85874B1FA5}"/>
            </c:ext>
          </c:extLst>
        </c:ser>
        <c:dLbls>
          <c:showLegendKey val="0"/>
          <c:showVal val="0"/>
          <c:showCatName val="0"/>
          <c:showSerName val="0"/>
          <c:showPercent val="0"/>
          <c:showBubbleSize val="0"/>
        </c:dLbls>
        <c:gapWidth val="219"/>
        <c:overlap val="-27"/>
        <c:axId val="403575064"/>
        <c:axId val="403580312"/>
      </c:barChart>
      <c:catAx>
        <c:axId val="403575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580312"/>
        <c:crosses val="autoZero"/>
        <c:auto val="1"/>
        <c:lblAlgn val="ctr"/>
        <c:lblOffset val="100"/>
        <c:noMultiLvlLbl val="0"/>
      </c:catAx>
      <c:valAx>
        <c:axId val="403580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575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Kienzl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46.730769230768999</c:v>
                </c:pt>
                <c:pt idx="1">
                  <c:v>27.230769230768999</c:v>
                </c:pt>
                <c:pt idx="2">
                  <c:v>19.807692307692001</c:v>
                </c:pt>
                <c:pt idx="3">
                  <c:v>20.5</c:v>
                </c:pt>
                <c:pt idx="4">
                  <c:v>29.884615384615</c:v>
                </c:pt>
                <c:pt idx="5">
                  <c:v>60.846153846154003</c:v>
                </c:pt>
                <c:pt idx="6">
                  <c:v>120</c:v>
                </c:pt>
                <c:pt idx="7">
                  <c:v>147.53846153846001</c:v>
                </c:pt>
                <c:pt idx="8">
                  <c:v>161.96153846153999</c:v>
                </c:pt>
                <c:pt idx="9">
                  <c:v>157.69230769231001</c:v>
                </c:pt>
                <c:pt idx="10">
                  <c:v>155.5</c:v>
                </c:pt>
                <c:pt idx="11">
                  <c:v>153.03846153846001</c:v>
                </c:pt>
                <c:pt idx="12">
                  <c:v>176.26923076923001</c:v>
                </c:pt>
                <c:pt idx="13">
                  <c:v>167.46153846153999</c:v>
                </c:pt>
                <c:pt idx="14">
                  <c:v>163.15384615385</c:v>
                </c:pt>
                <c:pt idx="15">
                  <c:v>159.46153846153999</c:v>
                </c:pt>
                <c:pt idx="16">
                  <c:v>160.57692307692</c:v>
                </c:pt>
                <c:pt idx="17">
                  <c:v>169.15384615385</c:v>
                </c:pt>
                <c:pt idx="18">
                  <c:v>178.03846153846001</c:v>
                </c:pt>
                <c:pt idx="19">
                  <c:v>192.84615384615</c:v>
                </c:pt>
                <c:pt idx="20">
                  <c:v>203.57692307692</c:v>
                </c:pt>
                <c:pt idx="21">
                  <c:v>187.5</c:v>
                </c:pt>
                <c:pt idx="22">
                  <c:v>146.15384615385</c:v>
                </c:pt>
                <c:pt idx="23">
                  <c:v>86.269230769231001</c:v>
                </c:pt>
              </c:numCache>
            </c:numRef>
          </c:val>
          <c:smooth val="0"/>
          <c:extLst>
            <c:ext xmlns:c16="http://schemas.microsoft.com/office/drawing/2014/chart" uri="{C3380CC4-5D6E-409C-BE32-E72D297353CC}">
              <c16:uniqueId val="{00000000-F7A8-4F93-8841-921BA03BC94A}"/>
            </c:ext>
          </c:extLst>
        </c:ser>
        <c:dLbls>
          <c:showLegendKey val="0"/>
          <c:showVal val="0"/>
          <c:showCatName val="0"/>
          <c:showSerName val="0"/>
          <c:showPercent val="0"/>
          <c:showBubbleSize val="0"/>
        </c:dLbls>
        <c:smooth val="0"/>
        <c:axId val="403572440"/>
        <c:axId val="403581296"/>
      </c:lineChart>
      <c:catAx>
        <c:axId val="403572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581296"/>
        <c:crosses val="autoZero"/>
        <c:auto val="1"/>
        <c:lblAlgn val="ctr"/>
        <c:lblOffset val="100"/>
        <c:noMultiLvlLbl val="0"/>
      </c:catAx>
      <c:valAx>
        <c:axId val="403581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572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57F99-07AA-4FDE-B083-5BB55A73288F}"/>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737E54B5-4391-412C-B232-473B32FC9347}"/>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1329494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BBE50-6BD9-42D5-94B8-1E5016C2226E}"/>
              </a:ext>
            </a:extLst>
          </p:cNvPr>
          <p:cNvSpPr>
            <a:spLocks noGrp="1"/>
          </p:cNvSpPr>
          <p:nvPr>
            <p:ph type="title"/>
          </p:nvPr>
        </p:nvSpPr>
        <p:spPr/>
        <p:txBody>
          <a:bodyPr/>
          <a:lstStyle/>
          <a:p>
            <a:r>
              <a:rPr lang="de-DE"/>
              <a:t>Wichtigste Werte (KPI's) | Autohaus Kienzl</a:t>
            </a:r>
            <a:endParaRPr lang="en-US"/>
          </a:p>
        </p:txBody>
      </p:sp>
      <p:graphicFrame>
        <p:nvGraphicFramePr>
          <p:cNvPr id="5" name="Table Placeholder 4">
            <a:extLst>
              <a:ext uri="{FF2B5EF4-FFF2-40B4-BE49-F238E27FC236}">
                <a16:creationId xmlns:a16="http://schemas.microsoft.com/office/drawing/2014/main" id="{36B6E2EA-E1D5-4B14-8C30-0845F8CF7D63}"/>
              </a:ext>
            </a:extLst>
          </p:cNvPr>
          <p:cNvGraphicFramePr>
            <a:graphicFrameLocks noGrp="1"/>
          </p:cNvGraphicFramePr>
          <p:nvPr>
            <p:ph type="tbl" sz="quarter" idx="13"/>
            <p:extLst>
              <p:ext uri="{D42A27DB-BD31-4B8C-83A1-F6EECF244321}">
                <p14:modId xmlns:p14="http://schemas.microsoft.com/office/powerpoint/2010/main" val="1931545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92359558"/>
                    </a:ext>
                  </a:extLst>
                </a:gridCol>
                <a:gridCol w="740664">
                  <a:extLst>
                    <a:ext uri="{9D8B030D-6E8A-4147-A177-3AD203B41FA5}">
                      <a16:colId xmlns:a16="http://schemas.microsoft.com/office/drawing/2014/main" val="1874667025"/>
                    </a:ext>
                  </a:extLst>
                </a:gridCol>
                <a:gridCol w="740664">
                  <a:extLst>
                    <a:ext uri="{9D8B030D-6E8A-4147-A177-3AD203B41FA5}">
                      <a16:colId xmlns:a16="http://schemas.microsoft.com/office/drawing/2014/main" val="2963059865"/>
                    </a:ext>
                  </a:extLst>
                </a:gridCol>
                <a:gridCol w="740664">
                  <a:extLst>
                    <a:ext uri="{9D8B030D-6E8A-4147-A177-3AD203B41FA5}">
                      <a16:colId xmlns:a16="http://schemas.microsoft.com/office/drawing/2014/main" val="3189221588"/>
                    </a:ext>
                  </a:extLst>
                </a:gridCol>
                <a:gridCol w="740664">
                  <a:extLst>
                    <a:ext uri="{9D8B030D-6E8A-4147-A177-3AD203B41FA5}">
                      <a16:colId xmlns:a16="http://schemas.microsoft.com/office/drawing/2014/main" val="1590075215"/>
                    </a:ext>
                  </a:extLst>
                </a:gridCol>
                <a:gridCol w="740664">
                  <a:extLst>
                    <a:ext uri="{9D8B030D-6E8A-4147-A177-3AD203B41FA5}">
                      <a16:colId xmlns:a16="http://schemas.microsoft.com/office/drawing/2014/main" val="4044771149"/>
                    </a:ext>
                  </a:extLst>
                </a:gridCol>
                <a:gridCol w="740664">
                  <a:extLst>
                    <a:ext uri="{9D8B030D-6E8A-4147-A177-3AD203B41FA5}">
                      <a16:colId xmlns:a16="http://schemas.microsoft.com/office/drawing/2014/main" val="4209026668"/>
                    </a:ext>
                  </a:extLst>
                </a:gridCol>
                <a:gridCol w="740664">
                  <a:extLst>
                    <a:ext uri="{9D8B030D-6E8A-4147-A177-3AD203B41FA5}">
                      <a16:colId xmlns:a16="http://schemas.microsoft.com/office/drawing/2014/main" val="3924594177"/>
                    </a:ext>
                  </a:extLst>
                </a:gridCol>
                <a:gridCol w="740664">
                  <a:extLst>
                    <a:ext uri="{9D8B030D-6E8A-4147-A177-3AD203B41FA5}">
                      <a16:colId xmlns:a16="http://schemas.microsoft.com/office/drawing/2014/main" val="3844221830"/>
                    </a:ext>
                  </a:extLst>
                </a:gridCol>
                <a:gridCol w="740664">
                  <a:extLst>
                    <a:ext uri="{9D8B030D-6E8A-4147-A177-3AD203B41FA5}">
                      <a16:colId xmlns:a16="http://schemas.microsoft.com/office/drawing/2014/main" val="12023014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73183155"/>
                  </a:ext>
                </a:extLst>
              </a:tr>
              <a:tr h="370840">
                <a:tc>
                  <a:txBody>
                    <a:bodyPr/>
                    <a:lstStyle/>
                    <a:p>
                      <a:r>
                        <a:rPr lang="en-US" sz="1000"/>
                        <a:t>Autohaus Kienzl</a:t>
                      </a:r>
                    </a:p>
                  </a:txBody>
                  <a:tcPr/>
                </a:tc>
                <a:tc>
                  <a:txBody>
                    <a:bodyPr/>
                    <a:lstStyle/>
                    <a:p>
                      <a:r>
                        <a:rPr lang="en-US" sz="1000"/>
                        <a:t>414</a:t>
                      </a:r>
                    </a:p>
                  </a:txBody>
                  <a:tcPr/>
                </a:tc>
                <a:tc>
                  <a:txBody>
                    <a:bodyPr/>
                    <a:lstStyle/>
                    <a:p>
                      <a:r>
                        <a:rPr lang="en-US" sz="1000"/>
                        <a:t>n/a</a:t>
                      </a:r>
                    </a:p>
                  </a:txBody>
                  <a:tcPr/>
                </a:tc>
                <a:tc>
                  <a:txBody>
                    <a:bodyPr/>
                    <a:lstStyle/>
                    <a:p>
                      <a:r>
                        <a:rPr lang="en-US" sz="1000"/>
                        <a:t>6</a:t>
                      </a:r>
                    </a:p>
                  </a:txBody>
                  <a:tcPr/>
                </a:tc>
                <a:tc>
                  <a:txBody>
                    <a:bodyPr/>
                    <a:lstStyle/>
                    <a:p>
                      <a:r>
                        <a:rPr lang="en-US" sz="1000"/>
                        <a:t>488</a:t>
                      </a:r>
                    </a:p>
                  </a:txBody>
                  <a:tcPr/>
                </a:tc>
                <a:tc>
                  <a:txBody>
                    <a:bodyPr/>
                    <a:lstStyle/>
                    <a:p>
                      <a:r>
                        <a:rPr lang="en-US" sz="1000"/>
                        <a:t>21</a:t>
                      </a:r>
                    </a:p>
                  </a:txBody>
                  <a:tcPr/>
                </a:tc>
                <a:tc>
                  <a:txBody>
                    <a:bodyPr/>
                    <a:lstStyle/>
                    <a:p>
                      <a:r>
                        <a:rPr lang="en-US" sz="1000"/>
                        <a:t>52</a:t>
                      </a:r>
                    </a:p>
                  </a:txBody>
                  <a:tcPr/>
                </a:tc>
                <a:tc>
                  <a:txBody>
                    <a:bodyPr/>
                    <a:lstStyle/>
                    <a:p>
                      <a:r>
                        <a:rPr lang="en-US" sz="1000"/>
                        <a:t>1</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946774611"/>
                  </a:ext>
                </a:extLst>
              </a:tr>
            </a:tbl>
          </a:graphicData>
        </a:graphic>
      </p:graphicFrame>
      <p:sp>
        <p:nvSpPr>
          <p:cNvPr id="4" name="Text Placeholder 3">
            <a:extLst>
              <a:ext uri="{FF2B5EF4-FFF2-40B4-BE49-F238E27FC236}">
                <a16:creationId xmlns:a16="http://schemas.microsoft.com/office/drawing/2014/main" id="{477C37BA-48AD-4F8B-83F0-814036EC758F}"/>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24957046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0CC7D-97FF-4354-B4B0-669772ECB738}"/>
              </a:ext>
            </a:extLst>
          </p:cNvPr>
          <p:cNvSpPr>
            <a:spLocks noGrp="1"/>
          </p:cNvSpPr>
          <p:nvPr>
            <p:ph type="title"/>
          </p:nvPr>
        </p:nvSpPr>
        <p:spPr/>
        <p:txBody>
          <a:bodyPr/>
          <a:lstStyle/>
          <a:p>
            <a:r>
              <a:rPr lang="en-US"/>
              <a:t>Fans (Übersicht) | Autohaus Kienzl</a:t>
            </a:r>
          </a:p>
        </p:txBody>
      </p:sp>
      <p:graphicFrame>
        <p:nvGraphicFramePr>
          <p:cNvPr id="5" name="Table Placeholder 4">
            <a:extLst>
              <a:ext uri="{FF2B5EF4-FFF2-40B4-BE49-F238E27FC236}">
                <a16:creationId xmlns:a16="http://schemas.microsoft.com/office/drawing/2014/main" id="{A679262B-5203-470C-A1CA-EF53B1EDF8EE}"/>
              </a:ext>
            </a:extLst>
          </p:cNvPr>
          <p:cNvGraphicFramePr>
            <a:graphicFrameLocks noGrp="1"/>
          </p:cNvGraphicFramePr>
          <p:nvPr>
            <p:ph type="tbl" sz="quarter" idx="13"/>
            <p:extLst>
              <p:ext uri="{D42A27DB-BD31-4B8C-83A1-F6EECF244321}">
                <p14:modId xmlns:p14="http://schemas.microsoft.com/office/powerpoint/2010/main" val="4212866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30489903"/>
                    </a:ext>
                  </a:extLst>
                </a:gridCol>
                <a:gridCol w="1234440">
                  <a:extLst>
                    <a:ext uri="{9D8B030D-6E8A-4147-A177-3AD203B41FA5}">
                      <a16:colId xmlns:a16="http://schemas.microsoft.com/office/drawing/2014/main" val="70131806"/>
                    </a:ext>
                  </a:extLst>
                </a:gridCol>
                <a:gridCol w="822960">
                  <a:extLst>
                    <a:ext uri="{9D8B030D-6E8A-4147-A177-3AD203B41FA5}">
                      <a16:colId xmlns:a16="http://schemas.microsoft.com/office/drawing/2014/main" val="2513381171"/>
                    </a:ext>
                  </a:extLst>
                </a:gridCol>
                <a:gridCol w="822960">
                  <a:extLst>
                    <a:ext uri="{9D8B030D-6E8A-4147-A177-3AD203B41FA5}">
                      <a16:colId xmlns:a16="http://schemas.microsoft.com/office/drawing/2014/main" val="3246088847"/>
                    </a:ext>
                  </a:extLst>
                </a:gridCol>
                <a:gridCol w="822960">
                  <a:extLst>
                    <a:ext uri="{9D8B030D-6E8A-4147-A177-3AD203B41FA5}">
                      <a16:colId xmlns:a16="http://schemas.microsoft.com/office/drawing/2014/main" val="721539553"/>
                    </a:ext>
                  </a:extLst>
                </a:gridCol>
                <a:gridCol w="822960">
                  <a:extLst>
                    <a:ext uri="{9D8B030D-6E8A-4147-A177-3AD203B41FA5}">
                      <a16:colId xmlns:a16="http://schemas.microsoft.com/office/drawing/2014/main" val="3974271853"/>
                    </a:ext>
                  </a:extLst>
                </a:gridCol>
                <a:gridCol w="822960">
                  <a:extLst>
                    <a:ext uri="{9D8B030D-6E8A-4147-A177-3AD203B41FA5}">
                      <a16:colId xmlns:a16="http://schemas.microsoft.com/office/drawing/2014/main" val="2192317913"/>
                    </a:ext>
                  </a:extLst>
                </a:gridCol>
                <a:gridCol w="822960">
                  <a:extLst>
                    <a:ext uri="{9D8B030D-6E8A-4147-A177-3AD203B41FA5}">
                      <a16:colId xmlns:a16="http://schemas.microsoft.com/office/drawing/2014/main" val="418752289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086016330"/>
                  </a:ext>
                </a:extLst>
              </a:tr>
              <a:tr h="370840">
                <a:tc>
                  <a:txBody>
                    <a:bodyPr/>
                    <a:lstStyle/>
                    <a:p>
                      <a:r>
                        <a:rPr lang="en-US" sz="1000"/>
                        <a:t>Autohaus Kienzl</a:t>
                      </a:r>
                    </a:p>
                  </a:txBody>
                  <a:tcPr/>
                </a:tc>
                <a:tc>
                  <a:txBody>
                    <a:bodyPr/>
                    <a:lstStyle/>
                    <a:p>
                      <a:r>
                        <a:rPr lang="en-US" sz="1000"/>
                        <a:t>414</a:t>
                      </a:r>
                    </a:p>
                  </a:txBody>
                  <a:tcPr/>
                </a:tc>
                <a:tc>
                  <a:txBody>
                    <a:bodyPr/>
                    <a:lstStyle/>
                    <a:p>
                      <a:r>
                        <a:rPr lang="en-US" sz="1000"/>
                        <a:t>1</a:t>
                      </a:r>
                    </a:p>
                  </a:txBody>
                  <a:tcPr/>
                </a:tc>
                <a:tc>
                  <a:txBody>
                    <a:bodyPr/>
                    <a:lstStyle/>
                    <a:p>
                      <a:r>
                        <a:rPr lang="en-US" sz="1000"/>
                        <a:t>0.2 %</a:t>
                      </a:r>
                    </a:p>
                  </a:txBody>
                  <a:tcPr/>
                </a:tc>
                <a:tc>
                  <a:txBody>
                    <a:bodyPr/>
                    <a:lstStyle/>
                    <a:p>
                      <a:r>
                        <a:rPr lang="en-US" sz="1000"/>
                        <a:t>4</a:t>
                      </a:r>
                    </a:p>
                  </a:txBody>
                  <a:tcPr/>
                </a:tc>
                <a:tc>
                  <a:txBody>
                    <a:bodyPr/>
                    <a:lstStyle/>
                    <a:p>
                      <a:r>
                        <a:rPr lang="en-US" sz="1000"/>
                        <a:t>1.0 %</a:t>
                      </a:r>
                    </a:p>
                  </a:txBody>
                  <a:tcPr/>
                </a:tc>
                <a:tc>
                  <a:txBody>
                    <a:bodyPr/>
                    <a:lstStyle/>
                    <a:p>
                      <a:r>
                        <a:rPr lang="en-US" sz="1000"/>
                        <a:t>116</a:t>
                      </a:r>
                    </a:p>
                  </a:txBody>
                  <a:tcPr/>
                </a:tc>
                <a:tc>
                  <a:txBody>
                    <a:bodyPr/>
                    <a:lstStyle/>
                    <a:p>
                      <a:r>
                        <a:rPr lang="en-US" sz="1000"/>
                        <a:t>38.9 %</a:t>
                      </a:r>
                    </a:p>
                  </a:txBody>
                  <a:tcPr/>
                </a:tc>
                <a:extLst>
                  <a:ext uri="{0D108BD9-81ED-4DB2-BD59-A6C34878D82A}">
                    <a16:rowId xmlns:a16="http://schemas.microsoft.com/office/drawing/2014/main" val="378166943"/>
                  </a:ext>
                </a:extLst>
              </a:tr>
            </a:tbl>
          </a:graphicData>
        </a:graphic>
      </p:graphicFrame>
      <p:sp>
        <p:nvSpPr>
          <p:cNvPr id="4" name="Text Placeholder 3">
            <a:extLst>
              <a:ext uri="{FF2B5EF4-FFF2-40B4-BE49-F238E27FC236}">
                <a16:creationId xmlns:a16="http://schemas.microsoft.com/office/drawing/2014/main" id="{778EC216-46FE-447F-8FEC-8264759101EA}"/>
              </a:ext>
            </a:extLst>
          </p:cNvPr>
          <p:cNvSpPr>
            <a:spLocks noGrp="1"/>
          </p:cNvSpPr>
          <p:nvPr>
            <p:ph type="body" sz="quarter" idx="14"/>
          </p:nvPr>
        </p:nvSpPr>
        <p:spPr/>
        <p:txBody>
          <a:bodyPr/>
          <a:lstStyle/>
          <a:p>
            <a:r>
              <a:rPr lang="en-US"/>
              <a:t>08/29/2018 - 09/28/2018</a:t>
            </a:r>
          </a:p>
        </p:txBody>
      </p:sp>
    </p:spTree>
    <p:extLst>
      <p:ext uri="{BB962C8B-B14F-4D97-AF65-F5344CB8AC3E}">
        <p14:creationId xmlns:p14="http://schemas.microsoft.com/office/powerpoint/2010/main" val="4207154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54EA5-F198-428B-8EF7-9C361F545EE9}"/>
              </a:ext>
            </a:extLst>
          </p:cNvPr>
          <p:cNvSpPr>
            <a:spLocks noGrp="1"/>
          </p:cNvSpPr>
          <p:nvPr>
            <p:ph type="title"/>
          </p:nvPr>
        </p:nvSpPr>
        <p:spPr/>
        <p:txBody>
          <a:bodyPr/>
          <a:lstStyle/>
          <a:p>
            <a:r>
              <a:rPr lang="en-US"/>
              <a:t>Facebook Key Metrics Table w. User Post RR | Autohaus Kienzl</a:t>
            </a:r>
          </a:p>
        </p:txBody>
      </p:sp>
      <p:graphicFrame>
        <p:nvGraphicFramePr>
          <p:cNvPr id="5" name="Table Placeholder 4">
            <a:extLst>
              <a:ext uri="{FF2B5EF4-FFF2-40B4-BE49-F238E27FC236}">
                <a16:creationId xmlns:a16="http://schemas.microsoft.com/office/drawing/2014/main" id="{8DD9C3DF-C5F8-4924-A473-ECF65D0A154C}"/>
              </a:ext>
            </a:extLst>
          </p:cNvPr>
          <p:cNvGraphicFramePr>
            <a:graphicFrameLocks noGrp="1"/>
          </p:cNvGraphicFramePr>
          <p:nvPr>
            <p:ph type="tbl" sz="quarter" idx="13"/>
            <p:extLst>
              <p:ext uri="{D42A27DB-BD31-4B8C-83A1-F6EECF244321}">
                <p14:modId xmlns:p14="http://schemas.microsoft.com/office/powerpoint/2010/main" val="1185908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5519938"/>
                    </a:ext>
                  </a:extLst>
                </a:gridCol>
                <a:gridCol w="740664">
                  <a:extLst>
                    <a:ext uri="{9D8B030D-6E8A-4147-A177-3AD203B41FA5}">
                      <a16:colId xmlns:a16="http://schemas.microsoft.com/office/drawing/2014/main" val="2059975424"/>
                    </a:ext>
                  </a:extLst>
                </a:gridCol>
                <a:gridCol w="740664">
                  <a:extLst>
                    <a:ext uri="{9D8B030D-6E8A-4147-A177-3AD203B41FA5}">
                      <a16:colId xmlns:a16="http://schemas.microsoft.com/office/drawing/2014/main" val="388807244"/>
                    </a:ext>
                  </a:extLst>
                </a:gridCol>
                <a:gridCol w="740664">
                  <a:extLst>
                    <a:ext uri="{9D8B030D-6E8A-4147-A177-3AD203B41FA5}">
                      <a16:colId xmlns:a16="http://schemas.microsoft.com/office/drawing/2014/main" val="3600646927"/>
                    </a:ext>
                  </a:extLst>
                </a:gridCol>
                <a:gridCol w="740664">
                  <a:extLst>
                    <a:ext uri="{9D8B030D-6E8A-4147-A177-3AD203B41FA5}">
                      <a16:colId xmlns:a16="http://schemas.microsoft.com/office/drawing/2014/main" val="4040632211"/>
                    </a:ext>
                  </a:extLst>
                </a:gridCol>
                <a:gridCol w="740664">
                  <a:extLst>
                    <a:ext uri="{9D8B030D-6E8A-4147-A177-3AD203B41FA5}">
                      <a16:colId xmlns:a16="http://schemas.microsoft.com/office/drawing/2014/main" val="42911440"/>
                    </a:ext>
                  </a:extLst>
                </a:gridCol>
                <a:gridCol w="740664">
                  <a:extLst>
                    <a:ext uri="{9D8B030D-6E8A-4147-A177-3AD203B41FA5}">
                      <a16:colId xmlns:a16="http://schemas.microsoft.com/office/drawing/2014/main" val="2346336389"/>
                    </a:ext>
                  </a:extLst>
                </a:gridCol>
                <a:gridCol w="740664">
                  <a:extLst>
                    <a:ext uri="{9D8B030D-6E8A-4147-A177-3AD203B41FA5}">
                      <a16:colId xmlns:a16="http://schemas.microsoft.com/office/drawing/2014/main" val="3748227657"/>
                    </a:ext>
                  </a:extLst>
                </a:gridCol>
                <a:gridCol w="740664">
                  <a:extLst>
                    <a:ext uri="{9D8B030D-6E8A-4147-A177-3AD203B41FA5}">
                      <a16:colId xmlns:a16="http://schemas.microsoft.com/office/drawing/2014/main" val="2708807345"/>
                    </a:ext>
                  </a:extLst>
                </a:gridCol>
                <a:gridCol w="740664">
                  <a:extLst>
                    <a:ext uri="{9D8B030D-6E8A-4147-A177-3AD203B41FA5}">
                      <a16:colId xmlns:a16="http://schemas.microsoft.com/office/drawing/2014/main" val="170349918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60293060"/>
                  </a:ext>
                </a:extLst>
              </a:tr>
              <a:tr h="370840">
                <a:tc>
                  <a:txBody>
                    <a:bodyPr/>
                    <a:lstStyle/>
                    <a:p>
                      <a:r>
                        <a:rPr lang="en-US" sz="1000"/>
                        <a:t>Autohaus Kienzl</a:t>
                      </a:r>
                    </a:p>
                  </a:txBody>
                  <a:tcPr/>
                </a:tc>
                <a:tc>
                  <a:txBody>
                    <a:bodyPr/>
                    <a:lstStyle/>
                    <a:p>
                      <a:r>
                        <a:rPr lang="en-US" sz="1000"/>
                        <a:t>414</a:t>
                      </a:r>
                    </a:p>
                  </a:txBody>
                  <a:tcPr/>
                </a:tc>
                <a:tc>
                  <a:txBody>
                    <a:bodyPr/>
                    <a:lstStyle/>
                    <a:p>
                      <a:r>
                        <a:rPr lang="en-US" sz="1000"/>
                        <a:t>n/a</a:t>
                      </a:r>
                    </a:p>
                  </a:txBody>
                  <a:tcPr/>
                </a:tc>
                <a:tc>
                  <a:txBody>
                    <a:bodyPr/>
                    <a:lstStyle/>
                    <a:p>
                      <a:r>
                        <a:rPr lang="en-US" sz="1000"/>
                        <a:t>6</a:t>
                      </a:r>
                    </a:p>
                  </a:txBody>
                  <a:tcPr/>
                </a:tc>
                <a:tc>
                  <a:txBody>
                    <a:bodyPr/>
                    <a:lstStyle/>
                    <a:p>
                      <a:r>
                        <a:rPr lang="en-US" sz="1000"/>
                        <a:t>488</a:t>
                      </a:r>
                    </a:p>
                  </a:txBody>
                  <a:tcPr/>
                </a:tc>
                <a:tc>
                  <a:txBody>
                    <a:bodyPr/>
                    <a:lstStyle/>
                    <a:p>
                      <a:r>
                        <a:rPr lang="en-US" sz="1000"/>
                        <a:t>21</a:t>
                      </a:r>
                    </a:p>
                  </a:txBody>
                  <a:tcPr/>
                </a:tc>
                <a:tc>
                  <a:txBody>
                    <a:bodyPr/>
                    <a:lstStyle/>
                    <a:p>
                      <a:r>
                        <a:rPr lang="en-US" sz="1000"/>
                        <a:t>52</a:t>
                      </a:r>
                    </a:p>
                  </a:txBody>
                  <a:tcPr/>
                </a:tc>
                <a:tc>
                  <a:txBody>
                    <a:bodyPr/>
                    <a:lstStyle/>
                    <a:p>
                      <a:r>
                        <a:rPr lang="en-US" sz="1000"/>
                        <a:t>1</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4094121654"/>
                  </a:ext>
                </a:extLst>
              </a:tr>
            </a:tbl>
          </a:graphicData>
        </a:graphic>
      </p:graphicFrame>
      <p:sp>
        <p:nvSpPr>
          <p:cNvPr id="4" name="Text Placeholder 3">
            <a:extLst>
              <a:ext uri="{FF2B5EF4-FFF2-40B4-BE49-F238E27FC236}">
                <a16:creationId xmlns:a16="http://schemas.microsoft.com/office/drawing/2014/main" id="{753DC362-BFE7-48FF-88A1-BE760FC15C7D}"/>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3149912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0ABDA-AFE1-4BE9-B011-735AEF82C2A4}"/>
              </a:ext>
            </a:extLst>
          </p:cNvPr>
          <p:cNvSpPr>
            <a:spLocks noGrp="1"/>
          </p:cNvSpPr>
          <p:nvPr>
            <p:ph type="title"/>
          </p:nvPr>
        </p:nvSpPr>
        <p:spPr/>
        <p:txBody>
          <a:bodyPr/>
          <a:lstStyle/>
          <a:p>
            <a:r>
              <a:rPr lang="en-US"/>
              <a:t>Facebook Fans Total | Autohaus Kienzl</a:t>
            </a:r>
          </a:p>
        </p:txBody>
      </p:sp>
      <p:graphicFrame>
        <p:nvGraphicFramePr>
          <p:cNvPr id="6" name="Chart Placeholder 5">
            <a:extLst>
              <a:ext uri="{FF2B5EF4-FFF2-40B4-BE49-F238E27FC236}">
                <a16:creationId xmlns:a16="http://schemas.microsoft.com/office/drawing/2014/main" id="{A39DCDC6-2D2E-4747-BA76-76E53C2AD923}"/>
              </a:ext>
            </a:extLst>
          </p:cNvPr>
          <p:cNvGraphicFramePr>
            <a:graphicFrameLocks noGrp="1"/>
          </p:cNvGraphicFramePr>
          <p:nvPr>
            <p:ph type="chart" sz="quarter" idx="13"/>
            <p:extLst>
              <p:ext uri="{D42A27DB-BD31-4B8C-83A1-F6EECF244321}">
                <p14:modId xmlns:p14="http://schemas.microsoft.com/office/powerpoint/2010/main" val="37261307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CD6E28-18B9-4926-9035-B1C8E72E86A4}"/>
              </a:ext>
            </a:extLst>
          </p:cNvPr>
          <p:cNvSpPr>
            <a:spLocks noGrp="1"/>
          </p:cNvSpPr>
          <p:nvPr>
            <p:ph type="body" sz="quarter" idx="14"/>
          </p:nvPr>
        </p:nvSpPr>
        <p:spPr/>
        <p:txBody>
          <a:bodyPr/>
          <a:lstStyle/>
          <a:p>
            <a:r>
              <a:rPr lang="en-US"/>
              <a:t>09/01/2018 - 09/28/2018</a:t>
            </a:r>
          </a:p>
        </p:txBody>
      </p:sp>
      <p:sp>
        <p:nvSpPr>
          <p:cNvPr id="5" name="Footer Placeholder 4">
            <a:extLst>
              <a:ext uri="{FF2B5EF4-FFF2-40B4-BE49-F238E27FC236}">
                <a16:creationId xmlns:a16="http://schemas.microsoft.com/office/drawing/2014/main" id="{01AF8C3A-81E2-4AC1-9015-60B8AD3099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1881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36A19-DC6A-4E94-8F4E-C82BD2A1AE51}"/>
              </a:ext>
            </a:extLst>
          </p:cNvPr>
          <p:cNvSpPr>
            <a:spLocks noGrp="1"/>
          </p:cNvSpPr>
          <p:nvPr>
            <p:ph type="title"/>
          </p:nvPr>
        </p:nvSpPr>
        <p:spPr/>
        <p:txBody>
          <a:bodyPr/>
          <a:lstStyle/>
          <a:p>
            <a:r>
              <a:rPr lang="de-DE"/>
              <a:t>Eigene Beiträge (Postings) | Autohaus Kienzl - 1 of 2</a:t>
            </a:r>
            <a:endParaRPr lang="en-US"/>
          </a:p>
        </p:txBody>
      </p:sp>
      <p:graphicFrame>
        <p:nvGraphicFramePr>
          <p:cNvPr id="5" name="Table Placeholder 4">
            <a:extLst>
              <a:ext uri="{FF2B5EF4-FFF2-40B4-BE49-F238E27FC236}">
                <a16:creationId xmlns:a16="http://schemas.microsoft.com/office/drawing/2014/main" id="{2CF29E9C-FA87-4F1A-97A4-C9565DFE9987}"/>
              </a:ext>
            </a:extLst>
          </p:cNvPr>
          <p:cNvGraphicFramePr>
            <a:graphicFrameLocks noGrp="1"/>
          </p:cNvGraphicFramePr>
          <p:nvPr>
            <p:ph type="tbl" sz="quarter" idx="13"/>
            <p:extLst>
              <p:ext uri="{D42A27DB-BD31-4B8C-83A1-F6EECF244321}">
                <p14:modId xmlns:p14="http://schemas.microsoft.com/office/powerpoint/2010/main" val="26287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61459018"/>
                    </a:ext>
                  </a:extLst>
                </a:gridCol>
                <a:gridCol w="658368">
                  <a:extLst>
                    <a:ext uri="{9D8B030D-6E8A-4147-A177-3AD203B41FA5}">
                      <a16:colId xmlns:a16="http://schemas.microsoft.com/office/drawing/2014/main" val="7999451"/>
                    </a:ext>
                  </a:extLst>
                </a:gridCol>
                <a:gridCol w="658368">
                  <a:extLst>
                    <a:ext uri="{9D8B030D-6E8A-4147-A177-3AD203B41FA5}">
                      <a16:colId xmlns:a16="http://schemas.microsoft.com/office/drawing/2014/main" val="862071405"/>
                    </a:ext>
                  </a:extLst>
                </a:gridCol>
                <a:gridCol w="658368">
                  <a:extLst>
                    <a:ext uri="{9D8B030D-6E8A-4147-A177-3AD203B41FA5}">
                      <a16:colId xmlns:a16="http://schemas.microsoft.com/office/drawing/2014/main" val="2960805810"/>
                    </a:ext>
                  </a:extLst>
                </a:gridCol>
                <a:gridCol w="658368">
                  <a:extLst>
                    <a:ext uri="{9D8B030D-6E8A-4147-A177-3AD203B41FA5}">
                      <a16:colId xmlns:a16="http://schemas.microsoft.com/office/drawing/2014/main" val="834916443"/>
                    </a:ext>
                  </a:extLst>
                </a:gridCol>
                <a:gridCol w="658368">
                  <a:extLst>
                    <a:ext uri="{9D8B030D-6E8A-4147-A177-3AD203B41FA5}">
                      <a16:colId xmlns:a16="http://schemas.microsoft.com/office/drawing/2014/main" val="2255296991"/>
                    </a:ext>
                  </a:extLst>
                </a:gridCol>
                <a:gridCol w="658368">
                  <a:extLst>
                    <a:ext uri="{9D8B030D-6E8A-4147-A177-3AD203B41FA5}">
                      <a16:colId xmlns:a16="http://schemas.microsoft.com/office/drawing/2014/main" val="2347001149"/>
                    </a:ext>
                  </a:extLst>
                </a:gridCol>
                <a:gridCol w="658368">
                  <a:extLst>
                    <a:ext uri="{9D8B030D-6E8A-4147-A177-3AD203B41FA5}">
                      <a16:colId xmlns:a16="http://schemas.microsoft.com/office/drawing/2014/main" val="3791086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96082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Kienzl - 2018-09-19 12:41:59 </a:t>
                      </a:r>
                      <a:r>
                        <a:rPr kumimoji="0" lang="de-DE" sz="1000" b="0" i="0" u="none" strike="noStrike" kern="1200" cap="none" spc="0" normalizeH="0" baseline="0" noProof="0">
                          <a:ln>
                            <a:noFill/>
                          </a:ln>
                          <a:solidFill>
                            <a:prstClr val="black"/>
                          </a:solidFill>
                          <a:effectLst/>
                          <a:uLnTx/>
                          <a:uFillTx/>
                          <a:latin typeface="+mn-lt"/>
                          <a:ea typeface="+mn-ea"/>
                          <a:cs typeface="+mn-cs"/>
                        </a:rPr>
                        <a:t> 
 Am Dienstag, 18.09.2018 war der Direktor von Volvo Car Austria Herr Herbert Gruber und der VPS Trainer Herr Martin Brandner bei uns, um die Volvo Personal Service Zertifizierung vorzunehmen. 
Herrn Manuel Gollner (VPS Techniker) und Herrn Michael Grasser wurde die Urkunde überreicht. 
Diese Auszeichnung ist ein weiterer Baustein in der Mitarbeiterausbildung um unseren Kunden ein perfektes Service bieten zu können. 
Wir gratulieren unseren Mitarbeitern recht herzlich!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22.3587 %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9772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Kienzl - 2018-09-13 20:00:01 </a:t>
                      </a:r>
                      <a:r>
                        <a:rPr kumimoji="0" lang="de-DE" sz="1000" b="0" i="0" u="none" strike="noStrike" kern="1200" cap="none" spc="0" normalizeH="0" baseline="0" noProof="0">
                          <a:ln>
                            <a:noFill/>
                          </a:ln>
                          <a:solidFill>
                            <a:prstClr val="black"/>
                          </a:solidFill>
                          <a:effectLst/>
                          <a:uLnTx/>
                          <a:uFillTx/>
                          <a:latin typeface="+mn-lt"/>
                          <a:ea typeface="+mn-ea"/>
                          <a:cs typeface="+mn-cs"/>
                        </a:rPr>
                        <a:t> 
 🔥 Ford #Focus und Volvo #V60 Einführungswochenende 🔥
Von 13. September - 15. September ist es soweit. Der neue sportliche Ford Focus und der neue perfekte Familienkombi, der Volvo V60 stehen für euch zum Besichtigen und Probefahren bereit. 😎
Schaut' bei uns in #Judenburg vorbei. Wir freuen uns auf euch.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8862403"/>
                  </a:ext>
                </a:extLst>
              </a:tr>
            </a:tbl>
          </a:graphicData>
        </a:graphic>
      </p:graphicFrame>
      <p:sp>
        <p:nvSpPr>
          <p:cNvPr id="4" name="Text Placeholder 3">
            <a:extLst>
              <a:ext uri="{FF2B5EF4-FFF2-40B4-BE49-F238E27FC236}">
                <a16:creationId xmlns:a16="http://schemas.microsoft.com/office/drawing/2014/main" id="{79B8AFE3-BDD5-4B7B-8848-41B2343D4B49}"/>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168776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7B8C1-E4D9-4472-BA20-9DFFAF1DF674}"/>
              </a:ext>
            </a:extLst>
          </p:cNvPr>
          <p:cNvSpPr>
            <a:spLocks noGrp="1"/>
          </p:cNvSpPr>
          <p:nvPr>
            <p:ph type="title"/>
          </p:nvPr>
        </p:nvSpPr>
        <p:spPr/>
        <p:txBody>
          <a:bodyPr/>
          <a:lstStyle/>
          <a:p>
            <a:r>
              <a:rPr lang="de-DE"/>
              <a:t>Eigene Beiträge (Postings) | Autohaus Kienzl - 2 of 2</a:t>
            </a:r>
            <a:endParaRPr lang="en-US"/>
          </a:p>
        </p:txBody>
      </p:sp>
      <p:graphicFrame>
        <p:nvGraphicFramePr>
          <p:cNvPr id="5" name="Table Placeholder 4">
            <a:extLst>
              <a:ext uri="{FF2B5EF4-FFF2-40B4-BE49-F238E27FC236}">
                <a16:creationId xmlns:a16="http://schemas.microsoft.com/office/drawing/2014/main" id="{58519C54-298B-4BD7-B9D6-5442B12B0E0A}"/>
              </a:ext>
            </a:extLst>
          </p:cNvPr>
          <p:cNvGraphicFramePr>
            <a:graphicFrameLocks noGrp="1"/>
          </p:cNvGraphicFramePr>
          <p:nvPr>
            <p:ph type="tbl" sz="quarter" idx="13"/>
            <p:extLst>
              <p:ext uri="{D42A27DB-BD31-4B8C-83A1-F6EECF244321}">
                <p14:modId xmlns:p14="http://schemas.microsoft.com/office/powerpoint/2010/main" val="3294282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29586696"/>
                    </a:ext>
                  </a:extLst>
                </a:gridCol>
                <a:gridCol w="658368">
                  <a:extLst>
                    <a:ext uri="{9D8B030D-6E8A-4147-A177-3AD203B41FA5}">
                      <a16:colId xmlns:a16="http://schemas.microsoft.com/office/drawing/2014/main" val="4039654549"/>
                    </a:ext>
                  </a:extLst>
                </a:gridCol>
                <a:gridCol w="658368">
                  <a:extLst>
                    <a:ext uri="{9D8B030D-6E8A-4147-A177-3AD203B41FA5}">
                      <a16:colId xmlns:a16="http://schemas.microsoft.com/office/drawing/2014/main" val="3967396141"/>
                    </a:ext>
                  </a:extLst>
                </a:gridCol>
                <a:gridCol w="658368">
                  <a:extLst>
                    <a:ext uri="{9D8B030D-6E8A-4147-A177-3AD203B41FA5}">
                      <a16:colId xmlns:a16="http://schemas.microsoft.com/office/drawing/2014/main" val="3609462143"/>
                    </a:ext>
                  </a:extLst>
                </a:gridCol>
                <a:gridCol w="658368">
                  <a:extLst>
                    <a:ext uri="{9D8B030D-6E8A-4147-A177-3AD203B41FA5}">
                      <a16:colId xmlns:a16="http://schemas.microsoft.com/office/drawing/2014/main" val="2813125939"/>
                    </a:ext>
                  </a:extLst>
                </a:gridCol>
                <a:gridCol w="658368">
                  <a:extLst>
                    <a:ext uri="{9D8B030D-6E8A-4147-A177-3AD203B41FA5}">
                      <a16:colId xmlns:a16="http://schemas.microsoft.com/office/drawing/2014/main" val="1182310621"/>
                    </a:ext>
                  </a:extLst>
                </a:gridCol>
                <a:gridCol w="658368">
                  <a:extLst>
                    <a:ext uri="{9D8B030D-6E8A-4147-A177-3AD203B41FA5}">
                      <a16:colId xmlns:a16="http://schemas.microsoft.com/office/drawing/2014/main" val="757330955"/>
                    </a:ext>
                  </a:extLst>
                </a:gridCol>
                <a:gridCol w="658368">
                  <a:extLst>
                    <a:ext uri="{9D8B030D-6E8A-4147-A177-3AD203B41FA5}">
                      <a16:colId xmlns:a16="http://schemas.microsoft.com/office/drawing/2014/main" val="3269318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82368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Kienzl - 2018-09-12 20:30:00 </a:t>
                      </a:r>
                      <a:r>
                        <a:rPr kumimoji="0" lang="de-DE" sz="1000" b="0" i="0" u="none" strike="noStrike" kern="1200" cap="none" spc="0" normalizeH="0" baseline="0" noProof="0">
                          <a:ln>
                            <a:noFill/>
                          </a:ln>
                          <a:solidFill>
                            <a:prstClr val="black"/>
                          </a:solidFill>
                          <a:effectLst/>
                          <a:uLnTx/>
                          <a:uFillTx/>
                          <a:latin typeface="+mn-lt"/>
                          <a:ea typeface="+mn-ea"/>
                          <a:cs typeface="+mn-cs"/>
                        </a:rPr>
                        <a:t> 
 Unser KFZ-Mastertechniker #JosefKarner hat letzten Samstag beim härtesten Teambewerb der Welt als Bergläufer teilgenommen, dem Red Bull Dolomitenmann! 😱
Mit einer Laufzeit von 1h 46min ist er als 53. von 124 Läufern am Gipfel angekommen. Wir gratulieren zu der grandiosen Leistung!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6152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Kienzl - 2018-09-11 21:36:13 </a:t>
                      </a:r>
                      <a:r>
                        <a:rPr kumimoji="0" lang="de-DE" sz="1000" b="0" i="0" u="none" strike="noStrike" kern="1200" cap="none" spc="0" normalizeH="0" baseline="0" noProof="0">
                          <a:ln>
                            <a:noFill/>
                          </a:ln>
                          <a:solidFill>
                            <a:prstClr val="black"/>
                          </a:solidFill>
                          <a:effectLst/>
                          <a:uLnTx/>
                          <a:uFillTx/>
                          <a:latin typeface="+mn-lt"/>
                          <a:ea typeface="+mn-ea"/>
                          <a:cs typeface="+mn-cs"/>
                        </a:rPr>
                        <a:t> 
 Tolle Abendstimmung über unserem Autohaus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6476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Kienzl - 2018-09-08 20:00:03 </a:t>
                      </a:r>
                      <a:r>
                        <a:rPr kumimoji="0" lang="de-DE" sz="1000" b="0" i="0" u="none" strike="noStrike" kern="1200" cap="none" spc="0" normalizeH="0" baseline="0" noProof="0">
                          <a:ln>
                            <a:noFill/>
                          </a:ln>
                          <a:solidFill>
                            <a:prstClr val="black"/>
                          </a:solidFill>
                          <a:effectLst/>
                          <a:uLnTx/>
                          <a:uFillTx/>
                          <a:latin typeface="+mn-lt"/>
                          <a:ea typeface="+mn-ea"/>
                          <a:cs typeface="+mn-cs"/>
                        </a:rPr>
                        <a:t> 
 🔥 Ford #Focus und Volvo #V60 Einführungswochenende 🔥
Von 13. September - 15. September ist es soweit. Der neue sportliche Ford Focus und der neue perfekte Familienkombi, der Volvo V60 stehen für euch zum Besichtigen und Probefahren bereit. 😎
Schaut' bei uns in #Judenburg vorbei. Wir freuen uns auf euch.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8868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Kienzl - 2018-09-05 19:00:02 </a:t>
                      </a:r>
                      <a:r>
                        <a:rPr kumimoji="0" lang="de-DE" sz="1000" b="0" i="0" u="none" strike="noStrike" kern="1200" cap="none" spc="0" normalizeH="0" baseline="0" noProof="0">
                          <a:ln>
                            <a:noFill/>
                          </a:ln>
                          <a:solidFill>
                            <a:prstClr val="black"/>
                          </a:solidFill>
                          <a:effectLst/>
                          <a:uLnTx/>
                          <a:uFillTx/>
                          <a:latin typeface="+mn-lt"/>
                          <a:ea typeface="+mn-ea"/>
                          <a:cs typeface="+mn-cs"/>
                        </a:rPr>
                        <a:t> 
 #DasIstDeinFocus 😎 Jetzt bei uns in #Judenburg.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0951303"/>
                  </a:ext>
                </a:extLst>
              </a:tr>
            </a:tbl>
          </a:graphicData>
        </a:graphic>
      </p:graphicFrame>
      <p:sp>
        <p:nvSpPr>
          <p:cNvPr id="4" name="Text Placeholder 3">
            <a:extLst>
              <a:ext uri="{FF2B5EF4-FFF2-40B4-BE49-F238E27FC236}">
                <a16:creationId xmlns:a16="http://schemas.microsoft.com/office/drawing/2014/main" id="{1800AE8E-EFEC-4D2E-AD01-E17B3C37E3FF}"/>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2514665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F9EDA-75D9-4E93-B88A-23A9E75FFF1F}"/>
              </a:ext>
            </a:extLst>
          </p:cNvPr>
          <p:cNvSpPr>
            <a:spLocks noGrp="1"/>
          </p:cNvSpPr>
          <p:nvPr>
            <p:ph type="title"/>
          </p:nvPr>
        </p:nvSpPr>
        <p:spPr/>
        <p:txBody>
          <a:bodyPr/>
          <a:lstStyle/>
          <a:p>
            <a:r>
              <a:rPr lang="de-DE"/>
              <a:t>Eigene Beiträge (Postings) + Reactions | Autohaus Kienzl - 1 of 3</a:t>
            </a:r>
            <a:endParaRPr lang="en-US"/>
          </a:p>
        </p:txBody>
      </p:sp>
      <p:graphicFrame>
        <p:nvGraphicFramePr>
          <p:cNvPr id="5" name="Table Placeholder 4">
            <a:extLst>
              <a:ext uri="{FF2B5EF4-FFF2-40B4-BE49-F238E27FC236}">
                <a16:creationId xmlns:a16="http://schemas.microsoft.com/office/drawing/2014/main" id="{6D50B6DF-3EE4-4D32-906E-421F5EDE03C5}"/>
              </a:ext>
            </a:extLst>
          </p:cNvPr>
          <p:cNvGraphicFramePr>
            <a:graphicFrameLocks noGrp="1"/>
          </p:cNvGraphicFramePr>
          <p:nvPr>
            <p:ph type="tbl" sz="quarter" idx="13"/>
            <p:extLst>
              <p:ext uri="{D42A27DB-BD31-4B8C-83A1-F6EECF244321}">
                <p14:modId xmlns:p14="http://schemas.microsoft.com/office/powerpoint/2010/main" val="1908574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63307022"/>
                    </a:ext>
                  </a:extLst>
                </a:gridCol>
                <a:gridCol w="822960">
                  <a:extLst>
                    <a:ext uri="{9D8B030D-6E8A-4147-A177-3AD203B41FA5}">
                      <a16:colId xmlns:a16="http://schemas.microsoft.com/office/drawing/2014/main" val="1377237857"/>
                    </a:ext>
                  </a:extLst>
                </a:gridCol>
                <a:gridCol w="822960">
                  <a:extLst>
                    <a:ext uri="{9D8B030D-6E8A-4147-A177-3AD203B41FA5}">
                      <a16:colId xmlns:a16="http://schemas.microsoft.com/office/drawing/2014/main" val="2487707550"/>
                    </a:ext>
                  </a:extLst>
                </a:gridCol>
                <a:gridCol w="822960">
                  <a:extLst>
                    <a:ext uri="{9D8B030D-6E8A-4147-A177-3AD203B41FA5}">
                      <a16:colId xmlns:a16="http://schemas.microsoft.com/office/drawing/2014/main" val="1537975509"/>
                    </a:ext>
                  </a:extLst>
                </a:gridCol>
                <a:gridCol w="822960">
                  <a:extLst>
                    <a:ext uri="{9D8B030D-6E8A-4147-A177-3AD203B41FA5}">
                      <a16:colId xmlns:a16="http://schemas.microsoft.com/office/drawing/2014/main" val="205178117"/>
                    </a:ext>
                  </a:extLst>
                </a:gridCol>
                <a:gridCol w="822960">
                  <a:extLst>
                    <a:ext uri="{9D8B030D-6E8A-4147-A177-3AD203B41FA5}">
                      <a16:colId xmlns:a16="http://schemas.microsoft.com/office/drawing/2014/main" val="1445182037"/>
                    </a:ext>
                  </a:extLst>
                </a:gridCol>
                <a:gridCol w="822960">
                  <a:extLst>
                    <a:ext uri="{9D8B030D-6E8A-4147-A177-3AD203B41FA5}">
                      <a16:colId xmlns:a16="http://schemas.microsoft.com/office/drawing/2014/main" val="2061101294"/>
                    </a:ext>
                  </a:extLst>
                </a:gridCol>
                <a:gridCol w="822960">
                  <a:extLst>
                    <a:ext uri="{9D8B030D-6E8A-4147-A177-3AD203B41FA5}">
                      <a16:colId xmlns:a16="http://schemas.microsoft.com/office/drawing/2014/main" val="3736077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066059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Kienzl - 2018-09-19 12:41:59 </a:t>
                      </a:r>
                      <a:r>
                        <a:rPr kumimoji="0" lang="de-DE" sz="1000" b="0" i="0" u="none" strike="noStrike" kern="1200" cap="none" spc="0" normalizeH="0" baseline="0" noProof="0">
                          <a:ln>
                            <a:noFill/>
                          </a:ln>
                          <a:solidFill>
                            <a:prstClr val="black"/>
                          </a:solidFill>
                          <a:effectLst/>
                          <a:uLnTx/>
                          <a:uFillTx/>
                          <a:latin typeface="+mn-lt"/>
                          <a:ea typeface="+mn-ea"/>
                          <a:cs typeface="+mn-cs"/>
                        </a:rPr>
                        <a:t> 
 Am Dienstag, 18.09.2018 war der Direktor von Volvo Car Austria Herr Herbert Gruber und der VPS Trainer Herr Martin Brandner bei uns, um die Volvo Personal Service Zertifizierung vorzunehmen. 
Herrn Manuel Gollner (VPS Techniker) und Herrn Michael Grasser wurde die Urkunde überreicht. 
Diese Auszeichnung ist ein weiterer Baustein in der Mitarbeiterausbildung um unseren Kunden ein perfektes Service bieten zu können. 
Wir gratulieren unseren Mitarbeitern recht herzlich!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50556056"/>
                  </a:ext>
                </a:extLst>
              </a:tr>
            </a:tbl>
          </a:graphicData>
        </a:graphic>
      </p:graphicFrame>
      <p:sp>
        <p:nvSpPr>
          <p:cNvPr id="4" name="Text Placeholder 3">
            <a:extLst>
              <a:ext uri="{FF2B5EF4-FFF2-40B4-BE49-F238E27FC236}">
                <a16:creationId xmlns:a16="http://schemas.microsoft.com/office/drawing/2014/main" id="{567872AC-8605-40F8-A258-6E8061AC2EFB}"/>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1558359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E9706-4F40-4709-AE38-174467D7320E}"/>
              </a:ext>
            </a:extLst>
          </p:cNvPr>
          <p:cNvSpPr>
            <a:spLocks noGrp="1"/>
          </p:cNvSpPr>
          <p:nvPr>
            <p:ph type="title"/>
          </p:nvPr>
        </p:nvSpPr>
        <p:spPr/>
        <p:txBody>
          <a:bodyPr/>
          <a:lstStyle/>
          <a:p>
            <a:r>
              <a:rPr lang="de-DE"/>
              <a:t>Eigene Beiträge (Postings) + Reactions | Autohaus Kienzl - 2 of 3</a:t>
            </a:r>
            <a:endParaRPr lang="en-US"/>
          </a:p>
        </p:txBody>
      </p:sp>
      <p:graphicFrame>
        <p:nvGraphicFramePr>
          <p:cNvPr id="5" name="Table Placeholder 4">
            <a:extLst>
              <a:ext uri="{FF2B5EF4-FFF2-40B4-BE49-F238E27FC236}">
                <a16:creationId xmlns:a16="http://schemas.microsoft.com/office/drawing/2014/main" id="{EA759FBB-3DD0-4873-BF2C-024A73053771}"/>
              </a:ext>
            </a:extLst>
          </p:cNvPr>
          <p:cNvGraphicFramePr>
            <a:graphicFrameLocks noGrp="1"/>
          </p:cNvGraphicFramePr>
          <p:nvPr>
            <p:ph type="tbl" sz="quarter" idx="13"/>
            <p:extLst>
              <p:ext uri="{D42A27DB-BD31-4B8C-83A1-F6EECF244321}">
                <p14:modId xmlns:p14="http://schemas.microsoft.com/office/powerpoint/2010/main" val="3763511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28097394"/>
                    </a:ext>
                  </a:extLst>
                </a:gridCol>
                <a:gridCol w="822960">
                  <a:extLst>
                    <a:ext uri="{9D8B030D-6E8A-4147-A177-3AD203B41FA5}">
                      <a16:colId xmlns:a16="http://schemas.microsoft.com/office/drawing/2014/main" val="2257571389"/>
                    </a:ext>
                  </a:extLst>
                </a:gridCol>
                <a:gridCol w="822960">
                  <a:extLst>
                    <a:ext uri="{9D8B030D-6E8A-4147-A177-3AD203B41FA5}">
                      <a16:colId xmlns:a16="http://schemas.microsoft.com/office/drawing/2014/main" val="3496257806"/>
                    </a:ext>
                  </a:extLst>
                </a:gridCol>
                <a:gridCol w="822960">
                  <a:extLst>
                    <a:ext uri="{9D8B030D-6E8A-4147-A177-3AD203B41FA5}">
                      <a16:colId xmlns:a16="http://schemas.microsoft.com/office/drawing/2014/main" val="2841635982"/>
                    </a:ext>
                  </a:extLst>
                </a:gridCol>
                <a:gridCol w="822960">
                  <a:extLst>
                    <a:ext uri="{9D8B030D-6E8A-4147-A177-3AD203B41FA5}">
                      <a16:colId xmlns:a16="http://schemas.microsoft.com/office/drawing/2014/main" val="2326803989"/>
                    </a:ext>
                  </a:extLst>
                </a:gridCol>
                <a:gridCol w="822960">
                  <a:extLst>
                    <a:ext uri="{9D8B030D-6E8A-4147-A177-3AD203B41FA5}">
                      <a16:colId xmlns:a16="http://schemas.microsoft.com/office/drawing/2014/main" val="1931143389"/>
                    </a:ext>
                  </a:extLst>
                </a:gridCol>
                <a:gridCol w="822960">
                  <a:extLst>
                    <a:ext uri="{9D8B030D-6E8A-4147-A177-3AD203B41FA5}">
                      <a16:colId xmlns:a16="http://schemas.microsoft.com/office/drawing/2014/main" val="1662727677"/>
                    </a:ext>
                  </a:extLst>
                </a:gridCol>
                <a:gridCol w="822960">
                  <a:extLst>
                    <a:ext uri="{9D8B030D-6E8A-4147-A177-3AD203B41FA5}">
                      <a16:colId xmlns:a16="http://schemas.microsoft.com/office/drawing/2014/main" val="674864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00797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Kienzl - 2018-09-13 20:00:01 </a:t>
                      </a:r>
                      <a:r>
                        <a:rPr kumimoji="0" lang="de-DE" sz="1000" b="0" i="0" u="none" strike="noStrike" kern="1200" cap="none" spc="0" normalizeH="0" baseline="0" noProof="0">
                          <a:ln>
                            <a:noFill/>
                          </a:ln>
                          <a:solidFill>
                            <a:prstClr val="black"/>
                          </a:solidFill>
                          <a:effectLst/>
                          <a:uLnTx/>
                          <a:uFillTx/>
                          <a:latin typeface="+mn-lt"/>
                          <a:ea typeface="+mn-ea"/>
                          <a:cs typeface="+mn-cs"/>
                        </a:rPr>
                        <a:t> 
 🔥 Ford #Focus und Volvo #V60 Einführungswochenende 🔥
Von 13. September - 15. September ist es soweit. Der neue sportliche Ford Focus und der neue perfekte Familienkombi, der Volvo V60 stehen für euch zum Besichtigen und Probefahren bereit. 😎
Schaut' bei uns in #Judenburg vorbei. Wir freuen uns auf euch.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58867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Kienzl - 2018-09-12 20:30:00 </a:t>
                      </a:r>
                      <a:r>
                        <a:rPr kumimoji="0" lang="de-DE" sz="1000" b="0" i="0" u="none" strike="noStrike" kern="1200" cap="none" spc="0" normalizeH="0" baseline="0" noProof="0">
                          <a:ln>
                            <a:noFill/>
                          </a:ln>
                          <a:solidFill>
                            <a:prstClr val="black"/>
                          </a:solidFill>
                          <a:effectLst/>
                          <a:uLnTx/>
                          <a:uFillTx/>
                          <a:latin typeface="+mn-lt"/>
                          <a:ea typeface="+mn-ea"/>
                          <a:cs typeface="+mn-cs"/>
                        </a:rPr>
                        <a:t> 
 Unser KFZ-Mastertechniker #JosefKarner hat letzten Samstag beim härtesten Teambewerb der Welt als Bergläufer teilgenommen, dem Red Bull Dolomitenmann! 😱
Mit einer Laufzeit von 1h 46min ist er als 53. von 124 Läufern am Gipfel angekommen. Wir gratulieren zu der grandiosen Leistung!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86820945"/>
                  </a:ext>
                </a:extLst>
              </a:tr>
            </a:tbl>
          </a:graphicData>
        </a:graphic>
      </p:graphicFrame>
      <p:sp>
        <p:nvSpPr>
          <p:cNvPr id="4" name="Text Placeholder 3">
            <a:extLst>
              <a:ext uri="{FF2B5EF4-FFF2-40B4-BE49-F238E27FC236}">
                <a16:creationId xmlns:a16="http://schemas.microsoft.com/office/drawing/2014/main" id="{D17DABE5-7614-4738-878C-5EDFE009D660}"/>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2730905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29091-0813-4345-ABF9-B303A846E8D3}"/>
              </a:ext>
            </a:extLst>
          </p:cNvPr>
          <p:cNvSpPr>
            <a:spLocks noGrp="1"/>
          </p:cNvSpPr>
          <p:nvPr>
            <p:ph type="title"/>
          </p:nvPr>
        </p:nvSpPr>
        <p:spPr/>
        <p:txBody>
          <a:bodyPr/>
          <a:lstStyle/>
          <a:p>
            <a:r>
              <a:rPr lang="de-DE"/>
              <a:t>Eigene Beiträge (Postings) + Reactions | Autohaus Kienzl - 3 of 3</a:t>
            </a:r>
            <a:endParaRPr lang="en-US"/>
          </a:p>
        </p:txBody>
      </p:sp>
      <p:graphicFrame>
        <p:nvGraphicFramePr>
          <p:cNvPr id="5" name="Table Placeholder 4">
            <a:extLst>
              <a:ext uri="{FF2B5EF4-FFF2-40B4-BE49-F238E27FC236}">
                <a16:creationId xmlns:a16="http://schemas.microsoft.com/office/drawing/2014/main" id="{1DC5B35D-D4B4-4318-BA65-38867D009A74}"/>
              </a:ext>
            </a:extLst>
          </p:cNvPr>
          <p:cNvGraphicFramePr>
            <a:graphicFrameLocks noGrp="1"/>
          </p:cNvGraphicFramePr>
          <p:nvPr>
            <p:ph type="tbl" sz="quarter" idx="13"/>
            <p:extLst>
              <p:ext uri="{D42A27DB-BD31-4B8C-83A1-F6EECF244321}">
                <p14:modId xmlns:p14="http://schemas.microsoft.com/office/powerpoint/2010/main" val="792406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26834206"/>
                    </a:ext>
                  </a:extLst>
                </a:gridCol>
                <a:gridCol w="822960">
                  <a:extLst>
                    <a:ext uri="{9D8B030D-6E8A-4147-A177-3AD203B41FA5}">
                      <a16:colId xmlns:a16="http://schemas.microsoft.com/office/drawing/2014/main" val="1825920731"/>
                    </a:ext>
                  </a:extLst>
                </a:gridCol>
                <a:gridCol w="822960">
                  <a:extLst>
                    <a:ext uri="{9D8B030D-6E8A-4147-A177-3AD203B41FA5}">
                      <a16:colId xmlns:a16="http://schemas.microsoft.com/office/drawing/2014/main" val="879048641"/>
                    </a:ext>
                  </a:extLst>
                </a:gridCol>
                <a:gridCol w="822960">
                  <a:extLst>
                    <a:ext uri="{9D8B030D-6E8A-4147-A177-3AD203B41FA5}">
                      <a16:colId xmlns:a16="http://schemas.microsoft.com/office/drawing/2014/main" val="3500543209"/>
                    </a:ext>
                  </a:extLst>
                </a:gridCol>
                <a:gridCol w="822960">
                  <a:extLst>
                    <a:ext uri="{9D8B030D-6E8A-4147-A177-3AD203B41FA5}">
                      <a16:colId xmlns:a16="http://schemas.microsoft.com/office/drawing/2014/main" val="1838025080"/>
                    </a:ext>
                  </a:extLst>
                </a:gridCol>
                <a:gridCol w="822960">
                  <a:extLst>
                    <a:ext uri="{9D8B030D-6E8A-4147-A177-3AD203B41FA5}">
                      <a16:colId xmlns:a16="http://schemas.microsoft.com/office/drawing/2014/main" val="525831621"/>
                    </a:ext>
                  </a:extLst>
                </a:gridCol>
                <a:gridCol w="822960">
                  <a:extLst>
                    <a:ext uri="{9D8B030D-6E8A-4147-A177-3AD203B41FA5}">
                      <a16:colId xmlns:a16="http://schemas.microsoft.com/office/drawing/2014/main" val="96211544"/>
                    </a:ext>
                  </a:extLst>
                </a:gridCol>
                <a:gridCol w="822960">
                  <a:extLst>
                    <a:ext uri="{9D8B030D-6E8A-4147-A177-3AD203B41FA5}">
                      <a16:colId xmlns:a16="http://schemas.microsoft.com/office/drawing/2014/main" val="2923821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55129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Kienzl - 2018-09-11 21:36:13 </a:t>
                      </a:r>
                      <a:r>
                        <a:rPr kumimoji="0" lang="de-DE" sz="1000" b="0" i="0" u="none" strike="noStrike" kern="1200" cap="none" spc="0" normalizeH="0" baseline="0" noProof="0">
                          <a:ln>
                            <a:noFill/>
                          </a:ln>
                          <a:solidFill>
                            <a:prstClr val="black"/>
                          </a:solidFill>
                          <a:effectLst/>
                          <a:uLnTx/>
                          <a:uFillTx/>
                          <a:latin typeface="+mn-lt"/>
                          <a:ea typeface="+mn-ea"/>
                          <a:cs typeface="+mn-cs"/>
                        </a:rPr>
                        <a:t> 
 Tolle Abendstimmung über unserem Autohaus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66829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Kienzl - 2018-09-08 20:00:03 </a:t>
                      </a:r>
                      <a:r>
                        <a:rPr kumimoji="0" lang="de-DE" sz="1000" b="0" i="0" u="none" strike="noStrike" kern="1200" cap="none" spc="0" normalizeH="0" baseline="0" noProof="0">
                          <a:ln>
                            <a:noFill/>
                          </a:ln>
                          <a:solidFill>
                            <a:prstClr val="black"/>
                          </a:solidFill>
                          <a:effectLst/>
                          <a:uLnTx/>
                          <a:uFillTx/>
                          <a:latin typeface="+mn-lt"/>
                          <a:ea typeface="+mn-ea"/>
                          <a:cs typeface="+mn-cs"/>
                        </a:rPr>
                        <a:t> 
 🔥 Ford #Focus und Volvo #V60 Einführungswochenende 🔥
Von 13. September - 15. September ist es soweit. Der neue sportliche Ford Focus und der neue perfekte Familienkombi, der Volvo V60 stehen für euch zum Besichtigen und Probefahren bereit. 😎
Schaut' bei uns in #Judenburg vorbei. Wir freuen uns auf euch.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55231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Kienzl - 2018-09-05 19:00:02 </a:t>
                      </a:r>
                      <a:r>
                        <a:rPr kumimoji="0" lang="de-DE" sz="1000" b="0" i="0" u="none" strike="noStrike" kern="1200" cap="none" spc="0" normalizeH="0" baseline="0" noProof="0">
                          <a:ln>
                            <a:noFill/>
                          </a:ln>
                          <a:solidFill>
                            <a:prstClr val="black"/>
                          </a:solidFill>
                          <a:effectLst/>
                          <a:uLnTx/>
                          <a:uFillTx/>
                          <a:latin typeface="+mn-lt"/>
                          <a:ea typeface="+mn-ea"/>
                          <a:cs typeface="+mn-cs"/>
                        </a:rPr>
                        <a:t> 
 #DasIstDeinFocus 😎 Jetzt bei uns in #Judenburg.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95947614"/>
                  </a:ext>
                </a:extLst>
              </a:tr>
            </a:tbl>
          </a:graphicData>
        </a:graphic>
      </p:graphicFrame>
      <p:sp>
        <p:nvSpPr>
          <p:cNvPr id="4" name="Text Placeholder 3">
            <a:extLst>
              <a:ext uri="{FF2B5EF4-FFF2-40B4-BE49-F238E27FC236}">
                <a16:creationId xmlns:a16="http://schemas.microsoft.com/office/drawing/2014/main" id="{510AE6C4-59E6-4292-918B-17CFC4B3BB7C}"/>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924468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32797-E9FD-4CA4-A0DE-EE3B03010864}"/>
              </a:ext>
            </a:extLst>
          </p:cNvPr>
          <p:cNvSpPr>
            <a:spLocks noGrp="1"/>
          </p:cNvSpPr>
          <p:nvPr>
            <p:ph type="title"/>
          </p:nvPr>
        </p:nvSpPr>
        <p:spPr/>
        <p:txBody>
          <a:bodyPr/>
          <a:lstStyle/>
          <a:p>
            <a:r>
              <a:rPr lang="en-US"/>
              <a:t>Postings/Wochentag | Autohaus Kienzl</a:t>
            </a:r>
          </a:p>
        </p:txBody>
      </p:sp>
      <p:graphicFrame>
        <p:nvGraphicFramePr>
          <p:cNvPr id="6" name="Chart Placeholder 5">
            <a:extLst>
              <a:ext uri="{FF2B5EF4-FFF2-40B4-BE49-F238E27FC236}">
                <a16:creationId xmlns:a16="http://schemas.microsoft.com/office/drawing/2014/main" id="{E8688F21-6CD4-4E01-80D6-A1EF231D89C9}"/>
              </a:ext>
            </a:extLst>
          </p:cNvPr>
          <p:cNvGraphicFramePr>
            <a:graphicFrameLocks noGrp="1"/>
          </p:cNvGraphicFramePr>
          <p:nvPr>
            <p:ph type="chart" sz="quarter" idx="13"/>
            <p:extLst>
              <p:ext uri="{D42A27DB-BD31-4B8C-83A1-F6EECF244321}">
                <p14:modId xmlns:p14="http://schemas.microsoft.com/office/powerpoint/2010/main" val="2074416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A7DB26-4BF7-44D6-A19E-F0B7BF876C04}"/>
              </a:ext>
            </a:extLst>
          </p:cNvPr>
          <p:cNvSpPr>
            <a:spLocks noGrp="1"/>
          </p:cNvSpPr>
          <p:nvPr>
            <p:ph type="body" sz="quarter" idx="14"/>
          </p:nvPr>
        </p:nvSpPr>
        <p:spPr/>
        <p:txBody>
          <a:bodyPr/>
          <a:lstStyle/>
          <a:p>
            <a:r>
              <a:rPr lang="en-US"/>
              <a:t>09/01/2018 - 09/28/2018</a:t>
            </a:r>
          </a:p>
        </p:txBody>
      </p:sp>
      <p:sp>
        <p:nvSpPr>
          <p:cNvPr id="5" name="Footer Placeholder 4">
            <a:extLst>
              <a:ext uri="{FF2B5EF4-FFF2-40B4-BE49-F238E27FC236}">
                <a16:creationId xmlns:a16="http://schemas.microsoft.com/office/drawing/2014/main" id="{E4B79CD2-160C-4F08-9136-09FF8207F0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7481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6287D-ED8A-47D0-A505-63FB0CCBAD22}"/>
              </a:ext>
            </a:extLst>
          </p:cNvPr>
          <p:cNvSpPr>
            <a:spLocks noGrp="1"/>
          </p:cNvSpPr>
          <p:nvPr>
            <p:ph type="title"/>
          </p:nvPr>
        </p:nvSpPr>
        <p:spPr/>
        <p:txBody>
          <a:bodyPr/>
          <a:lstStyle/>
          <a:p>
            <a:r>
              <a:rPr lang="en-US"/>
              <a:t>Postingtypen (Verteilung) | Autohaus Kienzl</a:t>
            </a:r>
          </a:p>
        </p:txBody>
      </p:sp>
      <p:graphicFrame>
        <p:nvGraphicFramePr>
          <p:cNvPr id="6" name="Chart Placeholder 5">
            <a:extLst>
              <a:ext uri="{FF2B5EF4-FFF2-40B4-BE49-F238E27FC236}">
                <a16:creationId xmlns:a16="http://schemas.microsoft.com/office/drawing/2014/main" id="{71AE01C3-AC84-4FA0-93F4-259C03528F02}"/>
              </a:ext>
            </a:extLst>
          </p:cNvPr>
          <p:cNvGraphicFramePr>
            <a:graphicFrameLocks noGrp="1"/>
          </p:cNvGraphicFramePr>
          <p:nvPr>
            <p:ph type="chart" sz="quarter" idx="13"/>
            <p:extLst>
              <p:ext uri="{D42A27DB-BD31-4B8C-83A1-F6EECF244321}">
                <p14:modId xmlns:p14="http://schemas.microsoft.com/office/powerpoint/2010/main" val="29873622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41FA90-802A-49B4-A5C7-F856D183FF29}"/>
              </a:ext>
            </a:extLst>
          </p:cNvPr>
          <p:cNvSpPr>
            <a:spLocks noGrp="1"/>
          </p:cNvSpPr>
          <p:nvPr>
            <p:ph type="body" sz="quarter" idx="14"/>
          </p:nvPr>
        </p:nvSpPr>
        <p:spPr/>
        <p:txBody>
          <a:bodyPr/>
          <a:lstStyle/>
          <a:p>
            <a:r>
              <a:rPr lang="en-US"/>
              <a:t>09/01/2018 - 09/28/2018</a:t>
            </a:r>
          </a:p>
        </p:txBody>
      </p:sp>
      <p:sp>
        <p:nvSpPr>
          <p:cNvPr id="5" name="Footer Placeholder 4">
            <a:extLst>
              <a:ext uri="{FF2B5EF4-FFF2-40B4-BE49-F238E27FC236}">
                <a16:creationId xmlns:a16="http://schemas.microsoft.com/office/drawing/2014/main" id="{B099E325-7D5C-4A15-B16B-899C8CE984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73525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2A0FE-FD1D-42A3-B6F1-FD80380222EF}"/>
              </a:ext>
            </a:extLst>
          </p:cNvPr>
          <p:cNvSpPr>
            <a:spLocks noGrp="1"/>
          </p:cNvSpPr>
          <p:nvPr>
            <p:ph type="title"/>
          </p:nvPr>
        </p:nvSpPr>
        <p:spPr/>
        <p:txBody>
          <a:bodyPr/>
          <a:lstStyle/>
          <a:p>
            <a:r>
              <a:rPr lang="en-US"/>
              <a:t>Interaktionsrate/Postingtyp | Autohaus Kienzl</a:t>
            </a:r>
          </a:p>
        </p:txBody>
      </p:sp>
      <p:graphicFrame>
        <p:nvGraphicFramePr>
          <p:cNvPr id="6" name="Chart Placeholder 5">
            <a:extLst>
              <a:ext uri="{FF2B5EF4-FFF2-40B4-BE49-F238E27FC236}">
                <a16:creationId xmlns:a16="http://schemas.microsoft.com/office/drawing/2014/main" id="{EC8A827A-D5B1-41A3-BB76-376D9BDA7474}"/>
              </a:ext>
            </a:extLst>
          </p:cNvPr>
          <p:cNvGraphicFramePr>
            <a:graphicFrameLocks noGrp="1"/>
          </p:cNvGraphicFramePr>
          <p:nvPr>
            <p:ph type="chart" sz="quarter" idx="13"/>
            <p:extLst>
              <p:ext uri="{D42A27DB-BD31-4B8C-83A1-F6EECF244321}">
                <p14:modId xmlns:p14="http://schemas.microsoft.com/office/powerpoint/2010/main" val="18811832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EC5247-90A9-4202-A45B-8EC7CB9C5670}"/>
              </a:ext>
            </a:extLst>
          </p:cNvPr>
          <p:cNvSpPr>
            <a:spLocks noGrp="1"/>
          </p:cNvSpPr>
          <p:nvPr>
            <p:ph type="body" sz="quarter" idx="14"/>
          </p:nvPr>
        </p:nvSpPr>
        <p:spPr/>
        <p:txBody>
          <a:bodyPr/>
          <a:lstStyle/>
          <a:p>
            <a:r>
              <a:rPr lang="en-US"/>
              <a:t>09/01/2018 - 09/28/2018</a:t>
            </a:r>
          </a:p>
        </p:txBody>
      </p:sp>
      <p:sp>
        <p:nvSpPr>
          <p:cNvPr id="5" name="Footer Placeholder 4">
            <a:extLst>
              <a:ext uri="{FF2B5EF4-FFF2-40B4-BE49-F238E27FC236}">
                <a16:creationId xmlns:a16="http://schemas.microsoft.com/office/drawing/2014/main" id="{A4942FBE-C69B-451F-8AA5-94D2885452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6516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9B3F9-9CD8-48A3-A0EE-19EC1EFEE79F}"/>
              </a:ext>
            </a:extLst>
          </p:cNvPr>
          <p:cNvSpPr>
            <a:spLocks noGrp="1"/>
          </p:cNvSpPr>
          <p:nvPr>
            <p:ph type="title"/>
          </p:nvPr>
        </p:nvSpPr>
        <p:spPr/>
        <p:txBody>
          <a:bodyPr/>
          <a:lstStyle/>
          <a:p>
            <a:r>
              <a:rPr lang="de-DE"/>
              <a:t>Postings von Fans (Nutzern) | Autohaus Kienzl</a:t>
            </a:r>
            <a:endParaRPr lang="en-US"/>
          </a:p>
        </p:txBody>
      </p:sp>
      <p:graphicFrame>
        <p:nvGraphicFramePr>
          <p:cNvPr id="5" name="Table Placeholder 4">
            <a:extLst>
              <a:ext uri="{FF2B5EF4-FFF2-40B4-BE49-F238E27FC236}">
                <a16:creationId xmlns:a16="http://schemas.microsoft.com/office/drawing/2014/main" id="{1CE774EE-4F70-443B-8C51-3FA308C5CC2F}"/>
              </a:ext>
            </a:extLst>
          </p:cNvPr>
          <p:cNvGraphicFramePr>
            <a:graphicFrameLocks noGrp="1"/>
          </p:cNvGraphicFramePr>
          <p:nvPr>
            <p:ph type="tbl" sz="quarter" idx="13"/>
            <p:extLst>
              <p:ext uri="{D42A27DB-BD31-4B8C-83A1-F6EECF244321}">
                <p14:modId xmlns:p14="http://schemas.microsoft.com/office/powerpoint/2010/main" val="335310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48556099"/>
                    </a:ext>
                  </a:extLst>
                </a:gridCol>
                <a:gridCol w="822960">
                  <a:extLst>
                    <a:ext uri="{9D8B030D-6E8A-4147-A177-3AD203B41FA5}">
                      <a16:colId xmlns:a16="http://schemas.microsoft.com/office/drawing/2014/main" val="3733688579"/>
                    </a:ext>
                  </a:extLst>
                </a:gridCol>
                <a:gridCol w="822960">
                  <a:extLst>
                    <a:ext uri="{9D8B030D-6E8A-4147-A177-3AD203B41FA5}">
                      <a16:colId xmlns:a16="http://schemas.microsoft.com/office/drawing/2014/main" val="2402135235"/>
                    </a:ext>
                  </a:extLst>
                </a:gridCol>
                <a:gridCol w="822960">
                  <a:extLst>
                    <a:ext uri="{9D8B030D-6E8A-4147-A177-3AD203B41FA5}">
                      <a16:colId xmlns:a16="http://schemas.microsoft.com/office/drawing/2014/main" val="562020304"/>
                    </a:ext>
                  </a:extLst>
                </a:gridCol>
                <a:gridCol w="822960">
                  <a:extLst>
                    <a:ext uri="{9D8B030D-6E8A-4147-A177-3AD203B41FA5}">
                      <a16:colId xmlns:a16="http://schemas.microsoft.com/office/drawing/2014/main" val="3234430333"/>
                    </a:ext>
                  </a:extLst>
                </a:gridCol>
                <a:gridCol w="822960">
                  <a:extLst>
                    <a:ext uri="{9D8B030D-6E8A-4147-A177-3AD203B41FA5}">
                      <a16:colId xmlns:a16="http://schemas.microsoft.com/office/drawing/2014/main" val="3123680610"/>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582019030"/>
                  </a:ext>
                </a:extLst>
              </a:tr>
              <a:tr h="370840">
                <a:tc>
                  <a:txBody>
                    <a:bodyPr/>
                    <a:lstStyle/>
                    <a:p>
                      <a:r>
                        <a:rPr lang="de-DE" sz="1000" b="1"/>
                        <a:t> Autohaus Kienzl </a:t>
                      </a:r>
                      <a:r>
                        <a:rPr lang="de-DE" sz="1000"/>
                        <a:t> got a post by </a:t>
                      </a:r>
                      <a:r>
                        <a:rPr lang="de-DE" sz="1000" b="1"/>
                        <a:t> n/a - 2018-09-05 18:08:37 </a:t>
                      </a:r>
                      <a:r>
                        <a:rPr lang="de-DE" sz="1000"/>
                        <a:t>
 Der neue Ford FOCUS - 😀 - 
jetzt bei uns ab € 13.990,-- bei Ford Bank Leasing!
Starten Sie in die nächste Dimension des Fahrens: Mit dem neuen Ford Focus! In Sachen dynamischer Motorisierung, ansprechendem Design und innovativer Fahrerassistenzsysteme setzt er neue Maßstäbe. Ein Mehr an Sicherheit und Komfort bieten Fahrspurpilot, Stau-Assistent mit Stop &amp; Go-Funktion sowie Pre-Collision-Assistent. Für zügiges Vorankommen sorgen die effizienten EcoBoost-Benzin- und EcoBlue-Dieselmotoren, die mit dem neuen 8-Gang-Automatikgetriebe höchsten Fahrkomfort garantieren.</a:t>
                      </a:r>
                      <a:endParaRPr lang="en-US" sz="1000"/>
                    </a:p>
                  </a:txBody>
                  <a:tcPr/>
                </a:tc>
                <a:tc>
                  <a:txBody>
                    <a:bodyPr/>
                    <a:lstStyle/>
                    <a:p>
                      <a:r>
                        <a:rPr lang="en-US" sz="1000"/>
                        <a:t>12</a:t>
                      </a:r>
                    </a:p>
                  </a:txBody>
                  <a:tcPr/>
                </a:tc>
                <a:tc>
                  <a:txBody>
                    <a:bodyPr/>
                    <a:lstStyle/>
                    <a:p>
                      <a:r>
                        <a:rPr lang="en-US" sz="1000"/>
                        <a:t>0</a:t>
                      </a:r>
                    </a:p>
                  </a:txBody>
                  <a:tcPr/>
                </a:tc>
                <a:tc>
                  <a:txBody>
                    <a:bodyPr/>
                    <a:lstStyle/>
                    <a:p>
                      <a:r>
                        <a:rPr lang="en-US" sz="1000"/>
                        <a:t>2</a:t>
                      </a:r>
                    </a:p>
                  </a:txBody>
                  <a:tcPr/>
                </a:tc>
                <a:tc>
                  <a:txBody>
                    <a:bodyPr/>
                    <a:lstStyle/>
                    <a:p>
                      <a:r>
                        <a:rPr lang="en-US" sz="1000"/>
                        <a:t>Photo</a:t>
                      </a:r>
                    </a:p>
                  </a:txBody>
                  <a:tcPr/>
                </a:tc>
                <a:tc>
                  <a:txBody>
                    <a:bodyPr/>
                    <a:lstStyle/>
                    <a:p>
                      <a:r>
                        <a:rPr lang="en-US" sz="1000"/>
                        <a:t>n/a</a:t>
                      </a:r>
                    </a:p>
                  </a:txBody>
                  <a:tcPr/>
                </a:tc>
                <a:extLst>
                  <a:ext uri="{0D108BD9-81ED-4DB2-BD59-A6C34878D82A}">
                    <a16:rowId xmlns:a16="http://schemas.microsoft.com/office/drawing/2014/main" val="2952480461"/>
                  </a:ext>
                </a:extLst>
              </a:tr>
            </a:tbl>
          </a:graphicData>
        </a:graphic>
      </p:graphicFrame>
      <p:sp>
        <p:nvSpPr>
          <p:cNvPr id="4" name="Text Placeholder 3">
            <a:extLst>
              <a:ext uri="{FF2B5EF4-FFF2-40B4-BE49-F238E27FC236}">
                <a16:creationId xmlns:a16="http://schemas.microsoft.com/office/drawing/2014/main" id="{190FFD6E-09E1-490E-B73A-731364333236}"/>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2207127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8A115-76D0-4E7B-895E-84077F300082}"/>
              </a:ext>
            </a:extLst>
          </p:cNvPr>
          <p:cNvSpPr>
            <a:spLocks noGrp="1"/>
          </p:cNvSpPr>
          <p:nvPr>
            <p:ph type="title"/>
          </p:nvPr>
        </p:nvSpPr>
        <p:spPr/>
        <p:txBody>
          <a:bodyPr/>
          <a:lstStyle/>
          <a:p>
            <a:r>
              <a:rPr lang="en-US"/>
              <a:t>Antwortzeit | Autohaus Kienzl</a:t>
            </a:r>
          </a:p>
        </p:txBody>
      </p:sp>
      <p:graphicFrame>
        <p:nvGraphicFramePr>
          <p:cNvPr id="6" name="Chart Placeholder 5">
            <a:extLst>
              <a:ext uri="{FF2B5EF4-FFF2-40B4-BE49-F238E27FC236}">
                <a16:creationId xmlns:a16="http://schemas.microsoft.com/office/drawing/2014/main" id="{B59E2BC9-25FA-4E10-BA0A-83BEE2FD513C}"/>
              </a:ext>
            </a:extLst>
          </p:cNvPr>
          <p:cNvGraphicFramePr>
            <a:graphicFrameLocks noGrp="1"/>
          </p:cNvGraphicFramePr>
          <p:nvPr>
            <p:ph type="chart" sz="quarter" idx="13"/>
            <p:extLst>
              <p:ext uri="{D42A27DB-BD31-4B8C-83A1-F6EECF244321}">
                <p14:modId xmlns:p14="http://schemas.microsoft.com/office/powerpoint/2010/main" val="19461134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16087E-620D-4E97-8166-BCD617E15D86}"/>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9D88119B-7B46-49A2-AB02-3084459A30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46839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1FB67-2A1F-4322-AE51-71E354C8CD1A}"/>
              </a:ext>
            </a:extLst>
          </p:cNvPr>
          <p:cNvSpPr>
            <a:spLocks noGrp="1"/>
          </p:cNvSpPr>
          <p:nvPr>
            <p:ph type="title"/>
          </p:nvPr>
        </p:nvSpPr>
        <p:spPr/>
        <p:txBody>
          <a:bodyPr/>
          <a:lstStyle/>
          <a:p>
            <a:r>
              <a:rPr lang="en-US"/>
              <a:t>Facebook Check Ins | Autohaus Kienzl</a:t>
            </a:r>
          </a:p>
        </p:txBody>
      </p:sp>
      <p:graphicFrame>
        <p:nvGraphicFramePr>
          <p:cNvPr id="6" name="Chart Placeholder 5">
            <a:extLst>
              <a:ext uri="{FF2B5EF4-FFF2-40B4-BE49-F238E27FC236}">
                <a16:creationId xmlns:a16="http://schemas.microsoft.com/office/drawing/2014/main" id="{D2B5CDFA-921B-4CF6-AE2F-80F1FB640171}"/>
              </a:ext>
            </a:extLst>
          </p:cNvPr>
          <p:cNvGraphicFramePr>
            <a:graphicFrameLocks noGrp="1"/>
          </p:cNvGraphicFramePr>
          <p:nvPr>
            <p:ph type="chart" sz="quarter" idx="13"/>
            <p:extLst>
              <p:ext uri="{D42A27DB-BD31-4B8C-83A1-F6EECF244321}">
                <p14:modId xmlns:p14="http://schemas.microsoft.com/office/powerpoint/2010/main" val="2847304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B730BF-0C76-40C9-BD57-1817DBB30B0A}"/>
              </a:ext>
            </a:extLst>
          </p:cNvPr>
          <p:cNvSpPr>
            <a:spLocks noGrp="1"/>
          </p:cNvSpPr>
          <p:nvPr>
            <p:ph type="body" sz="quarter" idx="14"/>
          </p:nvPr>
        </p:nvSpPr>
        <p:spPr/>
        <p:txBody>
          <a:bodyPr/>
          <a:lstStyle/>
          <a:p>
            <a:r>
              <a:rPr lang="en-US"/>
              <a:t>09/01/2018 - 09/28/2018</a:t>
            </a:r>
          </a:p>
        </p:txBody>
      </p:sp>
      <p:sp>
        <p:nvSpPr>
          <p:cNvPr id="5" name="Footer Placeholder 4">
            <a:extLst>
              <a:ext uri="{FF2B5EF4-FFF2-40B4-BE49-F238E27FC236}">
                <a16:creationId xmlns:a16="http://schemas.microsoft.com/office/drawing/2014/main" id="{E8C39443-6DCF-41D9-8B37-0BC6A07CBC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80736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C13F4-0111-4FF3-B43F-BD0EC6ECCE6E}"/>
              </a:ext>
            </a:extLst>
          </p:cNvPr>
          <p:cNvSpPr>
            <a:spLocks noGrp="1"/>
          </p:cNvSpPr>
          <p:nvPr>
            <p:ph type="title"/>
          </p:nvPr>
        </p:nvSpPr>
        <p:spPr/>
        <p:txBody>
          <a:bodyPr/>
          <a:lstStyle/>
          <a:p>
            <a:r>
              <a:rPr lang="en-US"/>
              <a:t>Fan Demographie | Autohaus Kienzl</a:t>
            </a:r>
          </a:p>
        </p:txBody>
      </p:sp>
      <p:graphicFrame>
        <p:nvGraphicFramePr>
          <p:cNvPr id="6" name="Chart Placeholder 5">
            <a:extLst>
              <a:ext uri="{FF2B5EF4-FFF2-40B4-BE49-F238E27FC236}">
                <a16:creationId xmlns:a16="http://schemas.microsoft.com/office/drawing/2014/main" id="{61982619-109F-4C70-9D3C-DB876179951D}"/>
              </a:ext>
            </a:extLst>
          </p:cNvPr>
          <p:cNvGraphicFramePr>
            <a:graphicFrameLocks noGrp="1"/>
          </p:cNvGraphicFramePr>
          <p:nvPr>
            <p:ph type="chart" sz="quarter" idx="13"/>
            <p:extLst>
              <p:ext uri="{D42A27DB-BD31-4B8C-83A1-F6EECF244321}">
                <p14:modId xmlns:p14="http://schemas.microsoft.com/office/powerpoint/2010/main" val="15954347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D8B5A9-83DC-4AB3-854E-F70EE167D5EC}"/>
              </a:ext>
            </a:extLst>
          </p:cNvPr>
          <p:cNvSpPr>
            <a:spLocks noGrp="1"/>
          </p:cNvSpPr>
          <p:nvPr>
            <p:ph type="body" sz="quarter" idx="14"/>
          </p:nvPr>
        </p:nvSpPr>
        <p:spPr/>
        <p:txBody>
          <a:bodyPr/>
          <a:lstStyle/>
          <a:p>
            <a:r>
              <a:rPr lang="en-US"/>
              <a:t>09/01/2018 - 09/28/2018</a:t>
            </a:r>
          </a:p>
        </p:txBody>
      </p:sp>
      <p:sp>
        <p:nvSpPr>
          <p:cNvPr id="5" name="Footer Placeholder 4">
            <a:extLst>
              <a:ext uri="{FF2B5EF4-FFF2-40B4-BE49-F238E27FC236}">
                <a16:creationId xmlns:a16="http://schemas.microsoft.com/office/drawing/2014/main" id="{062785A9-9674-481B-85E5-130B97BDCF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33682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418AA-0CC3-49B7-912C-4E18C0D3E8F9}"/>
              </a:ext>
            </a:extLst>
          </p:cNvPr>
          <p:cNvSpPr>
            <a:spLocks noGrp="1"/>
          </p:cNvSpPr>
          <p:nvPr>
            <p:ph type="title"/>
          </p:nvPr>
        </p:nvSpPr>
        <p:spPr/>
        <p:txBody>
          <a:bodyPr/>
          <a:lstStyle/>
          <a:p>
            <a:r>
              <a:rPr lang="en-US"/>
              <a:t>Facebook Page Fans Online | Autohaus Kienzl</a:t>
            </a:r>
          </a:p>
        </p:txBody>
      </p:sp>
      <p:graphicFrame>
        <p:nvGraphicFramePr>
          <p:cNvPr id="6" name="Chart Placeholder 5">
            <a:extLst>
              <a:ext uri="{FF2B5EF4-FFF2-40B4-BE49-F238E27FC236}">
                <a16:creationId xmlns:a16="http://schemas.microsoft.com/office/drawing/2014/main" id="{2498C23E-F7BA-4F3D-B02A-AB55FFA92318}"/>
              </a:ext>
            </a:extLst>
          </p:cNvPr>
          <p:cNvGraphicFramePr>
            <a:graphicFrameLocks noGrp="1"/>
          </p:cNvGraphicFramePr>
          <p:nvPr>
            <p:ph type="chart" sz="quarter" idx="13"/>
            <p:extLst>
              <p:ext uri="{D42A27DB-BD31-4B8C-83A1-F6EECF244321}">
                <p14:modId xmlns:p14="http://schemas.microsoft.com/office/powerpoint/2010/main" val="26751038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F45EA2-AC15-4BE2-A8F2-E196BEE2A008}"/>
              </a:ext>
            </a:extLst>
          </p:cNvPr>
          <p:cNvSpPr>
            <a:spLocks noGrp="1"/>
          </p:cNvSpPr>
          <p:nvPr>
            <p:ph type="body" sz="quarter" idx="14"/>
          </p:nvPr>
        </p:nvSpPr>
        <p:spPr/>
        <p:txBody>
          <a:bodyPr/>
          <a:lstStyle/>
          <a:p>
            <a:r>
              <a:rPr lang="en-US"/>
              <a:t>09/01/2018 - 09/28/2018</a:t>
            </a:r>
          </a:p>
        </p:txBody>
      </p:sp>
      <p:sp>
        <p:nvSpPr>
          <p:cNvPr id="5" name="Footer Placeholder 4">
            <a:extLst>
              <a:ext uri="{FF2B5EF4-FFF2-40B4-BE49-F238E27FC236}">
                <a16:creationId xmlns:a16="http://schemas.microsoft.com/office/drawing/2014/main" id="{4D583891-ECA7-43F4-A271-5F77E655DC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366184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550</Words>
  <Application>Microsoft Office PowerPoint</Application>
  <PresentationFormat>On-screen Show (4:3)</PresentationFormat>
  <Paragraphs>248</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Calibri</vt:lpstr>
      <vt:lpstr>Arial</vt:lpstr>
      <vt:lpstr>quintly_template</vt:lpstr>
      <vt:lpstr>Facebook Page Report</vt:lpstr>
      <vt:lpstr>Wichtigste Werte (KPI's) | Autohaus Kienzl</vt:lpstr>
      <vt:lpstr>Fans (Übersicht) | Autohaus Kienzl</vt:lpstr>
      <vt:lpstr>Facebook Key Metrics Table w. User Post RR | Autohaus Kienzl</vt:lpstr>
      <vt:lpstr>Facebook Fans Total | Autohaus Kienzl</vt:lpstr>
      <vt:lpstr>Eigene Beiträge (Postings) | Autohaus Kienzl - 1 of 2</vt:lpstr>
      <vt:lpstr>Eigene Beiträge (Postings) | Autohaus Kienzl - 2 of 2</vt:lpstr>
      <vt:lpstr>Eigene Beiträge (Postings) + Reactions | Autohaus Kienzl - 1 of 3</vt:lpstr>
      <vt:lpstr>Eigene Beiträge (Postings) + Reactions | Autohaus Kienzl - 2 of 3</vt:lpstr>
      <vt:lpstr>Eigene Beiträge (Postings) + Reactions | Autohaus Kienzl - 3 of 3</vt:lpstr>
      <vt:lpstr>Postings/Wochentag | Autohaus Kienzl</vt:lpstr>
      <vt:lpstr>Postingtypen (Verteilung) | Autohaus Kienzl</vt:lpstr>
      <vt:lpstr>Interaktionsrate/Postingtyp | Autohaus Kienzl</vt:lpstr>
      <vt:lpstr>Postings von Fans (Nutzern) | Autohaus Kienzl</vt:lpstr>
      <vt:lpstr>Antwortzeit | Autohaus Kienzl</vt:lpstr>
      <vt:lpstr>Facebook Check Ins | Autohaus Kienzl</vt:lpstr>
      <vt:lpstr>Fan Demographie | Autohaus Kienzl</vt:lpstr>
      <vt:lpstr>Facebook Page Fans Online | Autohaus Kienzl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2018-09-28T21:15:24Z</dcterms:created>
  <dcterms:modified xsi:type="dcterms:W3CDTF">2018-09-28T21:15:52Z</dcterms:modified>
</cp:coreProperties>
</file>