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Gerster</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0">
                  <c:v>1630</c:v>
                </c:pt>
                <c:pt idx="1">
                  <c:v>1631</c:v>
                </c:pt>
                <c:pt idx="2">
                  <c:v>1629</c:v>
                </c:pt>
                <c:pt idx="3">
                  <c:v>1629</c:v>
                </c:pt>
                <c:pt idx="4">
                  <c:v>1629</c:v>
                </c:pt>
                <c:pt idx="5">
                  <c:v>1629</c:v>
                </c:pt>
                <c:pt idx="6">
                  <c:v>1631</c:v>
                </c:pt>
                <c:pt idx="7">
                  <c:v>1631</c:v>
                </c:pt>
                <c:pt idx="8">
                  <c:v>1630</c:v>
                </c:pt>
                <c:pt idx="9">
                  <c:v>1630</c:v>
                </c:pt>
                <c:pt idx="10">
                  <c:v>1630</c:v>
                </c:pt>
                <c:pt idx="11">
                  <c:v>1631</c:v>
                </c:pt>
                <c:pt idx="12">
                  <c:v>1630</c:v>
                </c:pt>
                <c:pt idx="13">
                  <c:v>1633</c:v>
                </c:pt>
                <c:pt idx="14">
                  <c:v>1633</c:v>
                </c:pt>
                <c:pt idx="15">
                  <c:v>1634</c:v>
                </c:pt>
                <c:pt idx="16">
                  <c:v>1634</c:v>
                </c:pt>
                <c:pt idx="17">
                  <c:v>1634</c:v>
                </c:pt>
                <c:pt idx="18">
                  <c:v>1635</c:v>
                </c:pt>
                <c:pt idx="19">
                  <c:v>1637</c:v>
                </c:pt>
                <c:pt idx="20">
                  <c:v>1637</c:v>
                </c:pt>
                <c:pt idx="21">
                  <c:v>1637</c:v>
                </c:pt>
                <c:pt idx="22">
                  <c:v>1637</c:v>
                </c:pt>
                <c:pt idx="23">
                  <c:v>1637</c:v>
                </c:pt>
                <c:pt idx="24">
                  <c:v>1636</c:v>
                </c:pt>
                <c:pt idx="25">
                  <c:v>1637</c:v>
                </c:pt>
                <c:pt idx="26">
                  <c:v>1637</c:v>
                </c:pt>
                <c:pt idx="27">
                  <c:v>1637</c:v>
                </c:pt>
              </c:numCache>
            </c:numRef>
          </c:val>
          <c:smooth val="0"/>
          <c:extLst>
            <c:ext xmlns:c16="http://schemas.microsoft.com/office/drawing/2014/chart" uri="{C3380CC4-5D6E-409C-BE32-E72D297353CC}">
              <c16:uniqueId val="{00000000-1CF3-4831-A034-B73C83AEF68B}"/>
            </c:ext>
          </c:extLst>
        </c:ser>
        <c:dLbls>
          <c:showLegendKey val="0"/>
          <c:showVal val="0"/>
          <c:showCatName val="0"/>
          <c:showSerName val="0"/>
          <c:showPercent val="0"/>
          <c:showBubbleSize val="0"/>
        </c:dLbls>
        <c:smooth val="0"/>
        <c:axId val="367891208"/>
        <c:axId val="367892848"/>
      </c:lineChart>
      <c:dateAx>
        <c:axId val="36789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92848"/>
        <c:crosses val="autoZero"/>
        <c:auto val="1"/>
        <c:lblOffset val="100"/>
        <c:baseTimeUnit val="days"/>
      </c:dateAx>
      <c:valAx>
        <c:axId val="367892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89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Gerster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3</c:v>
                </c:pt>
                <c:pt idx="3">
                  <c:v>4</c:v>
                </c:pt>
                <c:pt idx="4">
                  <c:v>2</c:v>
                </c:pt>
                <c:pt idx="5">
                  <c:v>1</c:v>
                </c:pt>
                <c:pt idx="6">
                  <c:v>1</c:v>
                </c:pt>
              </c:numCache>
            </c:numRef>
          </c:val>
          <c:extLst>
            <c:ext xmlns:c16="http://schemas.microsoft.com/office/drawing/2014/chart" uri="{C3380CC4-5D6E-409C-BE32-E72D297353CC}">
              <c16:uniqueId val="{00000000-55C3-4E74-992F-D2DA3DAF3BEB}"/>
            </c:ext>
          </c:extLst>
        </c:ser>
        <c:dLbls>
          <c:showLegendKey val="0"/>
          <c:showVal val="0"/>
          <c:showCatName val="0"/>
          <c:showSerName val="0"/>
          <c:showPercent val="0"/>
          <c:showBubbleSize val="0"/>
        </c:dLbls>
        <c:gapWidth val="219"/>
        <c:overlap val="-27"/>
        <c:axId val="432704152"/>
        <c:axId val="432705792"/>
      </c:barChart>
      <c:catAx>
        <c:axId val="43270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05792"/>
        <c:crosses val="autoZero"/>
        <c:auto val="1"/>
        <c:lblAlgn val="ctr"/>
        <c:lblOffset val="100"/>
        <c:noMultiLvlLbl val="0"/>
      </c:catAx>
      <c:valAx>
        <c:axId val="43270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0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Autohaus Gerster</c:v>
                </c:pt>
              </c:strCache>
            </c:strRef>
          </c:cat>
          <c:val>
            <c:numRef>
              <c:f>Sheet1!$B$2</c:f>
              <c:numCache>
                <c:formatCode>General</c:formatCode>
                <c:ptCount val="1"/>
                <c:pt idx="0">
                  <c:v>11</c:v>
                </c:pt>
              </c:numCache>
            </c:numRef>
          </c:val>
          <c:extLst>
            <c:ext xmlns:c16="http://schemas.microsoft.com/office/drawing/2014/chart" uri="{C3380CC4-5D6E-409C-BE32-E72D297353CC}">
              <c16:uniqueId val="{00000000-CD51-4E92-8672-79B75A90AF27}"/>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Autohaus Gerster</c:v>
                </c:pt>
              </c:strCache>
            </c:strRef>
          </c:cat>
          <c:val>
            <c:numRef>
              <c:f>Sheet1!$C$2</c:f>
              <c:numCache>
                <c:formatCode>General</c:formatCode>
                <c:ptCount val="1"/>
                <c:pt idx="0">
                  <c:v>1</c:v>
                </c:pt>
              </c:numCache>
            </c:numRef>
          </c:val>
          <c:extLst>
            <c:ext xmlns:c16="http://schemas.microsoft.com/office/drawing/2014/chart" uri="{C3380CC4-5D6E-409C-BE32-E72D297353CC}">
              <c16:uniqueId val="{00000001-CD51-4E92-8672-79B75A90AF2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Autohaus Gerster</c:v>
                </c:pt>
              </c:strCache>
            </c:strRef>
          </c:cat>
          <c:val>
            <c:numRef>
              <c:f>Sheet1!$D$2</c:f>
              <c:numCache>
                <c:formatCode>General</c:formatCode>
                <c:ptCount val="1"/>
                <c:pt idx="0">
                  <c:v>2</c:v>
                </c:pt>
              </c:numCache>
            </c:numRef>
          </c:val>
          <c:extLst>
            <c:ext xmlns:c16="http://schemas.microsoft.com/office/drawing/2014/chart" uri="{C3380CC4-5D6E-409C-BE32-E72D297353CC}">
              <c16:uniqueId val="{00000002-CD51-4E92-8672-79B75A90AF27}"/>
            </c:ext>
          </c:extLst>
        </c:ser>
        <c:dLbls>
          <c:showLegendKey val="0"/>
          <c:showVal val="0"/>
          <c:showCatName val="0"/>
          <c:showSerName val="0"/>
          <c:showPercent val="0"/>
          <c:showBubbleSize val="0"/>
        </c:dLbls>
        <c:gapWidth val="150"/>
        <c:overlap val="100"/>
        <c:axId val="432683160"/>
        <c:axId val="432680864"/>
      </c:barChart>
      <c:catAx>
        <c:axId val="432683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80864"/>
        <c:crosses val="autoZero"/>
        <c:auto val="1"/>
        <c:lblAlgn val="ctr"/>
        <c:lblOffset val="100"/>
        <c:noMultiLvlLbl val="0"/>
      </c:catAx>
      <c:valAx>
        <c:axId val="432680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8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Gerster</c:v>
                </c:pt>
              </c:strCache>
            </c:strRef>
          </c:tx>
          <c:spPr>
            <a:solidFill>
              <a:schemeClr val="accent1"/>
            </a:solidFill>
            <a:ln>
              <a:noFill/>
            </a:ln>
            <a:effectLst/>
          </c:spPr>
          <c:invertIfNegative val="0"/>
          <c:cat>
            <c:strRef>
              <c:f>Sheet1!$A$2:$A$4</c:f>
              <c:strCache>
                <c:ptCount val="3"/>
                <c:pt idx="0">
                  <c:v>Photo</c:v>
                </c:pt>
                <c:pt idx="1">
                  <c:v>Status</c:v>
                </c:pt>
                <c:pt idx="2">
                  <c:v>Video</c:v>
                </c:pt>
              </c:strCache>
            </c:strRef>
          </c:cat>
          <c:val>
            <c:numRef>
              <c:f>Sheet1!$B$2:$B$4</c:f>
              <c:numCache>
                <c:formatCode>General</c:formatCode>
                <c:ptCount val="3"/>
                <c:pt idx="0">
                  <c:v>0.95077068770586004</c:v>
                </c:pt>
                <c:pt idx="1">
                  <c:v>0.48929663608563001</c:v>
                </c:pt>
                <c:pt idx="2">
                  <c:v>1.0409933204051001</c:v>
                </c:pt>
              </c:numCache>
            </c:numRef>
          </c:val>
          <c:extLst>
            <c:ext xmlns:c16="http://schemas.microsoft.com/office/drawing/2014/chart" uri="{C3380CC4-5D6E-409C-BE32-E72D297353CC}">
              <c16:uniqueId val="{00000000-2AD5-4D76-883E-1693CAFCF3F8}"/>
            </c:ext>
          </c:extLst>
        </c:ser>
        <c:dLbls>
          <c:showLegendKey val="0"/>
          <c:showVal val="0"/>
          <c:showCatName val="0"/>
          <c:showSerName val="0"/>
          <c:showPercent val="0"/>
          <c:showBubbleSize val="0"/>
        </c:dLbls>
        <c:gapWidth val="219"/>
        <c:overlap val="-27"/>
        <c:axId val="408444712"/>
        <c:axId val="408434544"/>
      </c:barChart>
      <c:catAx>
        <c:axId val="408444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34544"/>
        <c:crosses val="autoZero"/>
        <c:auto val="1"/>
        <c:lblAlgn val="ctr"/>
        <c:lblOffset val="100"/>
        <c:noMultiLvlLbl val="0"/>
      </c:catAx>
      <c:valAx>
        <c:axId val="40843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4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Gerster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8BCE-46F3-A24D-FF4C7874E45C}"/>
            </c:ext>
          </c:extLst>
        </c:ser>
        <c:dLbls>
          <c:showLegendKey val="0"/>
          <c:showVal val="0"/>
          <c:showCatName val="0"/>
          <c:showSerName val="0"/>
          <c:showPercent val="0"/>
          <c:showBubbleSize val="0"/>
        </c:dLbls>
        <c:gapWidth val="219"/>
        <c:overlap val="-27"/>
        <c:axId val="408438480"/>
        <c:axId val="408440776"/>
      </c:barChart>
      <c:catAx>
        <c:axId val="40843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40776"/>
        <c:crosses val="autoZero"/>
        <c:auto val="1"/>
        <c:lblAlgn val="ctr"/>
        <c:lblOffset val="100"/>
        <c:noMultiLvlLbl val="0"/>
      </c:catAx>
      <c:valAx>
        <c:axId val="40844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3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Gerster</c:v>
                </c:pt>
              </c:strCache>
            </c:strRef>
          </c:tx>
          <c:spPr>
            <a:ln w="28575" cap="rnd">
              <a:solidFill>
                <a:schemeClr val="accent1"/>
              </a:solidFill>
              <a:round/>
            </a:ln>
            <a:effectLst/>
          </c:spPr>
          <c:marker>
            <c:symbol val="none"/>
          </c:marker>
          <c:cat>
            <c:numRef>
              <c:f>Sheet1!$A$2:$A$29</c:f>
              <c:numCache>
                <c:formatCode>m/d/yyyy</c:formatCode>
                <c:ptCount val="28"/>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numCache>
            </c:numRef>
          </c:cat>
          <c:val>
            <c:numRef>
              <c:f>Sheet1!$B$2:$B$29</c:f>
              <c:numCache>
                <c:formatCode>General</c:formatCode>
                <c:ptCount val="28"/>
                <c:pt idx="0">
                  <c:v>137</c:v>
                </c:pt>
                <c:pt idx="1">
                  <c:v>137</c:v>
                </c:pt>
                <c:pt idx="2">
                  <c:v>138</c:v>
                </c:pt>
                <c:pt idx="3">
                  <c:v>138</c:v>
                </c:pt>
                <c:pt idx="4">
                  <c:v>139</c:v>
                </c:pt>
                <c:pt idx="5">
                  <c:v>140</c:v>
                </c:pt>
                <c:pt idx="6">
                  <c:v>140</c:v>
                </c:pt>
                <c:pt idx="7">
                  <c:v>140</c:v>
                </c:pt>
                <c:pt idx="8">
                  <c:v>140</c:v>
                </c:pt>
                <c:pt idx="9">
                  <c:v>140</c:v>
                </c:pt>
                <c:pt idx="10">
                  <c:v>140</c:v>
                </c:pt>
                <c:pt idx="11">
                  <c:v>140</c:v>
                </c:pt>
                <c:pt idx="12">
                  <c:v>140</c:v>
                </c:pt>
                <c:pt idx="13">
                  <c:v>140</c:v>
                </c:pt>
                <c:pt idx="14">
                  <c:v>140</c:v>
                </c:pt>
                <c:pt idx="15">
                  <c:v>140</c:v>
                </c:pt>
                <c:pt idx="16">
                  <c:v>140</c:v>
                </c:pt>
                <c:pt idx="17">
                  <c:v>140</c:v>
                </c:pt>
                <c:pt idx="18">
                  <c:v>140</c:v>
                </c:pt>
                <c:pt idx="19">
                  <c:v>140</c:v>
                </c:pt>
                <c:pt idx="20">
                  <c:v>140</c:v>
                </c:pt>
                <c:pt idx="21">
                  <c:v>140</c:v>
                </c:pt>
                <c:pt idx="22">
                  <c:v>140</c:v>
                </c:pt>
                <c:pt idx="23">
                  <c:v>140</c:v>
                </c:pt>
                <c:pt idx="24">
                  <c:v>142</c:v>
                </c:pt>
                <c:pt idx="25">
                  <c:v>142</c:v>
                </c:pt>
                <c:pt idx="26">
                  <c:v>142</c:v>
                </c:pt>
                <c:pt idx="27">
                  <c:v>142</c:v>
                </c:pt>
              </c:numCache>
            </c:numRef>
          </c:val>
          <c:smooth val="0"/>
          <c:extLst>
            <c:ext xmlns:c16="http://schemas.microsoft.com/office/drawing/2014/chart" uri="{C3380CC4-5D6E-409C-BE32-E72D297353CC}">
              <c16:uniqueId val="{00000000-FB4D-4ED6-9D00-BFC6462DADD3}"/>
            </c:ext>
          </c:extLst>
        </c:ser>
        <c:dLbls>
          <c:showLegendKey val="0"/>
          <c:showVal val="0"/>
          <c:showCatName val="0"/>
          <c:showSerName val="0"/>
          <c:showPercent val="0"/>
          <c:showBubbleSize val="0"/>
        </c:dLbls>
        <c:smooth val="0"/>
        <c:axId val="408441104"/>
        <c:axId val="408451928"/>
      </c:lineChart>
      <c:dateAx>
        <c:axId val="40844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51928"/>
        <c:crosses val="autoZero"/>
        <c:auto val="1"/>
        <c:lblOffset val="100"/>
        <c:baseTimeUnit val="days"/>
      </c:dateAx>
      <c:valAx>
        <c:axId val="40845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4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53DA-4956-AE7D-BA8E44D7AABE}"/>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53DA-4956-AE7D-BA8E44D7AABE}"/>
            </c:ext>
          </c:extLst>
        </c:ser>
        <c:dLbls>
          <c:showLegendKey val="0"/>
          <c:showVal val="0"/>
          <c:showCatName val="0"/>
          <c:showSerName val="0"/>
          <c:showPercent val="0"/>
          <c:showBubbleSize val="0"/>
        </c:dLbls>
        <c:gapWidth val="219"/>
        <c:overlap val="-27"/>
        <c:axId val="408449960"/>
        <c:axId val="408452584"/>
      </c:barChart>
      <c:catAx>
        <c:axId val="408449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52584"/>
        <c:crosses val="autoZero"/>
        <c:auto val="1"/>
        <c:lblAlgn val="ctr"/>
        <c:lblOffset val="100"/>
        <c:noMultiLvlLbl val="0"/>
      </c:catAx>
      <c:valAx>
        <c:axId val="40845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49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Gerster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231.23076923076999</c:v>
                </c:pt>
                <c:pt idx="1">
                  <c:v>127.92307692308</c:v>
                </c:pt>
                <c:pt idx="2">
                  <c:v>83.769230769231001</c:v>
                </c:pt>
                <c:pt idx="3">
                  <c:v>70.076923076922995</c:v>
                </c:pt>
                <c:pt idx="4">
                  <c:v>89.730769230768999</c:v>
                </c:pt>
                <c:pt idx="5">
                  <c:v>166.57692307692</c:v>
                </c:pt>
                <c:pt idx="6">
                  <c:v>390.65384615385</c:v>
                </c:pt>
                <c:pt idx="7">
                  <c:v>532.42307692307998</c:v>
                </c:pt>
                <c:pt idx="8">
                  <c:v>581.15384615385005</c:v>
                </c:pt>
                <c:pt idx="9">
                  <c:v>569.80769230768999</c:v>
                </c:pt>
                <c:pt idx="10">
                  <c:v>559.5</c:v>
                </c:pt>
                <c:pt idx="11">
                  <c:v>584.34615384614995</c:v>
                </c:pt>
                <c:pt idx="12">
                  <c:v>678.69230769231001</c:v>
                </c:pt>
                <c:pt idx="13">
                  <c:v>632.65384615385005</c:v>
                </c:pt>
                <c:pt idx="14">
                  <c:v>598.19230769231001</c:v>
                </c:pt>
                <c:pt idx="15">
                  <c:v>596.30769230768999</c:v>
                </c:pt>
                <c:pt idx="16">
                  <c:v>625.19230769231001</c:v>
                </c:pt>
                <c:pt idx="17">
                  <c:v>662.07692307692002</c:v>
                </c:pt>
                <c:pt idx="18">
                  <c:v>688.46153846154004</c:v>
                </c:pt>
                <c:pt idx="19">
                  <c:v>721.61538461537998</c:v>
                </c:pt>
                <c:pt idx="20">
                  <c:v>765.61538461537998</c:v>
                </c:pt>
                <c:pt idx="21">
                  <c:v>750.88461538462002</c:v>
                </c:pt>
                <c:pt idx="22">
                  <c:v>639.5</c:v>
                </c:pt>
                <c:pt idx="23">
                  <c:v>408.07692307692002</c:v>
                </c:pt>
              </c:numCache>
            </c:numRef>
          </c:val>
          <c:smooth val="0"/>
          <c:extLst>
            <c:ext xmlns:c16="http://schemas.microsoft.com/office/drawing/2014/chart" uri="{C3380CC4-5D6E-409C-BE32-E72D297353CC}">
              <c16:uniqueId val="{00000000-1EE6-4686-9688-CB3E9B6DC671}"/>
            </c:ext>
          </c:extLst>
        </c:ser>
        <c:dLbls>
          <c:showLegendKey val="0"/>
          <c:showVal val="0"/>
          <c:showCatName val="0"/>
          <c:showSerName val="0"/>
          <c:showPercent val="0"/>
          <c:showBubbleSize val="0"/>
        </c:dLbls>
        <c:smooth val="0"/>
        <c:axId val="408463080"/>
        <c:axId val="408455864"/>
      </c:lineChart>
      <c:catAx>
        <c:axId val="40846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55864"/>
        <c:crosses val="autoZero"/>
        <c:auto val="1"/>
        <c:lblAlgn val="ctr"/>
        <c:lblOffset val="100"/>
        <c:noMultiLvlLbl val="0"/>
      </c:catAx>
      <c:valAx>
        <c:axId val="40845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6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97E85-3FE7-462F-AD65-ABCE103AB501}"/>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09EB812-0692-4E8B-ABBD-E0E2BF77B95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362344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72B03-8369-48F6-BE9F-E75C9E575BEE}"/>
              </a:ext>
            </a:extLst>
          </p:cNvPr>
          <p:cNvSpPr>
            <a:spLocks noGrp="1"/>
          </p:cNvSpPr>
          <p:nvPr>
            <p:ph type="title"/>
          </p:nvPr>
        </p:nvSpPr>
        <p:spPr/>
        <p:txBody>
          <a:bodyPr/>
          <a:lstStyle/>
          <a:p>
            <a:r>
              <a:rPr lang="de-DE"/>
              <a:t>Wichtigste Werte (KPI's) | Autohaus Gerster</a:t>
            </a:r>
            <a:endParaRPr lang="en-US"/>
          </a:p>
        </p:txBody>
      </p:sp>
      <p:graphicFrame>
        <p:nvGraphicFramePr>
          <p:cNvPr id="5" name="Table Placeholder 4">
            <a:extLst>
              <a:ext uri="{FF2B5EF4-FFF2-40B4-BE49-F238E27FC236}">
                <a16:creationId xmlns:a16="http://schemas.microsoft.com/office/drawing/2014/main" id="{08B18E0F-927D-498A-9F8E-5D3FA48EC7F8}"/>
              </a:ext>
            </a:extLst>
          </p:cNvPr>
          <p:cNvGraphicFramePr>
            <a:graphicFrameLocks noGrp="1"/>
          </p:cNvGraphicFramePr>
          <p:nvPr>
            <p:ph type="tbl" sz="quarter" idx="13"/>
            <p:extLst>
              <p:ext uri="{D42A27DB-BD31-4B8C-83A1-F6EECF244321}">
                <p14:modId xmlns:p14="http://schemas.microsoft.com/office/powerpoint/2010/main" val="2124126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83015369"/>
                    </a:ext>
                  </a:extLst>
                </a:gridCol>
                <a:gridCol w="740664">
                  <a:extLst>
                    <a:ext uri="{9D8B030D-6E8A-4147-A177-3AD203B41FA5}">
                      <a16:colId xmlns:a16="http://schemas.microsoft.com/office/drawing/2014/main" val="594185846"/>
                    </a:ext>
                  </a:extLst>
                </a:gridCol>
                <a:gridCol w="740664">
                  <a:extLst>
                    <a:ext uri="{9D8B030D-6E8A-4147-A177-3AD203B41FA5}">
                      <a16:colId xmlns:a16="http://schemas.microsoft.com/office/drawing/2014/main" val="1372298358"/>
                    </a:ext>
                  </a:extLst>
                </a:gridCol>
                <a:gridCol w="740664">
                  <a:extLst>
                    <a:ext uri="{9D8B030D-6E8A-4147-A177-3AD203B41FA5}">
                      <a16:colId xmlns:a16="http://schemas.microsoft.com/office/drawing/2014/main" val="1442266104"/>
                    </a:ext>
                  </a:extLst>
                </a:gridCol>
                <a:gridCol w="740664">
                  <a:extLst>
                    <a:ext uri="{9D8B030D-6E8A-4147-A177-3AD203B41FA5}">
                      <a16:colId xmlns:a16="http://schemas.microsoft.com/office/drawing/2014/main" val="3709744948"/>
                    </a:ext>
                  </a:extLst>
                </a:gridCol>
                <a:gridCol w="740664">
                  <a:extLst>
                    <a:ext uri="{9D8B030D-6E8A-4147-A177-3AD203B41FA5}">
                      <a16:colId xmlns:a16="http://schemas.microsoft.com/office/drawing/2014/main" val="3478207589"/>
                    </a:ext>
                  </a:extLst>
                </a:gridCol>
                <a:gridCol w="740664">
                  <a:extLst>
                    <a:ext uri="{9D8B030D-6E8A-4147-A177-3AD203B41FA5}">
                      <a16:colId xmlns:a16="http://schemas.microsoft.com/office/drawing/2014/main" val="1275713159"/>
                    </a:ext>
                  </a:extLst>
                </a:gridCol>
                <a:gridCol w="740664">
                  <a:extLst>
                    <a:ext uri="{9D8B030D-6E8A-4147-A177-3AD203B41FA5}">
                      <a16:colId xmlns:a16="http://schemas.microsoft.com/office/drawing/2014/main" val="2058340864"/>
                    </a:ext>
                  </a:extLst>
                </a:gridCol>
                <a:gridCol w="740664">
                  <a:extLst>
                    <a:ext uri="{9D8B030D-6E8A-4147-A177-3AD203B41FA5}">
                      <a16:colId xmlns:a16="http://schemas.microsoft.com/office/drawing/2014/main" val="4117398822"/>
                    </a:ext>
                  </a:extLst>
                </a:gridCol>
                <a:gridCol w="740664">
                  <a:extLst>
                    <a:ext uri="{9D8B030D-6E8A-4147-A177-3AD203B41FA5}">
                      <a16:colId xmlns:a16="http://schemas.microsoft.com/office/drawing/2014/main" val="21026737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6019031"/>
                  </a:ext>
                </a:extLst>
              </a:tr>
              <a:tr h="370840">
                <a:tc>
                  <a:txBody>
                    <a:bodyPr/>
                    <a:lstStyle/>
                    <a:p>
                      <a:r>
                        <a:rPr lang="en-US" sz="1000"/>
                        <a:t>Autohaus Gerster</a:t>
                      </a:r>
                    </a:p>
                  </a:txBody>
                  <a:tcPr/>
                </a:tc>
                <a:tc>
                  <a:txBody>
                    <a:bodyPr/>
                    <a:lstStyle/>
                    <a:p>
                      <a:r>
                        <a:rPr lang="en-US" sz="1000"/>
                        <a:t>1637</a:t>
                      </a:r>
                    </a:p>
                  </a:txBody>
                  <a:tcPr/>
                </a:tc>
                <a:tc>
                  <a:txBody>
                    <a:bodyPr/>
                    <a:lstStyle/>
                    <a:p>
                      <a:r>
                        <a:rPr lang="en-US" sz="1000"/>
                        <a:t>6</a:t>
                      </a:r>
                    </a:p>
                  </a:txBody>
                  <a:tcPr/>
                </a:tc>
                <a:tc>
                  <a:txBody>
                    <a:bodyPr/>
                    <a:lstStyle/>
                    <a:p>
                      <a:r>
                        <a:rPr lang="en-US" sz="1000"/>
                        <a:t>14</a:t>
                      </a:r>
                    </a:p>
                  </a:txBody>
                  <a:tcPr/>
                </a:tc>
                <a:tc>
                  <a:txBody>
                    <a:bodyPr/>
                    <a:lstStyle/>
                    <a:p>
                      <a:r>
                        <a:rPr lang="en-US" sz="1000"/>
                        <a:t>188</a:t>
                      </a:r>
                    </a:p>
                  </a:txBody>
                  <a:tcPr/>
                </a:tc>
                <a:tc>
                  <a:txBody>
                    <a:bodyPr/>
                    <a:lstStyle/>
                    <a:p>
                      <a:r>
                        <a:rPr lang="en-US" sz="1000"/>
                        <a:t>10</a:t>
                      </a:r>
                    </a:p>
                  </a:txBody>
                  <a:tcPr/>
                </a:tc>
                <a:tc>
                  <a:txBody>
                    <a:bodyPr/>
                    <a:lstStyle/>
                    <a:p>
                      <a:r>
                        <a:rPr lang="en-US" sz="1000"/>
                        <a:t>15</a:t>
                      </a:r>
                    </a:p>
                  </a:txBody>
                  <a:tcPr/>
                </a:tc>
                <a:tc>
                  <a:txBody>
                    <a:bodyPr/>
                    <a:lstStyle/>
                    <a:p>
                      <a:r>
                        <a:rPr lang="en-US" sz="1000"/>
                        <a:t>0</a:t>
                      </a:r>
                    </a:p>
                  </a:txBody>
                  <a:tcPr/>
                </a:tc>
                <a:tc>
                  <a:txBody>
                    <a:bodyPr/>
                    <a:lstStyle/>
                    <a:p>
                      <a:r>
                        <a:rPr lang="en-US" sz="1000"/>
                        <a:t>0.9311 %</a:t>
                      </a:r>
                    </a:p>
                  </a:txBody>
                  <a:tcPr/>
                </a:tc>
                <a:tc>
                  <a:txBody>
                    <a:bodyPr/>
                    <a:lstStyle/>
                    <a:p>
                      <a:r>
                        <a:rPr lang="en-US" sz="1000"/>
                        <a:t>0.0 %</a:t>
                      </a:r>
                    </a:p>
                  </a:txBody>
                  <a:tcPr/>
                </a:tc>
                <a:extLst>
                  <a:ext uri="{0D108BD9-81ED-4DB2-BD59-A6C34878D82A}">
                    <a16:rowId xmlns:a16="http://schemas.microsoft.com/office/drawing/2014/main" val="1408454235"/>
                  </a:ext>
                </a:extLst>
              </a:tr>
            </a:tbl>
          </a:graphicData>
        </a:graphic>
      </p:graphicFrame>
      <p:sp>
        <p:nvSpPr>
          <p:cNvPr id="4" name="Text Placeholder 3">
            <a:extLst>
              <a:ext uri="{FF2B5EF4-FFF2-40B4-BE49-F238E27FC236}">
                <a16:creationId xmlns:a16="http://schemas.microsoft.com/office/drawing/2014/main" id="{C5DFB514-ACB9-4973-B47F-7392BE1C112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30592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355AA-F0CC-4A8E-9901-0887519073C6}"/>
              </a:ext>
            </a:extLst>
          </p:cNvPr>
          <p:cNvSpPr>
            <a:spLocks noGrp="1"/>
          </p:cNvSpPr>
          <p:nvPr>
            <p:ph type="title"/>
          </p:nvPr>
        </p:nvSpPr>
        <p:spPr/>
        <p:txBody>
          <a:bodyPr/>
          <a:lstStyle/>
          <a:p>
            <a:r>
              <a:rPr lang="en-US"/>
              <a:t>Fans (Übersicht) | Autohaus Gerster</a:t>
            </a:r>
          </a:p>
        </p:txBody>
      </p:sp>
      <p:graphicFrame>
        <p:nvGraphicFramePr>
          <p:cNvPr id="5" name="Table Placeholder 4">
            <a:extLst>
              <a:ext uri="{FF2B5EF4-FFF2-40B4-BE49-F238E27FC236}">
                <a16:creationId xmlns:a16="http://schemas.microsoft.com/office/drawing/2014/main" id="{1D79FEAE-6B18-4112-9A0C-5AAA988E3733}"/>
              </a:ext>
            </a:extLst>
          </p:cNvPr>
          <p:cNvGraphicFramePr>
            <a:graphicFrameLocks noGrp="1"/>
          </p:cNvGraphicFramePr>
          <p:nvPr>
            <p:ph type="tbl" sz="quarter" idx="13"/>
            <p:extLst>
              <p:ext uri="{D42A27DB-BD31-4B8C-83A1-F6EECF244321}">
                <p14:modId xmlns:p14="http://schemas.microsoft.com/office/powerpoint/2010/main" val="1063007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2421154"/>
                    </a:ext>
                  </a:extLst>
                </a:gridCol>
                <a:gridCol w="1234440">
                  <a:extLst>
                    <a:ext uri="{9D8B030D-6E8A-4147-A177-3AD203B41FA5}">
                      <a16:colId xmlns:a16="http://schemas.microsoft.com/office/drawing/2014/main" val="3083353699"/>
                    </a:ext>
                  </a:extLst>
                </a:gridCol>
                <a:gridCol w="822960">
                  <a:extLst>
                    <a:ext uri="{9D8B030D-6E8A-4147-A177-3AD203B41FA5}">
                      <a16:colId xmlns:a16="http://schemas.microsoft.com/office/drawing/2014/main" val="821948190"/>
                    </a:ext>
                  </a:extLst>
                </a:gridCol>
                <a:gridCol w="822960">
                  <a:extLst>
                    <a:ext uri="{9D8B030D-6E8A-4147-A177-3AD203B41FA5}">
                      <a16:colId xmlns:a16="http://schemas.microsoft.com/office/drawing/2014/main" val="2137156497"/>
                    </a:ext>
                  </a:extLst>
                </a:gridCol>
                <a:gridCol w="822960">
                  <a:extLst>
                    <a:ext uri="{9D8B030D-6E8A-4147-A177-3AD203B41FA5}">
                      <a16:colId xmlns:a16="http://schemas.microsoft.com/office/drawing/2014/main" val="1424689140"/>
                    </a:ext>
                  </a:extLst>
                </a:gridCol>
                <a:gridCol w="822960">
                  <a:extLst>
                    <a:ext uri="{9D8B030D-6E8A-4147-A177-3AD203B41FA5}">
                      <a16:colId xmlns:a16="http://schemas.microsoft.com/office/drawing/2014/main" val="2647186060"/>
                    </a:ext>
                  </a:extLst>
                </a:gridCol>
                <a:gridCol w="822960">
                  <a:extLst>
                    <a:ext uri="{9D8B030D-6E8A-4147-A177-3AD203B41FA5}">
                      <a16:colId xmlns:a16="http://schemas.microsoft.com/office/drawing/2014/main" val="1006374001"/>
                    </a:ext>
                  </a:extLst>
                </a:gridCol>
                <a:gridCol w="822960">
                  <a:extLst>
                    <a:ext uri="{9D8B030D-6E8A-4147-A177-3AD203B41FA5}">
                      <a16:colId xmlns:a16="http://schemas.microsoft.com/office/drawing/2014/main" val="8127205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056175060"/>
                  </a:ext>
                </a:extLst>
              </a:tr>
              <a:tr h="370840">
                <a:tc>
                  <a:txBody>
                    <a:bodyPr/>
                    <a:lstStyle/>
                    <a:p>
                      <a:r>
                        <a:rPr lang="en-US" sz="1000"/>
                        <a:t>Autohaus Gerster</a:t>
                      </a:r>
                    </a:p>
                  </a:txBody>
                  <a:tcPr/>
                </a:tc>
                <a:tc>
                  <a:txBody>
                    <a:bodyPr/>
                    <a:lstStyle/>
                    <a:p>
                      <a:r>
                        <a:rPr lang="en-US" sz="1000"/>
                        <a:t>1637</a:t>
                      </a:r>
                    </a:p>
                  </a:txBody>
                  <a:tcPr/>
                </a:tc>
                <a:tc>
                  <a:txBody>
                    <a:bodyPr/>
                    <a:lstStyle/>
                    <a:p>
                      <a:r>
                        <a:rPr lang="en-US" sz="1000"/>
                        <a:t>-1</a:t>
                      </a:r>
                    </a:p>
                  </a:txBody>
                  <a:tcPr/>
                </a:tc>
                <a:tc>
                  <a:txBody>
                    <a:bodyPr/>
                    <a:lstStyle/>
                    <a:p>
                      <a:r>
                        <a:rPr lang="en-US" sz="1000"/>
                        <a:t>-0.1 %</a:t>
                      </a:r>
                    </a:p>
                  </a:txBody>
                  <a:tcPr/>
                </a:tc>
                <a:tc>
                  <a:txBody>
                    <a:bodyPr/>
                    <a:lstStyle/>
                    <a:p>
                      <a:r>
                        <a:rPr lang="en-US" sz="1000"/>
                        <a:t>-1</a:t>
                      </a:r>
                    </a:p>
                  </a:txBody>
                  <a:tcPr/>
                </a:tc>
                <a:tc>
                  <a:txBody>
                    <a:bodyPr/>
                    <a:lstStyle/>
                    <a:p>
                      <a:r>
                        <a:rPr lang="en-US" sz="1000"/>
                        <a:t>-0.1 %</a:t>
                      </a:r>
                    </a:p>
                  </a:txBody>
                  <a:tcPr/>
                </a:tc>
                <a:tc>
                  <a:txBody>
                    <a:bodyPr/>
                    <a:lstStyle/>
                    <a:p>
                      <a:r>
                        <a:rPr lang="en-US" sz="1000"/>
                        <a:t>10</a:t>
                      </a:r>
                    </a:p>
                  </a:txBody>
                  <a:tcPr/>
                </a:tc>
                <a:tc>
                  <a:txBody>
                    <a:bodyPr/>
                    <a:lstStyle/>
                    <a:p>
                      <a:r>
                        <a:rPr lang="en-US" sz="1000"/>
                        <a:t>0.6 %</a:t>
                      </a:r>
                    </a:p>
                  </a:txBody>
                  <a:tcPr/>
                </a:tc>
                <a:extLst>
                  <a:ext uri="{0D108BD9-81ED-4DB2-BD59-A6C34878D82A}">
                    <a16:rowId xmlns:a16="http://schemas.microsoft.com/office/drawing/2014/main" val="1220165295"/>
                  </a:ext>
                </a:extLst>
              </a:tr>
            </a:tbl>
          </a:graphicData>
        </a:graphic>
      </p:graphicFrame>
      <p:sp>
        <p:nvSpPr>
          <p:cNvPr id="4" name="Text Placeholder 3">
            <a:extLst>
              <a:ext uri="{FF2B5EF4-FFF2-40B4-BE49-F238E27FC236}">
                <a16:creationId xmlns:a16="http://schemas.microsoft.com/office/drawing/2014/main" id="{214F7AB2-4D07-4C80-845A-673904551066}"/>
              </a:ext>
            </a:extLst>
          </p:cNvPr>
          <p:cNvSpPr>
            <a:spLocks noGrp="1"/>
          </p:cNvSpPr>
          <p:nvPr>
            <p:ph type="body" sz="quarter" idx="14"/>
          </p:nvPr>
        </p:nvSpPr>
        <p:spPr/>
        <p:txBody>
          <a:bodyPr/>
          <a:lstStyle/>
          <a:p>
            <a:r>
              <a:rPr lang="en-US"/>
              <a:t>08/29/2018 - 09/28/2018</a:t>
            </a:r>
          </a:p>
        </p:txBody>
      </p:sp>
    </p:spTree>
    <p:extLst>
      <p:ext uri="{BB962C8B-B14F-4D97-AF65-F5344CB8AC3E}">
        <p14:creationId xmlns:p14="http://schemas.microsoft.com/office/powerpoint/2010/main" val="1390103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45E0B-E130-4111-A039-E810C1828B28}"/>
              </a:ext>
            </a:extLst>
          </p:cNvPr>
          <p:cNvSpPr>
            <a:spLocks noGrp="1"/>
          </p:cNvSpPr>
          <p:nvPr>
            <p:ph type="title"/>
          </p:nvPr>
        </p:nvSpPr>
        <p:spPr/>
        <p:txBody>
          <a:bodyPr/>
          <a:lstStyle/>
          <a:p>
            <a:r>
              <a:rPr lang="en-US"/>
              <a:t>Facebook Key Metrics Table w. User Post RR | Autohaus Gerster</a:t>
            </a:r>
          </a:p>
        </p:txBody>
      </p:sp>
      <p:graphicFrame>
        <p:nvGraphicFramePr>
          <p:cNvPr id="5" name="Table Placeholder 4">
            <a:extLst>
              <a:ext uri="{FF2B5EF4-FFF2-40B4-BE49-F238E27FC236}">
                <a16:creationId xmlns:a16="http://schemas.microsoft.com/office/drawing/2014/main" id="{862E8703-880C-422C-9659-CF90E599405E}"/>
              </a:ext>
            </a:extLst>
          </p:cNvPr>
          <p:cNvGraphicFramePr>
            <a:graphicFrameLocks noGrp="1"/>
          </p:cNvGraphicFramePr>
          <p:nvPr>
            <p:ph type="tbl" sz="quarter" idx="13"/>
            <p:extLst>
              <p:ext uri="{D42A27DB-BD31-4B8C-83A1-F6EECF244321}">
                <p14:modId xmlns:p14="http://schemas.microsoft.com/office/powerpoint/2010/main" val="141397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54166197"/>
                    </a:ext>
                  </a:extLst>
                </a:gridCol>
                <a:gridCol w="740664">
                  <a:extLst>
                    <a:ext uri="{9D8B030D-6E8A-4147-A177-3AD203B41FA5}">
                      <a16:colId xmlns:a16="http://schemas.microsoft.com/office/drawing/2014/main" val="411361511"/>
                    </a:ext>
                  </a:extLst>
                </a:gridCol>
                <a:gridCol w="740664">
                  <a:extLst>
                    <a:ext uri="{9D8B030D-6E8A-4147-A177-3AD203B41FA5}">
                      <a16:colId xmlns:a16="http://schemas.microsoft.com/office/drawing/2014/main" val="1287817677"/>
                    </a:ext>
                  </a:extLst>
                </a:gridCol>
                <a:gridCol w="740664">
                  <a:extLst>
                    <a:ext uri="{9D8B030D-6E8A-4147-A177-3AD203B41FA5}">
                      <a16:colId xmlns:a16="http://schemas.microsoft.com/office/drawing/2014/main" val="2983304676"/>
                    </a:ext>
                  </a:extLst>
                </a:gridCol>
                <a:gridCol w="740664">
                  <a:extLst>
                    <a:ext uri="{9D8B030D-6E8A-4147-A177-3AD203B41FA5}">
                      <a16:colId xmlns:a16="http://schemas.microsoft.com/office/drawing/2014/main" val="492293866"/>
                    </a:ext>
                  </a:extLst>
                </a:gridCol>
                <a:gridCol w="740664">
                  <a:extLst>
                    <a:ext uri="{9D8B030D-6E8A-4147-A177-3AD203B41FA5}">
                      <a16:colId xmlns:a16="http://schemas.microsoft.com/office/drawing/2014/main" val="1401606369"/>
                    </a:ext>
                  </a:extLst>
                </a:gridCol>
                <a:gridCol w="740664">
                  <a:extLst>
                    <a:ext uri="{9D8B030D-6E8A-4147-A177-3AD203B41FA5}">
                      <a16:colId xmlns:a16="http://schemas.microsoft.com/office/drawing/2014/main" val="2958281983"/>
                    </a:ext>
                  </a:extLst>
                </a:gridCol>
                <a:gridCol w="740664">
                  <a:extLst>
                    <a:ext uri="{9D8B030D-6E8A-4147-A177-3AD203B41FA5}">
                      <a16:colId xmlns:a16="http://schemas.microsoft.com/office/drawing/2014/main" val="1851308107"/>
                    </a:ext>
                  </a:extLst>
                </a:gridCol>
                <a:gridCol w="740664">
                  <a:extLst>
                    <a:ext uri="{9D8B030D-6E8A-4147-A177-3AD203B41FA5}">
                      <a16:colId xmlns:a16="http://schemas.microsoft.com/office/drawing/2014/main" val="1410968455"/>
                    </a:ext>
                  </a:extLst>
                </a:gridCol>
                <a:gridCol w="740664">
                  <a:extLst>
                    <a:ext uri="{9D8B030D-6E8A-4147-A177-3AD203B41FA5}">
                      <a16:colId xmlns:a16="http://schemas.microsoft.com/office/drawing/2014/main" val="26356456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39928087"/>
                  </a:ext>
                </a:extLst>
              </a:tr>
              <a:tr h="370840">
                <a:tc>
                  <a:txBody>
                    <a:bodyPr/>
                    <a:lstStyle/>
                    <a:p>
                      <a:r>
                        <a:rPr lang="en-US" sz="1000"/>
                        <a:t>Autohaus Gerster</a:t>
                      </a:r>
                    </a:p>
                  </a:txBody>
                  <a:tcPr/>
                </a:tc>
                <a:tc>
                  <a:txBody>
                    <a:bodyPr/>
                    <a:lstStyle/>
                    <a:p>
                      <a:r>
                        <a:rPr lang="en-US" sz="1000"/>
                        <a:t>1637</a:t>
                      </a:r>
                    </a:p>
                  </a:txBody>
                  <a:tcPr/>
                </a:tc>
                <a:tc>
                  <a:txBody>
                    <a:bodyPr/>
                    <a:lstStyle/>
                    <a:p>
                      <a:r>
                        <a:rPr lang="en-US" sz="1000"/>
                        <a:t>6</a:t>
                      </a:r>
                    </a:p>
                  </a:txBody>
                  <a:tcPr/>
                </a:tc>
                <a:tc>
                  <a:txBody>
                    <a:bodyPr/>
                    <a:lstStyle/>
                    <a:p>
                      <a:r>
                        <a:rPr lang="en-US" sz="1000"/>
                        <a:t>14</a:t>
                      </a:r>
                    </a:p>
                  </a:txBody>
                  <a:tcPr/>
                </a:tc>
                <a:tc>
                  <a:txBody>
                    <a:bodyPr/>
                    <a:lstStyle/>
                    <a:p>
                      <a:r>
                        <a:rPr lang="en-US" sz="1000"/>
                        <a:t>188</a:t>
                      </a:r>
                    </a:p>
                  </a:txBody>
                  <a:tcPr/>
                </a:tc>
                <a:tc>
                  <a:txBody>
                    <a:bodyPr/>
                    <a:lstStyle/>
                    <a:p>
                      <a:r>
                        <a:rPr lang="en-US" sz="1000"/>
                        <a:t>10</a:t>
                      </a:r>
                    </a:p>
                  </a:txBody>
                  <a:tcPr/>
                </a:tc>
                <a:tc>
                  <a:txBody>
                    <a:bodyPr/>
                    <a:lstStyle/>
                    <a:p>
                      <a:r>
                        <a:rPr lang="en-US" sz="1000"/>
                        <a:t>15</a:t>
                      </a:r>
                    </a:p>
                  </a:txBody>
                  <a:tcPr/>
                </a:tc>
                <a:tc>
                  <a:txBody>
                    <a:bodyPr/>
                    <a:lstStyle/>
                    <a:p>
                      <a:r>
                        <a:rPr lang="en-US" sz="1000"/>
                        <a:t>0</a:t>
                      </a:r>
                    </a:p>
                  </a:txBody>
                  <a:tcPr/>
                </a:tc>
                <a:tc>
                  <a:txBody>
                    <a:bodyPr/>
                    <a:lstStyle/>
                    <a:p>
                      <a:r>
                        <a:rPr lang="en-US" sz="1000"/>
                        <a:t>0.9311 %</a:t>
                      </a:r>
                    </a:p>
                  </a:txBody>
                  <a:tcPr/>
                </a:tc>
                <a:tc>
                  <a:txBody>
                    <a:bodyPr/>
                    <a:lstStyle/>
                    <a:p>
                      <a:r>
                        <a:rPr lang="en-US" sz="1000"/>
                        <a:t>0.0 %</a:t>
                      </a:r>
                    </a:p>
                  </a:txBody>
                  <a:tcPr/>
                </a:tc>
                <a:extLst>
                  <a:ext uri="{0D108BD9-81ED-4DB2-BD59-A6C34878D82A}">
                    <a16:rowId xmlns:a16="http://schemas.microsoft.com/office/drawing/2014/main" val="948357511"/>
                  </a:ext>
                </a:extLst>
              </a:tr>
            </a:tbl>
          </a:graphicData>
        </a:graphic>
      </p:graphicFrame>
      <p:sp>
        <p:nvSpPr>
          <p:cNvPr id="4" name="Text Placeholder 3">
            <a:extLst>
              <a:ext uri="{FF2B5EF4-FFF2-40B4-BE49-F238E27FC236}">
                <a16:creationId xmlns:a16="http://schemas.microsoft.com/office/drawing/2014/main" id="{AA38EB34-06C0-49F4-9DA8-E054CE0C11BB}"/>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001028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4A6D-7814-4250-9928-15FACE8B6807}"/>
              </a:ext>
            </a:extLst>
          </p:cNvPr>
          <p:cNvSpPr>
            <a:spLocks noGrp="1"/>
          </p:cNvSpPr>
          <p:nvPr>
            <p:ph type="title"/>
          </p:nvPr>
        </p:nvSpPr>
        <p:spPr/>
        <p:txBody>
          <a:bodyPr/>
          <a:lstStyle/>
          <a:p>
            <a:r>
              <a:rPr lang="en-US"/>
              <a:t>Facebook Fans Total | Autohaus Gerster</a:t>
            </a:r>
          </a:p>
        </p:txBody>
      </p:sp>
      <p:graphicFrame>
        <p:nvGraphicFramePr>
          <p:cNvPr id="6" name="Chart Placeholder 5">
            <a:extLst>
              <a:ext uri="{FF2B5EF4-FFF2-40B4-BE49-F238E27FC236}">
                <a16:creationId xmlns:a16="http://schemas.microsoft.com/office/drawing/2014/main" id="{E94D5AC2-AE09-4F06-BF8E-7B6B0842D7E7}"/>
              </a:ext>
            </a:extLst>
          </p:cNvPr>
          <p:cNvGraphicFramePr>
            <a:graphicFrameLocks noGrp="1"/>
          </p:cNvGraphicFramePr>
          <p:nvPr>
            <p:ph type="chart" sz="quarter" idx="13"/>
            <p:extLst>
              <p:ext uri="{D42A27DB-BD31-4B8C-83A1-F6EECF244321}">
                <p14:modId xmlns:p14="http://schemas.microsoft.com/office/powerpoint/2010/main" val="1660341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5E7AA7-0B03-4C9C-A7A5-3EAF3F035208}"/>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9EFA67E4-CE19-4444-A510-C18A105C70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5072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D1B9-7E54-4452-8E00-ECC9C02E149F}"/>
              </a:ext>
            </a:extLst>
          </p:cNvPr>
          <p:cNvSpPr>
            <a:spLocks noGrp="1"/>
          </p:cNvSpPr>
          <p:nvPr>
            <p:ph type="title"/>
          </p:nvPr>
        </p:nvSpPr>
        <p:spPr/>
        <p:txBody>
          <a:bodyPr/>
          <a:lstStyle/>
          <a:p>
            <a:r>
              <a:rPr lang="de-DE"/>
              <a:t>Eigene Beiträge (Postings) | Autohaus Gerster - 1 of 4</a:t>
            </a:r>
            <a:endParaRPr lang="en-US"/>
          </a:p>
        </p:txBody>
      </p:sp>
      <p:graphicFrame>
        <p:nvGraphicFramePr>
          <p:cNvPr id="5" name="Table Placeholder 4">
            <a:extLst>
              <a:ext uri="{FF2B5EF4-FFF2-40B4-BE49-F238E27FC236}">
                <a16:creationId xmlns:a16="http://schemas.microsoft.com/office/drawing/2014/main" id="{2822BF35-B881-42CF-B8E6-B0DD0E7DD5DF}"/>
              </a:ext>
            </a:extLst>
          </p:cNvPr>
          <p:cNvGraphicFramePr>
            <a:graphicFrameLocks noGrp="1"/>
          </p:cNvGraphicFramePr>
          <p:nvPr>
            <p:ph type="tbl" sz="quarter" idx="13"/>
            <p:extLst>
              <p:ext uri="{D42A27DB-BD31-4B8C-83A1-F6EECF244321}">
                <p14:modId xmlns:p14="http://schemas.microsoft.com/office/powerpoint/2010/main" val="1376238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6971969"/>
                    </a:ext>
                  </a:extLst>
                </a:gridCol>
                <a:gridCol w="658368">
                  <a:extLst>
                    <a:ext uri="{9D8B030D-6E8A-4147-A177-3AD203B41FA5}">
                      <a16:colId xmlns:a16="http://schemas.microsoft.com/office/drawing/2014/main" val="4182215521"/>
                    </a:ext>
                  </a:extLst>
                </a:gridCol>
                <a:gridCol w="658368">
                  <a:extLst>
                    <a:ext uri="{9D8B030D-6E8A-4147-A177-3AD203B41FA5}">
                      <a16:colId xmlns:a16="http://schemas.microsoft.com/office/drawing/2014/main" val="1794928347"/>
                    </a:ext>
                  </a:extLst>
                </a:gridCol>
                <a:gridCol w="658368">
                  <a:extLst>
                    <a:ext uri="{9D8B030D-6E8A-4147-A177-3AD203B41FA5}">
                      <a16:colId xmlns:a16="http://schemas.microsoft.com/office/drawing/2014/main" val="596118784"/>
                    </a:ext>
                  </a:extLst>
                </a:gridCol>
                <a:gridCol w="658368">
                  <a:extLst>
                    <a:ext uri="{9D8B030D-6E8A-4147-A177-3AD203B41FA5}">
                      <a16:colId xmlns:a16="http://schemas.microsoft.com/office/drawing/2014/main" val="2190715540"/>
                    </a:ext>
                  </a:extLst>
                </a:gridCol>
                <a:gridCol w="658368">
                  <a:extLst>
                    <a:ext uri="{9D8B030D-6E8A-4147-A177-3AD203B41FA5}">
                      <a16:colId xmlns:a16="http://schemas.microsoft.com/office/drawing/2014/main" val="3041418347"/>
                    </a:ext>
                  </a:extLst>
                </a:gridCol>
                <a:gridCol w="658368">
                  <a:extLst>
                    <a:ext uri="{9D8B030D-6E8A-4147-A177-3AD203B41FA5}">
                      <a16:colId xmlns:a16="http://schemas.microsoft.com/office/drawing/2014/main" val="1889026570"/>
                    </a:ext>
                  </a:extLst>
                </a:gridCol>
                <a:gridCol w="658368">
                  <a:extLst>
                    <a:ext uri="{9D8B030D-6E8A-4147-A177-3AD203B41FA5}">
                      <a16:colId xmlns:a16="http://schemas.microsoft.com/office/drawing/2014/main" val="3027924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066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- 2018-09-26 23:28:15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056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- 2018-09-26 23:25:58 </a:t>
                      </a:r>
                      <a:r>
                        <a:rPr kumimoji="0" lang="de-DE" sz="1000" b="0" i="0" u="none" strike="noStrike" kern="1200" cap="none" spc="0" normalizeH="0" baseline="0" noProof="0">
                          <a:ln>
                            <a:noFill/>
                          </a:ln>
                          <a:solidFill>
                            <a:prstClr val="black"/>
                          </a:solidFill>
                          <a:effectLst/>
                          <a:uLnTx/>
                          <a:uFillTx/>
                          <a:latin typeface="+mn-lt"/>
                          <a:ea typeface="+mn-ea"/>
                          <a:cs typeface="+mn-cs"/>
                        </a:rPr>
                        <a:t> 
 Denk dran!! Rechtzeitig einen Termin zum Räderwechsel vereinbaren und bei der Gelegenheit noch was gewinnen.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67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- 2018-09-25 13:00:01 </a:t>
                      </a:r>
                      <a:r>
                        <a:rPr kumimoji="0" lang="de-DE" sz="1000" b="0" i="0" u="none" strike="noStrike" kern="1200" cap="none" spc="0" normalizeH="0" baseline="0" noProof="0">
                          <a:ln>
                            <a:noFill/>
                          </a:ln>
                          <a:solidFill>
                            <a:prstClr val="black"/>
                          </a:solidFill>
                          <a:effectLst/>
                          <a:uLnTx/>
                          <a:uFillTx/>
                          <a:latin typeface="+mn-lt"/>
                          <a:ea typeface="+mn-ea"/>
                          <a:cs typeface="+mn-cs"/>
                        </a:rPr>
                        <a:t> 
 Ford Fans aufgepasst - am kommenden Freitag, 28. September ist die offizielle Präsentation vom neuen Ford Focus in unseren Schauräumen.
Es erwartet euch eine kleine herbstliche Jause und natürlich TOP Angebote rund um den neuen Focus.
Wir freuen uns auf euer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656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- 2018-09-25 12:00:01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Habt ihr am Freitag Nachmittag schon was geplant? 
Bei Auto Gerster in allen Betrieben findet das Gerster Oktoberfest bis 18.00 Uhr statt.
Wir freuen uns auf Euer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6310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- 2018-09-21 22:18:17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8478466"/>
                  </a:ext>
                </a:extLst>
              </a:tr>
            </a:tbl>
          </a:graphicData>
        </a:graphic>
      </p:graphicFrame>
      <p:sp>
        <p:nvSpPr>
          <p:cNvPr id="4" name="Text Placeholder 3">
            <a:extLst>
              <a:ext uri="{FF2B5EF4-FFF2-40B4-BE49-F238E27FC236}">
                <a16:creationId xmlns:a16="http://schemas.microsoft.com/office/drawing/2014/main" id="{2CFE814C-693B-46C3-AF34-9EC2FA686E06}"/>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716372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E050C-9326-40CC-9119-E3F372C3D31D}"/>
              </a:ext>
            </a:extLst>
          </p:cNvPr>
          <p:cNvSpPr>
            <a:spLocks noGrp="1"/>
          </p:cNvSpPr>
          <p:nvPr>
            <p:ph type="title"/>
          </p:nvPr>
        </p:nvSpPr>
        <p:spPr/>
        <p:txBody>
          <a:bodyPr/>
          <a:lstStyle/>
          <a:p>
            <a:r>
              <a:rPr lang="de-DE"/>
              <a:t>Eigene Beiträge (Postings) | Autohaus Gerster - 2 of 4</a:t>
            </a:r>
            <a:endParaRPr lang="en-US"/>
          </a:p>
        </p:txBody>
      </p:sp>
      <p:graphicFrame>
        <p:nvGraphicFramePr>
          <p:cNvPr id="5" name="Table Placeholder 4">
            <a:extLst>
              <a:ext uri="{FF2B5EF4-FFF2-40B4-BE49-F238E27FC236}">
                <a16:creationId xmlns:a16="http://schemas.microsoft.com/office/drawing/2014/main" id="{D2C16DF0-AE88-44AC-94FC-F1F502457C52}"/>
              </a:ext>
            </a:extLst>
          </p:cNvPr>
          <p:cNvGraphicFramePr>
            <a:graphicFrameLocks noGrp="1"/>
          </p:cNvGraphicFramePr>
          <p:nvPr>
            <p:ph type="tbl" sz="quarter" idx="13"/>
            <p:extLst>
              <p:ext uri="{D42A27DB-BD31-4B8C-83A1-F6EECF244321}">
                <p14:modId xmlns:p14="http://schemas.microsoft.com/office/powerpoint/2010/main" val="3952462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99770165"/>
                    </a:ext>
                  </a:extLst>
                </a:gridCol>
                <a:gridCol w="658368">
                  <a:extLst>
                    <a:ext uri="{9D8B030D-6E8A-4147-A177-3AD203B41FA5}">
                      <a16:colId xmlns:a16="http://schemas.microsoft.com/office/drawing/2014/main" val="1455031852"/>
                    </a:ext>
                  </a:extLst>
                </a:gridCol>
                <a:gridCol w="658368">
                  <a:extLst>
                    <a:ext uri="{9D8B030D-6E8A-4147-A177-3AD203B41FA5}">
                      <a16:colId xmlns:a16="http://schemas.microsoft.com/office/drawing/2014/main" val="1537033724"/>
                    </a:ext>
                  </a:extLst>
                </a:gridCol>
                <a:gridCol w="658368">
                  <a:extLst>
                    <a:ext uri="{9D8B030D-6E8A-4147-A177-3AD203B41FA5}">
                      <a16:colId xmlns:a16="http://schemas.microsoft.com/office/drawing/2014/main" val="3265046352"/>
                    </a:ext>
                  </a:extLst>
                </a:gridCol>
                <a:gridCol w="658368">
                  <a:extLst>
                    <a:ext uri="{9D8B030D-6E8A-4147-A177-3AD203B41FA5}">
                      <a16:colId xmlns:a16="http://schemas.microsoft.com/office/drawing/2014/main" val="3426766015"/>
                    </a:ext>
                  </a:extLst>
                </a:gridCol>
                <a:gridCol w="658368">
                  <a:extLst>
                    <a:ext uri="{9D8B030D-6E8A-4147-A177-3AD203B41FA5}">
                      <a16:colId xmlns:a16="http://schemas.microsoft.com/office/drawing/2014/main" val="4117454391"/>
                    </a:ext>
                  </a:extLst>
                </a:gridCol>
                <a:gridCol w="658368">
                  <a:extLst>
                    <a:ext uri="{9D8B030D-6E8A-4147-A177-3AD203B41FA5}">
                      <a16:colId xmlns:a16="http://schemas.microsoft.com/office/drawing/2014/main" val="1391168048"/>
                    </a:ext>
                  </a:extLst>
                </a:gridCol>
                <a:gridCol w="658368">
                  <a:extLst>
                    <a:ext uri="{9D8B030D-6E8A-4147-A177-3AD203B41FA5}">
                      <a16:colId xmlns:a16="http://schemas.microsoft.com/office/drawing/2014/main" val="4141264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352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- 2018-09-20 07:13:00 </a:t>
                      </a:r>
                      <a:r>
                        <a:rPr kumimoji="0" lang="de-DE" sz="1000" b="0" i="0" u="none" strike="noStrike" kern="1200" cap="none" spc="0" normalizeH="0" baseline="0" noProof="0">
                          <a:ln>
                            <a:noFill/>
                          </a:ln>
                          <a:solidFill>
                            <a:prstClr val="black"/>
                          </a:solidFill>
                          <a:effectLst/>
                          <a:uLnTx/>
                          <a:uFillTx/>
                          <a:latin typeface="+mn-lt"/>
                          <a:ea typeface="+mn-ea"/>
                          <a:cs typeface="+mn-cs"/>
                        </a:rPr>
                        <a:t> 
 Wie wahr!!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1239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- 2018-09-19 20:07:47 </a:t>
                      </a:r>
                      <a:r>
                        <a:rPr kumimoji="0" lang="de-DE" sz="1000" b="0" i="0" u="none" strike="noStrike" kern="1200" cap="none" spc="0" normalizeH="0" baseline="0" noProof="0">
                          <a:ln>
                            <a:noFill/>
                          </a:ln>
                          <a:solidFill>
                            <a:prstClr val="black"/>
                          </a:solidFill>
                          <a:effectLst/>
                          <a:uLnTx/>
                          <a:uFillTx/>
                          <a:latin typeface="+mn-lt"/>
                          <a:ea typeface="+mn-ea"/>
                          <a:cs typeface="+mn-cs"/>
                        </a:rPr>
                        <a:t> 
 Es ist immer schön, wenn Mitarbeiter Nachwuchs bekommen. Willkommen kleiner Erdenbürger Luca!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365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- 2018-09-17 10:03:22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guten und sonnigen Start in die neue Arbeits-, Schulwoche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9809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- 2018-09-13 19:25:00 </a:t>
                      </a:r>
                      <a:r>
                        <a:rPr kumimoji="0" lang="de-DE" sz="1000" b="0" i="0" u="none" strike="noStrike" kern="1200" cap="none" spc="0" normalizeH="0" baseline="0" noProof="0">
                          <a:ln>
                            <a:noFill/>
                          </a:ln>
                          <a:solidFill>
                            <a:prstClr val="black"/>
                          </a:solidFill>
                          <a:effectLst/>
                          <a:uLnTx/>
                          <a:uFillTx/>
                          <a:latin typeface="+mn-lt"/>
                          <a:ea typeface="+mn-ea"/>
                          <a:cs typeface="+mn-cs"/>
                        </a:rPr>
                        <a:t> 
 WLTP ??? Wer weiß denn sowas? Unter den richtigen Antworten verlosen wir eine kleine Überraschung.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553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- 2018-09-13 12:20:00 </a:t>
                      </a:r>
                      <a:r>
                        <a:rPr kumimoji="0" lang="de-DE" sz="1000" b="0" i="0" u="none" strike="noStrike" kern="1200" cap="none" spc="0" normalizeH="0" baseline="0" noProof="0">
                          <a:ln>
                            <a:noFill/>
                          </a:ln>
                          <a:solidFill>
                            <a:prstClr val="black"/>
                          </a:solidFill>
                          <a:effectLst/>
                          <a:uLnTx/>
                          <a:uFillTx/>
                          <a:latin typeface="+mn-lt"/>
                          <a:ea typeface="+mn-ea"/>
                          <a:cs typeface="+mn-cs"/>
                        </a:rPr>
                        <a:t> 
 Er ist zurück: Scharf, schärfer, Corsa GSi! Der erste Spross der Corsa-GSi-Familie fuhr 1988 mit 100 PS vor - das neue Modell hat 150 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773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- 2018-09-13 07:48:05 </a:t>
                      </a:r>
                      <a:r>
                        <a:rPr kumimoji="0" lang="de-DE" sz="1000" b="0" i="0" u="none" strike="noStrike" kern="1200" cap="none" spc="0" normalizeH="0" baseline="0" noProof="0">
                          <a:ln>
                            <a:noFill/>
                          </a:ln>
                          <a:solidFill>
                            <a:prstClr val="black"/>
                          </a:solidFill>
                          <a:effectLst/>
                          <a:uLnTx/>
                          <a:uFillTx/>
                          <a:latin typeface="+mn-lt"/>
                          <a:ea typeface="+mn-ea"/>
                          <a:cs typeface="+mn-cs"/>
                        </a:rPr>
                        <a:t> 
 Einen wunderschönen guten Morgen!!!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5829966"/>
                  </a:ext>
                </a:extLst>
              </a:tr>
            </a:tbl>
          </a:graphicData>
        </a:graphic>
      </p:graphicFrame>
      <p:sp>
        <p:nvSpPr>
          <p:cNvPr id="4" name="Text Placeholder 3">
            <a:extLst>
              <a:ext uri="{FF2B5EF4-FFF2-40B4-BE49-F238E27FC236}">
                <a16:creationId xmlns:a16="http://schemas.microsoft.com/office/drawing/2014/main" id="{9E5A12AA-5537-4AD7-B040-FDCE50CEB3B3}"/>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170561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CF754-84DA-4746-9F6B-CE172893EB74}"/>
              </a:ext>
            </a:extLst>
          </p:cNvPr>
          <p:cNvSpPr>
            <a:spLocks noGrp="1"/>
          </p:cNvSpPr>
          <p:nvPr>
            <p:ph type="title"/>
          </p:nvPr>
        </p:nvSpPr>
        <p:spPr/>
        <p:txBody>
          <a:bodyPr/>
          <a:lstStyle/>
          <a:p>
            <a:r>
              <a:rPr lang="de-DE"/>
              <a:t>Eigene Beiträge (Postings) | Autohaus Gerster - 3 of 4</a:t>
            </a:r>
            <a:endParaRPr lang="en-US"/>
          </a:p>
        </p:txBody>
      </p:sp>
      <p:graphicFrame>
        <p:nvGraphicFramePr>
          <p:cNvPr id="5" name="Table Placeholder 4">
            <a:extLst>
              <a:ext uri="{FF2B5EF4-FFF2-40B4-BE49-F238E27FC236}">
                <a16:creationId xmlns:a16="http://schemas.microsoft.com/office/drawing/2014/main" id="{EAAE842F-57E9-4E5E-91DE-84FF5CBCC566}"/>
              </a:ext>
            </a:extLst>
          </p:cNvPr>
          <p:cNvGraphicFramePr>
            <a:graphicFrameLocks noGrp="1"/>
          </p:cNvGraphicFramePr>
          <p:nvPr>
            <p:ph type="tbl" sz="quarter" idx="13"/>
            <p:extLst>
              <p:ext uri="{D42A27DB-BD31-4B8C-83A1-F6EECF244321}">
                <p14:modId xmlns:p14="http://schemas.microsoft.com/office/powerpoint/2010/main" val="3058763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3085190"/>
                    </a:ext>
                  </a:extLst>
                </a:gridCol>
                <a:gridCol w="658368">
                  <a:extLst>
                    <a:ext uri="{9D8B030D-6E8A-4147-A177-3AD203B41FA5}">
                      <a16:colId xmlns:a16="http://schemas.microsoft.com/office/drawing/2014/main" val="2774124085"/>
                    </a:ext>
                  </a:extLst>
                </a:gridCol>
                <a:gridCol w="658368">
                  <a:extLst>
                    <a:ext uri="{9D8B030D-6E8A-4147-A177-3AD203B41FA5}">
                      <a16:colId xmlns:a16="http://schemas.microsoft.com/office/drawing/2014/main" val="820457689"/>
                    </a:ext>
                  </a:extLst>
                </a:gridCol>
                <a:gridCol w="658368">
                  <a:extLst>
                    <a:ext uri="{9D8B030D-6E8A-4147-A177-3AD203B41FA5}">
                      <a16:colId xmlns:a16="http://schemas.microsoft.com/office/drawing/2014/main" val="307313532"/>
                    </a:ext>
                  </a:extLst>
                </a:gridCol>
                <a:gridCol w="658368">
                  <a:extLst>
                    <a:ext uri="{9D8B030D-6E8A-4147-A177-3AD203B41FA5}">
                      <a16:colId xmlns:a16="http://schemas.microsoft.com/office/drawing/2014/main" val="1649484156"/>
                    </a:ext>
                  </a:extLst>
                </a:gridCol>
                <a:gridCol w="658368">
                  <a:extLst>
                    <a:ext uri="{9D8B030D-6E8A-4147-A177-3AD203B41FA5}">
                      <a16:colId xmlns:a16="http://schemas.microsoft.com/office/drawing/2014/main" val="71920238"/>
                    </a:ext>
                  </a:extLst>
                </a:gridCol>
                <a:gridCol w="658368">
                  <a:extLst>
                    <a:ext uri="{9D8B030D-6E8A-4147-A177-3AD203B41FA5}">
                      <a16:colId xmlns:a16="http://schemas.microsoft.com/office/drawing/2014/main" val="2290333537"/>
                    </a:ext>
                  </a:extLst>
                </a:gridCol>
                <a:gridCol w="658368">
                  <a:extLst>
                    <a:ext uri="{9D8B030D-6E8A-4147-A177-3AD203B41FA5}">
                      <a16:colId xmlns:a16="http://schemas.microsoft.com/office/drawing/2014/main" val="1038287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722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- 2018-09-08 08:12:03 </a:t>
                      </a:r>
                      <a:r>
                        <a:rPr kumimoji="0" lang="de-DE" sz="1000" b="0" i="0" u="none" strike="noStrike" kern="1200" cap="none" spc="0" normalizeH="0" baseline="0" noProof="0">
                          <a:ln>
                            <a:noFill/>
                          </a:ln>
                          <a:solidFill>
                            <a:prstClr val="black"/>
                          </a:solidFill>
                          <a:effectLst/>
                          <a:uLnTx/>
                          <a:uFillTx/>
                          <a:latin typeface="+mn-lt"/>
                          <a:ea typeface="+mn-ea"/>
                          <a:cs typeface="+mn-cs"/>
                        </a:rPr>
                        <a:t> 
 Wieder einmal eine tolle Verstaltung vom Netz für Kinder, die wir unterstützen durften. Wir wünschen euch noch viele spendefreudige Vorarlberger für eure unermüdliche Arbeit zum Wohl unserer Kinder.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226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- 2018-09-07 09:00:02 </a:t>
                      </a:r>
                      <a:r>
                        <a:rPr kumimoji="0" lang="de-DE" sz="1000" b="0" i="0" u="none" strike="noStrike" kern="1200" cap="none" spc="0" normalizeH="0" baseline="0" noProof="0">
                          <a:ln>
                            <a:noFill/>
                          </a:ln>
                          <a:solidFill>
                            <a:prstClr val="black"/>
                          </a:solidFill>
                          <a:effectLst/>
                          <a:uLnTx/>
                          <a:uFillTx/>
                          <a:latin typeface="+mn-lt"/>
                          <a:ea typeface="+mn-ea"/>
                          <a:cs typeface="+mn-cs"/>
                        </a:rPr>
                        <a:t> 
 Der neue Ford Focus! 💙
Jetzt nur für kurze Zeit zum Einführungspreis bereits ab € 13.990,- im Ford Bank Leasing. 😎
Mehr Informationen gibt's hier 👉 http://bit.ly/der-neue-ford-focus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43166021"/>
                  </a:ext>
                </a:extLst>
              </a:tr>
            </a:tbl>
          </a:graphicData>
        </a:graphic>
      </p:graphicFrame>
      <p:sp>
        <p:nvSpPr>
          <p:cNvPr id="4" name="Text Placeholder 3">
            <a:extLst>
              <a:ext uri="{FF2B5EF4-FFF2-40B4-BE49-F238E27FC236}">
                <a16:creationId xmlns:a16="http://schemas.microsoft.com/office/drawing/2014/main" id="{A688F068-CD7E-48A1-9C86-FFA2E4504347}"/>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509293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0B2A5-972E-4EB0-B46B-BD24C0ADBB2B}"/>
              </a:ext>
            </a:extLst>
          </p:cNvPr>
          <p:cNvSpPr>
            <a:spLocks noGrp="1"/>
          </p:cNvSpPr>
          <p:nvPr>
            <p:ph type="title"/>
          </p:nvPr>
        </p:nvSpPr>
        <p:spPr/>
        <p:txBody>
          <a:bodyPr/>
          <a:lstStyle/>
          <a:p>
            <a:r>
              <a:rPr lang="de-DE"/>
              <a:t>Eigene Beiträge (Postings) | Autohaus Gerster - 4 of 4</a:t>
            </a:r>
            <a:endParaRPr lang="en-US"/>
          </a:p>
        </p:txBody>
      </p:sp>
      <p:graphicFrame>
        <p:nvGraphicFramePr>
          <p:cNvPr id="5" name="Table Placeholder 4">
            <a:extLst>
              <a:ext uri="{FF2B5EF4-FFF2-40B4-BE49-F238E27FC236}">
                <a16:creationId xmlns:a16="http://schemas.microsoft.com/office/drawing/2014/main" id="{7976E204-3969-4BB3-B126-46CBF60557F7}"/>
              </a:ext>
            </a:extLst>
          </p:cNvPr>
          <p:cNvGraphicFramePr>
            <a:graphicFrameLocks noGrp="1"/>
          </p:cNvGraphicFramePr>
          <p:nvPr>
            <p:ph type="tbl" sz="quarter" idx="13"/>
            <p:extLst>
              <p:ext uri="{D42A27DB-BD31-4B8C-83A1-F6EECF244321}">
                <p14:modId xmlns:p14="http://schemas.microsoft.com/office/powerpoint/2010/main" val="3808263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748900"/>
                    </a:ext>
                  </a:extLst>
                </a:gridCol>
                <a:gridCol w="658368">
                  <a:extLst>
                    <a:ext uri="{9D8B030D-6E8A-4147-A177-3AD203B41FA5}">
                      <a16:colId xmlns:a16="http://schemas.microsoft.com/office/drawing/2014/main" val="2303281289"/>
                    </a:ext>
                  </a:extLst>
                </a:gridCol>
                <a:gridCol w="658368">
                  <a:extLst>
                    <a:ext uri="{9D8B030D-6E8A-4147-A177-3AD203B41FA5}">
                      <a16:colId xmlns:a16="http://schemas.microsoft.com/office/drawing/2014/main" val="144819265"/>
                    </a:ext>
                  </a:extLst>
                </a:gridCol>
                <a:gridCol w="658368">
                  <a:extLst>
                    <a:ext uri="{9D8B030D-6E8A-4147-A177-3AD203B41FA5}">
                      <a16:colId xmlns:a16="http://schemas.microsoft.com/office/drawing/2014/main" val="708991284"/>
                    </a:ext>
                  </a:extLst>
                </a:gridCol>
                <a:gridCol w="658368">
                  <a:extLst>
                    <a:ext uri="{9D8B030D-6E8A-4147-A177-3AD203B41FA5}">
                      <a16:colId xmlns:a16="http://schemas.microsoft.com/office/drawing/2014/main" val="1546615841"/>
                    </a:ext>
                  </a:extLst>
                </a:gridCol>
                <a:gridCol w="658368">
                  <a:extLst>
                    <a:ext uri="{9D8B030D-6E8A-4147-A177-3AD203B41FA5}">
                      <a16:colId xmlns:a16="http://schemas.microsoft.com/office/drawing/2014/main" val="576440187"/>
                    </a:ext>
                  </a:extLst>
                </a:gridCol>
                <a:gridCol w="658368">
                  <a:extLst>
                    <a:ext uri="{9D8B030D-6E8A-4147-A177-3AD203B41FA5}">
                      <a16:colId xmlns:a16="http://schemas.microsoft.com/office/drawing/2014/main" val="2570782652"/>
                    </a:ext>
                  </a:extLst>
                </a:gridCol>
                <a:gridCol w="658368">
                  <a:extLst>
                    <a:ext uri="{9D8B030D-6E8A-4147-A177-3AD203B41FA5}">
                      <a16:colId xmlns:a16="http://schemas.microsoft.com/office/drawing/2014/main" val="555688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161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- 2018-09-02 08:09:31 </a:t>
                      </a:r>
                      <a:r>
                        <a:rPr kumimoji="0" lang="de-DE" sz="1000" b="0" i="0" u="none" strike="noStrike" kern="1200" cap="none" spc="0" normalizeH="0" baseline="0" noProof="0">
                          <a:ln>
                            <a:noFill/>
                          </a:ln>
                          <a:solidFill>
                            <a:prstClr val="black"/>
                          </a:solidFill>
                          <a:effectLst/>
                          <a:uLnTx/>
                          <a:uFillTx/>
                          <a:latin typeface="+mn-lt"/>
                          <a:ea typeface="+mn-ea"/>
                          <a:cs typeface="+mn-cs"/>
                        </a:rPr>
                        <a:t> 
 #Sponsoring #BregenzHandball #XIGITAL  #FordGerster  #FordFocus #FordSMax
Am Freitag durften wir unsere zwei Sponsorenautos an den HANDBALL BREGENZ übergeben. Bedruckt wurden die Fahrzeuge durch die Firma XIGITAL. Anschließend waren wir auf das 1. Meisterschaftsspiel gegen die HC Fivers WAT Margareten aus Wien eingeladen. Es endete unentschieden. Wir haben noch eine tolle Führung durch die Halle bekommen und durften auch einen Blick hinter die Kulissen werfen. Als Highlight ging’s  kurz vor dem Spiel noch auf´s Feld. Leider war kein Talentscout unter den Anwesenden. ;-)
Auf dem Foto seht ihr Björn Tyrner (GL Bregenz Handball) Vlatko Mitkov (Handball Bregenz) Alexander Pichler (Ford Austria) Tuncay Güleryüz (Xigital) Daniel Pfeifer (Verkaufsleiter Ford Gerster)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5128133"/>
                  </a:ext>
                </a:extLst>
              </a:tr>
            </a:tbl>
          </a:graphicData>
        </a:graphic>
      </p:graphicFrame>
      <p:sp>
        <p:nvSpPr>
          <p:cNvPr id="4" name="Text Placeholder 3">
            <a:extLst>
              <a:ext uri="{FF2B5EF4-FFF2-40B4-BE49-F238E27FC236}">
                <a16:creationId xmlns:a16="http://schemas.microsoft.com/office/drawing/2014/main" id="{57689794-72CF-43D4-A8FD-0A56F7F948EF}"/>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21308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4D19A-22D0-4EBB-B4CA-27CF11A17850}"/>
              </a:ext>
            </a:extLst>
          </p:cNvPr>
          <p:cNvSpPr>
            <a:spLocks noGrp="1"/>
          </p:cNvSpPr>
          <p:nvPr>
            <p:ph type="title"/>
          </p:nvPr>
        </p:nvSpPr>
        <p:spPr/>
        <p:txBody>
          <a:bodyPr/>
          <a:lstStyle/>
          <a:p>
            <a:r>
              <a:rPr lang="de-DE"/>
              <a:t>Eigene Beiträge (Postings) + Reactions | Autohaus Gerster - 1 of 4</a:t>
            </a:r>
            <a:endParaRPr lang="en-US"/>
          </a:p>
        </p:txBody>
      </p:sp>
      <p:graphicFrame>
        <p:nvGraphicFramePr>
          <p:cNvPr id="5" name="Table Placeholder 4">
            <a:extLst>
              <a:ext uri="{FF2B5EF4-FFF2-40B4-BE49-F238E27FC236}">
                <a16:creationId xmlns:a16="http://schemas.microsoft.com/office/drawing/2014/main" id="{7DEEABDC-6DAE-47BB-8B35-F93104F2CC95}"/>
              </a:ext>
            </a:extLst>
          </p:cNvPr>
          <p:cNvGraphicFramePr>
            <a:graphicFrameLocks noGrp="1"/>
          </p:cNvGraphicFramePr>
          <p:nvPr>
            <p:ph type="tbl" sz="quarter" idx="13"/>
            <p:extLst>
              <p:ext uri="{D42A27DB-BD31-4B8C-83A1-F6EECF244321}">
                <p14:modId xmlns:p14="http://schemas.microsoft.com/office/powerpoint/2010/main" val="72362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91483855"/>
                    </a:ext>
                  </a:extLst>
                </a:gridCol>
                <a:gridCol w="822960">
                  <a:extLst>
                    <a:ext uri="{9D8B030D-6E8A-4147-A177-3AD203B41FA5}">
                      <a16:colId xmlns:a16="http://schemas.microsoft.com/office/drawing/2014/main" val="3956571367"/>
                    </a:ext>
                  </a:extLst>
                </a:gridCol>
                <a:gridCol w="822960">
                  <a:extLst>
                    <a:ext uri="{9D8B030D-6E8A-4147-A177-3AD203B41FA5}">
                      <a16:colId xmlns:a16="http://schemas.microsoft.com/office/drawing/2014/main" val="3065913443"/>
                    </a:ext>
                  </a:extLst>
                </a:gridCol>
                <a:gridCol w="822960">
                  <a:extLst>
                    <a:ext uri="{9D8B030D-6E8A-4147-A177-3AD203B41FA5}">
                      <a16:colId xmlns:a16="http://schemas.microsoft.com/office/drawing/2014/main" val="2048753724"/>
                    </a:ext>
                  </a:extLst>
                </a:gridCol>
                <a:gridCol w="822960">
                  <a:extLst>
                    <a:ext uri="{9D8B030D-6E8A-4147-A177-3AD203B41FA5}">
                      <a16:colId xmlns:a16="http://schemas.microsoft.com/office/drawing/2014/main" val="1136339101"/>
                    </a:ext>
                  </a:extLst>
                </a:gridCol>
                <a:gridCol w="822960">
                  <a:extLst>
                    <a:ext uri="{9D8B030D-6E8A-4147-A177-3AD203B41FA5}">
                      <a16:colId xmlns:a16="http://schemas.microsoft.com/office/drawing/2014/main" val="263241619"/>
                    </a:ext>
                  </a:extLst>
                </a:gridCol>
                <a:gridCol w="822960">
                  <a:extLst>
                    <a:ext uri="{9D8B030D-6E8A-4147-A177-3AD203B41FA5}">
                      <a16:colId xmlns:a16="http://schemas.microsoft.com/office/drawing/2014/main" val="251453099"/>
                    </a:ext>
                  </a:extLst>
                </a:gridCol>
                <a:gridCol w="822960">
                  <a:extLst>
                    <a:ext uri="{9D8B030D-6E8A-4147-A177-3AD203B41FA5}">
                      <a16:colId xmlns:a16="http://schemas.microsoft.com/office/drawing/2014/main" val="2773263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8620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- 2018-09-26 23:28:15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766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- 2018-09-26 23:25:58 </a:t>
                      </a:r>
                      <a:r>
                        <a:rPr kumimoji="0" lang="de-DE" sz="1000" b="0" i="0" u="none" strike="noStrike" kern="1200" cap="none" spc="0" normalizeH="0" baseline="0" noProof="0">
                          <a:ln>
                            <a:noFill/>
                          </a:ln>
                          <a:solidFill>
                            <a:prstClr val="black"/>
                          </a:solidFill>
                          <a:effectLst/>
                          <a:uLnTx/>
                          <a:uFillTx/>
                          <a:latin typeface="+mn-lt"/>
                          <a:ea typeface="+mn-ea"/>
                          <a:cs typeface="+mn-cs"/>
                        </a:rPr>
                        <a:t> 
 Denk dran!! Rechtzeitig einen Termin zum Räderwechsel vereinbaren und bei der Gelegenheit noch was gewinnen.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5847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- 2018-09-25 13:00:01 </a:t>
                      </a:r>
                      <a:r>
                        <a:rPr kumimoji="0" lang="de-DE" sz="1000" b="0" i="0" u="none" strike="noStrike" kern="1200" cap="none" spc="0" normalizeH="0" baseline="0" noProof="0">
                          <a:ln>
                            <a:noFill/>
                          </a:ln>
                          <a:solidFill>
                            <a:prstClr val="black"/>
                          </a:solidFill>
                          <a:effectLst/>
                          <a:uLnTx/>
                          <a:uFillTx/>
                          <a:latin typeface="+mn-lt"/>
                          <a:ea typeface="+mn-ea"/>
                          <a:cs typeface="+mn-cs"/>
                        </a:rPr>
                        <a:t> 
 Ford Fans aufgepasst - am kommenden Freitag, 28. September ist die offizielle Präsentation vom neuen Ford Focus in unseren Schauräumen.
Es erwartet euch eine kleine herbstliche Jause und natürlich TOP Angebote rund um den neuen Focus.
Wir freuen uns auf euer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0952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- 2018-09-25 12:00:01 </a:t>
                      </a:r>
                      <a:r>
                        <a:rPr kumimoji="0" lang="de-DE" sz="1000" b="0" i="0" u="none" strike="noStrike" kern="1200" cap="none" spc="0" normalizeH="0" baseline="0" noProof="0">
                          <a:ln>
                            <a:noFill/>
                          </a:ln>
                          <a:solidFill>
                            <a:prstClr val="black"/>
                          </a:solidFill>
                          <a:effectLst/>
                          <a:uLnTx/>
                          <a:uFillTx/>
                          <a:latin typeface="+mn-lt"/>
                          <a:ea typeface="+mn-ea"/>
                          <a:cs typeface="+mn-cs"/>
                        </a:rPr>
                        <a:t> 
 Hallo Zusammen!
Habt ihr am Freitag Nachmittag schon was geplant? 
Bei Auto Gerster in allen Betrieben findet das Gerster Oktoberfest bis 18.00 Uhr statt.
Wir freuen uns auf Euer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1206937"/>
                  </a:ext>
                </a:extLst>
              </a:tr>
            </a:tbl>
          </a:graphicData>
        </a:graphic>
      </p:graphicFrame>
      <p:sp>
        <p:nvSpPr>
          <p:cNvPr id="4" name="Text Placeholder 3">
            <a:extLst>
              <a:ext uri="{FF2B5EF4-FFF2-40B4-BE49-F238E27FC236}">
                <a16:creationId xmlns:a16="http://schemas.microsoft.com/office/drawing/2014/main" id="{969BBA84-13C0-48F7-B99B-90D0B14BFF33}"/>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4203362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58E72-2D12-48B4-B764-3F18BA2A060C}"/>
              </a:ext>
            </a:extLst>
          </p:cNvPr>
          <p:cNvSpPr>
            <a:spLocks noGrp="1"/>
          </p:cNvSpPr>
          <p:nvPr>
            <p:ph type="title"/>
          </p:nvPr>
        </p:nvSpPr>
        <p:spPr/>
        <p:txBody>
          <a:bodyPr/>
          <a:lstStyle/>
          <a:p>
            <a:r>
              <a:rPr lang="de-DE"/>
              <a:t>Eigene Beiträge (Postings) + Reactions | Autohaus Gerster - 2 of 4</a:t>
            </a:r>
            <a:endParaRPr lang="en-US"/>
          </a:p>
        </p:txBody>
      </p:sp>
      <p:graphicFrame>
        <p:nvGraphicFramePr>
          <p:cNvPr id="5" name="Table Placeholder 4">
            <a:extLst>
              <a:ext uri="{FF2B5EF4-FFF2-40B4-BE49-F238E27FC236}">
                <a16:creationId xmlns:a16="http://schemas.microsoft.com/office/drawing/2014/main" id="{FB5F69CB-B05C-4103-9B9E-EA87E139C336}"/>
              </a:ext>
            </a:extLst>
          </p:cNvPr>
          <p:cNvGraphicFramePr>
            <a:graphicFrameLocks noGrp="1"/>
          </p:cNvGraphicFramePr>
          <p:nvPr>
            <p:ph type="tbl" sz="quarter" idx="13"/>
            <p:extLst>
              <p:ext uri="{D42A27DB-BD31-4B8C-83A1-F6EECF244321}">
                <p14:modId xmlns:p14="http://schemas.microsoft.com/office/powerpoint/2010/main" val="172718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28744129"/>
                    </a:ext>
                  </a:extLst>
                </a:gridCol>
                <a:gridCol w="822960">
                  <a:extLst>
                    <a:ext uri="{9D8B030D-6E8A-4147-A177-3AD203B41FA5}">
                      <a16:colId xmlns:a16="http://schemas.microsoft.com/office/drawing/2014/main" val="4044293017"/>
                    </a:ext>
                  </a:extLst>
                </a:gridCol>
                <a:gridCol w="822960">
                  <a:extLst>
                    <a:ext uri="{9D8B030D-6E8A-4147-A177-3AD203B41FA5}">
                      <a16:colId xmlns:a16="http://schemas.microsoft.com/office/drawing/2014/main" val="188586407"/>
                    </a:ext>
                  </a:extLst>
                </a:gridCol>
                <a:gridCol w="822960">
                  <a:extLst>
                    <a:ext uri="{9D8B030D-6E8A-4147-A177-3AD203B41FA5}">
                      <a16:colId xmlns:a16="http://schemas.microsoft.com/office/drawing/2014/main" val="388296788"/>
                    </a:ext>
                  </a:extLst>
                </a:gridCol>
                <a:gridCol w="822960">
                  <a:extLst>
                    <a:ext uri="{9D8B030D-6E8A-4147-A177-3AD203B41FA5}">
                      <a16:colId xmlns:a16="http://schemas.microsoft.com/office/drawing/2014/main" val="2179184285"/>
                    </a:ext>
                  </a:extLst>
                </a:gridCol>
                <a:gridCol w="822960">
                  <a:extLst>
                    <a:ext uri="{9D8B030D-6E8A-4147-A177-3AD203B41FA5}">
                      <a16:colId xmlns:a16="http://schemas.microsoft.com/office/drawing/2014/main" val="1363872440"/>
                    </a:ext>
                  </a:extLst>
                </a:gridCol>
                <a:gridCol w="822960">
                  <a:extLst>
                    <a:ext uri="{9D8B030D-6E8A-4147-A177-3AD203B41FA5}">
                      <a16:colId xmlns:a16="http://schemas.microsoft.com/office/drawing/2014/main" val="3650424680"/>
                    </a:ext>
                  </a:extLst>
                </a:gridCol>
                <a:gridCol w="822960">
                  <a:extLst>
                    <a:ext uri="{9D8B030D-6E8A-4147-A177-3AD203B41FA5}">
                      <a16:colId xmlns:a16="http://schemas.microsoft.com/office/drawing/2014/main" val="81073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4141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- 2018-09-21 22:18:17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483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- 2018-09-20 07:13:00 </a:t>
                      </a:r>
                      <a:r>
                        <a:rPr kumimoji="0" lang="de-DE" sz="1000" b="0" i="0" u="none" strike="noStrike" kern="1200" cap="none" spc="0" normalizeH="0" baseline="0" noProof="0">
                          <a:ln>
                            <a:noFill/>
                          </a:ln>
                          <a:solidFill>
                            <a:prstClr val="black"/>
                          </a:solidFill>
                          <a:effectLst/>
                          <a:uLnTx/>
                          <a:uFillTx/>
                          <a:latin typeface="+mn-lt"/>
                          <a:ea typeface="+mn-ea"/>
                          <a:cs typeface="+mn-cs"/>
                        </a:rPr>
                        <a:t> 
 Wie wahr!!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0200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- 2018-09-19 20:07:47 </a:t>
                      </a:r>
                      <a:r>
                        <a:rPr kumimoji="0" lang="de-DE" sz="1000" b="0" i="0" u="none" strike="noStrike" kern="1200" cap="none" spc="0" normalizeH="0" baseline="0" noProof="0">
                          <a:ln>
                            <a:noFill/>
                          </a:ln>
                          <a:solidFill>
                            <a:prstClr val="black"/>
                          </a:solidFill>
                          <a:effectLst/>
                          <a:uLnTx/>
                          <a:uFillTx/>
                          <a:latin typeface="+mn-lt"/>
                          <a:ea typeface="+mn-ea"/>
                          <a:cs typeface="+mn-cs"/>
                        </a:rPr>
                        <a:t> 
 Es ist immer schön, wenn Mitarbeiter Nachwuchs bekommen. Willkommen kleiner Erdenbürger Luca!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3878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- 2018-09-17 10:03:22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allen einen guten und sonnigen Start in die neue Arbeits-, Schulwoche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267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- 2018-09-13 19:25:00 </a:t>
                      </a:r>
                      <a:r>
                        <a:rPr kumimoji="0" lang="de-DE" sz="1000" b="0" i="0" u="none" strike="noStrike" kern="1200" cap="none" spc="0" normalizeH="0" baseline="0" noProof="0">
                          <a:ln>
                            <a:noFill/>
                          </a:ln>
                          <a:solidFill>
                            <a:prstClr val="black"/>
                          </a:solidFill>
                          <a:effectLst/>
                          <a:uLnTx/>
                          <a:uFillTx/>
                          <a:latin typeface="+mn-lt"/>
                          <a:ea typeface="+mn-ea"/>
                          <a:cs typeface="+mn-cs"/>
                        </a:rPr>
                        <a:t> 
 WLTP ??? Wer weiß denn sowas? Unter den richtigen Antworten verlosen wir eine kleine Überraschung.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1996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- 2018-09-13 12:20:00 </a:t>
                      </a:r>
                      <a:r>
                        <a:rPr kumimoji="0" lang="de-DE" sz="1000" b="0" i="0" u="none" strike="noStrike" kern="1200" cap="none" spc="0" normalizeH="0" baseline="0" noProof="0">
                          <a:ln>
                            <a:noFill/>
                          </a:ln>
                          <a:solidFill>
                            <a:prstClr val="black"/>
                          </a:solidFill>
                          <a:effectLst/>
                          <a:uLnTx/>
                          <a:uFillTx/>
                          <a:latin typeface="+mn-lt"/>
                          <a:ea typeface="+mn-ea"/>
                          <a:cs typeface="+mn-cs"/>
                        </a:rPr>
                        <a:t> 
 Er ist zurück: Scharf, schärfer, Corsa GSi! Der erste Spross der Corsa-GSi-Familie fuhr 1988 mit 100 PS vor - das neue Modell hat 150 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2490158"/>
                  </a:ext>
                </a:extLst>
              </a:tr>
            </a:tbl>
          </a:graphicData>
        </a:graphic>
      </p:graphicFrame>
      <p:sp>
        <p:nvSpPr>
          <p:cNvPr id="4" name="Text Placeholder 3">
            <a:extLst>
              <a:ext uri="{FF2B5EF4-FFF2-40B4-BE49-F238E27FC236}">
                <a16:creationId xmlns:a16="http://schemas.microsoft.com/office/drawing/2014/main" id="{0402F72C-5FB5-448C-B806-B7C90A69D573}"/>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765265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2F455-F5AD-4D5B-B5AD-1EF0CB8D6F93}"/>
              </a:ext>
            </a:extLst>
          </p:cNvPr>
          <p:cNvSpPr>
            <a:spLocks noGrp="1"/>
          </p:cNvSpPr>
          <p:nvPr>
            <p:ph type="title"/>
          </p:nvPr>
        </p:nvSpPr>
        <p:spPr/>
        <p:txBody>
          <a:bodyPr/>
          <a:lstStyle/>
          <a:p>
            <a:r>
              <a:rPr lang="de-DE"/>
              <a:t>Eigene Beiträge (Postings) + Reactions | Autohaus Gerster - 3 of 4</a:t>
            </a:r>
            <a:endParaRPr lang="en-US"/>
          </a:p>
        </p:txBody>
      </p:sp>
      <p:graphicFrame>
        <p:nvGraphicFramePr>
          <p:cNvPr id="5" name="Table Placeholder 4">
            <a:extLst>
              <a:ext uri="{FF2B5EF4-FFF2-40B4-BE49-F238E27FC236}">
                <a16:creationId xmlns:a16="http://schemas.microsoft.com/office/drawing/2014/main" id="{1264F1F3-7DFE-4932-A457-51D0E59116C4}"/>
              </a:ext>
            </a:extLst>
          </p:cNvPr>
          <p:cNvGraphicFramePr>
            <a:graphicFrameLocks noGrp="1"/>
          </p:cNvGraphicFramePr>
          <p:nvPr>
            <p:ph type="tbl" sz="quarter" idx="13"/>
            <p:extLst>
              <p:ext uri="{D42A27DB-BD31-4B8C-83A1-F6EECF244321}">
                <p14:modId xmlns:p14="http://schemas.microsoft.com/office/powerpoint/2010/main" val="1266821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5882185"/>
                    </a:ext>
                  </a:extLst>
                </a:gridCol>
                <a:gridCol w="822960">
                  <a:extLst>
                    <a:ext uri="{9D8B030D-6E8A-4147-A177-3AD203B41FA5}">
                      <a16:colId xmlns:a16="http://schemas.microsoft.com/office/drawing/2014/main" val="1126319488"/>
                    </a:ext>
                  </a:extLst>
                </a:gridCol>
                <a:gridCol w="822960">
                  <a:extLst>
                    <a:ext uri="{9D8B030D-6E8A-4147-A177-3AD203B41FA5}">
                      <a16:colId xmlns:a16="http://schemas.microsoft.com/office/drawing/2014/main" val="183008839"/>
                    </a:ext>
                  </a:extLst>
                </a:gridCol>
                <a:gridCol w="822960">
                  <a:extLst>
                    <a:ext uri="{9D8B030D-6E8A-4147-A177-3AD203B41FA5}">
                      <a16:colId xmlns:a16="http://schemas.microsoft.com/office/drawing/2014/main" val="2229531063"/>
                    </a:ext>
                  </a:extLst>
                </a:gridCol>
                <a:gridCol w="822960">
                  <a:extLst>
                    <a:ext uri="{9D8B030D-6E8A-4147-A177-3AD203B41FA5}">
                      <a16:colId xmlns:a16="http://schemas.microsoft.com/office/drawing/2014/main" val="4002729567"/>
                    </a:ext>
                  </a:extLst>
                </a:gridCol>
                <a:gridCol w="822960">
                  <a:extLst>
                    <a:ext uri="{9D8B030D-6E8A-4147-A177-3AD203B41FA5}">
                      <a16:colId xmlns:a16="http://schemas.microsoft.com/office/drawing/2014/main" val="970849929"/>
                    </a:ext>
                  </a:extLst>
                </a:gridCol>
                <a:gridCol w="822960">
                  <a:extLst>
                    <a:ext uri="{9D8B030D-6E8A-4147-A177-3AD203B41FA5}">
                      <a16:colId xmlns:a16="http://schemas.microsoft.com/office/drawing/2014/main" val="2425581204"/>
                    </a:ext>
                  </a:extLst>
                </a:gridCol>
                <a:gridCol w="822960">
                  <a:extLst>
                    <a:ext uri="{9D8B030D-6E8A-4147-A177-3AD203B41FA5}">
                      <a16:colId xmlns:a16="http://schemas.microsoft.com/office/drawing/2014/main" val="3354781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8863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- 2018-09-13 07:48:05 </a:t>
                      </a:r>
                      <a:r>
                        <a:rPr kumimoji="0" lang="de-DE" sz="1000" b="0" i="0" u="none" strike="noStrike" kern="1200" cap="none" spc="0" normalizeH="0" baseline="0" noProof="0">
                          <a:ln>
                            <a:noFill/>
                          </a:ln>
                          <a:solidFill>
                            <a:prstClr val="black"/>
                          </a:solidFill>
                          <a:effectLst/>
                          <a:uLnTx/>
                          <a:uFillTx/>
                          <a:latin typeface="+mn-lt"/>
                          <a:ea typeface="+mn-ea"/>
                          <a:cs typeface="+mn-cs"/>
                        </a:rPr>
                        <a:t> 
 Einen wunderschönen guten Morgen!!!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3203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- 2018-09-08 08:12:03 </a:t>
                      </a:r>
                      <a:r>
                        <a:rPr kumimoji="0" lang="de-DE" sz="1000" b="0" i="0" u="none" strike="noStrike" kern="1200" cap="none" spc="0" normalizeH="0" baseline="0" noProof="0">
                          <a:ln>
                            <a:noFill/>
                          </a:ln>
                          <a:solidFill>
                            <a:prstClr val="black"/>
                          </a:solidFill>
                          <a:effectLst/>
                          <a:uLnTx/>
                          <a:uFillTx/>
                          <a:latin typeface="+mn-lt"/>
                          <a:ea typeface="+mn-ea"/>
                          <a:cs typeface="+mn-cs"/>
                        </a:rPr>
                        <a:t> 
 Wieder einmal eine tolle Verstaltung vom Netz für Kinder, die wir unterstützen durften. Wir wünschen euch noch viele spendefreudige Vorarlberger für eure unermüdliche Arbeit zum Wohl unserer Kinder.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7905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- 2018-09-07 09:00:02 </a:t>
                      </a:r>
                      <a:r>
                        <a:rPr kumimoji="0" lang="de-DE" sz="1000" b="0" i="0" u="none" strike="noStrike" kern="1200" cap="none" spc="0" normalizeH="0" baseline="0" noProof="0">
                          <a:ln>
                            <a:noFill/>
                          </a:ln>
                          <a:solidFill>
                            <a:prstClr val="black"/>
                          </a:solidFill>
                          <a:effectLst/>
                          <a:uLnTx/>
                          <a:uFillTx/>
                          <a:latin typeface="+mn-lt"/>
                          <a:ea typeface="+mn-ea"/>
                          <a:cs typeface="+mn-cs"/>
                        </a:rPr>
                        <a:t> 
 Der neue Ford Focus! 💙
Jetzt nur für kurze Zeit zum Einführungspreis bereits ab € 13.990,- im Ford Bank Leasing. 😎
Mehr Informationen gibt's hier 👉 http://bit.ly/der-neue-ford-focus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74466073"/>
                  </a:ext>
                </a:extLst>
              </a:tr>
            </a:tbl>
          </a:graphicData>
        </a:graphic>
      </p:graphicFrame>
      <p:sp>
        <p:nvSpPr>
          <p:cNvPr id="4" name="Text Placeholder 3">
            <a:extLst>
              <a:ext uri="{FF2B5EF4-FFF2-40B4-BE49-F238E27FC236}">
                <a16:creationId xmlns:a16="http://schemas.microsoft.com/office/drawing/2014/main" id="{88EE0BBC-9C67-4493-872F-058081D3F6E1}"/>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363162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DE3BE-59F1-4C7F-96DB-226C5542B0AB}"/>
              </a:ext>
            </a:extLst>
          </p:cNvPr>
          <p:cNvSpPr>
            <a:spLocks noGrp="1"/>
          </p:cNvSpPr>
          <p:nvPr>
            <p:ph type="title"/>
          </p:nvPr>
        </p:nvSpPr>
        <p:spPr/>
        <p:txBody>
          <a:bodyPr/>
          <a:lstStyle/>
          <a:p>
            <a:r>
              <a:rPr lang="de-DE"/>
              <a:t>Eigene Beiträge (Postings) + Reactions | Autohaus Gerster - 4 of 4</a:t>
            </a:r>
            <a:endParaRPr lang="en-US"/>
          </a:p>
        </p:txBody>
      </p:sp>
      <p:graphicFrame>
        <p:nvGraphicFramePr>
          <p:cNvPr id="5" name="Table Placeholder 4">
            <a:extLst>
              <a:ext uri="{FF2B5EF4-FFF2-40B4-BE49-F238E27FC236}">
                <a16:creationId xmlns:a16="http://schemas.microsoft.com/office/drawing/2014/main" id="{33EAE60F-44B3-4F0C-A39C-C10F7D60024B}"/>
              </a:ext>
            </a:extLst>
          </p:cNvPr>
          <p:cNvGraphicFramePr>
            <a:graphicFrameLocks noGrp="1"/>
          </p:cNvGraphicFramePr>
          <p:nvPr>
            <p:ph type="tbl" sz="quarter" idx="13"/>
            <p:extLst>
              <p:ext uri="{D42A27DB-BD31-4B8C-83A1-F6EECF244321}">
                <p14:modId xmlns:p14="http://schemas.microsoft.com/office/powerpoint/2010/main" val="529338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41639655"/>
                    </a:ext>
                  </a:extLst>
                </a:gridCol>
                <a:gridCol w="822960">
                  <a:extLst>
                    <a:ext uri="{9D8B030D-6E8A-4147-A177-3AD203B41FA5}">
                      <a16:colId xmlns:a16="http://schemas.microsoft.com/office/drawing/2014/main" val="1771441604"/>
                    </a:ext>
                  </a:extLst>
                </a:gridCol>
                <a:gridCol w="822960">
                  <a:extLst>
                    <a:ext uri="{9D8B030D-6E8A-4147-A177-3AD203B41FA5}">
                      <a16:colId xmlns:a16="http://schemas.microsoft.com/office/drawing/2014/main" val="1006450444"/>
                    </a:ext>
                  </a:extLst>
                </a:gridCol>
                <a:gridCol w="822960">
                  <a:extLst>
                    <a:ext uri="{9D8B030D-6E8A-4147-A177-3AD203B41FA5}">
                      <a16:colId xmlns:a16="http://schemas.microsoft.com/office/drawing/2014/main" val="3410442181"/>
                    </a:ext>
                  </a:extLst>
                </a:gridCol>
                <a:gridCol w="822960">
                  <a:extLst>
                    <a:ext uri="{9D8B030D-6E8A-4147-A177-3AD203B41FA5}">
                      <a16:colId xmlns:a16="http://schemas.microsoft.com/office/drawing/2014/main" val="1489823820"/>
                    </a:ext>
                  </a:extLst>
                </a:gridCol>
                <a:gridCol w="822960">
                  <a:extLst>
                    <a:ext uri="{9D8B030D-6E8A-4147-A177-3AD203B41FA5}">
                      <a16:colId xmlns:a16="http://schemas.microsoft.com/office/drawing/2014/main" val="3783462828"/>
                    </a:ext>
                  </a:extLst>
                </a:gridCol>
                <a:gridCol w="822960">
                  <a:extLst>
                    <a:ext uri="{9D8B030D-6E8A-4147-A177-3AD203B41FA5}">
                      <a16:colId xmlns:a16="http://schemas.microsoft.com/office/drawing/2014/main" val="2834698426"/>
                    </a:ext>
                  </a:extLst>
                </a:gridCol>
                <a:gridCol w="822960">
                  <a:extLst>
                    <a:ext uri="{9D8B030D-6E8A-4147-A177-3AD203B41FA5}">
                      <a16:colId xmlns:a16="http://schemas.microsoft.com/office/drawing/2014/main" val="13703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05048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Gerster - 2018-09-02 08:09:31 </a:t>
                      </a:r>
                      <a:r>
                        <a:rPr kumimoji="0" lang="de-DE" sz="1000" b="0" i="0" u="none" strike="noStrike" kern="1200" cap="none" spc="0" normalizeH="0" baseline="0" noProof="0">
                          <a:ln>
                            <a:noFill/>
                          </a:ln>
                          <a:solidFill>
                            <a:prstClr val="black"/>
                          </a:solidFill>
                          <a:effectLst/>
                          <a:uLnTx/>
                          <a:uFillTx/>
                          <a:latin typeface="+mn-lt"/>
                          <a:ea typeface="+mn-ea"/>
                          <a:cs typeface="+mn-cs"/>
                        </a:rPr>
                        <a:t> 
 #Sponsoring #BregenzHandball #XIGITAL  #FordGerster  #FordFocus #FordSMax
Am Freitag durften wir unsere zwei Sponsorenautos an den HANDBALL BREGENZ übergeben. Bedruckt wurden die Fahrzeuge durch die Firma XIGITAL. Anschließend waren wir auf das 1. Meisterschaftsspiel gegen die HC Fivers WAT Margareten aus Wien eingeladen. Es endete unentschieden. Wir haben noch eine tolle Führung durch die Halle bekommen und durften auch einen Blick hinter die Kulissen werfen. Als Highlight ging’s  kurz vor dem Spiel noch auf´s Feld. Leider war kein Talentscout unter den Anwesenden. ;-)
Auf dem Foto seht ihr Björn Tyrner (GL Bregenz Handball) Vlatko Mitkov (Handball Bregenz) Alexander Pichler (Ford Austria) Tuncay Güleryüz (Xigital) Daniel Pfeifer (Verkaufsleiter Ford Gerster)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22799188"/>
                  </a:ext>
                </a:extLst>
              </a:tr>
            </a:tbl>
          </a:graphicData>
        </a:graphic>
      </p:graphicFrame>
      <p:sp>
        <p:nvSpPr>
          <p:cNvPr id="4" name="Text Placeholder 3">
            <a:extLst>
              <a:ext uri="{FF2B5EF4-FFF2-40B4-BE49-F238E27FC236}">
                <a16:creationId xmlns:a16="http://schemas.microsoft.com/office/drawing/2014/main" id="{1AD4AD98-2F20-4BB4-9D3C-3E18AB8A86A8}"/>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219445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015C-F5A8-4266-9053-492CC6878859}"/>
              </a:ext>
            </a:extLst>
          </p:cNvPr>
          <p:cNvSpPr>
            <a:spLocks noGrp="1"/>
          </p:cNvSpPr>
          <p:nvPr>
            <p:ph type="title"/>
          </p:nvPr>
        </p:nvSpPr>
        <p:spPr/>
        <p:txBody>
          <a:bodyPr/>
          <a:lstStyle/>
          <a:p>
            <a:r>
              <a:rPr lang="en-US"/>
              <a:t>Postings/Wochentag | Autohaus Gerster</a:t>
            </a:r>
          </a:p>
        </p:txBody>
      </p:sp>
      <p:graphicFrame>
        <p:nvGraphicFramePr>
          <p:cNvPr id="6" name="Chart Placeholder 5">
            <a:extLst>
              <a:ext uri="{FF2B5EF4-FFF2-40B4-BE49-F238E27FC236}">
                <a16:creationId xmlns:a16="http://schemas.microsoft.com/office/drawing/2014/main" id="{32BBF2C8-9D1B-4460-AEFE-C57D0AEA9F33}"/>
              </a:ext>
            </a:extLst>
          </p:cNvPr>
          <p:cNvGraphicFramePr>
            <a:graphicFrameLocks noGrp="1"/>
          </p:cNvGraphicFramePr>
          <p:nvPr>
            <p:ph type="chart" sz="quarter" idx="13"/>
            <p:extLst>
              <p:ext uri="{D42A27DB-BD31-4B8C-83A1-F6EECF244321}">
                <p14:modId xmlns:p14="http://schemas.microsoft.com/office/powerpoint/2010/main" val="2253168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5C24B8-45F1-4ACE-9025-473454D5046C}"/>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F779457A-95F8-4F26-BAC3-A1477121E1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0818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6117-0724-4047-9F2B-DAB14E095613}"/>
              </a:ext>
            </a:extLst>
          </p:cNvPr>
          <p:cNvSpPr>
            <a:spLocks noGrp="1"/>
          </p:cNvSpPr>
          <p:nvPr>
            <p:ph type="title"/>
          </p:nvPr>
        </p:nvSpPr>
        <p:spPr/>
        <p:txBody>
          <a:bodyPr/>
          <a:lstStyle/>
          <a:p>
            <a:r>
              <a:rPr lang="en-US"/>
              <a:t>Postingtypen (Verteilung) | Autohaus Gerster</a:t>
            </a:r>
          </a:p>
        </p:txBody>
      </p:sp>
      <p:graphicFrame>
        <p:nvGraphicFramePr>
          <p:cNvPr id="6" name="Chart Placeholder 5">
            <a:extLst>
              <a:ext uri="{FF2B5EF4-FFF2-40B4-BE49-F238E27FC236}">
                <a16:creationId xmlns:a16="http://schemas.microsoft.com/office/drawing/2014/main" id="{4E31BC33-7A0A-4875-BAC3-62A32FB57C65}"/>
              </a:ext>
            </a:extLst>
          </p:cNvPr>
          <p:cNvGraphicFramePr>
            <a:graphicFrameLocks noGrp="1"/>
          </p:cNvGraphicFramePr>
          <p:nvPr>
            <p:ph type="chart" sz="quarter" idx="13"/>
            <p:extLst>
              <p:ext uri="{D42A27DB-BD31-4B8C-83A1-F6EECF244321}">
                <p14:modId xmlns:p14="http://schemas.microsoft.com/office/powerpoint/2010/main" val="3329342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44F31F-CBC7-43CB-B6C8-78D541A0598C}"/>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5DBC3459-15FA-4DE8-8AF2-E16E97AAF9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1943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29891-38CF-48A5-9D96-97F3BC78114E}"/>
              </a:ext>
            </a:extLst>
          </p:cNvPr>
          <p:cNvSpPr>
            <a:spLocks noGrp="1"/>
          </p:cNvSpPr>
          <p:nvPr>
            <p:ph type="title"/>
          </p:nvPr>
        </p:nvSpPr>
        <p:spPr/>
        <p:txBody>
          <a:bodyPr/>
          <a:lstStyle/>
          <a:p>
            <a:r>
              <a:rPr lang="en-US"/>
              <a:t>Interaktionsrate/Postingtyp | Autohaus Gerster</a:t>
            </a:r>
          </a:p>
        </p:txBody>
      </p:sp>
      <p:graphicFrame>
        <p:nvGraphicFramePr>
          <p:cNvPr id="6" name="Chart Placeholder 5">
            <a:extLst>
              <a:ext uri="{FF2B5EF4-FFF2-40B4-BE49-F238E27FC236}">
                <a16:creationId xmlns:a16="http://schemas.microsoft.com/office/drawing/2014/main" id="{1F5FE8A9-6285-475E-990F-87B734DC44C2}"/>
              </a:ext>
            </a:extLst>
          </p:cNvPr>
          <p:cNvGraphicFramePr>
            <a:graphicFrameLocks noGrp="1"/>
          </p:cNvGraphicFramePr>
          <p:nvPr>
            <p:ph type="chart" sz="quarter" idx="13"/>
            <p:extLst>
              <p:ext uri="{D42A27DB-BD31-4B8C-83A1-F6EECF244321}">
                <p14:modId xmlns:p14="http://schemas.microsoft.com/office/powerpoint/2010/main" val="3320924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47C7CB-1F84-49DE-B34B-1730E3DDA1D8}"/>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561E1408-06CD-42BC-BD83-576FB0A49D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4633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7F69A-24C3-4AEC-A83E-D3D6476B3DAB}"/>
              </a:ext>
            </a:extLst>
          </p:cNvPr>
          <p:cNvSpPr>
            <a:spLocks noGrp="1"/>
          </p:cNvSpPr>
          <p:nvPr>
            <p:ph type="title"/>
          </p:nvPr>
        </p:nvSpPr>
        <p:spPr/>
        <p:txBody>
          <a:bodyPr/>
          <a:lstStyle/>
          <a:p>
            <a:r>
              <a:rPr lang="en-US"/>
              <a:t>Antwortzeit | Autohaus Gerster</a:t>
            </a:r>
          </a:p>
        </p:txBody>
      </p:sp>
      <p:graphicFrame>
        <p:nvGraphicFramePr>
          <p:cNvPr id="6" name="Chart Placeholder 5">
            <a:extLst>
              <a:ext uri="{FF2B5EF4-FFF2-40B4-BE49-F238E27FC236}">
                <a16:creationId xmlns:a16="http://schemas.microsoft.com/office/drawing/2014/main" id="{CC740781-E4ED-4792-969A-7C0662F7B7B5}"/>
              </a:ext>
            </a:extLst>
          </p:cNvPr>
          <p:cNvGraphicFramePr>
            <a:graphicFrameLocks noGrp="1"/>
          </p:cNvGraphicFramePr>
          <p:nvPr>
            <p:ph type="chart" sz="quarter" idx="13"/>
            <p:extLst>
              <p:ext uri="{D42A27DB-BD31-4B8C-83A1-F6EECF244321}">
                <p14:modId xmlns:p14="http://schemas.microsoft.com/office/powerpoint/2010/main" val="2386590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C20D45-7673-428C-AE95-6A34799EA70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006AF4B-7F01-4CA5-9B12-0B306BC406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7898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CACC9-8707-47A0-8A9E-5CCA80DA4501}"/>
              </a:ext>
            </a:extLst>
          </p:cNvPr>
          <p:cNvSpPr>
            <a:spLocks noGrp="1"/>
          </p:cNvSpPr>
          <p:nvPr>
            <p:ph type="title"/>
          </p:nvPr>
        </p:nvSpPr>
        <p:spPr/>
        <p:txBody>
          <a:bodyPr/>
          <a:lstStyle/>
          <a:p>
            <a:r>
              <a:rPr lang="de-DE"/>
              <a:t>Facebook Check Ins | Autohaus Gerster</a:t>
            </a:r>
            <a:endParaRPr lang="en-US"/>
          </a:p>
        </p:txBody>
      </p:sp>
      <p:graphicFrame>
        <p:nvGraphicFramePr>
          <p:cNvPr id="6" name="Chart Placeholder 5">
            <a:extLst>
              <a:ext uri="{FF2B5EF4-FFF2-40B4-BE49-F238E27FC236}">
                <a16:creationId xmlns:a16="http://schemas.microsoft.com/office/drawing/2014/main" id="{56945781-49A6-4938-8EDA-F098F632FD8F}"/>
              </a:ext>
            </a:extLst>
          </p:cNvPr>
          <p:cNvGraphicFramePr>
            <a:graphicFrameLocks noGrp="1"/>
          </p:cNvGraphicFramePr>
          <p:nvPr>
            <p:ph type="chart" sz="quarter" idx="13"/>
            <p:extLst>
              <p:ext uri="{D42A27DB-BD31-4B8C-83A1-F6EECF244321}">
                <p14:modId xmlns:p14="http://schemas.microsoft.com/office/powerpoint/2010/main" val="369522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2AC9B0-D81B-4018-9B22-34E134D7B0F0}"/>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254DDD5D-5F4F-4024-9A0C-17C5F57CD6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3048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1DBAC-F54C-4820-9D3F-19E1C33BFAD1}"/>
              </a:ext>
            </a:extLst>
          </p:cNvPr>
          <p:cNvSpPr>
            <a:spLocks noGrp="1"/>
          </p:cNvSpPr>
          <p:nvPr>
            <p:ph type="title"/>
          </p:nvPr>
        </p:nvSpPr>
        <p:spPr/>
        <p:txBody>
          <a:bodyPr/>
          <a:lstStyle/>
          <a:p>
            <a:r>
              <a:rPr lang="en-US"/>
              <a:t>Fan Demographie | Autohaus Gerster</a:t>
            </a:r>
          </a:p>
        </p:txBody>
      </p:sp>
      <p:graphicFrame>
        <p:nvGraphicFramePr>
          <p:cNvPr id="6" name="Chart Placeholder 5">
            <a:extLst>
              <a:ext uri="{FF2B5EF4-FFF2-40B4-BE49-F238E27FC236}">
                <a16:creationId xmlns:a16="http://schemas.microsoft.com/office/drawing/2014/main" id="{4EEE06BE-09C3-4FD6-B58A-9109AE184C79}"/>
              </a:ext>
            </a:extLst>
          </p:cNvPr>
          <p:cNvGraphicFramePr>
            <a:graphicFrameLocks noGrp="1"/>
          </p:cNvGraphicFramePr>
          <p:nvPr>
            <p:ph type="chart" sz="quarter" idx="13"/>
            <p:extLst>
              <p:ext uri="{D42A27DB-BD31-4B8C-83A1-F6EECF244321}">
                <p14:modId xmlns:p14="http://schemas.microsoft.com/office/powerpoint/2010/main" val="4040676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AF40D4-F39D-452B-9E3A-E51E35B58DA7}"/>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ECFADC1C-9BD9-417D-BF5D-CC0034C5B8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948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814C3-CCC3-4D9C-AEA5-9D6DAFD1441D}"/>
              </a:ext>
            </a:extLst>
          </p:cNvPr>
          <p:cNvSpPr>
            <a:spLocks noGrp="1"/>
          </p:cNvSpPr>
          <p:nvPr>
            <p:ph type="title"/>
          </p:nvPr>
        </p:nvSpPr>
        <p:spPr/>
        <p:txBody>
          <a:bodyPr/>
          <a:lstStyle/>
          <a:p>
            <a:r>
              <a:rPr lang="de-DE"/>
              <a:t>Direktnachrichten von Usern | Autohaus Gerster</a:t>
            </a:r>
            <a:endParaRPr lang="en-US"/>
          </a:p>
        </p:txBody>
      </p:sp>
      <p:graphicFrame>
        <p:nvGraphicFramePr>
          <p:cNvPr id="5" name="Table Placeholder 4">
            <a:extLst>
              <a:ext uri="{FF2B5EF4-FFF2-40B4-BE49-F238E27FC236}">
                <a16:creationId xmlns:a16="http://schemas.microsoft.com/office/drawing/2014/main" id="{FE6BEC1B-F06B-40A9-8096-611E265AAF33}"/>
              </a:ext>
            </a:extLst>
          </p:cNvPr>
          <p:cNvGraphicFramePr>
            <a:graphicFrameLocks noGrp="1"/>
          </p:cNvGraphicFramePr>
          <p:nvPr>
            <p:ph type="tbl" sz="quarter" idx="13"/>
            <p:extLst>
              <p:ext uri="{D42A27DB-BD31-4B8C-83A1-F6EECF244321}">
                <p14:modId xmlns:p14="http://schemas.microsoft.com/office/powerpoint/2010/main" val="2791927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93277408"/>
                    </a:ext>
                  </a:extLst>
                </a:gridCol>
                <a:gridCol w="2057400">
                  <a:extLst>
                    <a:ext uri="{9D8B030D-6E8A-4147-A177-3AD203B41FA5}">
                      <a16:colId xmlns:a16="http://schemas.microsoft.com/office/drawing/2014/main" val="2867321909"/>
                    </a:ext>
                  </a:extLst>
                </a:gridCol>
                <a:gridCol w="822960">
                  <a:extLst>
                    <a:ext uri="{9D8B030D-6E8A-4147-A177-3AD203B41FA5}">
                      <a16:colId xmlns:a16="http://schemas.microsoft.com/office/drawing/2014/main" val="3264788076"/>
                    </a:ext>
                  </a:extLst>
                </a:gridCol>
                <a:gridCol w="1234440">
                  <a:extLst>
                    <a:ext uri="{9D8B030D-6E8A-4147-A177-3AD203B41FA5}">
                      <a16:colId xmlns:a16="http://schemas.microsoft.com/office/drawing/2014/main" val="3397192809"/>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888549946"/>
                  </a:ext>
                </a:extLst>
              </a:tr>
              <a:tr h="370840">
                <a:tc>
                  <a:txBody>
                    <a:bodyPr/>
                    <a:lstStyle/>
                    <a:p>
                      <a:r>
                        <a:rPr lang="en-US" sz="1000" b="1"/>
                        <a:t> Autohaus Gerster </a:t>
                      </a:r>
                      <a:r>
                        <a:rPr lang="en-US" sz="1000"/>
                        <a:t> got a message by </a:t>
                      </a:r>
                      <a:r>
                        <a:rPr lang="en-US" sz="1000" b="1"/>
                        <a:t> Christian Christian - 2018-09-25 22:53:36 .</a:t>
                      </a:r>
                      <a:r>
                        <a:rPr lang="en-US" sz="1000"/>
                        <a:t>
 {message}</a:t>
                      </a:r>
                    </a:p>
                  </a:txBody>
                  <a:tcPr/>
                </a:tc>
                <a:tc>
                  <a:txBody>
                    <a:bodyPr/>
                    <a:lstStyle/>
                    <a:p>
                      <a:r>
                        <a:rPr lang="de-DE" sz="1000"/>
                        <a:t>Hi Christian, danke für deine Nachricht. Wir sind gerade nicht erreichbar, antworten aber so schnell wie möglich!</a:t>
                      </a:r>
                      <a:endParaRPr lang="en-US" sz="1000"/>
                    </a:p>
                  </a:txBody>
                  <a:tcPr/>
                </a:tc>
                <a:tc>
                  <a:txBody>
                    <a:bodyPr/>
                    <a:lstStyle/>
                    <a:p>
                      <a:r>
                        <a:rPr lang="en-US" sz="1000"/>
                        <a:t>6</a:t>
                      </a:r>
                    </a:p>
                  </a:txBody>
                  <a:tcPr/>
                </a:tc>
                <a:tc>
                  <a:txBody>
                    <a:bodyPr/>
                    <a:lstStyle/>
                    <a:p>
                      <a:r>
                        <a:rPr lang="en-US" sz="1000"/>
                        <a:t>09/25/2018 22:53:36</a:t>
                      </a:r>
                    </a:p>
                  </a:txBody>
                  <a:tcPr/>
                </a:tc>
                <a:extLst>
                  <a:ext uri="{0D108BD9-81ED-4DB2-BD59-A6C34878D82A}">
                    <a16:rowId xmlns:a16="http://schemas.microsoft.com/office/drawing/2014/main" val="2891102536"/>
                  </a:ext>
                </a:extLst>
              </a:tr>
            </a:tbl>
          </a:graphicData>
        </a:graphic>
      </p:graphicFrame>
      <p:sp>
        <p:nvSpPr>
          <p:cNvPr id="4" name="Text Placeholder 3">
            <a:extLst>
              <a:ext uri="{FF2B5EF4-FFF2-40B4-BE49-F238E27FC236}">
                <a16:creationId xmlns:a16="http://schemas.microsoft.com/office/drawing/2014/main" id="{C690B24B-3144-4BF9-BF00-BB33E01AF655}"/>
              </a:ext>
            </a:extLst>
          </p:cNvPr>
          <p:cNvSpPr>
            <a:spLocks noGrp="1"/>
          </p:cNvSpPr>
          <p:nvPr>
            <p:ph type="body" sz="quarter" idx="14"/>
          </p:nvPr>
        </p:nvSpPr>
        <p:spPr/>
        <p:txBody>
          <a:bodyPr/>
          <a:lstStyle/>
          <a:p>
            <a:r>
              <a:rPr lang="en-US"/>
              <a:t>09/01/2018 - 09/28/2018</a:t>
            </a:r>
          </a:p>
        </p:txBody>
      </p:sp>
    </p:spTree>
    <p:extLst>
      <p:ext uri="{BB962C8B-B14F-4D97-AF65-F5344CB8AC3E}">
        <p14:creationId xmlns:p14="http://schemas.microsoft.com/office/powerpoint/2010/main" val="2713279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2F362-9CC0-45E1-AD3C-F4B6ACF560BF}"/>
              </a:ext>
            </a:extLst>
          </p:cNvPr>
          <p:cNvSpPr>
            <a:spLocks noGrp="1"/>
          </p:cNvSpPr>
          <p:nvPr>
            <p:ph type="title"/>
          </p:nvPr>
        </p:nvSpPr>
        <p:spPr/>
        <p:txBody>
          <a:bodyPr/>
          <a:lstStyle/>
          <a:p>
            <a:r>
              <a:rPr lang="en-US"/>
              <a:t>Facebook Page Fans Online | Autohaus Gerster</a:t>
            </a:r>
          </a:p>
        </p:txBody>
      </p:sp>
      <p:graphicFrame>
        <p:nvGraphicFramePr>
          <p:cNvPr id="6" name="Chart Placeholder 5">
            <a:extLst>
              <a:ext uri="{FF2B5EF4-FFF2-40B4-BE49-F238E27FC236}">
                <a16:creationId xmlns:a16="http://schemas.microsoft.com/office/drawing/2014/main" id="{134D4C3E-AD02-465D-9662-780B4CA9B141}"/>
              </a:ext>
            </a:extLst>
          </p:cNvPr>
          <p:cNvGraphicFramePr>
            <a:graphicFrameLocks noGrp="1"/>
          </p:cNvGraphicFramePr>
          <p:nvPr>
            <p:ph type="chart" sz="quarter" idx="13"/>
            <p:extLst>
              <p:ext uri="{D42A27DB-BD31-4B8C-83A1-F6EECF244321}">
                <p14:modId xmlns:p14="http://schemas.microsoft.com/office/powerpoint/2010/main" val="4001951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0D8970-59A8-4FC6-BB76-F7C1A7EAB4D3}"/>
              </a:ext>
            </a:extLst>
          </p:cNvPr>
          <p:cNvSpPr>
            <a:spLocks noGrp="1"/>
          </p:cNvSpPr>
          <p:nvPr>
            <p:ph type="body" sz="quarter" idx="14"/>
          </p:nvPr>
        </p:nvSpPr>
        <p:spPr/>
        <p:txBody>
          <a:bodyPr/>
          <a:lstStyle/>
          <a:p>
            <a:r>
              <a:rPr lang="en-US"/>
              <a:t>09/01/2018 - 09/28/2018</a:t>
            </a:r>
          </a:p>
        </p:txBody>
      </p:sp>
      <p:sp>
        <p:nvSpPr>
          <p:cNvPr id="5" name="Footer Placeholder 4">
            <a:extLst>
              <a:ext uri="{FF2B5EF4-FFF2-40B4-BE49-F238E27FC236}">
                <a16:creationId xmlns:a16="http://schemas.microsoft.com/office/drawing/2014/main" id="{BDB6A70F-C4D7-478E-B73B-2FABF2A6B6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07670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861</Words>
  <Application>Microsoft Office PowerPoint</Application>
  <PresentationFormat>On-screen Show (4:3)</PresentationFormat>
  <Paragraphs>402</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Facebook Page Report</vt:lpstr>
      <vt:lpstr>Wichtigste Werte (KPI's) | Autohaus Gerster</vt:lpstr>
      <vt:lpstr>Fans (Übersicht) | Autohaus Gerster</vt:lpstr>
      <vt:lpstr>Facebook Key Metrics Table w. User Post RR | Autohaus Gerster</vt:lpstr>
      <vt:lpstr>Facebook Fans Total | Autohaus Gerster</vt:lpstr>
      <vt:lpstr>Eigene Beiträge (Postings) | Autohaus Gerster - 1 of 4</vt:lpstr>
      <vt:lpstr>Eigene Beiträge (Postings) | Autohaus Gerster - 2 of 4</vt:lpstr>
      <vt:lpstr>Eigene Beiträge (Postings) | Autohaus Gerster - 3 of 4</vt:lpstr>
      <vt:lpstr>Eigene Beiträge (Postings) | Autohaus Gerster - 4 of 4</vt:lpstr>
      <vt:lpstr>Eigene Beiträge (Postings) + Reactions | Autohaus Gerster - 1 of 4</vt:lpstr>
      <vt:lpstr>Eigene Beiträge (Postings) + Reactions | Autohaus Gerster - 2 of 4</vt:lpstr>
      <vt:lpstr>Eigene Beiträge (Postings) + Reactions | Autohaus Gerster - 3 of 4</vt:lpstr>
      <vt:lpstr>Eigene Beiträge (Postings) + Reactions | Autohaus Gerster - 4 of 4</vt:lpstr>
      <vt:lpstr>Postings/Wochentag | Autohaus Gerster</vt:lpstr>
      <vt:lpstr>Postingtypen (Verteilung) | Autohaus Gerster</vt:lpstr>
      <vt:lpstr>Interaktionsrate/Postingtyp | Autohaus Gerster</vt:lpstr>
      <vt:lpstr>Antwortzeit | Autohaus Gerster</vt:lpstr>
      <vt:lpstr>Facebook Check Ins | Autohaus Gerster</vt:lpstr>
      <vt:lpstr>Fan Demographie | Autohaus Gerster</vt:lpstr>
      <vt:lpstr>Direktnachrichten von Usern | Autohaus Gerster</vt:lpstr>
      <vt:lpstr>Facebook Page Fans Online | Autohaus Gerster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2018-09-28T21:08:44Z</dcterms:created>
  <dcterms:modified xsi:type="dcterms:W3CDTF">2018-09-28T21:09:39Z</dcterms:modified>
</cp:coreProperties>
</file>