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Sheet1!$A$2:$A$29</c:f>
              <c:numCache>
                <c:formatCode>m/d/yyyy</c:formatCode>
                <c:ptCount val="28"/>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numCache>
            </c:numRef>
          </c:cat>
          <c:val>
            <c:numRef>
              <c:f>Sheet1!$B$2:$B$29</c:f>
              <c:numCache>
                <c:formatCode>General</c:formatCode>
                <c:ptCount val="28"/>
                <c:pt idx="0">
                  <c:v>1747</c:v>
                </c:pt>
                <c:pt idx="1">
                  <c:v>1759</c:v>
                </c:pt>
                <c:pt idx="2">
                  <c:v>1764</c:v>
                </c:pt>
                <c:pt idx="3">
                  <c:v>1778</c:v>
                </c:pt>
                <c:pt idx="4">
                  <c:v>1783</c:v>
                </c:pt>
                <c:pt idx="5">
                  <c:v>1788</c:v>
                </c:pt>
                <c:pt idx="6">
                  <c:v>1797</c:v>
                </c:pt>
                <c:pt idx="7">
                  <c:v>1802</c:v>
                </c:pt>
                <c:pt idx="8">
                  <c:v>1808</c:v>
                </c:pt>
                <c:pt idx="9">
                  <c:v>1815</c:v>
                </c:pt>
                <c:pt idx="10">
                  <c:v>1816</c:v>
                </c:pt>
                <c:pt idx="11">
                  <c:v>1822</c:v>
                </c:pt>
                <c:pt idx="12">
                  <c:v>1827</c:v>
                </c:pt>
                <c:pt idx="13">
                  <c:v>1832</c:v>
                </c:pt>
                <c:pt idx="14">
                  <c:v>1836</c:v>
                </c:pt>
                <c:pt idx="15">
                  <c:v>1840</c:v>
                </c:pt>
                <c:pt idx="16">
                  <c:v>1842</c:v>
                </c:pt>
                <c:pt idx="17">
                  <c:v>1847</c:v>
                </c:pt>
                <c:pt idx="18">
                  <c:v>1853</c:v>
                </c:pt>
                <c:pt idx="19">
                  <c:v>1857</c:v>
                </c:pt>
                <c:pt idx="20">
                  <c:v>1859</c:v>
                </c:pt>
                <c:pt idx="21">
                  <c:v>1859</c:v>
                </c:pt>
                <c:pt idx="22">
                  <c:v>1861</c:v>
                </c:pt>
                <c:pt idx="23">
                  <c:v>1861</c:v>
                </c:pt>
                <c:pt idx="24">
                  <c:v>1861</c:v>
                </c:pt>
                <c:pt idx="25">
                  <c:v>1861</c:v>
                </c:pt>
                <c:pt idx="26">
                  <c:v>1860</c:v>
                </c:pt>
                <c:pt idx="27">
                  <c:v>1863</c:v>
                </c:pt>
              </c:numCache>
            </c:numRef>
          </c:val>
          <c:smooth val="0"/>
          <c:extLst>
            <c:ext xmlns:c16="http://schemas.microsoft.com/office/drawing/2014/chart" uri="{C3380CC4-5D6E-409C-BE32-E72D297353CC}">
              <c16:uniqueId val="{00000000-0586-404C-B5B2-A824803222FA}"/>
            </c:ext>
          </c:extLst>
        </c:ser>
        <c:dLbls>
          <c:showLegendKey val="0"/>
          <c:showVal val="0"/>
          <c:showCatName val="0"/>
          <c:showSerName val="0"/>
          <c:showPercent val="0"/>
          <c:showBubbleSize val="0"/>
        </c:dLbls>
        <c:smooth val="0"/>
        <c:axId val="371044072"/>
        <c:axId val="371040464"/>
      </c:lineChart>
      <c:dateAx>
        <c:axId val="371044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040464"/>
        <c:crosses val="autoZero"/>
        <c:auto val="1"/>
        <c:lblOffset val="100"/>
        <c:baseTimeUnit val="days"/>
      </c:dateAx>
      <c:valAx>
        <c:axId val="371040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04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9</c:v>
                </c:pt>
                <c:pt idx="2">
                  <c:v>9</c:v>
                </c:pt>
                <c:pt idx="3">
                  <c:v>8</c:v>
                </c:pt>
                <c:pt idx="4">
                  <c:v>9</c:v>
                </c:pt>
                <c:pt idx="5">
                  <c:v>7</c:v>
                </c:pt>
                <c:pt idx="6">
                  <c:v>5</c:v>
                </c:pt>
              </c:numCache>
            </c:numRef>
          </c:val>
          <c:extLst>
            <c:ext xmlns:c16="http://schemas.microsoft.com/office/drawing/2014/chart" uri="{C3380CC4-5D6E-409C-BE32-E72D297353CC}">
              <c16:uniqueId val="{00000000-C31F-4531-8179-07BF84DDFC0A}"/>
            </c:ext>
          </c:extLst>
        </c:ser>
        <c:dLbls>
          <c:showLegendKey val="0"/>
          <c:showVal val="0"/>
          <c:showCatName val="0"/>
          <c:showSerName val="0"/>
          <c:showPercent val="0"/>
          <c:showBubbleSize val="0"/>
        </c:dLbls>
        <c:gapWidth val="219"/>
        <c:overlap val="-27"/>
        <c:axId val="242695080"/>
        <c:axId val="242695408"/>
      </c:barChart>
      <c:catAx>
        <c:axId val="242695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695408"/>
        <c:crosses val="autoZero"/>
        <c:auto val="1"/>
        <c:lblAlgn val="ctr"/>
        <c:lblOffset val="100"/>
        <c:noMultiLvlLbl val="0"/>
      </c:catAx>
      <c:valAx>
        <c:axId val="242695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695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Fürst</c:v>
                </c:pt>
              </c:strCache>
            </c:strRef>
          </c:cat>
          <c:val>
            <c:numRef>
              <c:f>Sheet1!$B$2</c:f>
              <c:numCache>
                <c:formatCode>General</c:formatCode>
                <c:ptCount val="1"/>
                <c:pt idx="0">
                  <c:v>1</c:v>
                </c:pt>
              </c:numCache>
            </c:numRef>
          </c:val>
          <c:extLst>
            <c:ext xmlns:c16="http://schemas.microsoft.com/office/drawing/2014/chart" uri="{C3380CC4-5D6E-409C-BE32-E72D297353CC}">
              <c16:uniqueId val="{00000000-D505-49E4-B70E-2795D290621D}"/>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Fürst</c:v>
                </c:pt>
              </c:strCache>
            </c:strRef>
          </c:cat>
          <c:val>
            <c:numRef>
              <c:f>Sheet1!$C$2</c:f>
              <c:numCache>
                <c:formatCode>General</c:formatCode>
                <c:ptCount val="1"/>
                <c:pt idx="0">
                  <c:v>49</c:v>
                </c:pt>
              </c:numCache>
            </c:numRef>
          </c:val>
          <c:extLst>
            <c:ext xmlns:c16="http://schemas.microsoft.com/office/drawing/2014/chart" uri="{C3380CC4-5D6E-409C-BE32-E72D297353CC}">
              <c16:uniqueId val="{00000001-D505-49E4-B70E-2795D290621D}"/>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Autohaus Fürst</c:v>
                </c:pt>
              </c:strCache>
            </c:strRef>
          </c:cat>
          <c:val>
            <c:numRef>
              <c:f>Sheet1!$D$2</c:f>
              <c:numCache>
                <c:formatCode>General</c:formatCode>
                <c:ptCount val="1"/>
                <c:pt idx="0">
                  <c:v>2</c:v>
                </c:pt>
              </c:numCache>
            </c:numRef>
          </c:val>
          <c:extLst>
            <c:ext xmlns:c16="http://schemas.microsoft.com/office/drawing/2014/chart" uri="{C3380CC4-5D6E-409C-BE32-E72D297353CC}">
              <c16:uniqueId val="{00000002-D505-49E4-B70E-2795D290621D}"/>
            </c:ext>
          </c:extLst>
        </c:ser>
        <c:dLbls>
          <c:showLegendKey val="0"/>
          <c:showVal val="0"/>
          <c:showCatName val="0"/>
          <c:showSerName val="0"/>
          <c:showPercent val="0"/>
          <c:showBubbleSize val="0"/>
        </c:dLbls>
        <c:gapWidth val="150"/>
        <c:overlap val="100"/>
        <c:axId val="364432328"/>
        <c:axId val="364431672"/>
      </c:barChart>
      <c:catAx>
        <c:axId val="364432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31672"/>
        <c:crosses val="autoZero"/>
        <c:auto val="1"/>
        <c:lblAlgn val="ctr"/>
        <c:lblOffset val="100"/>
        <c:noMultiLvlLbl val="0"/>
      </c:catAx>
      <c:valAx>
        <c:axId val="3644316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3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0.95936794582393004</c:v>
                </c:pt>
                <c:pt idx="1">
                  <c:v>0.66072358766977002</c:v>
                </c:pt>
                <c:pt idx="2">
                  <c:v>3.4565490251108999</c:v>
                </c:pt>
              </c:numCache>
            </c:numRef>
          </c:val>
          <c:extLst>
            <c:ext xmlns:c16="http://schemas.microsoft.com/office/drawing/2014/chart" uri="{C3380CC4-5D6E-409C-BE32-E72D297353CC}">
              <c16:uniqueId val="{00000000-7973-41BB-AB82-CAF405FF026C}"/>
            </c:ext>
          </c:extLst>
        </c:ser>
        <c:dLbls>
          <c:showLegendKey val="0"/>
          <c:showVal val="0"/>
          <c:showCatName val="0"/>
          <c:showSerName val="0"/>
          <c:showPercent val="0"/>
          <c:showBubbleSize val="0"/>
        </c:dLbls>
        <c:gapWidth val="219"/>
        <c:overlap val="-27"/>
        <c:axId val="452504320"/>
        <c:axId val="452502680"/>
      </c:barChart>
      <c:catAx>
        <c:axId val="452504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502680"/>
        <c:crosses val="autoZero"/>
        <c:auto val="1"/>
        <c:lblAlgn val="ctr"/>
        <c:lblOffset val="100"/>
        <c:noMultiLvlLbl val="0"/>
      </c:catAx>
      <c:valAx>
        <c:axId val="452502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504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E8E-4975-8D10-B330C6E66619}"/>
            </c:ext>
          </c:extLst>
        </c:ser>
        <c:dLbls>
          <c:showLegendKey val="0"/>
          <c:showVal val="0"/>
          <c:showCatName val="0"/>
          <c:showSerName val="0"/>
          <c:showPercent val="0"/>
          <c:showBubbleSize val="0"/>
        </c:dLbls>
        <c:gapWidth val="219"/>
        <c:overlap val="-27"/>
        <c:axId val="165374624"/>
        <c:axId val="165373640"/>
      </c:barChart>
      <c:catAx>
        <c:axId val="165374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373640"/>
        <c:crosses val="autoZero"/>
        <c:auto val="1"/>
        <c:lblAlgn val="ctr"/>
        <c:lblOffset val="100"/>
        <c:noMultiLvlLbl val="0"/>
      </c:catAx>
      <c:valAx>
        <c:axId val="16537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374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Sheet1!$A$2:$A$29</c:f>
              <c:numCache>
                <c:formatCode>m/d/yyyy</c:formatCode>
                <c:ptCount val="28"/>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numCache>
            </c:numRef>
          </c:cat>
          <c:val>
            <c:numRef>
              <c:f>Sheet1!$B$2:$B$29</c:f>
              <c:numCache>
                <c:formatCode>General</c:formatCode>
                <c:ptCount val="28"/>
                <c:pt idx="0">
                  <c:v>209</c:v>
                </c:pt>
                <c:pt idx="1">
                  <c:v>209</c:v>
                </c:pt>
                <c:pt idx="2">
                  <c:v>209</c:v>
                </c:pt>
                <c:pt idx="3">
                  <c:v>209</c:v>
                </c:pt>
                <c:pt idx="4">
                  <c:v>209</c:v>
                </c:pt>
                <c:pt idx="5">
                  <c:v>209</c:v>
                </c:pt>
                <c:pt idx="6">
                  <c:v>209</c:v>
                </c:pt>
                <c:pt idx="7">
                  <c:v>209</c:v>
                </c:pt>
                <c:pt idx="8">
                  <c:v>209</c:v>
                </c:pt>
                <c:pt idx="9">
                  <c:v>209</c:v>
                </c:pt>
                <c:pt idx="10">
                  <c:v>209</c:v>
                </c:pt>
                <c:pt idx="11">
                  <c:v>209</c:v>
                </c:pt>
                <c:pt idx="12">
                  <c:v>209</c:v>
                </c:pt>
                <c:pt idx="13">
                  <c:v>209</c:v>
                </c:pt>
                <c:pt idx="14">
                  <c:v>209</c:v>
                </c:pt>
                <c:pt idx="15">
                  <c:v>209</c:v>
                </c:pt>
                <c:pt idx="16">
                  <c:v>209</c:v>
                </c:pt>
                <c:pt idx="17">
                  <c:v>210</c:v>
                </c:pt>
                <c:pt idx="18">
                  <c:v>210</c:v>
                </c:pt>
                <c:pt idx="19">
                  <c:v>211</c:v>
                </c:pt>
                <c:pt idx="20">
                  <c:v>212</c:v>
                </c:pt>
                <c:pt idx="21">
                  <c:v>214</c:v>
                </c:pt>
                <c:pt idx="22">
                  <c:v>214</c:v>
                </c:pt>
                <c:pt idx="23">
                  <c:v>214</c:v>
                </c:pt>
                <c:pt idx="24">
                  <c:v>214</c:v>
                </c:pt>
                <c:pt idx="25">
                  <c:v>214</c:v>
                </c:pt>
                <c:pt idx="26">
                  <c:v>214</c:v>
                </c:pt>
                <c:pt idx="27">
                  <c:v>214</c:v>
                </c:pt>
              </c:numCache>
            </c:numRef>
          </c:val>
          <c:smooth val="0"/>
          <c:extLst>
            <c:ext xmlns:c16="http://schemas.microsoft.com/office/drawing/2014/chart" uri="{C3380CC4-5D6E-409C-BE32-E72D297353CC}">
              <c16:uniqueId val="{00000000-7621-42F0-A560-50D5E3962B75}"/>
            </c:ext>
          </c:extLst>
        </c:ser>
        <c:dLbls>
          <c:showLegendKey val="0"/>
          <c:showVal val="0"/>
          <c:showCatName val="0"/>
          <c:showSerName val="0"/>
          <c:showPercent val="0"/>
          <c:showBubbleSize val="0"/>
        </c:dLbls>
        <c:smooth val="0"/>
        <c:axId val="238145960"/>
        <c:axId val="238146944"/>
      </c:lineChart>
      <c:dateAx>
        <c:axId val="238145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146944"/>
        <c:crosses val="autoZero"/>
        <c:auto val="1"/>
        <c:lblOffset val="100"/>
        <c:baseTimeUnit val="days"/>
      </c:dateAx>
      <c:valAx>
        <c:axId val="238146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145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FECC-4DEE-8BFE-DD63D806B0A7}"/>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FECC-4DEE-8BFE-DD63D806B0A7}"/>
            </c:ext>
          </c:extLst>
        </c:ser>
        <c:dLbls>
          <c:showLegendKey val="0"/>
          <c:showVal val="0"/>
          <c:showCatName val="0"/>
          <c:showSerName val="0"/>
          <c:showPercent val="0"/>
          <c:showBubbleSize val="0"/>
        </c:dLbls>
        <c:gapWidth val="219"/>
        <c:overlap val="-27"/>
        <c:axId val="250919944"/>
        <c:axId val="242517328"/>
      </c:barChart>
      <c:catAx>
        <c:axId val="250919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517328"/>
        <c:crosses val="autoZero"/>
        <c:auto val="1"/>
        <c:lblAlgn val="ctr"/>
        <c:lblOffset val="100"/>
        <c:noMultiLvlLbl val="0"/>
      </c:catAx>
      <c:valAx>
        <c:axId val="242517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919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218.34615384615</c:v>
                </c:pt>
                <c:pt idx="1">
                  <c:v>127.03846153846</c:v>
                </c:pt>
                <c:pt idx="2">
                  <c:v>85.115384615384997</c:v>
                </c:pt>
                <c:pt idx="3">
                  <c:v>73.769230769231001</c:v>
                </c:pt>
                <c:pt idx="4">
                  <c:v>128.61538461538001</c:v>
                </c:pt>
                <c:pt idx="5">
                  <c:v>285</c:v>
                </c:pt>
                <c:pt idx="6">
                  <c:v>539.26923076923003</c:v>
                </c:pt>
                <c:pt idx="7">
                  <c:v>665.42307692307998</c:v>
                </c:pt>
                <c:pt idx="8">
                  <c:v>747.76923076923003</c:v>
                </c:pt>
                <c:pt idx="9">
                  <c:v>688.34615384614995</c:v>
                </c:pt>
                <c:pt idx="10">
                  <c:v>673.65384615385005</c:v>
                </c:pt>
                <c:pt idx="11">
                  <c:v>703</c:v>
                </c:pt>
                <c:pt idx="12">
                  <c:v>785.07692307692002</c:v>
                </c:pt>
                <c:pt idx="13">
                  <c:v>748.73076923076997</c:v>
                </c:pt>
                <c:pt idx="14">
                  <c:v>720</c:v>
                </c:pt>
                <c:pt idx="15">
                  <c:v>721.96153846154004</c:v>
                </c:pt>
                <c:pt idx="16">
                  <c:v>738.34615384614995</c:v>
                </c:pt>
                <c:pt idx="17">
                  <c:v>760.42307692307998</c:v>
                </c:pt>
                <c:pt idx="18">
                  <c:v>802.42307692307998</c:v>
                </c:pt>
                <c:pt idx="19">
                  <c:v>871.88461538462002</c:v>
                </c:pt>
                <c:pt idx="20">
                  <c:v>937.19230769231001</c:v>
                </c:pt>
                <c:pt idx="21">
                  <c:v>868.65384615385005</c:v>
                </c:pt>
                <c:pt idx="22">
                  <c:v>658.34615384614995</c:v>
                </c:pt>
                <c:pt idx="23">
                  <c:v>390.23076923077002</c:v>
                </c:pt>
              </c:numCache>
            </c:numRef>
          </c:val>
          <c:smooth val="0"/>
          <c:extLst>
            <c:ext xmlns:c16="http://schemas.microsoft.com/office/drawing/2014/chart" uri="{C3380CC4-5D6E-409C-BE32-E72D297353CC}">
              <c16:uniqueId val="{00000000-07D3-4BD5-A796-696C15472168}"/>
            </c:ext>
          </c:extLst>
        </c:ser>
        <c:dLbls>
          <c:showLegendKey val="0"/>
          <c:showVal val="0"/>
          <c:showCatName val="0"/>
          <c:showSerName val="0"/>
          <c:showPercent val="0"/>
          <c:showBubbleSize val="0"/>
        </c:dLbls>
        <c:smooth val="0"/>
        <c:axId val="241105920"/>
        <c:axId val="241106248"/>
      </c:lineChart>
      <c:catAx>
        <c:axId val="24110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106248"/>
        <c:crosses val="autoZero"/>
        <c:auto val="1"/>
        <c:lblAlgn val="ctr"/>
        <c:lblOffset val="100"/>
        <c:noMultiLvlLbl val="0"/>
      </c:catAx>
      <c:valAx>
        <c:axId val="241106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10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007D1-63C0-452C-A9DE-CBE98F199129}"/>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58F1A628-D83D-44F4-9D5D-0B4C179BE4E8}"/>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4229096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F8F41-6E9F-4AB5-9024-78EA5CCA9813}"/>
              </a:ext>
            </a:extLst>
          </p:cNvPr>
          <p:cNvSpPr>
            <a:spLocks noGrp="1"/>
          </p:cNvSpPr>
          <p:nvPr>
            <p:ph type="title"/>
          </p:nvPr>
        </p:nvSpPr>
        <p:spPr/>
        <p:txBody>
          <a:bodyPr/>
          <a:lstStyle/>
          <a:p>
            <a:r>
              <a:rPr lang="de-DE"/>
              <a:t>Wichtigste Werte (KPI's) | Autohaus Fürst</a:t>
            </a:r>
            <a:endParaRPr lang="en-US"/>
          </a:p>
        </p:txBody>
      </p:sp>
      <p:graphicFrame>
        <p:nvGraphicFramePr>
          <p:cNvPr id="5" name="Table Placeholder 4">
            <a:extLst>
              <a:ext uri="{FF2B5EF4-FFF2-40B4-BE49-F238E27FC236}">
                <a16:creationId xmlns:a16="http://schemas.microsoft.com/office/drawing/2014/main" id="{67DD546B-EC08-450F-944A-27DAF95E2F00}"/>
              </a:ext>
            </a:extLst>
          </p:cNvPr>
          <p:cNvGraphicFramePr>
            <a:graphicFrameLocks noGrp="1"/>
          </p:cNvGraphicFramePr>
          <p:nvPr>
            <p:ph type="tbl" sz="quarter" idx="13"/>
            <p:extLst>
              <p:ext uri="{D42A27DB-BD31-4B8C-83A1-F6EECF244321}">
                <p14:modId xmlns:p14="http://schemas.microsoft.com/office/powerpoint/2010/main" val="90608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78531710"/>
                    </a:ext>
                  </a:extLst>
                </a:gridCol>
                <a:gridCol w="740664">
                  <a:extLst>
                    <a:ext uri="{9D8B030D-6E8A-4147-A177-3AD203B41FA5}">
                      <a16:colId xmlns:a16="http://schemas.microsoft.com/office/drawing/2014/main" val="4258803545"/>
                    </a:ext>
                  </a:extLst>
                </a:gridCol>
                <a:gridCol w="740664">
                  <a:extLst>
                    <a:ext uri="{9D8B030D-6E8A-4147-A177-3AD203B41FA5}">
                      <a16:colId xmlns:a16="http://schemas.microsoft.com/office/drawing/2014/main" val="1387155878"/>
                    </a:ext>
                  </a:extLst>
                </a:gridCol>
                <a:gridCol w="740664">
                  <a:extLst>
                    <a:ext uri="{9D8B030D-6E8A-4147-A177-3AD203B41FA5}">
                      <a16:colId xmlns:a16="http://schemas.microsoft.com/office/drawing/2014/main" val="4210663806"/>
                    </a:ext>
                  </a:extLst>
                </a:gridCol>
                <a:gridCol w="740664">
                  <a:extLst>
                    <a:ext uri="{9D8B030D-6E8A-4147-A177-3AD203B41FA5}">
                      <a16:colId xmlns:a16="http://schemas.microsoft.com/office/drawing/2014/main" val="334633350"/>
                    </a:ext>
                  </a:extLst>
                </a:gridCol>
                <a:gridCol w="740664">
                  <a:extLst>
                    <a:ext uri="{9D8B030D-6E8A-4147-A177-3AD203B41FA5}">
                      <a16:colId xmlns:a16="http://schemas.microsoft.com/office/drawing/2014/main" val="3057721930"/>
                    </a:ext>
                  </a:extLst>
                </a:gridCol>
                <a:gridCol w="740664">
                  <a:extLst>
                    <a:ext uri="{9D8B030D-6E8A-4147-A177-3AD203B41FA5}">
                      <a16:colId xmlns:a16="http://schemas.microsoft.com/office/drawing/2014/main" val="3277909725"/>
                    </a:ext>
                  </a:extLst>
                </a:gridCol>
                <a:gridCol w="740664">
                  <a:extLst>
                    <a:ext uri="{9D8B030D-6E8A-4147-A177-3AD203B41FA5}">
                      <a16:colId xmlns:a16="http://schemas.microsoft.com/office/drawing/2014/main" val="2876293582"/>
                    </a:ext>
                  </a:extLst>
                </a:gridCol>
                <a:gridCol w="740664">
                  <a:extLst>
                    <a:ext uri="{9D8B030D-6E8A-4147-A177-3AD203B41FA5}">
                      <a16:colId xmlns:a16="http://schemas.microsoft.com/office/drawing/2014/main" val="2145224697"/>
                    </a:ext>
                  </a:extLst>
                </a:gridCol>
                <a:gridCol w="740664">
                  <a:extLst>
                    <a:ext uri="{9D8B030D-6E8A-4147-A177-3AD203B41FA5}">
                      <a16:colId xmlns:a16="http://schemas.microsoft.com/office/drawing/2014/main" val="27721982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67485182"/>
                  </a:ext>
                </a:extLst>
              </a:tr>
              <a:tr h="370840">
                <a:tc>
                  <a:txBody>
                    <a:bodyPr/>
                    <a:lstStyle/>
                    <a:p>
                      <a:r>
                        <a:rPr lang="en-US" sz="1000"/>
                        <a:t>Autohaus Fürst</a:t>
                      </a:r>
                    </a:p>
                  </a:txBody>
                  <a:tcPr/>
                </a:tc>
                <a:tc>
                  <a:txBody>
                    <a:bodyPr/>
                    <a:lstStyle/>
                    <a:p>
                      <a:r>
                        <a:rPr lang="en-US" sz="1000"/>
                        <a:t>1863</a:t>
                      </a:r>
                    </a:p>
                  </a:txBody>
                  <a:tcPr/>
                </a:tc>
                <a:tc>
                  <a:txBody>
                    <a:bodyPr/>
                    <a:lstStyle/>
                    <a:p>
                      <a:r>
                        <a:rPr lang="en-US" sz="1000"/>
                        <a:t>118</a:t>
                      </a:r>
                    </a:p>
                  </a:txBody>
                  <a:tcPr/>
                </a:tc>
                <a:tc>
                  <a:txBody>
                    <a:bodyPr/>
                    <a:lstStyle/>
                    <a:p>
                      <a:r>
                        <a:rPr lang="en-US" sz="1000"/>
                        <a:t>52</a:t>
                      </a:r>
                    </a:p>
                  </a:txBody>
                  <a:tcPr/>
                </a:tc>
                <a:tc>
                  <a:txBody>
                    <a:bodyPr/>
                    <a:lstStyle/>
                    <a:p>
                      <a:r>
                        <a:rPr lang="en-US" sz="1000"/>
                        <a:t>611</a:t>
                      </a:r>
                    </a:p>
                  </a:txBody>
                  <a:tcPr/>
                </a:tc>
                <a:tc>
                  <a:txBody>
                    <a:bodyPr/>
                    <a:lstStyle/>
                    <a:p>
                      <a:r>
                        <a:rPr lang="en-US" sz="1000"/>
                        <a:t>20</a:t>
                      </a:r>
                    </a:p>
                  </a:txBody>
                  <a:tcPr/>
                </a:tc>
                <a:tc>
                  <a:txBody>
                    <a:bodyPr/>
                    <a:lstStyle/>
                    <a:p>
                      <a:r>
                        <a:rPr lang="en-US" sz="1000"/>
                        <a:t>100</a:t>
                      </a:r>
                    </a:p>
                  </a:txBody>
                  <a:tcPr/>
                </a:tc>
                <a:tc>
                  <a:txBody>
                    <a:bodyPr/>
                    <a:lstStyle/>
                    <a:p>
                      <a:r>
                        <a:rPr lang="en-US" sz="1000"/>
                        <a:t>0</a:t>
                      </a:r>
                    </a:p>
                  </a:txBody>
                  <a:tcPr/>
                </a:tc>
                <a:tc>
                  <a:txBody>
                    <a:bodyPr/>
                    <a:lstStyle/>
                    <a:p>
                      <a:r>
                        <a:rPr lang="en-US" sz="1000"/>
                        <a:t>0.7793 %</a:t>
                      </a:r>
                    </a:p>
                  </a:txBody>
                  <a:tcPr/>
                </a:tc>
                <a:tc>
                  <a:txBody>
                    <a:bodyPr/>
                    <a:lstStyle/>
                    <a:p>
                      <a:r>
                        <a:rPr lang="en-US" sz="1000"/>
                        <a:t>0.0 %</a:t>
                      </a:r>
                    </a:p>
                  </a:txBody>
                  <a:tcPr/>
                </a:tc>
                <a:extLst>
                  <a:ext uri="{0D108BD9-81ED-4DB2-BD59-A6C34878D82A}">
                    <a16:rowId xmlns:a16="http://schemas.microsoft.com/office/drawing/2014/main" val="376737817"/>
                  </a:ext>
                </a:extLst>
              </a:tr>
            </a:tbl>
          </a:graphicData>
        </a:graphic>
      </p:graphicFrame>
      <p:sp>
        <p:nvSpPr>
          <p:cNvPr id="4" name="Text Placeholder 3">
            <a:extLst>
              <a:ext uri="{FF2B5EF4-FFF2-40B4-BE49-F238E27FC236}">
                <a16:creationId xmlns:a16="http://schemas.microsoft.com/office/drawing/2014/main" id="{CE6932CD-FC50-4751-8BD6-7C1F892B3D9B}"/>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578275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AF17C-E0BB-4A02-8933-9B0472651014}"/>
              </a:ext>
            </a:extLst>
          </p:cNvPr>
          <p:cNvSpPr>
            <a:spLocks noGrp="1"/>
          </p:cNvSpPr>
          <p:nvPr>
            <p:ph type="title"/>
          </p:nvPr>
        </p:nvSpPr>
        <p:spPr/>
        <p:txBody>
          <a:bodyPr/>
          <a:lstStyle/>
          <a:p>
            <a:r>
              <a:rPr lang="en-US"/>
              <a:t>Fans (Übersicht) | Autohaus Fürst</a:t>
            </a:r>
          </a:p>
        </p:txBody>
      </p:sp>
      <p:graphicFrame>
        <p:nvGraphicFramePr>
          <p:cNvPr id="5" name="Table Placeholder 4">
            <a:extLst>
              <a:ext uri="{FF2B5EF4-FFF2-40B4-BE49-F238E27FC236}">
                <a16:creationId xmlns:a16="http://schemas.microsoft.com/office/drawing/2014/main" id="{8B09B0AC-5736-4575-BC35-18266CA033BF}"/>
              </a:ext>
            </a:extLst>
          </p:cNvPr>
          <p:cNvGraphicFramePr>
            <a:graphicFrameLocks noGrp="1"/>
          </p:cNvGraphicFramePr>
          <p:nvPr>
            <p:ph type="tbl" sz="quarter" idx="13"/>
            <p:extLst>
              <p:ext uri="{D42A27DB-BD31-4B8C-83A1-F6EECF244321}">
                <p14:modId xmlns:p14="http://schemas.microsoft.com/office/powerpoint/2010/main" val="3273967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83347019"/>
                    </a:ext>
                  </a:extLst>
                </a:gridCol>
                <a:gridCol w="1234440">
                  <a:extLst>
                    <a:ext uri="{9D8B030D-6E8A-4147-A177-3AD203B41FA5}">
                      <a16:colId xmlns:a16="http://schemas.microsoft.com/office/drawing/2014/main" val="79297558"/>
                    </a:ext>
                  </a:extLst>
                </a:gridCol>
                <a:gridCol w="822960">
                  <a:extLst>
                    <a:ext uri="{9D8B030D-6E8A-4147-A177-3AD203B41FA5}">
                      <a16:colId xmlns:a16="http://schemas.microsoft.com/office/drawing/2014/main" val="1102584451"/>
                    </a:ext>
                  </a:extLst>
                </a:gridCol>
                <a:gridCol w="822960">
                  <a:extLst>
                    <a:ext uri="{9D8B030D-6E8A-4147-A177-3AD203B41FA5}">
                      <a16:colId xmlns:a16="http://schemas.microsoft.com/office/drawing/2014/main" val="348797199"/>
                    </a:ext>
                  </a:extLst>
                </a:gridCol>
                <a:gridCol w="822960">
                  <a:extLst>
                    <a:ext uri="{9D8B030D-6E8A-4147-A177-3AD203B41FA5}">
                      <a16:colId xmlns:a16="http://schemas.microsoft.com/office/drawing/2014/main" val="2811152194"/>
                    </a:ext>
                  </a:extLst>
                </a:gridCol>
                <a:gridCol w="822960">
                  <a:extLst>
                    <a:ext uri="{9D8B030D-6E8A-4147-A177-3AD203B41FA5}">
                      <a16:colId xmlns:a16="http://schemas.microsoft.com/office/drawing/2014/main" val="1356727725"/>
                    </a:ext>
                  </a:extLst>
                </a:gridCol>
                <a:gridCol w="822960">
                  <a:extLst>
                    <a:ext uri="{9D8B030D-6E8A-4147-A177-3AD203B41FA5}">
                      <a16:colId xmlns:a16="http://schemas.microsoft.com/office/drawing/2014/main" val="987767007"/>
                    </a:ext>
                  </a:extLst>
                </a:gridCol>
                <a:gridCol w="822960">
                  <a:extLst>
                    <a:ext uri="{9D8B030D-6E8A-4147-A177-3AD203B41FA5}">
                      <a16:colId xmlns:a16="http://schemas.microsoft.com/office/drawing/2014/main" val="256964991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320151075"/>
                  </a:ext>
                </a:extLst>
              </a:tr>
              <a:tr h="370840">
                <a:tc>
                  <a:txBody>
                    <a:bodyPr/>
                    <a:lstStyle/>
                    <a:p>
                      <a:r>
                        <a:rPr lang="en-US" sz="1000"/>
                        <a:t>Autohaus Fürst</a:t>
                      </a:r>
                    </a:p>
                  </a:txBody>
                  <a:tcPr/>
                </a:tc>
                <a:tc>
                  <a:txBody>
                    <a:bodyPr/>
                    <a:lstStyle/>
                    <a:p>
                      <a:r>
                        <a:rPr lang="en-US" sz="1000"/>
                        <a:t>1863</a:t>
                      </a:r>
                    </a:p>
                  </a:txBody>
                  <a:tcPr/>
                </a:tc>
                <a:tc>
                  <a:txBody>
                    <a:bodyPr/>
                    <a:lstStyle/>
                    <a:p>
                      <a:r>
                        <a:rPr lang="en-US" sz="1000"/>
                        <a:t>2</a:t>
                      </a:r>
                    </a:p>
                  </a:txBody>
                  <a:tcPr/>
                </a:tc>
                <a:tc>
                  <a:txBody>
                    <a:bodyPr/>
                    <a:lstStyle/>
                    <a:p>
                      <a:r>
                        <a:rPr lang="en-US" sz="1000"/>
                        <a:t>0.1 %</a:t>
                      </a:r>
                    </a:p>
                  </a:txBody>
                  <a:tcPr/>
                </a:tc>
                <a:tc>
                  <a:txBody>
                    <a:bodyPr/>
                    <a:lstStyle/>
                    <a:p>
                      <a:r>
                        <a:rPr lang="en-US" sz="1000"/>
                        <a:t>4</a:t>
                      </a:r>
                    </a:p>
                  </a:txBody>
                  <a:tcPr/>
                </a:tc>
                <a:tc>
                  <a:txBody>
                    <a:bodyPr/>
                    <a:lstStyle/>
                    <a:p>
                      <a:r>
                        <a:rPr lang="en-US" sz="1000"/>
                        <a:t>0.2 %</a:t>
                      </a:r>
                    </a:p>
                  </a:txBody>
                  <a:tcPr/>
                </a:tc>
                <a:tc>
                  <a:txBody>
                    <a:bodyPr/>
                    <a:lstStyle/>
                    <a:p>
                      <a:r>
                        <a:rPr lang="en-US" sz="1000"/>
                        <a:t>123</a:t>
                      </a:r>
                    </a:p>
                  </a:txBody>
                  <a:tcPr/>
                </a:tc>
                <a:tc>
                  <a:txBody>
                    <a:bodyPr/>
                    <a:lstStyle/>
                    <a:p>
                      <a:r>
                        <a:rPr lang="en-US" sz="1000"/>
                        <a:t>7.1 %</a:t>
                      </a:r>
                    </a:p>
                  </a:txBody>
                  <a:tcPr/>
                </a:tc>
                <a:extLst>
                  <a:ext uri="{0D108BD9-81ED-4DB2-BD59-A6C34878D82A}">
                    <a16:rowId xmlns:a16="http://schemas.microsoft.com/office/drawing/2014/main" val="63393438"/>
                  </a:ext>
                </a:extLst>
              </a:tr>
            </a:tbl>
          </a:graphicData>
        </a:graphic>
      </p:graphicFrame>
      <p:sp>
        <p:nvSpPr>
          <p:cNvPr id="4" name="Text Placeholder 3">
            <a:extLst>
              <a:ext uri="{FF2B5EF4-FFF2-40B4-BE49-F238E27FC236}">
                <a16:creationId xmlns:a16="http://schemas.microsoft.com/office/drawing/2014/main" id="{F84D2CB0-2521-447A-8D6C-85CC7227BF80}"/>
              </a:ext>
            </a:extLst>
          </p:cNvPr>
          <p:cNvSpPr>
            <a:spLocks noGrp="1"/>
          </p:cNvSpPr>
          <p:nvPr>
            <p:ph type="body" sz="quarter" idx="14"/>
          </p:nvPr>
        </p:nvSpPr>
        <p:spPr/>
        <p:txBody>
          <a:bodyPr/>
          <a:lstStyle/>
          <a:p>
            <a:r>
              <a:rPr lang="en-US"/>
              <a:t>08/29/2018 - 09/28/2018</a:t>
            </a:r>
          </a:p>
        </p:txBody>
      </p:sp>
    </p:spTree>
    <p:extLst>
      <p:ext uri="{BB962C8B-B14F-4D97-AF65-F5344CB8AC3E}">
        <p14:creationId xmlns:p14="http://schemas.microsoft.com/office/powerpoint/2010/main" val="1936144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81CCB-0255-45DC-93BF-D64D4EDF7875}"/>
              </a:ext>
            </a:extLst>
          </p:cNvPr>
          <p:cNvSpPr>
            <a:spLocks noGrp="1"/>
          </p:cNvSpPr>
          <p:nvPr>
            <p:ph type="title"/>
          </p:nvPr>
        </p:nvSpPr>
        <p:spPr/>
        <p:txBody>
          <a:bodyPr/>
          <a:lstStyle/>
          <a:p>
            <a:r>
              <a:rPr lang="en-US"/>
              <a:t>Facebook Key Metrics Table w. User Post RR | Autohaus Fürst</a:t>
            </a:r>
          </a:p>
        </p:txBody>
      </p:sp>
      <p:graphicFrame>
        <p:nvGraphicFramePr>
          <p:cNvPr id="5" name="Table Placeholder 4">
            <a:extLst>
              <a:ext uri="{FF2B5EF4-FFF2-40B4-BE49-F238E27FC236}">
                <a16:creationId xmlns:a16="http://schemas.microsoft.com/office/drawing/2014/main" id="{10234045-982D-46FC-8C26-4AB05D05BB4F}"/>
              </a:ext>
            </a:extLst>
          </p:cNvPr>
          <p:cNvGraphicFramePr>
            <a:graphicFrameLocks noGrp="1"/>
          </p:cNvGraphicFramePr>
          <p:nvPr>
            <p:ph type="tbl" sz="quarter" idx="13"/>
            <p:extLst>
              <p:ext uri="{D42A27DB-BD31-4B8C-83A1-F6EECF244321}">
                <p14:modId xmlns:p14="http://schemas.microsoft.com/office/powerpoint/2010/main" val="318834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20980019"/>
                    </a:ext>
                  </a:extLst>
                </a:gridCol>
                <a:gridCol w="740664">
                  <a:extLst>
                    <a:ext uri="{9D8B030D-6E8A-4147-A177-3AD203B41FA5}">
                      <a16:colId xmlns:a16="http://schemas.microsoft.com/office/drawing/2014/main" val="2553908123"/>
                    </a:ext>
                  </a:extLst>
                </a:gridCol>
                <a:gridCol w="740664">
                  <a:extLst>
                    <a:ext uri="{9D8B030D-6E8A-4147-A177-3AD203B41FA5}">
                      <a16:colId xmlns:a16="http://schemas.microsoft.com/office/drawing/2014/main" val="467720195"/>
                    </a:ext>
                  </a:extLst>
                </a:gridCol>
                <a:gridCol w="740664">
                  <a:extLst>
                    <a:ext uri="{9D8B030D-6E8A-4147-A177-3AD203B41FA5}">
                      <a16:colId xmlns:a16="http://schemas.microsoft.com/office/drawing/2014/main" val="3530454974"/>
                    </a:ext>
                  </a:extLst>
                </a:gridCol>
                <a:gridCol w="740664">
                  <a:extLst>
                    <a:ext uri="{9D8B030D-6E8A-4147-A177-3AD203B41FA5}">
                      <a16:colId xmlns:a16="http://schemas.microsoft.com/office/drawing/2014/main" val="2843984389"/>
                    </a:ext>
                  </a:extLst>
                </a:gridCol>
                <a:gridCol w="740664">
                  <a:extLst>
                    <a:ext uri="{9D8B030D-6E8A-4147-A177-3AD203B41FA5}">
                      <a16:colId xmlns:a16="http://schemas.microsoft.com/office/drawing/2014/main" val="3687925004"/>
                    </a:ext>
                  </a:extLst>
                </a:gridCol>
                <a:gridCol w="740664">
                  <a:extLst>
                    <a:ext uri="{9D8B030D-6E8A-4147-A177-3AD203B41FA5}">
                      <a16:colId xmlns:a16="http://schemas.microsoft.com/office/drawing/2014/main" val="1797120276"/>
                    </a:ext>
                  </a:extLst>
                </a:gridCol>
                <a:gridCol w="740664">
                  <a:extLst>
                    <a:ext uri="{9D8B030D-6E8A-4147-A177-3AD203B41FA5}">
                      <a16:colId xmlns:a16="http://schemas.microsoft.com/office/drawing/2014/main" val="2826147399"/>
                    </a:ext>
                  </a:extLst>
                </a:gridCol>
                <a:gridCol w="740664">
                  <a:extLst>
                    <a:ext uri="{9D8B030D-6E8A-4147-A177-3AD203B41FA5}">
                      <a16:colId xmlns:a16="http://schemas.microsoft.com/office/drawing/2014/main" val="3267893271"/>
                    </a:ext>
                  </a:extLst>
                </a:gridCol>
                <a:gridCol w="740664">
                  <a:extLst>
                    <a:ext uri="{9D8B030D-6E8A-4147-A177-3AD203B41FA5}">
                      <a16:colId xmlns:a16="http://schemas.microsoft.com/office/drawing/2014/main" val="248356573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67318980"/>
                  </a:ext>
                </a:extLst>
              </a:tr>
              <a:tr h="370840">
                <a:tc>
                  <a:txBody>
                    <a:bodyPr/>
                    <a:lstStyle/>
                    <a:p>
                      <a:r>
                        <a:rPr lang="en-US" sz="1000"/>
                        <a:t>Autohaus Fürst</a:t>
                      </a:r>
                    </a:p>
                  </a:txBody>
                  <a:tcPr/>
                </a:tc>
                <a:tc>
                  <a:txBody>
                    <a:bodyPr/>
                    <a:lstStyle/>
                    <a:p>
                      <a:r>
                        <a:rPr lang="en-US" sz="1000"/>
                        <a:t>1863</a:t>
                      </a:r>
                    </a:p>
                  </a:txBody>
                  <a:tcPr/>
                </a:tc>
                <a:tc>
                  <a:txBody>
                    <a:bodyPr/>
                    <a:lstStyle/>
                    <a:p>
                      <a:r>
                        <a:rPr lang="en-US" sz="1000"/>
                        <a:t>118</a:t>
                      </a:r>
                    </a:p>
                  </a:txBody>
                  <a:tcPr/>
                </a:tc>
                <a:tc>
                  <a:txBody>
                    <a:bodyPr/>
                    <a:lstStyle/>
                    <a:p>
                      <a:r>
                        <a:rPr lang="en-US" sz="1000"/>
                        <a:t>52</a:t>
                      </a:r>
                    </a:p>
                  </a:txBody>
                  <a:tcPr/>
                </a:tc>
                <a:tc>
                  <a:txBody>
                    <a:bodyPr/>
                    <a:lstStyle/>
                    <a:p>
                      <a:r>
                        <a:rPr lang="en-US" sz="1000"/>
                        <a:t>611</a:t>
                      </a:r>
                    </a:p>
                  </a:txBody>
                  <a:tcPr/>
                </a:tc>
                <a:tc>
                  <a:txBody>
                    <a:bodyPr/>
                    <a:lstStyle/>
                    <a:p>
                      <a:r>
                        <a:rPr lang="en-US" sz="1000"/>
                        <a:t>20</a:t>
                      </a:r>
                    </a:p>
                  </a:txBody>
                  <a:tcPr/>
                </a:tc>
                <a:tc>
                  <a:txBody>
                    <a:bodyPr/>
                    <a:lstStyle/>
                    <a:p>
                      <a:r>
                        <a:rPr lang="en-US" sz="1000"/>
                        <a:t>100</a:t>
                      </a:r>
                    </a:p>
                  </a:txBody>
                  <a:tcPr/>
                </a:tc>
                <a:tc>
                  <a:txBody>
                    <a:bodyPr/>
                    <a:lstStyle/>
                    <a:p>
                      <a:r>
                        <a:rPr lang="en-US" sz="1000"/>
                        <a:t>0</a:t>
                      </a:r>
                    </a:p>
                  </a:txBody>
                  <a:tcPr/>
                </a:tc>
                <a:tc>
                  <a:txBody>
                    <a:bodyPr/>
                    <a:lstStyle/>
                    <a:p>
                      <a:r>
                        <a:rPr lang="en-US" sz="1000"/>
                        <a:t>0.7793 %</a:t>
                      </a:r>
                    </a:p>
                  </a:txBody>
                  <a:tcPr/>
                </a:tc>
                <a:tc>
                  <a:txBody>
                    <a:bodyPr/>
                    <a:lstStyle/>
                    <a:p>
                      <a:r>
                        <a:rPr lang="en-US" sz="1000"/>
                        <a:t>0.0 %</a:t>
                      </a:r>
                    </a:p>
                  </a:txBody>
                  <a:tcPr/>
                </a:tc>
                <a:extLst>
                  <a:ext uri="{0D108BD9-81ED-4DB2-BD59-A6C34878D82A}">
                    <a16:rowId xmlns:a16="http://schemas.microsoft.com/office/drawing/2014/main" val="2601054734"/>
                  </a:ext>
                </a:extLst>
              </a:tr>
            </a:tbl>
          </a:graphicData>
        </a:graphic>
      </p:graphicFrame>
      <p:sp>
        <p:nvSpPr>
          <p:cNvPr id="4" name="Text Placeholder 3">
            <a:extLst>
              <a:ext uri="{FF2B5EF4-FFF2-40B4-BE49-F238E27FC236}">
                <a16:creationId xmlns:a16="http://schemas.microsoft.com/office/drawing/2014/main" id="{8EF9F07C-DD71-46BC-9973-149CB0EB161A}"/>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335933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5D13C-0304-4C29-8787-66EBBF724DF1}"/>
              </a:ext>
            </a:extLst>
          </p:cNvPr>
          <p:cNvSpPr>
            <a:spLocks noGrp="1"/>
          </p:cNvSpPr>
          <p:nvPr>
            <p:ph type="title"/>
          </p:nvPr>
        </p:nvSpPr>
        <p:spPr/>
        <p:txBody>
          <a:bodyPr/>
          <a:lstStyle/>
          <a:p>
            <a:r>
              <a:rPr lang="en-US"/>
              <a:t>Facebook Fans Total | Autohaus Fürst</a:t>
            </a:r>
          </a:p>
        </p:txBody>
      </p:sp>
      <p:graphicFrame>
        <p:nvGraphicFramePr>
          <p:cNvPr id="6" name="Chart Placeholder 5">
            <a:extLst>
              <a:ext uri="{FF2B5EF4-FFF2-40B4-BE49-F238E27FC236}">
                <a16:creationId xmlns:a16="http://schemas.microsoft.com/office/drawing/2014/main" id="{F1067431-56FA-4472-9467-418411DB1AA8}"/>
              </a:ext>
            </a:extLst>
          </p:cNvPr>
          <p:cNvGraphicFramePr>
            <a:graphicFrameLocks noGrp="1"/>
          </p:cNvGraphicFramePr>
          <p:nvPr>
            <p:ph type="chart" sz="quarter" idx="13"/>
            <p:extLst>
              <p:ext uri="{D42A27DB-BD31-4B8C-83A1-F6EECF244321}">
                <p14:modId xmlns:p14="http://schemas.microsoft.com/office/powerpoint/2010/main" val="32498586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252408-523A-4EA3-8793-0DF81B5DDEF2}"/>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A634D76F-9839-46CB-9B83-C374F0B98C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0419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8BB69-7CC2-4559-AF8D-B257857CC8C5}"/>
              </a:ext>
            </a:extLst>
          </p:cNvPr>
          <p:cNvSpPr>
            <a:spLocks noGrp="1"/>
          </p:cNvSpPr>
          <p:nvPr>
            <p:ph type="title"/>
          </p:nvPr>
        </p:nvSpPr>
        <p:spPr/>
        <p:txBody>
          <a:bodyPr/>
          <a:lstStyle/>
          <a:p>
            <a:r>
              <a:rPr lang="de-DE"/>
              <a:t>Eigene Beiträge (Postings) | Autohaus Fürst - 1 of 13</a:t>
            </a:r>
            <a:endParaRPr lang="en-US"/>
          </a:p>
        </p:txBody>
      </p:sp>
      <p:graphicFrame>
        <p:nvGraphicFramePr>
          <p:cNvPr id="5" name="Table Placeholder 4">
            <a:extLst>
              <a:ext uri="{FF2B5EF4-FFF2-40B4-BE49-F238E27FC236}">
                <a16:creationId xmlns:a16="http://schemas.microsoft.com/office/drawing/2014/main" id="{8988FC25-56D5-4B3F-AB38-D42CABE7D636}"/>
              </a:ext>
            </a:extLst>
          </p:cNvPr>
          <p:cNvGraphicFramePr>
            <a:graphicFrameLocks noGrp="1"/>
          </p:cNvGraphicFramePr>
          <p:nvPr>
            <p:ph type="tbl" sz="quarter" idx="13"/>
            <p:extLst>
              <p:ext uri="{D42A27DB-BD31-4B8C-83A1-F6EECF244321}">
                <p14:modId xmlns:p14="http://schemas.microsoft.com/office/powerpoint/2010/main" val="3826116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1048609"/>
                    </a:ext>
                  </a:extLst>
                </a:gridCol>
                <a:gridCol w="658368">
                  <a:extLst>
                    <a:ext uri="{9D8B030D-6E8A-4147-A177-3AD203B41FA5}">
                      <a16:colId xmlns:a16="http://schemas.microsoft.com/office/drawing/2014/main" val="325124289"/>
                    </a:ext>
                  </a:extLst>
                </a:gridCol>
                <a:gridCol w="658368">
                  <a:extLst>
                    <a:ext uri="{9D8B030D-6E8A-4147-A177-3AD203B41FA5}">
                      <a16:colId xmlns:a16="http://schemas.microsoft.com/office/drawing/2014/main" val="3990191885"/>
                    </a:ext>
                  </a:extLst>
                </a:gridCol>
                <a:gridCol w="658368">
                  <a:extLst>
                    <a:ext uri="{9D8B030D-6E8A-4147-A177-3AD203B41FA5}">
                      <a16:colId xmlns:a16="http://schemas.microsoft.com/office/drawing/2014/main" val="3480126794"/>
                    </a:ext>
                  </a:extLst>
                </a:gridCol>
                <a:gridCol w="658368">
                  <a:extLst>
                    <a:ext uri="{9D8B030D-6E8A-4147-A177-3AD203B41FA5}">
                      <a16:colId xmlns:a16="http://schemas.microsoft.com/office/drawing/2014/main" val="64642886"/>
                    </a:ext>
                  </a:extLst>
                </a:gridCol>
                <a:gridCol w="658368">
                  <a:extLst>
                    <a:ext uri="{9D8B030D-6E8A-4147-A177-3AD203B41FA5}">
                      <a16:colId xmlns:a16="http://schemas.microsoft.com/office/drawing/2014/main" val="388561852"/>
                    </a:ext>
                  </a:extLst>
                </a:gridCol>
                <a:gridCol w="658368">
                  <a:extLst>
                    <a:ext uri="{9D8B030D-6E8A-4147-A177-3AD203B41FA5}">
                      <a16:colId xmlns:a16="http://schemas.microsoft.com/office/drawing/2014/main" val="1301496400"/>
                    </a:ext>
                  </a:extLst>
                </a:gridCol>
                <a:gridCol w="658368">
                  <a:extLst>
                    <a:ext uri="{9D8B030D-6E8A-4147-A177-3AD203B41FA5}">
                      <a16:colId xmlns:a16="http://schemas.microsoft.com/office/drawing/2014/main" val="3416935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3999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- 2018-09-28 09:42:47 </a:t>
                      </a:r>
                      <a:r>
                        <a:rPr kumimoji="0" lang="de-DE" sz="1000" b="0" i="0" u="none" strike="noStrike" kern="1200" cap="none" spc="0" normalizeH="0" baseline="0" noProof="0">
                          <a:ln>
                            <a:noFill/>
                          </a:ln>
                          <a:solidFill>
                            <a:prstClr val="black"/>
                          </a:solidFill>
                          <a:effectLst/>
                          <a:uLnTx/>
                          <a:uFillTx/>
                          <a:latin typeface="+mn-lt"/>
                          <a:ea typeface="+mn-ea"/>
                          <a:cs typeface="+mn-cs"/>
                        </a:rPr>
                        <a:t> 
 ❄️ Warum Sie jedes Jahr zum Winter-Check sollten ❄️
Damit die Winterfreude ⛄ nicht durch eine Panne verdorben wird, rät die Technikabteilung des Autohaus Fürst zu einem Winter-Check. 
Erfahren Sie unter dem Link, was beim Winter-Check gemacht wird und warum man dieses kleine "Zwischenservice" nicht auf die leichte Schulter nehmen sollte! Was würde es schlimmeres geben, als eine Panne bei kalten Minusgraden? ❄️
Vertrauen Sie auf unsere Expertise und Servicekompetenz und gehen Sie auf Nummer sicher!
🔗Alle Infos unter: http://www.autohaus-fuerst.at/aktionen/Winter-Check-.3d481.php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98424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- 2018-09-28 09:22:41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Frau Doktor Eszter Babos aus Schachendorf viel Spaß mit ihrem neuen VW Passat mit 77 kW / 105 PS ! 😁
Wir wünschen Ihnen viel Spaß mit Ihrem neuen Weggefährten, abertausende gute Kilometer und vorallem unfallfreie Fahrt! 🙂🙂
#autohausfuerst #meinHaendler #meineWerkstatt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99712862"/>
                  </a:ext>
                </a:extLst>
              </a:tr>
            </a:tbl>
          </a:graphicData>
        </a:graphic>
      </p:graphicFrame>
      <p:sp>
        <p:nvSpPr>
          <p:cNvPr id="4" name="Text Placeholder 3">
            <a:extLst>
              <a:ext uri="{FF2B5EF4-FFF2-40B4-BE49-F238E27FC236}">
                <a16:creationId xmlns:a16="http://schemas.microsoft.com/office/drawing/2014/main" id="{A594852D-0766-4F76-93F2-CD269AF8B545}"/>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3989408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2FE2F-5F6C-4BC5-871E-6AD8234F265C}"/>
              </a:ext>
            </a:extLst>
          </p:cNvPr>
          <p:cNvSpPr>
            <a:spLocks noGrp="1"/>
          </p:cNvSpPr>
          <p:nvPr>
            <p:ph type="title"/>
          </p:nvPr>
        </p:nvSpPr>
        <p:spPr/>
        <p:txBody>
          <a:bodyPr/>
          <a:lstStyle/>
          <a:p>
            <a:r>
              <a:rPr lang="de-DE"/>
              <a:t>Eigene Beiträge (Postings) | Autohaus Fürst - 2 of 13</a:t>
            </a:r>
            <a:endParaRPr lang="en-US"/>
          </a:p>
        </p:txBody>
      </p:sp>
      <p:graphicFrame>
        <p:nvGraphicFramePr>
          <p:cNvPr id="5" name="Table Placeholder 4">
            <a:extLst>
              <a:ext uri="{FF2B5EF4-FFF2-40B4-BE49-F238E27FC236}">
                <a16:creationId xmlns:a16="http://schemas.microsoft.com/office/drawing/2014/main" id="{ECD69CC3-F914-4A3E-A6FE-351C70332B39}"/>
              </a:ext>
            </a:extLst>
          </p:cNvPr>
          <p:cNvGraphicFramePr>
            <a:graphicFrameLocks noGrp="1"/>
          </p:cNvGraphicFramePr>
          <p:nvPr>
            <p:ph type="tbl" sz="quarter" idx="13"/>
            <p:extLst>
              <p:ext uri="{D42A27DB-BD31-4B8C-83A1-F6EECF244321}">
                <p14:modId xmlns:p14="http://schemas.microsoft.com/office/powerpoint/2010/main" val="1947560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11233435"/>
                    </a:ext>
                  </a:extLst>
                </a:gridCol>
                <a:gridCol w="658368">
                  <a:extLst>
                    <a:ext uri="{9D8B030D-6E8A-4147-A177-3AD203B41FA5}">
                      <a16:colId xmlns:a16="http://schemas.microsoft.com/office/drawing/2014/main" val="898137461"/>
                    </a:ext>
                  </a:extLst>
                </a:gridCol>
                <a:gridCol w="658368">
                  <a:extLst>
                    <a:ext uri="{9D8B030D-6E8A-4147-A177-3AD203B41FA5}">
                      <a16:colId xmlns:a16="http://schemas.microsoft.com/office/drawing/2014/main" val="1578581302"/>
                    </a:ext>
                  </a:extLst>
                </a:gridCol>
                <a:gridCol w="658368">
                  <a:extLst>
                    <a:ext uri="{9D8B030D-6E8A-4147-A177-3AD203B41FA5}">
                      <a16:colId xmlns:a16="http://schemas.microsoft.com/office/drawing/2014/main" val="869413352"/>
                    </a:ext>
                  </a:extLst>
                </a:gridCol>
                <a:gridCol w="658368">
                  <a:extLst>
                    <a:ext uri="{9D8B030D-6E8A-4147-A177-3AD203B41FA5}">
                      <a16:colId xmlns:a16="http://schemas.microsoft.com/office/drawing/2014/main" val="3779598229"/>
                    </a:ext>
                  </a:extLst>
                </a:gridCol>
                <a:gridCol w="658368">
                  <a:extLst>
                    <a:ext uri="{9D8B030D-6E8A-4147-A177-3AD203B41FA5}">
                      <a16:colId xmlns:a16="http://schemas.microsoft.com/office/drawing/2014/main" val="2769462221"/>
                    </a:ext>
                  </a:extLst>
                </a:gridCol>
                <a:gridCol w="658368">
                  <a:extLst>
                    <a:ext uri="{9D8B030D-6E8A-4147-A177-3AD203B41FA5}">
                      <a16:colId xmlns:a16="http://schemas.microsoft.com/office/drawing/2014/main" val="3831774867"/>
                    </a:ext>
                  </a:extLst>
                </a:gridCol>
                <a:gridCol w="658368">
                  <a:extLst>
                    <a:ext uri="{9D8B030D-6E8A-4147-A177-3AD203B41FA5}">
                      <a16:colId xmlns:a16="http://schemas.microsoft.com/office/drawing/2014/main" val="2750529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4717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- 2018-09-24 12:00:34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Alois König aus Markt Neuhodis viel Spaß mit Seinem neuen Hyundai i30 Kombi GO in der lässigen Außenfarbe platinium-silver mit 73 kW / 100 PS !
👍
Herr König, wir wünschen Ihnen abertausende gute Kilometer und vorallem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2258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- 2018-09-23 16:00:00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Frau Martina Bundschuh aus Aschau viel Spaß mit Ihrem neuen Hyundai i20 GB GO Plus in der coolen Farbe aqua-sparkling mit 61 kW / 84 PS !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6185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- 2018-09-23 12:00:18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der Klöcher Baugesellschaft GmbH aus Klöch viel Spaß mit Ihrem neuen Toyota Hilux Country DK in der coolen Farbe  mit 110 kW / 150 PS !
😁
Wir wünschen eine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511063"/>
                  </a:ext>
                </a:extLst>
              </a:tr>
            </a:tbl>
          </a:graphicData>
        </a:graphic>
      </p:graphicFrame>
      <p:sp>
        <p:nvSpPr>
          <p:cNvPr id="4" name="Text Placeholder 3">
            <a:extLst>
              <a:ext uri="{FF2B5EF4-FFF2-40B4-BE49-F238E27FC236}">
                <a16:creationId xmlns:a16="http://schemas.microsoft.com/office/drawing/2014/main" id="{509CF8A1-CFFF-41A9-94BA-66F7CA3D1EC6}"/>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3513003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C2E15-78D3-41FF-BB39-2C5D9635CE1D}"/>
              </a:ext>
            </a:extLst>
          </p:cNvPr>
          <p:cNvSpPr>
            <a:spLocks noGrp="1"/>
          </p:cNvSpPr>
          <p:nvPr>
            <p:ph type="title"/>
          </p:nvPr>
        </p:nvSpPr>
        <p:spPr/>
        <p:txBody>
          <a:bodyPr/>
          <a:lstStyle/>
          <a:p>
            <a:r>
              <a:rPr lang="de-DE"/>
              <a:t>Eigene Beiträge (Postings) | Autohaus Fürst - 3 of 13</a:t>
            </a:r>
            <a:endParaRPr lang="en-US"/>
          </a:p>
        </p:txBody>
      </p:sp>
      <p:graphicFrame>
        <p:nvGraphicFramePr>
          <p:cNvPr id="5" name="Table Placeholder 4">
            <a:extLst>
              <a:ext uri="{FF2B5EF4-FFF2-40B4-BE49-F238E27FC236}">
                <a16:creationId xmlns:a16="http://schemas.microsoft.com/office/drawing/2014/main" id="{91DC9C72-9C23-4BE9-8BC4-97119AD44673}"/>
              </a:ext>
            </a:extLst>
          </p:cNvPr>
          <p:cNvGraphicFramePr>
            <a:graphicFrameLocks noGrp="1"/>
          </p:cNvGraphicFramePr>
          <p:nvPr>
            <p:ph type="tbl" sz="quarter" idx="13"/>
            <p:extLst>
              <p:ext uri="{D42A27DB-BD31-4B8C-83A1-F6EECF244321}">
                <p14:modId xmlns:p14="http://schemas.microsoft.com/office/powerpoint/2010/main" val="2206723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38694548"/>
                    </a:ext>
                  </a:extLst>
                </a:gridCol>
                <a:gridCol w="658368">
                  <a:extLst>
                    <a:ext uri="{9D8B030D-6E8A-4147-A177-3AD203B41FA5}">
                      <a16:colId xmlns:a16="http://schemas.microsoft.com/office/drawing/2014/main" val="2784296533"/>
                    </a:ext>
                  </a:extLst>
                </a:gridCol>
                <a:gridCol w="658368">
                  <a:extLst>
                    <a:ext uri="{9D8B030D-6E8A-4147-A177-3AD203B41FA5}">
                      <a16:colId xmlns:a16="http://schemas.microsoft.com/office/drawing/2014/main" val="541022039"/>
                    </a:ext>
                  </a:extLst>
                </a:gridCol>
                <a:gridCol w="658368">
                  <a:extLst>
                    <a:ext uri="{9D8B030D-6E8A-4147-A177-3AD203B41FA5}">
                      <a16:colId xmlns:a16="http://schemas.microsoft.com/office/drawing/2014/main" val="3115447178"/>
                    </a:ext>
                  </a:extLst>
                </a:gridCol>
                <a:gridCol w="658368">
                  <a:extLst>
                    <a:ext uri="{9D8B030D-6E8A-4147-A177-3AD203B41FA5}">
                      <a16:colId xmlns:a16="http://schemas.microsoft.com/office/drawing/2014/main" val="3328229188"/>
                    </a:ext>
                  </a:extLst>
                </a:gridCol>
                <a:gridCol w="658368">
                  <a:extLst>
                    <a:ext uri="{9D8B030D-6E8A-4147-A177-3AD203B41FA5}">
                      <a16:colId xmlns:a16="http://schemas.microsoft.com/office/drawing/2014/main" val="4144605031"/>
                    </a:ext>
                  </a:extLst>
                </a:gridCol>
                <a:gridCol w="658368">
                  <a:extLst>
                    <a:ext uri="{9D8B030D-6E8A-4147-A177-3AD203B41FA5}">
                      <a16:colId xmlns:a16="http://schemas.microsoft.com/office/drawing/2014/main" val="794063452"/>
                    </a:ext>
                  </a:extLst>
                </a:gridCol>
                <a:gridCol w="658368">
                  <a:extLst>
                    <a:ext uri="{9D8B030D-6E8A-4147-A177-3AD203B41FA5}">
                      <a16:colId xmlns:a16="http://schemas.microsoft.com/office/drawing/2014/main" val="4043511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88368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- 2018-09-23 12:00:17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Josef Ifsits aus Wien viel Spaß mit Seinem neuen Toyota Yaris 5TG Young in der lässigen Außenfarbe rot-metallic mit 50 kW / 69 PS !
😁
Herr Ifsits, wir wünschen abertausende gute Kilometer und unfallfreie Fahrt mit Ihrem neuen Toyota Yaris 5TG Young!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405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- 2018-09-22 16:00:25 </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Bad Tatzmannsdorf und zwar an Regina Unterüberbacher mit Ihrem neuen Hyundai i20 First Edition in der lässigen Farbe tomato-red.
😀
Frau Unterüberbacher, wir wünschen Ihnen abertausende gute Kilometer und vorallem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1258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- 2018-09-21 22:07:59 </a:t>
                      </a:r>
                      <a:r>
                        <a:rPr kumimoji="0" lang="de-DE" sz="1000" b="0" i="0" u="none" strike="noStrike" kern="1200" cap="none" spc="0" normalizeH="0" baseline="0" noProof="0">
                          <a:ln>
                            <a:noFill/>
                          </a:ln>
                          <a:solidFill>
                            <a:prstClr val="black"/>
                          </a:solidFill>
                          <a:effectLst/>
                          <a:uLnTx/>
                          <a:uFillTx/>
                          <a:latin typeface="+mn-lt"/>
                          <a:ea typeface="+mn-ea"/>
                          <a:cs typeface="+mn-cs"/>
                        </a:rPr>
                        <a:t> 
 Kleine Impression von heute.... 😁🤘
Natürlich mit dem Hilux Hilly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7521038"/>
                  </a:ext>
                </a:extLst>
              </a:tr>
            </a:tbl>
          </a:graphicData>
        </a:graphic>
      </p:graphicFrame>
      <p:sp>
        <p:nvSpPr>
          <p:cNvPr id="4" name="Text Placeholder 3">
            <a:extLst>
              <a:ext uri="{FF2B5EF4-FFF2-40B4-BE49-F238E27FC236}">
                <a16:creationId xmlns:a16="http://schemas.microsoft.com/office/drawing/2014/main" id="{92687003-2434-43C0-A2C6-D600B6222940}"/>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925807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0CA66-939B-4C30-BEC5-0F254CE2D11E}"/>
              </a:ext>
            </a:extLst>
          </p:cNvPr>
          <p:cNvSpPr>
            <a:spLocks noGrp="1"/>
          </p:cNvSpPr>
          <p:nvPr>
            <p:ph type="title"/>
          </p:nvPr>
        </p:nvSpPr>
        <p:spPr/>
        <p:txBody>
          <a:bodyPr/>
          <a:lstStyle/>
          <a:p>
            <a:r>
              <a:rPr lang="de-DE"/>
              <a:t>Eigene Beiträge (Postings) | Autohaus Fürst - 4 of 13</a:t>
            </a:r>
            <a:endParaRPr lang="en-US"/>
          </a:p>
        </p:txBody>
      </p:sp>
      <p:graphicFrame>
        <p:nvGraphicFramePr>
          <p:cNvPr id="5" name="Table Placeholder 4">
            <a:extLst>
              <a:ext uri="{FF2B5EF4-FFF2-40B4-BE49-F238E27FC236}">
                <a16:creationId xmlns:a16="http://schemas.microsoft.com/office/drawing/2014/main" id="{38F59AC5-7848-40D2-A259-911C622EB5F1}"/>
              </a:ext>
            </a:extLst>
          </p:cNvPr>
          <p:cNvGraphicFramePr>
            <a:graphicFrameLocks noGrp="1"/>
          </p:cNvGraphicFramePr>
          <p:nvPr>
            <p:ph type="tbl" sz="quarter" idx="13"/>
            <p:extLst>
              <p:ext uri="{D42A27DB-BD31-4B8C-83A1-F6EECF244321}">
                <p14:modId xmlns:p14="http://schemas.microsoft.com/office/powerpoint/2010/main" val="3397594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09541528"/>
                    </a:ext>
                  </a:extLst>
                </a:gridCol>
                <a:gridCol w="658368">
                  <a:extLst>
                    <a:ext uri="{9D8B030D-6E8A-4147-A177-3AD203B41FA5}">
                      <a16:colId xmlns:a16="http://schemas.microsoft.com/office/drawing/2014/main" val="409641688"/>
                    </a:ext>
                  </a:extLst>
                </a:gridCol>
                <a:gridCol w="658368">
                  <a:extLst>
                    <a:ext uri="{9D8B030D-6E8A-4147-A177-3AD203B41FA5}">
                      <a16:colId xmlns:a16="http://schemas.microsoft.com/office/drawing/2014/main" val="3702877447"/>
                    </a:ext>
                  </a:extLst>
                </a:gridCol>
                <a:gridCol w="658368">
                  <a:extLst>
                    <a:ext uri="{9D8B030D-6E8A-4147-A177-3AD203B41FA5}">
                      <a16:colId xmlns:a16="http://schemas.microsoft.com/office/drawing/2014/main" val="4247029463"/>
                    </a:ext>
                  </a:extLst>
                </a:gridCol>
                <a:gridCol w="658368">
                  <a:extLst>
                    <a:ext uri="{9D8B030D-6E8A-4147-A177-3AD203B41FA5}">
                      <a16:colId xmlns:a16="http://schemas.microsoft.com/office/drawing/2014/main" val="3505223684"/>
                    </a:ext>
                  </a:extLst>
                </a:gridCol>
                <a:gridCol w="658368">
                  <a:extLst>
                    <a:ext uri="{9D8B030D-6E8A-4147-A177-3AD203B41FA5}">
                      <a16:colId xmlns:a16="http://schemas.microsoft.com/office/drawing/2014/main" val="1281117339"/>
                    </a:ext>
                  </a:extLst>
                </a:gridCol>
                <a:gridCol w="658368">
                  <a:extLst>
                    <a:ext uri="{9D8B030D-6E8A-4147-A177-3AD203B41FA5}">
                      <a16:colId xmlns:a16="http://schemas.microsoft.com/office/drawing/2014/main" val="3324870831"/>
                    </a:ext>
                  </a:extLst>
                </a:gridCol>
                <a:gridCol w="658368">
                  <a:extLst>
                    <a:ext uri="{9D8B030D-6E8A-4147-A177-3AD203B41FA5}">
                      <a16:colId xmlns:a16="http://schemas.microsoft.com/office/drawing/2014/main" val="1909396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23607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- 2018-09-21 12:26:51 </a:t>
                      </a:r>
                      <a:r>
                        <a:rPr kumimoji="0" lang="de-DE" sz="1000" b="0" i="0" u="none" strike="noStrike" kern="1200" cap="none" spc="0" normalizeH="0" baseline="0" noProof="0">
                          <a:ln>
                            <a:noFill/>
                          </a:ln>
                          <a:solidFill>
                            <a:prstClr val="black"/>
                          </a:solidFill>
                          <a:effectLst/>
                          <a:uLnTx/>
                          <a:uFillTx/>
                          <a:latin typeface="+mn-lt"/>
                          <a:ea typeface="+mn-ea"/>
                          <a:cs typeface="+mn-cs"/>
                        </a:rPr>
                        <a:t> 
 Ab 16:00 beginnen wir mit unserer Team- und Autopräsentation 😁
Wir freuen uns auf ihr kommen 😁
Autoschau bereits ab jetzt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3229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- 2018-09-21 10:45:18 </a:t>
                      </a:r>
                      <a:r>
                        <a:rPr kumimoji="0" lang="de-DE" sz="1000" b="0" i="0" u="none" strike="noStrike" kern="1200" cap="none" spc="0" normalizeH="0" baseline="0" noProof="0">
                          <a:ln>
                            <a:noFill/>
                          </a:ln>
                          <a:solidFill>
                            <a:prstClr val="black"/>
                          </a:solidFill>
                          <a:effectLst/>
                          <a:uLnTx/>
                          <a:uFillTx/>
                          <a:latin typeface="+mn-lt"/>
                          <a:ea typeface="+mn-ea"/>
                          <a:cs typeface="+mn-cs"/>
                        </a:rPr>
                        <a:t> 
 Wir sind bereits bei den letzten Vorbereitungsarbeiten für die heutige Teampräsentation der UNGER STEEL Gunners Oberwart bei uns im Autohaus Fürst - Wir freuen uns auf euer zahlreiches 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0421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- 2018-09-21 09:33:16 </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Großpetersdorf und zwar an Josef Polzer mit seinem neuen Hyundai ix20 GO in der coolen Farbe polar-white. 😃 😄
Viel Spaß mit Deinem neuen Weggefährten!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2157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- 2018-09-20 17:46:58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Wilhelm und Andrea Stany aus Stegersbach viel Spaß mit ihrem neuen Hyundai Tucson Platin 1,7 Diesel mit Doppelkupplungsgetriebe in der lässigen Außenfarbe white-sand mit 104 kW / 141 PS !   😉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938690"/>
                  </a:ext>
                </a:extLst>
              </a:tr>
            </a:tbl>
          </a:graphicData>
        </a:graphic>
      </p:graphicFrame>
      <p:sp>
        <p:nvSpPr>
          <p:cNvPr id="4" name="Text Placeholder 3">
            <a:extLst>
              <a:ext uri="{FF2B5EF4-FFF2-40B4-BE49-F238E27FC236}">
                <a16:creationId xmlns:a16="http://schemas.microsoft.com/office/drawing/2014/main" id="{96DA36EE-0B90-42A3-BCE6-09833310F6DA}"/>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817481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77BFE-7E7D-4903-B0D5-7D181FF65DB4}"/>
              </a:ext>
            </a:extLst>
          </p:cNvPr>
          <p:cNvSpPr>
            <a:spLocks noGrp="1"/>
          </p:cNvSpPr>
          <p:nvPr>
            <p:ph type="title"/>
          </p:nvPr>
        </p:nvSpPr>
        <p:spPr/>
        <p:txBody>
          <a:bodyPr/>
          <a:lstStyle/>
          <a:p>
            <a:r>
              <a:rPr lang="de-DE"/>
              <a:t>Eigene Beiträge (Postings) | Autohaus Fürst - 5 of 13</a:t>
            </a:r>
            <a:endParaRPr lang="en-US"/>
          </a:p>
        </p:txBody>
      </p:sp>
      <p:graphicFrame>
        <p:nvGraphicFramePr>
          <p:cNvPr id="5" name="Table Placeholder 4">
            <a:extLst>
              <a:ext uri="{FF2B5EF4-FFF2-40B4-BE49-F238E27FC236}">
                <a16:creationId xmlns:a16="http://schemas.microsoft.com/office/drawing/2014/main" id="{7FC070B2-1DBF-4796-A761-2CCECF6CEAB7}"/>
              </a:ext>
            </a:extLst>
          </p:cNvPr>
          <p:cNvGraphicFramePr>
            <a:graphicFrameLocks noGrp="1"/>
          </p:cNvGraphicFramePr>
          <p:nvPr>
            <p:ph type="tbl" sz="quarter" idx="13"/>
            <p:extLst>
              <p:ext uri="{D42A27DB-BD31-4B8C-83A1-F6EECF244321}">
                <p14:modId xmlns:p14="http://schemas.microsoft.com/office/powerpoint/2010/main" val="980319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82662892"/>
                    </a:ext>
                  </a:extLst>
                </a:gridCol>
                <a:gridCol w="658368">
                  <a:extLst>
                    <a:ext uri="{9D8B030D-6E8A-4147-A177-3AD203B41FA5}">
                      <a16:colId xmlns:a16="http://schemas.microsoft.com/office/drawing/2014/main" val="244832920"/>
                    </a:ext>
                  </a:extLst>
                </a:gridCol>
                <a:gridCol w="658368">
                  <a:extLst>
                    <a:ext uri="{9D8B030D-6E8A-4147-A177-3AD203B41FA5}">
                      <a16:colId xmlns:a16="http://schemas.microsoft.com/office/drawing/2014/main" val="2123028387"/>
                    </a:ext>
                  </a:extLst>
                </a:gridCol>
                <a:gridCol w="658368">
                  <a:extLst>
                    <a:ext uri="{9D8B030D-6E8A-4147-A177-3AD203B41FA5}">
                      <a16:colId xmlns:a16="http://schemas.microsoft.com/office/drawing/2014/main" val="3278725123"/>
                    </a:ext>
                  </a:extLst>
                </a:gridCol>
                <a:gridCol w="658368">
                  <a:extLst>
                    <a:ext uri="{9D8B030D-6E8A-4147-A177-3AD203B41FA5}">
                      <a16:colId xmlns:a16="http://schemas.microsoft.com/office/drawing/2014/main" val="2154089342"/>
                    </a:ext>
                  </a:extLst>
                </a:gridCol>
                <a:gridCol w="658368">
                  <a:extLst>
                    <a:ext uri="{9D8B030D-6E8A-4147-A177-3AD203B41FA5}">
                      <a16:colId xmlns:a16="http://schemas.microsoft.com/office/drawing/2014/main" val="542909087"/>
                    </a:ext>
                  </a:extLst>
                </a:gridCol>
                <a:gridCol w="658368">
                  <a:extLst>
                    <a:ext uri="{9D8B030D-6E8A-4147-A177-3AD203B41FA5}">
                      <a16:colId xmlns:a16="http://schemas.microsoft.com/office/drawing/2014/main" val="3203239941"/>
                    </a:ext>
                  </a:extLst>
                </a:gridCol>
                <a:gridCol w="658368">
                  <a:extLst>
                    <a:ext uri="{9D8B030D-6E8A-4147-A177-3AD203B41FA5}">
                      <a16:colId xmlns:a16="http://schemas.microsoft.com/office/drawing/2014/main" val="749428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05983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- 2018-09-19 19:43:00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Pamela Lakits aus Oberwart viel Spaß mit ihrem neuen Hyundai i10 GO 1,0 Benzin mit 66 kW / 90 PS ! 😁
Viel Spaß mit Deinem neuen Weggefährten!
Mit seinem topmodernen Look ist der i10 ein echter Hingucker. Die elegante Linienführung und der sportliche Auftritt machen Hyundai's Kleinsten zum absoluten Star auf der Straße.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5216167"/>
                  </a:ext>
                </a:extLst>
              </a:tr>
            </a:tbl>
          </a:graphicData>
        </a:graphic>
      </p:graphicFrame>
      <p:sp>
        <p:nvSpPr>
          <p:cNvPr id="4" name="Text Placeholder 3">
            <a:extLst>
              <a:ext uri="{FF2B5EF4-FFF2-40B4-BE49-F238E27FC236}">
                <a16:creationId xmlns:a16="http://schemas.microsoft.com/office/drawing/2014/main" id="{C6A3C574-317A-48F6-BBF1-9F3E8D76F923}"/>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3936503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F8DD4-4A5C-4419-8905-7D7857DB62AC}"/>
              </a:ext>
            </a:extLst>
          </p:cNvPr>
          <p:cNvSpPr>
            <a:spLocks noGrp="1"/>
          </p:cNvSpPr>
          <p:nvPr>
            <p:ph type="title"/>
          </p:nvPr>
        </p:nvSpPr>
        <p:spPr/>
        <p:txBody>
          <a:bodyPr/>
          <a:lstStyle/>
          <a:p>
            <a:r>
              <a:rPr lang="de-DE"/>
              <a:t>Eigene Beiträge (Postings) | Autohaus Fürst - 6 of 13</a:t>
            </a:r>
            <a:endParaRPr lang="en-US"/>
          </a:p>
        </p:txBody>
      </p:sp>
      <p:graphicFrame>
        <p:nvGraphicFramePr>
          <p:cNvPr id="5" name="Table Placeholder 4">
            <a:extLst>
              <a:ext uri="{FF2B5EF4-FFF2-40B4-BE49-F238E27FC236}">
                <a16:creationId xmlns:a16="http://schemas.microsoft.com/office/drawing/2014/main" id="{6990C6DC-FC04-42A3-A7CB-B8252CADA9E0}"/>
              </a:ext>
            </a:extLst>
          </p:cNvPr>
          <p:cNvGraphicFramePr>
            <a:graphicFrameLocks noGrp="1"/>
          </p:cNvGraphicFramePr>
          <p:nvPr>
            <p:ph type="tbl" sz="quarter" idx="13"/>
            <p:extLst>
              <p:ext uri="{D42A27DB-BD31-4B8C-83A1-F6EECF244321}">
                <p14:modId xmlns:p14="http://schemas.microsoft.com/office/powerpoint/2010/main" val="1316821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40885197"/>
                    </a:ext>
                  </a:extLst>
                </a:gridCol>
                <a:gridCol w="658368">
                  <a:extLst>
                    <a:ext uri="{9D8B030D-6E8A-4147-A177-3AD203B41FA5}">
                      <a16:colId xmlns:a16="http://schemas.microsoft.com/office/drawing/2014/main" val="2005580378"/>
                    </a:ext>
                  </a:extLst>
                </a:gridCol>
                <a:gridCol w="658368">
                  <a:extLst>
                    <a:ext uri="{9D8B030D-6E8A-4147-A177-3AD203B41FA5}">
                      <a16:colId xmlns:a16="http://schemas.microsoft.com/office/drawing/2014/main" val="2596929459"/>
                    </a:ext>
                  </a:extLst>
                </a:gridCol>
                <a:gridCol w="658368">
                  <a:extLst>
                    <a:ext uri="{9D8B030D-6E8A-4147-A177-3AD203B41FA5}">
                      <a16:colId xmlns:a16="http://schemas.microsoft.com/office/drawing/2014/main" val="3570751478"/>
                    </a:ext>
                  </a:extLst>
                </a:gridCol>
                <a:gridCol w="658368">
                  <a:extLst>
                    <a:ext uri="{9D8B030D-6E8A-4147-A177-3AD203B41FA5}">
                      <a16:colId xmlns:a16="http://schemas.microsoft.com/office/drawing/2014/main" val="312448949"/>
                    </a:ext>
                  </a:extLst>
                </a:gridCol>
                <a:gridCol w="658368">
                  <a:extLst>
                    <a:ext uri="{9D8B030D-6E8A-4147-A177-3AD203B41FA5}">
                      <a16:colId xmlns:a16="http://schemas.microsoft.com/office/drawing/2014/main" val="3651300492"/>
                    </a:ext>
                  </a:extLst>
                </a:gridCol>
                <a:gridCol w="658368">
                  <a:extLst>
                    <a:ext uri="{9D8B030D-6E8A-4147-A177-3AD203B41FA5}">
                      <a16:colId xmlns:a16="http://schemas.microsoft.com/office/drawing/2014/main" val="3144383043"/>
                    </a:ext>
                  </a:extLst>
                </a:gridCol>
                <a:gridCol w="658368">
                  <a:extLst>
                    <a:ext uri="{9D8B030D-6E8A-4147-A177-3AD203B41FA5}">
                      <a16:colId xmlns:a16="http://schemas.microsoft.com/office/drawing/2014/main" val="3985525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8125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- 2018-09-19 17:27:00 </a:t>
                      </a:r>
                      <a:r>
                        <a:rPr kumimoji="0" lang="de-DE" sz="1000" b="0" i="0" u="none" strike="noStrike" kern="1200" cap="none" spc="0" normalizeH="0" baseline="0" noProof="0">
                          <a:ln>
                            <a:noFill/>
                          </a:ln>
                          <a:solidFill>
                            <a:prstClr val="black"/>
                          </a:solidFill>
                          <a:effectLst/>
                          <a:uLnTx/>
                          <a:uFillTx/>
                          <a:latin typeface="+mn-lt"/>
                          <a:ea typeface="+mn-ea"/>
                          <a:cs typeface="+mn-cs"/>
                        </a:rPr>
                        <a:t> 
 Hyundai stellt gesamte Pkw-Modellpalette auf Euro 6d-Temp um. 🍃🍃
Anders als bei bisherigen Abgasnormen gilt bei Euro 6d-TEMP: Die Fahrzeuge müssen die vorgegebenen Grenzwerte auch unter Realbedingungen in einem Test auf öffentlichen Straßen einhalten. Dieser RDE (Real Driving Emission) genannte Test gilt als besonders streng und wird bisher nur von wenigen Fahrzeugen überhaupt absolviert. 
Erreicht wird dies durch Ottopartikelfilter und SCR-Katalysatoren. 🔵
🔝🔝 Im Vergleich zu den Mitbewerbern bedeutet dies bei uns eine hohe Verfügbarkeit, da es bei anderen Autobauern mit einer verschleppten Lieferzeit aufgrund der Umstellung kommt.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2456222"/>
                  </a:ext>
                </a:extLst>
              </a:tr>
            </a:tbl>
          </a:graphicData>
        </a:graphic>
      </p:graphicFrame>
      <p:sp>
        <p:nvSpPr>
          <p:cNvPr id="4" name="Text Placeholder 3">
            <a:extLst>
              <a:ext uri="{FF2B5EF4-FFF2-40B4-BE49-F238E27FC236}">
                <a16:creationId xmlns:a16="http://schemas.microsoft.com/office/drawing/2014/main" id="{CF626825-4B90-457D-AA44-EC15E258EBB1}"/>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864559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FB21F-5E15-4C10-8137-2CC372413BCB}"/>
              </a:ext>
            </a:extLst>
          </p:cNvPr>
          <p:cNvSpPr>
            <a:spLocks noGrp="1"/>
          </p:cNvSpPr>
          <p:nvPr>
            <p:ph type="title"/>
          </p:nvPr>
        </p:nvSpPr>
        <p:spPr/>
        <p:txBody>
          <a:bodyPr/>
          <a:lstStyle/>
          <a:p>
            <a:r>
              <a:rPr lang="de-DE"/>
              <a:t>Eigene Beiträge (Postings) | Autohaus Fürst - 7 of 13</a:t>
            </a:r>
            <a:endParaRPr lang="en-US"/>
          </a:p>
        </p:txBody>
      </p:sp>
      <p:graphicFrame>
        <p:nvGraphicFramePr>
          <p:cNvPr id="5" name="Table Placeholder 4">
            <a:extLst>
              <a:ext uri="{FF2B5EF4-FFF2-40B4-BE49-F238E27FC236}">
                <a16:creationId xmlns:a16="http://schemas.microsoft.com/office/drawing/2014/main" id="{E9E8D424-06F7-42D7-944C-B906D7D16786}"/>
              </a:ext>
            </a:extLst>
          </p:cNvPr>
          <p:cNvGraphicFramePr>
            <a:graphicFrameLocks noGrp="1"/>
          </p:cNvGraphicFramePr>
          <p:nvPr>
            <p:ph type="tbl" sz="quarter" idx="13"/>
            <p:extLst>
              <p:ext uri="{D42A27DB-BD31-4B8C-83A1-F6EECF244321}">
                <p14:modId xmlns:p14="http://schemas.microsoft.com/office/powerpoint/2010/main" val="3917392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40132722"/>
                    </a:ext>
                  </a:extLst>
                </a:gridCol>
                <a:gridCol w="658368">
                  <a:extLst>
                    <a:ext uri="{9D8B030D-6E8A-4147-A177-3AD203B41FA5}">
                      <a16:colId xmlns:a16="http://schemas.microsoft.com/office/drawing/2014/main" val="956462788"/>
                    </a:ext>
                  </a:extLst>
                </a:gridCol>
                <a:gridCol w="658368">
                  <a:extLst>
                    <a:ext uri="{9D8B030D-6E8A-4147-A177-3AD203B41FA5}">
                      <a16:colId xmlns:a16="http://schemas.microsoft.com/office/drawing/2014/main" val="933849335"/>
                    </a:ext>
                  </a:extLst>
                </a:gridCol>
                <a:gridCol w="658368">
                  <a:extLst>
                    <a:ext uri="{9D8B030D-6E8A-4147-A177-3AD203B41FA5}">
                      <a16:colId xmlns:a16="http://schemas.microsoft.com/office/drawing/2014/main" val="2846701516"/>
                    </a:ext>
                  </a:extLst>
                </a:gridCol>
                <a:gridCol w="658368">
                  <a:extLst>
                    <a:ext uri="{9D8B030D-6E8A-4147-A177-3AD203B41FA5}">
                      <a16:colId xmlns:a16="http://schemas.microsoft.com/office/drawing/2014/main" val="2727481589"/>
                    </a:ext>
                  </a:extLst>
                </a:gridCol>
                <a:gridCol w="658368">
                  <a:extLst>
                    <a:ext uri="{9D8B030D-6E8A-4147-A177-3AD203B41FA5}">
                      <a16:colId xmlns:a16="http://schemas.microsoft.com/office/drawing/2014/main" val="4014944729"/>
                    </a:ext>
                  </a:extLst>
                </a:gridCol>
                <a:gridCol w="658368">
                  <a:extLst>
                    <a:ext uri="{9D8B030D-6E8A-4147-A177-3AD203B41FA5}">
                      <a16:colId xmlns:a16="http://schemas.microsoft.com/office/drawing/2014/main" val="1687251547"/>
                    </a:ext>
                  </a:extLst>
                </a:gridCol>
                <a:gridCol w="658368">
                  <a:extLst>
                    <a:ext uri="{9D8B030D-6E8A-4147-A177-3AD203B41FA5}">
                      <a16:colId xmlns:a16="http://schemas.microsoft.com/office/drawing/2014/main" val="2250251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0604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- 2018-09-19 13:58:01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Jan Mihala aus Stegersbach viel Spaß mit seinem neuen Hyundai i20 Active Turbo-Benzin in der lässigen Außenfarbe sleek-silver mit 73,5 kW / 100 PS !
😉
Jan, fahr vorsichtig, pass gut auf Dein neues Auto auf und vorallem: Allzeit unfallfreie Fahrt!
😁
Der Crossover-Auftritt wird unter anderem durch Front- und Heckstoßfänger mit integrierten Unterfahrschutzblenden, Seitenverkleidungen, der
silberfarbenen Dachreling, dem Heckspoiler sowie der erhöhten Bodenfreiheit, die für eine verbesserte Sitzposition und damit verbunden auch eine optimale Sicht sorgt, unterstrichen.
😉
#autohausfuerst #meinHaendler #meineWerkstatt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5118348"/>
                  </a:ext>
                </a:extLst>
              </a:tr>
            </a:tbl>
          </a:graphicData>
        </a:graphic>
      </p:graphicFrame>
      <p:sp>
        <p:nvSpPr>
          <p:cNvPr id="4" name="Text Placeholder 3">
            <a:extLst>
              <a:ext uri="{FF2B5EF4-FFF2-40B4-BE49-F238E27FC236}">
                <a16:creationId xmlns:a16="http://schemas.microsoft.com/office/drawing/2014/main" id="{0A030A87-3875-49E0-AB3E-2336CE53D071}"/>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33570911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CD82D-31B5-4B3C-A694-7A27A298E2D9}"/>
              </a:ext>
            </a:extLst>
          </p:cNvPr>
          <p:cNvSpPr>
            <a:spLocks noGrp="1"/>
          </p:cNvSpPr>
          <p:nvPr>
            <p:ph type="title"/>
          </p:nvPr>
        </p:nvSpPr>
        <p:spPr/>
        <p:txBody>
          <a:bodyPr/>
          <a:lstStyle/>
          <a:p>
            <a:r>
              <a:rPr lang="de-DE"/>
              <a:t>Eigene Beiträge (Postings) | Autohaus Fürst - 8 of 13</a:t>
            </a:r>
            <a:endParaRPr lang="en-US"/>
          </a:p>
        </p:txBody>
      </p:sp>
      <p:graphicFrame>
        <p:nvGraphicFramePr>
          <p:cNvPr id="5" name="Table Placeholder 4">
            <a:extLst>
              <a:ext uri="{FF2B5EF4-FFF2-40B4-BE49-F238E27FC236}">
                <a16:creationId xmlns:a16="http://schemas.microsoft.com/office/drawing/2014/main" id="{D557BFC4-B5B3-480C-A9AF-F7456BB4A6E3}"/>
              </a:ext>
            </a:extLst>
          </p:cNvPr>
          <p:cNvGraphicFramePr>
            <a:graphicFrameLocks noGrp="1"/>
          </p:cNvGraphicFramePr>
          <p:nvPr>
            <p:ph type="tbl" sz="quarter" idx="13"/>
            <p:extLst>
              <p:ext uri="{D42A27DB-BD31-4B8C-83A1-F6EECF244321}">
                <p14:modId xmlns:p14="http://schemas.microsoft.com/office/powerpoint/2010/main" val="1347260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4646165"/>
                    </a:ext>
                  </a:extLst>
                </a:gridCol>
                <a:gridCol w="658368">
                  <a:extLst>
                    <a:ext uri="{9D8B030D-6E8A-4147-A177-3AD203B41FA5}">
                      <a16:colId xmlns:a16="http://schemas.microsoft.com/office/drawing/2014/main" val="1304848144"/>
                    </a:ext>
                  </a:extLst>
                </a:gridCol>
                <a:gridCol w="658368">
                  <a:extLst>
                    <a:ext uri="{9D8B030D-6E8A-4147-A177-3AD203B41FA5}">
                      <a16:colId xmlns:a16="http://schemas.microsoft.com/office/drawing/2014/main" val="154406385"/>
                    </a:ext>
                  </a:extLst>
                </a:gridCol>
                <a:gridCol w="658368">
                  <a:extLst>
                    <a:ext uri="{9D8B030D-6E8A-4147-A177-3AD203B41FA5}">
                      <a16:colId xmlns:a16="http://schemas.microsoft.com/office/drawing/2014/main" val="95658595"/>
                    </a:ext>
                  </a:extLst>
                </a:gridCol>
                <a:gridCol w="658368">
                  <a:extLst>
                    <a:ext uri="{9D8B030D-6E8A-4147-A177-3AD203B41FA5}">
                      <a16:colId xmlns:a16="http://schemas.microsoft.com/office/drawing/2014/main" val="303695159"/>
                    </a:ext>
                  </a:extLst>
                </a:gridCol>
                <a:gridCol w="658368">
                  <a:extLst>
                    <a:ext uri="{9D8B030D-6E8A-4147-A177-3AD203B41FA5}">
                      <a16:colId xmlns:a16="http://schemas.microsoft.com/office/drawing/2014/main" val="3924452224"/>
                    </a:ext>
                  </a:extLst>
                </a:gridCol>
                <a:gridCol w="658368">
                  <a:extLst>
                    <a:ext uri="{9D8B030D-6E8A-4147-A177-3AD203B41FA5}">
                      <a16:colId xmlns:a16="http://schemas.microsoft.com/office/drawing/2014/main" val="2223460869"/>
                    </a:ext>
                  </a:extLst>
                </a:gridCol>
                <a:gridCol w="658368">
                  <a:extLst>
                    <a:ext uri="{9D8B030D-6E8A-4147-A177-3AD203B41FA5}">
                      <a16:colId xmlns:a16="http://schemas.microsoft.com/office/drawing/2014/main" val="3669257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2250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- 2018-09-19 13:28:00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Agnieszka Maria Koszelny aus Eltendorf viel Spaß mit ihrem neuen Hyundai i40 CW Premium 1,7 Diesel in der lässigen Außenfarbe creamy-white mit 104 kW / 141 PS ! 😊
Agnieszka, fahr vorsichtig, pass gut auf Dein neues Auto auf und vorallem: Allzeit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9652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- 2018-09-19 08:22:00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Angelika Wetzelberger aus Pinkafeld viel Spaß mit ihrem neuen Hyundai i20 in der lässigen Außenfarbe phantom-black mit 62,5 kW / 85 PS ! 😊
Angelika, wir wünschen Dir abertausende gute Kilometer und unfallfreie Fahrt mit Deinem neuen Hyundai.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736262"/>
                  </a:ext>
                </a:extLst>
              </a:tr>
            </a:tbl>
          </a:graphicData>
        </a:graphic>
      </p:graphicFrame>
      <p:sp>
        <p:nvSpPr>
          <p:cNvPr id="4" name="Text Placeholder 3">
            <a:extLst>
              <a:ext uri="{FF2B5EF4-FFF2-40B4-BE49-F238E27FC236}">
                <a16:creationId xmlns:a16="http://schemas.microsoft.com/office/drawing/2014/main" id="{79866658-1D21-4A5D-A91C-5B52A9234975}"/>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230067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58DEC-2DAA-4025-B186-BFBA8EC8A711}"/>
              </a:ext>
            </a:extLst>
          </p:cNvPr>
          <p:cNvSpPr>
            <a:spLocks noGrp="1"/>
          </p:cNvSpPr>
          <p:nvPr>
            <p:ph type="title"/>
          </p:nvPr>
        </p:nvSpPr>
        <p:spPr/>
        <p:txBody>
          <a:bodyPr/>
          <a:lstStyle/>
          <a:p>
            <a:r>
              <a:rPr lang="de-DE"/>
              <a:t>Eigene Beiträge (Postings) | Autohaus Fürst - 9 of 13</a:t>
            </a:r>
            <a:endParaRPr lang="en-US"/>
          </a:p>
        </p:txBody>
      </p:sp>
      <p:graphicFrame>
        <p:nvGraphicFramePr>
          <p:cNvPr id="5" name="Table Placeholder 4">
            <a:extLst>
              <a:ext uri="{FF2B5EF4-FFF2-40B4-BE49-F238E27FC236}">
                <a16:creationId xmlns:a16="http://schemas.microsoft.com/office/drawing/2014/main" id="{4648A988-52CF-49CB-83D0-65250BB4E13D}"/>
              </a:ext>
            </a:extLst>
          </p:cNvPr>
          <p:cNvGraphicFramePr>
            <a:graphicFrameLocks noGrp="1"/>
          </p:cNvGraphicFramePr>
          <p:nvPr>
            <p:ph type="tbl" sz="quarter" idx="13"/>
            <p:extLst>
              <p:ext uri="{D42A27DB-BD31-4B8C-83A1-F6EECF244321}">
                <p14:modId xmlns:p14="http://schemas.microsoft.com/office/powerpoint/2010/main" val="2893561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81605393"/>
                    </a:ext>
                  </a:extLst>
                </a:gridCol>
                <a:gridCol w="658368">
                  <a:extLst>
                    <a:ext uri="{9D8B030D-6E8A-4147-A177-3AD203B41FA5}">
                      <a16:colId xmlns:a16="http://schemas.microsoft.com/office/drawing/2014/main" val="2777675990"/>
                    </a:ext>
                  </a:extLst>
                </a:gridCol>
                <a:gridCol w="658368">
                  <a:extLst>
                    <a:ext uri="{9D8B030D-6E8A-4147-A177-3AD203B41FA5}">
                      <a16:colId xmlns:a16="http://schemas.microsoft.com/office/drawing/2014/main" val="1640549083"/>
                    </a:ext>
                  </a:extLst>
                </a:gridCol>
                <a:gridCol w="658368">
                  <a:extLst>
                    <a:ext uri="{9D8B030D-6E8A-4147-A177-3AD203B41FA5}">
                      <a16:colId xmlns:a16="http://schemas.microsoft.com/office/drawing/2014/main" val="2654571884"/>
                    </a:ext>
                  </a:extLst>
                </a:gridCol>
                <a:gridCol w="658368">
                  <a:extLst>
                    <a:ext uri="{9D8B030D-6E8A-4147-A177-3AD203B41FA5}">
                      <a16:colId xmlns:a16="http://schemas.microsoft.com/office/drawing/2014/main" val="1133206413"/>
                    </a:ext>
                  </a:extLst>
                </a:gridCol>
                <a:gridCol w="658368">
                  <a:extLst>
                    <a:ext uri="{9D8B030D-6E8A-4147-A177-3AD203B41FA5}">
                      <a16:colId xmlns:a16="http://schemas.microsoft.com/office/drawing/2014/main" val="3308177161"/>
                    </a:ext>
                  </a:extLst>
                </a:gridCol>
                <a:gridCol w="658368">
                  <a:extLst>
                    <a:ext uri="{9D8B030D-6E8A-4147-A177-3AD203B41FA5}">
                      <a16:colId xmlns:a16="http://schemas.microsoft.com/office/drawing/2014/main" val="3777092804"/>
                    </a:ext>
                  </a:extLst>
                </a:gridCol>
                <a:gridCol w="658368">
                  <a:extLst>
                    <a:ext uri="{9D8B030D-6E8A-4147-A177-3AD203B41FA5}">
                      <a16:colId xmlns:a16="http://schemas.microsoft.com/office/drawing/2014/main" val="1804058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8983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- 2018-09-18 17:20:43 </a:t>
                      </a:r>
                      <a:r>
                        <a:rPr kumimoji="0" lang="de-DE" sz="1000" b="0" i="0" u="none" strike="noStrike" kern="1200" cap="none" spc="0" normalizeH="0" baseline="0" noProof="0">
                          <a:ln>
                            <a:noFill/>
                          </a:ln>
                          <a:solidFill>
                            <a:prstClr val="black"/>
                          </a:solidFill>
                          <a:effectLst/>
                          <a:uLnTx/>
                          <a:uFillTx/>
                          <a:latin typeface="+mn-lt"/>
                          <a:ea typeface="+mn-ea"/>
                          <a:cs typeface="+mn-cs"/>
                        </a:rPr>
                        <a:t> 
 Gestern besuchten wir in St. Johann im Pongau die Produktschulung zum neuen  Hyundai Santa Fe und zum neuen Hyundai KONA Elektro - Neben der wunderschönen Landschaft, die es bei diesem 1,5-tägigen Event zu bewundern gab, waren wir mit unseren Fahrzeugen und mit bekannten Mitbewerbern unterwegs. Der Santa Fe überzeugte vorallem durch sein luxuriöses Interior und sein neu entwickeltes 8-Gang-Automatikgetriebe mit dem neuen, von Magna Steyr entwickelten HTRAC Allradsystem. Der KONA Elektro schlug seine Mitbewerber um ein vielfaches und man bemerkt richtig sein Alleinstellungsmerkmal: Durch den starken Elektromotor und dem großen Akkupack kann eine Strecke von 546 km (nach NEFZ) zurücklegt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7444493"/>
                  </a:ext>
                </a:extLst>
              </a:tr>
            </a:tbl>
          </a:graphicData>
        </a:graphic>
      </p:graphicFrame>
      <p:sp>
        <p:nvSpPr>
          <p:cNvPr id="4" name="Text Placeholder 3">
            <a:extLst>
              <a:ext uri="{FF2B5EF4-FFF2-40B4-BE49-F238E27FC236}">
                <a16:creationId xmlns:a16="http://schemas.microsoft.com/office/drawing/2014/main" id="{28C699EE-2090-4E7D-BC25-3344D3717491}"/>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4154926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70BF5-49A5-4F26-8B5B-9C858ECE3033}"/>
              </a:ext>
            </a:extLst>
          </p:cNvPr>
          <p:cNvSpPr>
            <a:spLocks noGrp="1"/>
          </p:cNvSpPr>
          <p:nvPr>
            <p:ph type="title"/>
          </p:nvPr>
        </p:nvSpPr>
        <p:spPr/>
        <p:txBody>
          <a:bodyPr/>
          <a:lstStyle/>
          <a:p>
            <a:r>
              <a:rPr lang="de-DE"/>
              <a:t>Eigene Beiträge (Postings) | Autohaus Fürst - 10 of 13</a:t>
            </a:r>
            <a:endParaRPr lang="en-US"/>
          </a:p>
        </p:txBody>
      </p:sp>
      <p:graphicFrame>
        <p:nvGraphicFramePr>
          <p:cNvPr id="5" name="Table Placeholder 4">
            <a:extLst>
              <a:ext uri="{FF2B5EF4-FFF2-40B4-BE49-F238E27FC236}">
                <a16:creationId xmlns:a16="http://schemas.microsoft.com/office/drawing/2014/main" id="{EA789983-B973-43D7-AE2D-E29778227D45}"/>
              </a:ext>
            </a:extLst>
          </p:cNvPr>
          <p:cNvGraphicFramePr>
            <a:graphicFrameLocks noGrp="1"/>
          </p:cNvGraphicFramePr>
          <p:nvPr>
            <p:ph type="tbl" sz="quarter" idx="13"/>
            <p:extLst>
              <p:ext uri="{D42A27DB-BD31-4B8C-83A1-F6EECF244321}">
                <p14:modId xmlns:p14="http://schemas.microsoft.com/office/powerpoint/2010/main" val="3203313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79732866"/>
                    </a:ext>
                  </a:extLst>
                </a:gridCol>
                <a:gridCol w="658368">
                  <a:extLst>
                    <a:ext uri="{9D8B030D-6E8A-4147-A177-3AD203B41FA5}">
                      <a16:colId xmlns:a16="http://schemas.microsoft.com/office/drawing/2014/main" val="1082904339"/>
                    </a:ext>
                  </a:extLst>
                </a:gridCol>
                <a:gridCol w="658368">
                  <a:extLst>
                    <a:ext uri="{9D8B030D-6E8A-4147-A177-3AD203B41FA5}">
                      <a16:colId xmlns:a16="http://schemas.microsoft.com/office/drawing/2014/main" val="3493258829"/>
                    </a:ext>
                  </a:extLst>
                </a:gridCol>
                <a:gridCol w="658368">
                  <a:extLst>
                    <a:ext uri="{9D8B030D-6E8A-4147-A177-3AD203B41FA5}">
                      <a16:colId xmlns:a16="http://schemas.microsoft.com/office/drawing/2014/main" val="3351447657"/>
                    </a:ext>
                  </a:extLst>
                </a:gridCol>
                <a:gridCol w="658368">
                  <a:extLst>
                    <a:ext uri="{9D8B030D-6E8A-4147-A177-3AD203B41FA5}">
                      <a16:colId xmlns:a16="http://schemas.microsoft.com/office/drawing/2014/main" val="333120712"/>
                    </a:ext>
                  </a:extLst>
                </a:gridCol>
                <a:gridCol w="658368">
                  <a:extLst>
                    <a:ext uri="{9D8B030D-6E8A-4147-A177-3AD203B41FA5}">
                      <a16:colId xmlns:a16="http://schemas.microsoft.com/office/drawing/2014/main" val="274038392"/>
                    </a:ext>
                  </a:extLst>
                </a:gridCol>
                <a:gridCol w="658368">
                  <a:extLst>
                    <a:ext uri="{9D8B030D-6E8A-4147-A177-3AD203B41FA5}">
                      <a16:colId xmlns:a16="http://schemas.microsoft.com/office/drawing/2014/main" val="1741186485"/>
                    </a:ext>
                  </a:extLst>
                </a:gridCol>
                <a:gridCol w="658368">
                  <a:extLst>
                    <a:ext uri="{9D8B030D-6E8A-4147-A177-3AD203B41FA5}">
                      <a16:colId xmlns:a16="http://schemas.microsoft.com/office/drawing/2014/main" val="896662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30631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- 2018-09-18 11:20:25 </a:t>
                      </a:r>
                      <a:r>
                        <a:rPr kumimoji="0" lang="de-DE" sz="1000" b="0" i="0" u="none" strike="noStrike" kern="1200" cap="none" spc="0" normalizeH="0" baseline="0" noProof="0">
                          <a:ln>
                            <a:noFill/>
                          </a:ln>
                          <a:solidFill>
                            <a:prstClr val="black"/>
                          </a:solidFill>
                          <a:effectLst/>
                          <a:uLnTx/>
                          <a:uFillTx/>
                          <a:latin typeface="+mn-lt"/>
                          <a:ea typeface="+mn-ea"/>
                          <a:cs typeface="+mn-cs"/>
                        </a:rPr>
                        <a:t> 
 🦖 ER IST GELANDET 🌍🌎🌏
Der neue KONA Elektro verbindet Lifestyle mit emissionsfreier Mobilität und ist das erste elektrisch angetriebene B-SUV.
Entdecken Sie hier die Highlights unseres umweltfreundlichen SUV-Trendsetters. 🍃
Mit einer grandiosen Reichweite von 482 km (nach WLTP) bzw. 546 km (nach NEFZ) besitzt der KONA eine absolutes Alleinstellungsmerkmal von allen Elektrofahrzeugen. ✔️
Die Lithium-Polymer-Akkumulatoren punkten mit kompakter Bauweise und schnellen Ladezeiten.
In nur 54 Minuten wird der Elektro-SUV an einer 100-kW-Schnellladestation bis zu 80% aufgeladen 🔋
Die Batteriekapazität beträgt in der 150-kW-Version (entspricht etwa einer Leistung von 204 PS) stattliche 64 Kilowattstunden.
🔜🔜🔜 Probefahrten können demnächst durchgeführt werden, aufgrund des hohen Andrangs empfehlen wir aber sich vorher einen Termin auszumachen: 03352 34763 oder per E-Mail an verkauf3@autohaus-fuerst.at
Fahrzeug ab morgen in diversen Börsen online.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9820627"/>
                  </a:ext>
                </a:extLst>
              </a:tr>
            </a:tbl>
          </a:graphicData>
        </a:graphic>
      </p:graphicFrame>
      <p:sp>
        <p:nvSpPr>
          <p:cNvPr id="4" name="Text Placeholder 3">
            <a:extLst>
              <a:ext uri="{FF2B5EF4-FFF2-40B4-BE49-F238E27FC236}">
                <a16:creationId xmlns:a16="http://schemas.microsoft.com/office/drawing/2014/main" id="{8197583D-57E0-40C9-A47E-CD216D0604BF}"/>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270280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F327E-7D58-43BA-931B-C75091E369FB}"/>
              </a:ext>
            </a:extLst>
          </p:cNvPr>
          <p:cNvSpPr>
            <a:spLocks noGrp="1"/>
          </p:cNvSpPr>
          <p:nvPr>
            <p:ph type="title"/>
          </p:nvPr>
        </p:nvSpPr>
        <p:spPr/>
        <p:txBody>
          <a:bodyPr/>
          <a:lstStyle/>
          <a:p>
            <a:r>
              <a:rPr lang="de-DE"/>
              <a:t>Eigene Beiträge (Postings) | Autohaus Fürst - 11 of 13</a:t>
            </a:r>
            <a:endParaRPr lang="en-US"/>
          </a:p>
        </p:txBody>
      </p:sp>
      <p:graphicFrame>
        <p:nvGraphicFramePr>
          <p:cNvPr id="5" name="Table Placeholder 4">
            <a:extLst>
              <a:ext uri="{FF2B5EF4-FFF2-40B4-BE49-F238E27FC236}">
                <a16:creationId xmlns:a16="http://schemas.microsoft.com/office/drawing/2014/main" id="{F13CBB4B-F5DB-40BB-8B28-F5F60056BCE7}"/>
              </a:ext>
            </a:extLst>
          </p:cNvPr>
          <p:cNvGraphicFramePr>
            <a:graphicFrameLocks noGrp="1"/>
          </p:cNvGraphicFramePr>
          <p:nvPr>
            <p:ph type="tbl" sz="quarter" idx="13"/>
            <p:extLst>
              <p:ext uri="{D42A27DB-BD31-4B8C-83A1-F6EECF244321}">
                <p14:modId xmlns:p14="http://schemas.microsoft.com/office/powerpoint/2010/main" val="2739243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03480611"/>
                    </a:ext>
                  </a:extLst>
                </a:gridCol>
                <a:gridCol w="658368">
                  <a:extLst>
                    <a:ext uri="{9D8B030D-6E8A-4147-A177-3AD203B41FA5}">
                      <a16:colId xmlns:a16="http://schemas.microsoft.com/office/drawing/2014/main" val="80602739"/>
                    </a:ext>
                  </a:extLst>
                </a:gridCol>
                <a:gridCol w="658368">
                  <a:extLst>
                    <a:ext uri="{9D8B030D-6E8A-4147-A177-3AD203B41FA5}">
                      <a16:colId xmlns:a16="http://schemas.microsoft.com/office/drawing/2014/main" val="3951449222"/>
                    </a:ext>
                  </a:extLst>
                </a:gridCol>
                <a:gridCol w="658368">
                  <a:extLst>
                    <a:ext uri="{9D8B030D-6E8A-4147-A177-3AD203B41FA5}">
                      <a16:colId xmlns:a16="http://schemas.microsoft.com/office/drawing/2014/main" val="3804515260"/>
                    </a:ext>
                  </a:extLst>
                </a:gridCol>
                <a:gridCol w="658368">
                  <a:extLst>
                    <a:ext uri="{9D8B030D-6E8A-4147-A177-3AD203B41FA5}">
                      <a16:colId xmlns:a16="http://schemas.microsoft.com/office/drawing/2014/main" val="2930700480"/>
                    </a:ext>
                  </a:extLst>
                </a:gridCol>
                <a:gridCol w="658368">
                  <a:extLst>
                    <a:ext uri="{9D8B030D-6E8A-4147-A177-3AD203B41FA5}">
                      <a16:colId xmlns:a16="http://schemas.microsoft.com/office/drawing/2014/main" val="1903087320"/>
                    </a:ext>
                  </a:extLst>
                </a:gridCol>
                <a:gridCol w="658368">
                  <a:extLst>
                    <a:ext uri="{9D8B030D-6E8A-4147-A177-3AD203B41FA5}">
                      <a16:colId xmlns:a16="http://schemas.microsoft.com/office/drawing/2014/main" val="2806639944"/>
                    </a:ext>
                  </a:extLst>
                </a:gridCol>
                <a:gridCol w="658368">
                  <a:extLst>
                    <a:ext uri="{9D8B030D-6E8A-4147-A177-3AD203B41FA5}">
                      <a16:colId xmlns:a16="http://schemas.microsoft.com/office/drawing/2014/main" val="1688663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2701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- 2018-09-15 17:29:00 </a:t>
                      </a:r>
                      <a:r>
                        <a:rPr kumimoji="0" lang="de-DE" sz="1000" b="0" i="0" u="none" strike="noStrike" kern="1200" cap="none" spc="0" normalizeH="0" baseline="0" noProof="0">
                          <a:ln>
                            <a:noFill/>
                          </a:ln>
                          <a:solidFill>
                            <a:prstClr val="black"/>
                          </a:solidFill>
                          <a:effectLst/>
                          <a:uLnTx/>
                          <a:uFillTx/>
                          <a:latin typeface="+mn-lt"/>
                          <a:ea typeface="+mn-ea"/>
                          <a:cs typeface="+mn-cs"/>
                        </a:rPr>
                        <a:t> 
 Kommt der neue Santa Fe auch noch als erster 7-sitziger Roadster? 🤩😎😍
🔜Mehrere Infos unter folgendem Link: https://www.krone.at/1770801
- Natürlich nicht: Dieses Fahrzeug wurde nur dafür gebaut um Fotos von der Sitzaufteilung im Innenraum in der Draufsicht zu machen. In der Roadster Variante wird man den Santa Fe wahrscheinlich bei uns nie Testen können.😂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9857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- 2018-09-15 13:45:05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Frau Lackner aus Holzschlag viel Spaß mit ihrem neuen Volkswagen Golf Highline 4 Motion Diesel mit 102 kW / 140 PS 😊
#autohausfuerst #meinHaendler #meineWerkstatt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995784"/>
                  </a:ext>
                </a:extLst>
              </a:tr>
            </a:tbl>
          </a:graphicData>
        </a:graphic>
      </p:graphicFrame>
      <p:sp>
        <p:nvSpPr>
          <p:cNvPr id="4" name="Text Placeholder 3">
            <a:extLst>
              <a:ext uri="{FF2B5EF4-FFF2-40B4-BE49-F238E27FC236}">
                <a16:creationId xmlns:a16="http://schemas.microsoft.com/office/drawing/2014/main" id="{F3D18EE7-834A-4DD9-9BEA-CA73D48CAAD7}"/>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654658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47DCD-6D41-4C95-B484-231EE4C91908}"/>
              </a:ext>
            </a:extLst>
          </p:cNvPr>
          <p:cNvSpPr>
            <a:spLocks noGrp="1"/>
          </p:cNvSpPr>
          <p:nvPr>
            <p:ph type="title"/>
          </p:nvPr>
        </p:nvSpPr>
        <p:spPr/>
        <p:txBody>
          <a:bodyPr/>
          <a:lstStyle/>
          <a:p>
            <a:r>
              <a:rPr lang="de-DE"/>
              <a:t>Eigene Beiträge (Postings) | Autohaus Fürst - 12 of 13</a:t>
            </a:r>
            <a:endParaRPr lang="en-US"/>
          </a:p>
        </p:txBody>
      </p:sp>
      <p:graphicFrame>
        <p:nvGraphicFramePr>
          <p:cNvPr id="5" name="Table Placeholder 4">
            <a:extLst>
              <a:ext uri="{FF2B5EF4-FFF2-40B4-BE49-F238E27FC236}">
                <a16:creationId xmlns:a16="http://schemas.microsoft.com/office/drawing/2014/main" id="{6EE9056C-0B22-433A-8E4B-BDAFA5909976}"/>
              </a:ext>
            </a:extLst>
          </p:cNvPr>
          <p:cNvGraphicFramePr>
            <a:graphicFrameLocks noGrp="1"/>
          </p:cNvGraphicFramePr>
          <p:nvPr>
            <p:ph type="tbl" sz="quarter" idx="13"/>
            <p:extLst>
              <p:ext uri="{D42A27DB-BD31-4B8C-83A1-F6EECF244321}">
                <p14:modId xmlns:p14="http://schemas.microsoft.com/office/powerpoint/2010/main" val="1218697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35244847"/>
                    </a:ext>
                  </a:extLst>
                </a:gridCol>
                <a:gridCol w="658368">
                  <a:extLst>
                    <a:ext uri="{9D8B030D-6E8A-4147-A177-3AD203B41FA5}">
                      <a16:colId xmlns:a16="http://schemas.microsoft.com/office/drawing/2014/main" val="3039475302"/>
                    </a:ext>
                  </a:extLst>
                </a:gridCol>
                <a:gridCol w="658368">
                  <a:extLst>
                    <a:ext uri="{9D8B030D-6E8A-4147-A177-3AD203B41FA5}">
                      <a16:colId xmlns:a16="http://schemas.microsoft.com/office/drawing/2014/main" val="2320577966"/>
                    </a:ext>
                  </a:extLst>
                </a:gridCol>
                <a:gridCol w="658368">
                  <a:extLst>
                    <a:ext uri="{9D8B030D-6E8A-4147-A177-3AD203B41FA5}">
                      <a16:colId xmlns:a16="http://schemas.microsoft.com/office/drawing/2014/main" val="3408042440"/>
                    </a:ext>
                  </a:extLst>
                </a:gridCol>
                <a:gridCol w="658368">
                  <a:extLst>
                    <a:ext uri="{9D8B030D-6E8A-4147-A177-3AD203B41FA5}">
                      <a16:colId xmlns:a16="http://schemas.microsoft.com/office/drawing/2014/main" val="2866021229"/>
                    </a:ext>
                  </a:extLst>
                </a:gridCol>
                <a:gridCol w="658368">
                  <a:extLst>
                    <a:ext uri="{9D8B030D-6E8A-4147-A177-3AD203B41FA5}">
                      <a16:colId xmlns:a16="http://schemas.microsoft.com/office/drawing/2014/main" val="1240397657"/>
                    </a:ext>
                  </a:extLst>
                </a:gridCol>
                <a:gridCol w="658368">
                  <a:extLst>
                    <a:ext uri="{9D8B030D-6E8A-4147-A177-3AD203B41FA5}">
                      <a16:colId xmlns:a16="http://schemas.microsoft.com/office/drawing/2014/main" val="2388763895"/>
                    </a:ext>
                  </a:extLst>
                </a:gridCol>
                <a:gridCol w="658368">
                  <a:extLst>
                    <a:ext uri="{9D8B030D-6E8A-4147-A177-3AD203B41FA5}">
                      <a16:colId xmlns:a16="http://schemas.microsoft.com/office/drawing/2014/main" val="3983395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3460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- 2018-09-15 09:40:06 </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Hartberg und zwar an Mario Teubl mit seinem neuen Hyundai i30 GO in der lässigen Farbe  mit 73 kW / 100 PS ! 😁
Mario Teubl, wir wünschen dir abertausende gute Kilometer und vorallem unfallfreie Fahrt! 😀
Der neue, nach unten zulaufende Cascading-Kühlergrill ist von der Ästhetik geschmolzenen Stahls inspiriert und symbolisiert so pure Kraft und Dynamik.
Das Heckdesign zeichnet sich durch hoch positionierte Heck- und Nebelschlussleuchten aus und sorgt so dafür, dass sich der neue Hyundai i30 deutlich von anderen Fahrzeugen abhebt. Der auffällige, schwarz glänzende Heckspoiler verbessert nicht nur die Aerodynamik, sondern setzt auch einen sportlichen Design-Akzent! 😍😍
#autohausfuerst #meinHaendler #meineWerkstatt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5060996"/>
                  </a:ext>
                </a:extLst>
              </a:tr>
            </a:tbl>
          </a:graphicData>
        </a:graphic>
      </p:graphicFrame>
      <p:sp>
        <p:nvSpPr>
          <p:cNvPr id="4" name="Text Placeholder 3">
            <a:extLst>
              <a:ext uri="{FF2B5EF4-FFF2-40B4-BE49-F238E27FC236}">
                <a16:creationId xmlns:a16="http://schemas.microsoft.com/office/drawing/2014/main" id="{16A1AFB4-BD4B-4710-81B7-FC238E14CA65}"/>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61136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2C086-D890-485D-B8F4-35548BF1A1C6}"/>
              </a:ext>
            </a:extLst>
          </p:cNvPr>
          <p:cNvSpPr>
            <a:spLocks noGrp="1"/>
          </p:cNvSpPr>
          <p:nvPr>
            <p:ph type="title"/>
          </p:nvPr>
        </p:nvSpPr>
        <p:spPr/>
        <p:txBody>
          <a:bodyPr/>
          <a:lstStyle/>
          <a:p>
            <a:r>
              <a:rPr lang="de-DE"/>
              <a:t>Eigene Beiträge (Postings) | Autohaus Fürst - 13 of 13</a:t>
            </a:r>
            <a:endParaRPr lang="en-US"/>
          </a:p>
        </p:txBody>
      </p:sp>
      <p:graphicFrame>
        <p:nvGraphicFramePr>
          <p:cNvPr id="5" name="Table Placeholder 4">
            <a:extLst>
              <a:ext uri="{FF2B5EF4-FFF2-40B4-BE49-F238E27FC236}">
                <a16:creationId xmlns:a16="http://schemas.microsoft.com/office/drawing/2014/main" id="{C0F73A7A-003E-4FDD-9745-3DC9EF831C8B}"/>
              </a:ext>
            </a:extLst>
          </p:cNvPr>
          <p:cNvGraphicFramePr>
            <a:graphicFrameLocks noGrp="1"/>
          </p:cNvGraphicFramePr>
          <p:nvPr>
            <p:ph type="tbl" sz="quarter" idx="13"/>
            <p:extLst>
              <p:ext uri="{D42A27DB-BD31-4B8C-83A1-F6EECF244321}">
                <p14:modId xmlns:p14="http://schemas.microsoft.com/office/powerpoint/2010/main" val="3994914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59697838"/>
                    </a:ext>
                  </a:extLst>
                </a:gridCol>
                <a:gridCol w="658368">
                  <a:extLst>
                    <a:ext uri="{9D8B030D-6E8A-4147-A177-3AD203B41FA5}">
                      <a16:colId xmlns:a16="http://schemas.microsoft.com/office/drawing/2014/main" val="1382837143"/>
                    </a:ext>
                  </a:extLst>
                </a:gridCol>
                <a:gridCol w="658368">
                  <a:extLst>
                    <a:ext uri="{9D8B030D-6E8A-4147-A177-3AD203B41FA5}">
                      <a16:colId xmlns:a16="http://schemas.microsoft.com/office/drawing/2014/main" val="208462103"/>
                    </a:ext>
                  </a:extLst>
                </a:gridCol>
                <a:gridCol w="658368">
                  <a:extLst>
                    <a:ext uri="{9D8B030D-6E8A-4147-A177-3AD203B41FA5}">
                      <a16:colId xmlns:a16="http://schemas.microsoft.com/office/drawing/2014/main" val="1324621516"/>
                    </a:ext>
                  </a:extLst>
                </a:gridCol>
                <a:gridCol w="658368">
                  <a:extLst>
                    <a:ext uri="{9D8B030D-6E8A-4147-A177-3AD203B41FA5}">
                      <a16:colId xmlns:a16="http://schemas.microsoft.com/office/drawing/2014/main" val="123011709"/>
                    </a:ext>
                  </a:extLst>
                </a:gridCol>
                <a:gridCol w="658368">
                  <a:extLst>
                    <a:ext uri="{9D8B030D-6E8A-4147-A177-3AD203B41FA5}">
                      <a16:colId xmlns:a16="http://schemas.microsoft.com/office/drawing/2014/main" val="1779705456"/>
                    </a:ext>
                  </a:extLst>
                </a:gridCol>
                <a:gridCol w="658368">
                  <a:extLst>
                    <a:ext uri="{9D8B030D-6E8A-4147-A177-3AD203B41FA5}">
                      <a16:colId xmlns:a16="http://schemas.microsoft.com/office/drawing/2014/main" val="221129689"/>
                    </a:ext>
                  </a:extLst>
                </a:gridCol>
                <a:gridCol w="658368">
                  <a:extLst>
                    <a:ext uri="{9D8B030D-6E8A-4147-A177-3AD203B41FA5}">
                      <a16:colId xmlns:a16="http://schemas.microsoft.com/office/drawing/2014/main" val="224814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0716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- 2018-09-13 19:46:01 </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Neuberg im Burgenland und zwar an Christian Kessler mit seinem neuen Hyundai ix35 GO Plus mit 85 kW / 116 PS ! 😀
Christian Kessler, wir wünschen Dir abertausende gute Kilometer und unfallfreie Fahrt mit Deinem neuen Hyundai!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7171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- 2018-09-13 17:38:00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Manuela &amp; Erwin Hohl aus Seebenstein viel Spaß mit ihrem neuen BMW X3 30d Automatik mit Vollausstattung und bärenstarken 190 kW / 258 PS ! 🐻😉
Manuela &amp; Erwin Hohl, wir wünschen Euch abertausende gute Kilometer und unfallfreie Fahrt mit Eurem neuen BMW!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8241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- 2018-09-13 11:34:00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Manfred Hofer aus Riedlingsdorf viel Spaß mit seinem neuen Ford Fiesta Ambiente in der coolen Farbe  mit 75 PS ! 😊
Viel Spaß mit Ihrem neuen Weggefährten!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2393715"/>
                  </a:ext>
                </a:extLst>
              </a:tr>
            </a:tbl>
          </a:graphicData>
        </a:graphic>
      </p:graphicFrame>
      <p:sp>
        <p:nvSpPr>
          <p:cNvPr id="4" name="Text Placeholder 3">
            <a:extLst>
              <a:ext uri="{FF2B5EF4-FFF2-40B4-BE49-F238E27FC236}">
                <a16:creationId xmlns:a16="http://schemas.microsoft.com/office/drawing/2014/main" id="{CDDF4682-1398-4DC7-B3F8-9483492418AB}"/>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3651579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A6A2A-6A1D-4B3C-9B40-11785BBA3E83}"/>
              </a:ext>
            </a:extLst>
          </p:cNvPr>
          <p:cNvSpPr>
            <a:spLocks noGrp="1"/>
          </p:cNvSpPr>
          <p:nvPr>
            <p:ph type="title"/>
          </p:nvPr>
        </p:nvSpPr>
        <p:spPr/>
        <p:txBody>
          <a:bodyPr/>
          <a:lstStyle/>
          <a:p>
            <a:r>
              <a:rPr lang="de-DE"/>
              <a:t>Eigene Beiträge (Postings) + Reactions | Autohaus Fürst - 1 of 15</a:t>
            </a:r>
            <a:endParaRPr lang="en-US"/>
          </a:p>
        </p:txBody>
      </p:sp>
      <p:graphicFrame>
        <p:nvGraphicFramePr>
          <p:cNvPr id="5" name="Table Placeholder 4">
            <a:extLst>
              <a:ext uri="{FF2B5EF4-FFF2-40B4-BE49-F238E27FC236}">
                <a16:creationId xmlns:a16="http://schemas.microsoft.com/office/drawing/2014/main" id="{EDE05768-8F24-4C86-9AE5-50529F5D37E2}"/>
              </a:ext>
            </a:extLst>
          </p:cNvPr>
          <p:cNvGraphicFramePr>
            <a:graphicFrameLocks noGrp="1"/>
          </p:cNvGraphicFramePr>
          <p:nvPr>
            <p:ph type="tbl" sz="quarter" idx="13"/>
            <p:extLst>
              <p:ext uri="{D42A27DB-BD31-4B8C-83A1-F6EECF244321}">
                <p14:modId xmlns:p14="http://schemas.microsoft.com/office/powerpoint/2010/main" val="3708406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29933114"/>
                    </a:ext>
                  </a:extLst>
                </a:gridCol>
                <a:gridCol w="822960">
                  <a:extLst>
                    <a:ext uri="{9D8B030D-6E8A-4147-A177-3AD203B41FA5}">
                      <a16:colId xmlns:a16="http://schemas.microsoft.com/office/drawing/2014/main" val="3091731152"/>
                    </a:ext>
                  </a:extLst>
                </a:gridCol>
                <a:gridCol w="822960">
                  <a:extLst>
                    <a:ext uri="{9D8B030D-6E8A-4147-A177-3AD203B41FA5}">
                      <a16:colId xmlns:a16="http://schemas.microsoft.com/office/drawing/2014/main" val="4216432848"/>
                    </a:ext>
                  </a:extLst>
                </a:gridCol>
                <a:gridCol w="822960">
                  <a:extLst>
                    <a:ext uri="{9D8B030D-6E8A-4147-A177-3AD203B41FA5}">
                      <a16:colId xmlns:a16="http://schemas.microsoft.com/office/drawing/2014/main" val="3643376914"/>
                    </a:ext>
                  </a:extLst>
                </a:gridCol>
                <a:gridCol w="822960">
                  <a:extLst>
                    <a:ext uri="{9D8B030D-6E8A-4147-A177-3AD203B41FA5}">
                      <a16:colId xmlns:a16="http://schemas.microsoft.com/office/drawing/2014/main" val="2677805080"/>
                    </a:ext>
                  </a:extLst>
                </a:gridCol>
                <a:gridCol w="822960">
                  <a:extLst>
                    <a:ext uri="{9D8B030D-6E8A-4147-A177-3AD203B41FA5}">
                      <a16:colId xmlns:a16="http://schemas.microsoft.com/office/drawing/2014/main" val="1024899928"/>
                    </a:ext>
                  </a:extLst>
                </a:gridCol>
                <a:gridCol w="822960">
                  <a:extLst>
                    <a:ext uri="{9D8B030D-6E8A-4147-A177-3AD203B41FA5}">
                      <a16:colId xmlns:a16="http://schemas.microsoft.com/office/drawing/2014/main" val="2539918663"/>
                    </a:ext>
                  </a:extLst>
                </a:gridCol>
                <a:gridCol w="822960">
                  <a:extLst>
                    <a:ext uri="{9D8B030D-6E8A-4147-A177-3AD203B41FA5}">
                      <a16:colId xmlns:a16="http://schemas.microsoft.com/office/drawing/2014/main" val="409262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80161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- 2018-09-28 09:42:47 </a:t>
                      </a:r>
                      <a:r>
                        <a:rPr kumimoji="0" lang="de-DE" sz="1000" b="0" i="0" u="none" strike="noStrike" kern="1200" cap="none" spc="0" normalizeH="0" baseline="0" noProof="0">
                          <a:ln>
                            <a:noFill/>
                          </a:ln>
                          <a:solidFill>
                            <a:prstClr val="black"/>
                          </a:solidFill>
                          <a:effectLst/>
                          <a:uLnTx/>
                          <a:uFillTx/>
                          <a:latin typeface="+mn-lt"/>
                          <a:ea typeface="+mn-ea"/>
                          <a:cs typeface="+mn-cs"/>
                        </a:rPr>
                        <a:t> 
 ❄️ Warum Sie jedes Jahr zum Winter-Check sollten ❄️
Damit die Winterfreude ⛄ nicht durch eine Panne verdorben wird, rät die Technikabteilung des Autohaus Fürst zu einem Winter-Check. 
Erfahren Sie unter dem Link, was beim Winter-Check gemacht wird und warum man dieses kleine "Zwischenservice" nicht auf die leichte Schulter nehmen sollte! Was würde es schlimmeres geben, als eine Panne bei kalten Minusgraden? ❄️
Vertrauen Sie auf unsere Expertise und Servicekompetenz und gehen Sie auf Nummer sicher!
🔗Alle Infos unter: http://www.autohaus-fuerst.at/aktionen/Winter-Check-.3d481.php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10097641"/>
                  </a:ext>
                </a:extLst>
              </a:tr>
            </a:tbl>
          </a:graphicData>
        </a:graphic>
      </p:graphicFrame>
      <p:sp>
        <p:nvSpPr>
          <p:cNvPr id="4" name="Text Placeholder 3">
            <a:extLst>
              <a:ext uri="{FF2B5EF4-FFF2-40B4-BE49-F238E27FC236}">
                <a16:creationId xmlns:a16="http://schemas.microsoft.com/office/drawing/2014/main" id="{73E56533-C462-4066-AA18-09A069F91A9F}"/>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1529864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0149D-57E9-4705-A26B-4A59D2EE4903}"/>
              </a:ext>
            </a:extLst>
          </p:cNvPr>
          <p:cNvSpPr>
            <a:spLocks noGrp="1"/>
          </p:cNvSpPr>
          <p:nvPr>
            <p:ph type="title"/>
          </p:nvPr>
        </p:nvSpPr>
        <p:spPr/>
        <p:txBody>
          <a:bodyPr/>
          <a:lstStyle/>
          <a:p>
            <a:r>
              <a:rPr lang="de-DE"/>
              <a:t>Eigene Beiträge (Postings) + Reactions | Autohaus Fürst - 2 of 15</a:t>
            </a:r>
            <a:endParaRPr lang="en-US"/>
          </a:p>
        </p:txBody>
      </p:sp>
      <p:graphicFrame>
        <p:nvGraphicFramePr>
          <p:cNvPr id="5" name="Table Placeholder 4">
            <a:extLst>
              <a:ext uri="{FF2B5EF4-FFF2-40B4-BE49-F238E27FC236}">
                <a16:creationId xmlns:a16="http://schemas.microsoft.com/office/drawing/2014/main" id="{C4425525-8E63-45A6-96E7-6E70A96D6B1D}"/>
              </a:ext>
            </a:extLst>
          </p:cNvPr>
          <p:cNvGraphicFramePr>
            <a:graphicFrameLocks noGrp="1"/>
          </p:cNvGraphicFramePr>
          <p:nvPr>
            <p:ph type="tbl" sz="quarter" idx="13"/>
            <p:extLst>
              <p:ext uri="{D42A27DB-BD31-4B8C-83A1-F6EECF244321}">
                <p14:modId xmlns:p14="http://schemas.microsoft.com/office/powerpoint/2010/main" val="158644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14789603"/>
                    </a:ext>
                  </a:extLst>
                </a:gridCol>
                <a:gridCol w="822960">
                  <a:extLst>
                    <a:ext uri="{9D8B030D-6E8A-4147-A177-3AD203B41FA5}">
                      <a16:colId xmlns:a16="http://schemas.microsoft.com/office/drawing/2014/main" val="492470242"/>
                    </a:ext>
                  </a:extLst>
                </a:gridCol>
                <a:gridCol w="822960">
                  <a:extLst>
                    <a:ext uri="{9D8B030D-6E8A-4147-A177-3AD203B41FA5}">
                      <a16:colId xmlns:a16="http://schemas.microsoft.com/office/drawing/2014/main" val="2527496700"/>
                    </a:ext>
                  </a:extLst>
                </a:gridCol>
                <a:gridCol w="822960">
                  <a:extLst>
                    <a:ext uri="{9D8B030D-6E8A-4147-A177-3AD203B41FA5}">
                      <a16:colId xmlns:a16="http://schemas.microsoft.com/office/drawing/2014/main" val="2855427423"/>
                    </a:ext>
                  </a:extLst>
                </a:gridCol>
                <a:gridCol w="822960">
                  <a:extLst>
                    <a:ext uri="{9D8B030D-6E8A-4147-A177-3AD203B41FA5}">
                      <a16:colId xmlns:a16="http://schemas.microsoft.com/office/drawing/2014/main" val="237427417"/>
                    </a:ext>
                  </a:extLst>
                </a:gridCol>
                <a:gridCol w="822960">
                  <a:extLst>
                    <a:ext uri="{9D8B030D-6E8A-4147-A177-3AD203B41FA5}">
                      <a16:colId xmlns:a16="http://schemas.microsoft.com/office/drawing/2014/main" val="869189476"/>
                    </a:ext>
                  </a:extLst>
                </a:gridCol>
                <a:gridCol w="822960">
                  <a:extLst>
                    <a:ext uri="{9D8B030D-6E8A-4147-A177-3AD203B41FA5}">
                      <a16:colId xmlns:a16="http://schemas.microsoft.com/office/drawing/2014/main" val="2254747575"/>
                    </a:ext>
                  </a:extLst>
                </a:gridCol>
                <a:gridCol w="822960">
                  <a:extLst>
                    <a:ext uri="{9D8B030D-6E8A-4147-A177-3AD203B41FA5}">
                      <a16:colId xmlns:a16="http://schemas.microsoft.com/office/drawing/2014/main" val="1669155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48017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- 2018-09-28 09:22:41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Frau Doktor Eszter Babos aus Schachendorf viel Spaß mit ihrem neuen VW Passat mit 77 kW / 105 PS ! 😁
Wir wünschen Ihnen viel Spaß mit Ihrem neuen Weggefährten, abertausende gute Kilometer und vorallem unfallfreie Fahrt! 🙂🙂
#autohausfuerst #meinHaendler #meineWerkstatt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15455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- 2018-09-24 12:00:34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Alois König aus Markt Neuhodis viel Spaß mit Seinem neuen Hyundai i30 Kombi GO in der lässigen Außenfarbe platinium-silver mit 73 kW / 100 PS !
👍
Herr König, wir wünschen Ihnen abertausende gute Kilometer und vorallem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8021015"/>
                  </a:ext>
                </a:extLst>
              </a:tr>
            </a:tbl>
          </a:graphicData>
        </a:graphic>
      </p:graphicFrame>
      <p:sp>
        <p:nvSpPr>
          <p:cNvPr id="4" name="Text Placeholder 3">
            <a:extLst>
              <a:ext uri="{FF2B5EF4-FFF2-40B4-BE49-F238E27FC236}">
                <a16:creationId xmlns:a16="http://schemas.microsoft.com/office/drawing/2014/main" id="{495FABB0-C7DC-492D-86E7-1D64FACC76B7}"/>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7677344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F9523-1644-46BE-9AB7-6BD7D5F47E51}"/>
              </a:ext>
            </a:extLst>
          </p:cNvPr>
          <p:cNvSpPr>
            <a:spLocks noGrp="1"/>
          </p:cNvSpPr>
          <p:nvPr>
            <p:ph type="title"/>
          </p:nvPr>
        </p:nvSpPr>
        <p:spPr/>
        <p:txBody>
          <a:bodyPr/>
          <a:lstStyle/>
          <a:p>
            <a:r>
              <a:rPr lang="de-DE"/>
              <a:t>Eigene Beiträge (Postings) + Reactions | Autohaus Fürst - 3 of 15</a:t>
            </a:r>
            <a:endParaRPr lang="en-US"/>
          </a:p>
        </p:txBody>
      </p:sp>
      <p:graphicFrame>
        <p:nvGraphicFramePr>
          <p:cNvPr id="5" name="Table Placeholder 4">
            <a:extLst>
              <a:ext uri="{FF2B5EF4-FFF2-40B4-BE49-F238E27FC236}">
                <a16:creationId xmlns:a16="http://schemas.microsoft.com/office/drawing/2014/main" id="{F32B402B-64EC-46E0-A7D5-8E633F1DAEC3}"/>
              </a:ext>
            </a:extLst>
          </p:cNvPr>
          <p:cNvGraphicFramePr>
            <a:graphicFrameLocks noGrp="1"/>
          </p:cNvGraphicFramePr>
          <p:nvPr>
            <p:ph type="tbl" sz="quarter" idx="13"/>
            <p:extLst>
              <p:ext uri="{D42A27DB-BD31-4B8C-83A1-F6EECF244321}">
                <p14:modId xmlns:p14="http://schemas.microsoft.com/office/powerpoint/2010/main" val="1288151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70136052"/>
                    </a:ext>
                  </a:extLst>
                </a:gridCol>
                <a:gridCol w="822960">
                  <a:extLst>
                    <a:ext uri="{9D8B030D-6E8A-4147-A177-3AD203B41FA5}">
                      <a16:colId xmlns:a16="http://schemas.microsoft.com/office/drawing/2014/main" val="3899291249"/>
                    </a:ext>
                  </a:extLst>
                </a:gridCol>
                <a:gridCol w="822960">
                  <a:extLst>
                    <a:ext uri="{9D8B030D-6E8A-4147-A177-3AD203B41FA5}">
                      <a16:colId xmlns:a16="http://schemas.microsoft.com/office/drawing/2014/main" val="1698885790"/>
                    </a:ext>
                  </a:extLst>
                </a:gridCol>
                <a:gridCol w="822960">
                  <a:extLst>
                    <a:ext uri="{9D8B030D-6E8A-4147-A177-3AD203B41FA5}">
                      <a16:colId xmlns:a16="http://schemas.microsoft.com/office/drawing/2014/main" val="2092560473"/>
                    </a:ext>
                  </a:extLst>
                </a:gridCol>
                <a:gridCol w="822960">
                  <a:extLst>
                    <a:ext uri="{9D8B030D-6E8A-4147-A177-3AD203B41FA5}">
                      <a16:colId xmlns:a16="http://schemas.microsoft.com/office/drawing/2014/main" val="2116491082"/>
                    </a:ext>
                  </a:extLst>
                </a:gridCol>
                <a:gridCol w="822960">
                  <a:extLst>
                    <a:ext uri="{9D8B030D-6E8A-4147-A177-3AD203B41FA5}">
                      <a16:colId xmlns:a16="http://schemas.microsoft.com/office/drawing/2014/main" val="4209418723"/>
                    </a:ext>
                  </a:extLst>
                </a:gridCol>
                <a:gridCol w="822960">
                  <a:extLst>
                    <a:ext uri="{9D8B030D-6E8A-4147-A177-3AD203B41FA5}">
                      <a16:colId xmlns:a16="http://schemas.microsoft.com/office/drawing/2014/main" val="4102641212"/>
                    </a:ext>
                  </a:extLst>
                </a:gridCol>
                <a:gridCol w="822960">
                  <a:extLst>
                    <a:ext uri="{9D8B030D-6E8A-4147-A177-3AD203B41FA5}">
                      <a16:colId xmlns:a16="http://schemas.microsoft.com/office/drawing/2014/main" val="1192957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55831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- 2018-09-23 16:00:00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Frau Martina Bundschuh aus Aschau viel Spaß mit Ihrem neuen Hyundai i20 GB GO Plus in der coolen Farbe aqua-sparkling mit 61 kW / 84 PS !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89960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- 2018-09-23 12:00:18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der Klöcher Baugesellschaft GmbH aus Klöch viel Spaß mit Ihrem neuen Toyota Hilux Country DK in der coolen Farbe  mit 110 kW / 150 PS !
😁
Wir wünschen eine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67853661"/>
                  </a:ext>
                </a:extLst>
              </a:tr>
            </a:tbl>
          </a:graphicData>
        </a:graphic>
      </p:graphicFrame>
      <p:sp>
        <p:nvSpPr>
          <p:cNvPr id="4" name="Text Placeholder 3">
            <a:extLst>
              <a:ext uri="{FF2B5EF4-FFF2-40B4-BE49-F238E27FC236}">
                <a16:creationId xmlns:a16="http://schemas.microsoft.com/office/drawing/2014/main" id="{409980E2-3170-4629-BDEA-036524B14209}"/>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797370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5FE0F-0523-4C0B-BED7-B2968048FA01}"/>
              </a:ext>
            </a:extLst>
          </p:cNvPr>
          <p:cNvSpPr>
            <a:spLocks noGrp="1"/>
          </p:cNvSpPr>
          <p:nvPr>
            <p:ph type="title"/>
          </p:nvPr>
        </p:nvSpPr>
        <p:spPr/>
        <p:txBody>
          <a:bodyPr/>
          <a:lstStyle/>
          <a:p>
            <a:r>
              <a:rPr lang="de-DE"/>
              <a:t>Eigene Beiträge (Postings) + Reactions | Autohaus Fürst - 4 of 15</a:t>
            </a:r>
            <a:endParaRPr lang="en-US"/>
          </a:p>
        </p:txBody>
      </p:sp>
      <p:graphicFrame>
        <p:nvGraphicFramePr>
          <p:cNvPr id="5" name="Table Placeholder 4">
            <a:extLst>
              <a:ext uri="{FF2B5EF4-FFF2-40B4-BE49-F238E27FC236}">
                <a16:creationId xmlns:a16="http://schemas.microsoft.com/office/drawing/2014/main" id="{13B1EA5F-EB67-43C9-89C8-406D23941CF0}"/>
              </a:ext>
            </a:extLst>
          </p:cNvPr>
          <p:cNvGraphicFramePr>
            <a:graphicFrameLocks noGrp="1"/>
          </p:cNvGraphicFramePr>
          <p:nvPr>
            <p:ph type="tbl" sz="quarter" idx="13"/>
            <p:extLst>
              <p:ext uri="{D42A27DB-BD31-4B8C-83A1-F6EECF244321}">
                <p14:modId xmlns:p14="http://schemas.microsoft.com/office/powerpoint/2010/main" val="2383610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4031018"/>
                    </a:ext>
                  </a:extLst>
                </a:gridCol>
                <a:gridCol w="822960">
                  <a:extLst>
                    <a:ext uri="{9D8B030D-6E8A-4147-A177-3AD203B41FA5}">
                      <a16:colId xmlns:a16="http://schemas.microsoft.com/office/drawing/2014/main" val="2893405806"/>
                    </a:ext>
                  </a:extLst>
                </a:gridCol>
                <a:gridCol w="822960">
                  <a:extLst>
                    <a:ext uri="{9D8B030D-6E8A-4147-A177-3AD203B41FA5}">
                      <a16:colId xmlns:a16="http://schemas.microsoft.com/office/drawing/2014/main" val="883619079"/>
                    </a:ext>
                  </a:extLst>
                </a:gridCol>
                <a:gridCol w="822960">
                  <a:extLst>
                    <a:ext uri="{9D8B030D-6E8A-4147-A177-3AD203B41FA5}">
                      <a16:colId xmlns:a16="http://schemas.microsoft.com/office/drawing/2014/main" val="4228211656"/>
                    </a:ext>
                  </a:extLst>
                </a:gridCol>
                <a:gridCol w="822960">
                  <a:extLst>
                    <a:ext uri="{9D8B030D-6E8A-4147-A177-3AD203B41FA5}">
                      <a16:colId xmlns:a16="http://schemas.microsoft.com/office/drawing/2014/main" val="2018776937"/>
                    </a:ext>
                  </a:extLst>
                </a:gridCol>
                <a:gridCol w="822960">
                  <a:extLst>
                    <a:ext uri="{9D8B030D-6E8A-4147-A177-3AD203B41FA5}">
                      <a16:colId xmlns:a16="http://schemas.microsoft.com/office/drawing/2014/main" val="3782231609"/>
                    </a:ext>
                  </a:extLst>
                </a:gridCol>
                <a:gridCol w="822960">
                  <a:extLst>
                    <a:ext uri="{9D8B030D-6E8A-4147-A177-3AD203B41FA5}">
                      <a16:colId xmlns:a16="http://schemas.microsoft.com/office/drawing/2014/main" val="566001240"/>
                    </a:ext>
                  </a:extLst>
                </a:gridCol>
                <a:gridCol w="822960">
                  <a:extLst>
                    <a:ext uri="{9D8B030D-6E8A-4147-A177-3AD203B41FA5}">
                      <a16:colId xmlns:a16="http://schemas.microsoft.com/office/drawing/2014/main" val="955386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46903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- 2018-09-23 12:00:17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Josef Ifsits aus Wien viel Spaß mit Seinem neuen Toyota Yaris 5TG Young in der lässigen Außenfarbe rot-metallic mit 50 kW / 69 PS !
😁
Herr Ifsits, wir wünschen abertausende gute Kilometer und unfallfreie Fahrt mit Ihrem neuen Toyota Yaris 5TG Young!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5929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- 2018-09-22 16:00:25 </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Bad Tatzmannsdorf und zwar an Regina Unterüberbacher mit Ihrem neuen Hyundai i20 First Edition in der lässigen Farbe tomato-red.
😀
Frau Unterüberbacher, wir wünschen Ihnen abertausende gute Kilometer und vorallem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1866513"/>
                  </a:ext>
                </a:extLst>
              </a:tr>
            </a:tbl>
          </a:graphicData>
        </a:graphic>
      </p:graphicFrame>
      <p:sp>
        <p:nvSpPr>
          <p:cNvPr id="4" name="Text Placeholder 3">
            <a:extLst>
              <a:ext uri="{FF2B5EF4-FFF2-40B4-BE49-F238E27FC236}">
                <a16:creationId xmlns:a16="http://schemas.microsoft.com/office/drawing/2014/main" id="{A09CBEAF-296C-4FBD-A564-8C7626C5C866}"/>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5836986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CB8C7-F8B9-4024-BA06-C9684B1AB7FD}"/>
              </a:ext>
            </a:extLst>
          </p:cNvPr>
          <p:cNvSpPr>
            <a:spLocks noGrp="1"/>
          </p:cNvSpPr>
          <p:nvPr>
            <p:ph type="title"/>
          </p:nvPr>
        </p:nvSpPr>
        <p:spPr/>
        <p:txBody>
          <a:bodyPr/>
          <a:lstStyle/>
          <a:p>
            <a:r>
              <a:rPr lang="de-DE"/>
              <a:t>Eigene Beiträge (Postings) + Reactions | Autohaus Fürst - 5 of 15</a:t>
            </a:r>
            <a:endParaRPr lang="en-US"/>
          </a:p>
        </p:txBody>
      </p:sp>
      <p:graphicFrame>
        <p:nvGraphicFramePr>
          <p:cNvPr id="5" name="Table Placeholder 4">
            <a:extLst>
              <a:ext uri="{FF2B5EF4-FFF2-40B4-BE49-F238E27FC236}">
                <a16:creationId xmlns:a16="http://schemas.microsoft.com/office/drawing/2014/main" id="{1A44E3ED-1466-40A6-AFA2-F7A8AB020FE1}"/>
              </a:ext>
            </a:extLst>
          </p:cNvPr>
          <p:cNvGraphicFramePr>
            <a:graphicFrameLocks noGrp="1"/>
          </p:cNvGraphicFramePr>
          <p:nvPr>
            <p:ph type="tbl" sz="quarter" idx="13"/>
            <p:extLst>
              <p:ext uri="{D42A27DB-BD31-4B8C-83A1-F6EECF244321}">
                <p14:modId xmlns:p14="http://schemas.microsoft.com/office/powerpoint/2010/main" val="1335782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85452255"/>
                    </a:ext>
                  </a:extLst>
                </a:gridCol>
                <a:gridCol w="822960">
                  <a:extLst>
                    <a:ext uri="{9D8B030D-6E8A-4147-A177-3AD203B41FA5}">
                      <a16:colId xmlns:a16="http://schemas.microsoft.com/office/drawing/2014/main" val="3873222420"/>
                    </a:ext>
                  </a:extLst>
                </a:gridCol>
                <a:gridCol w="822960">
                  <a:extLst>
                    <a:ext uri="{9D8B030D-6E8A-4147-A177-3AD203B41FA5}">
                      <a16:colId xmlns:a16="http://schemas.microsoft.com/office/drawing/2014/main" val="853145875"/>
                    </a:ext>
                  </a:extLst>
                </a:gridCol>
                <a:gridCol w="822960">
                  <a:extLst>
                    <a:ext uri="{9D8B030D-6E8A-4147-A177-3AD203B41FA5}">
                      <a16:colId xmlns:a16="http://schemas.microsoft.com/office/drawing/2014/main" val="2221469194"/>
                    </a:ext>
                  </a:extLst>
                </a:gridCol>
                <a:gridCol w="822960">
                  <a:extLst>
                    <a:ext uri="{9D8B030D-6E8A-4147-A177-3AD203B41FA5}">
                      <a16:colId xmlns:a16="http://schemas.microsoft.com/office/drawing/2014/main" val="3079699578"/>
                    </a:ext>
                  </a:extLst>
                </a:gridCol>
                <a:gridCol w="822960">
                  <a:extLst>
                    <a:ext uri="{9D8B030D-6E8A-4147-A177-3AD203B41FA5}">
                      <a16:colId xmlns:a16="http://schemas.microsoft.com/office/drawing/2014/main" val="3900000139"/>
                    </a:ext>
                  </a:extLst>
                </a:gridCol>
                <a:gridCol w="822960">
                  <a:extLst>
                    <a:ext uri="{9D8B030D-6E8A-4147-A177-3AD203B41FA5}">
                      <a16:colId xmlns:a16="http://schemas.microsoft.com/office/drawing/2014/main" val="375897959"/>
                    </a:ext>
                  </a:extLst>
                </a:gridCol>
                <a:gridCol w="822960">
                  <a:extLst>
                    <a:ext uri="{9D8B030D-6E8A-4147-A177-3AD203B41FA5}">
                      <a16:colId xmlns:a16="http://schemas.microsoft.com/office/drawing/2014/main" val="3562310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36752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- 2018-09-21 22:07:59 </a:t>
                      </a:r>
                      <a:r>
                        <a:rPr kumimoji="0" lang="de-DE" sz="1000" b="0" i="0" u="none" strike="noStrike" kern="1200" cap="none" spc="0" normalizeH="0" baseline="0" noProof="0">
                          <a:ln>
                            <a:noFill/>
                          </a:ln>
                          <a:solidFill>
                            <a:prstClr val="black"/>
                          </a:solidFill>
                          <a:effectLst/>
                          <a:uLnTx/>
                          <a:uFillTx/>
                          <a:latin typeface="+mn-lt"/>
                          <a:ea typeface="+mn-ea"/>
                          <a:cs typeface="+mn-cs"/>
                        </a:rPr>
                        <a:t> 
 Kleine Impression von heute.... 😁🤘
Natürlich mit dem Hilux Hilly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35943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- 2018-09-21 12:26:51 </a:t>
                      </a:r>
                      <a:r>
                        <a:rPr kumimoji="0" lang="de-DE" sz="1000" b="0" i="0" u="none" strike="noStrike" kern="1200" cap="none" spc="0" normalizeH="0" baseline="0" noProof="0">
                          <a:ln>
                            <a:noFill/>
                          </a:ln>
                          <a:solidFill>
                            <a:prstClr val="black"/>
                          </a:solidFill>
                          <a:effectLst/>
                          <a:uLnTx/>
                          <a:uFillTx/>
                          <a:latin typeface="+mn-lt"/>
                          <a:ea typeface="+mn-ea"/>
                          <a:cs typeface="+mn-cs"/>
                        </a:rPr>
                        <a:t> 
 Ab 16:00 beginnen wir mit unserer Team- und Autopräsentation 😁
Wir freuen uns auf ihr kommen 😁
Autoschau bereits ab jetzt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35212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- 2018-09-21 10:45:18 </a:t>
                      </a:r>
                      <a:r>
                        <a:rPr kumimoji="0" lang="de-DE" sz="1000" b="0" i="0" u="none" strike="noStrike" kern="1200" cap="none" spc="0" normalizeH="0" baseline="0" noProof="0">
                          <a:ln>
                            <a:noFill/>
                          </a:ln>
                          <a:solidFill>
                            <a:prstClr val="black"/>
                          </a:solidFill>
                          <a:effectLst/>
                          <a:uLnTx/>
                          <a:uFillTx/>
                          <a:latin typeface="+mn-lt"/>
                          <a:ea typeface="+mn-ea"/>
                          <a:cs typeface="+mn-cs"/>
                        </a:rPr>
                        <a:t> 
 Wir sind bereits bei den letzten Vorbereitungsarbeiten für die heutige Teampräsentation der UNGER STEEL Gunners Oberwart bei uns im Autohaus Fürst - Wir freuen uns auf euer zahlreiches 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97651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- 2018-09-21 09:33:16 </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Großpetersdorf und zwar an Josef Polzer mit seinem neuen Hyundai ix20 GO in der coolen Farbe polar-white. 😃 😄
Viel Spaß mit Deinem neuen Weggefährten!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43645633"/>
                  </a:ext>
                </a:extLst>
              </a:tr>
            </a:tbl>
          </a:graphicData>
        </a:graphic>
      </p:graphicFrame>
      <p:sp>
        <p:nvSpPr>
          <p:cNvPr id="4" name="Text Placeholder 3">
            <a:extLst>
              <a:ext uri="{FF2B5EF4-FFF2-40B4-BE49-F238E27FC236}">
                <a16:creationId xmlns:a16="http://schemas.microsoft.com/office/drawing/2014/main" id="{5A7268CF-68A3-4BF8-8F44-C0FC52F464F5}"/>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126120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ABDFD-F031-4D02-82AA-A693D91685A6}"/>
              </a:ext>
            </a:extLst>
          </p:cNvPr>
          <p:cNvSpPr>
            <a:spLocks noGrp="1"/>
          </p:cNvSpPr>
          <p:nvPr>
            <p:ph type="title"/>
          </p:nvPr>
        </p:nvSpPr>
        <p:spPr/>
        <p:txBody>
          <a:bodyPr/>
          <a:lstStyle/>
          <a:p>
            <a:r>
              <a:rPr lang="de-DE"/>
              <a:t>Eigene Beiträge (Postings) + Reactions | Autohaus Fürst - 6 of 15</a:t>
            </a:r>
            <a:endParaRPr lang="en-US"/>
          </a:p>
        </p:txBody>
      </p:sp>
      <p:graphicFrame>
        <p:nvGraphicFramePr>
          <p:cNvPr id="5" name="Table Placeholder 4">
            <a:extLst>
              <a:ext uri="{FF2B5EF4-FFF2-40B4-BE49-F238E27FC236}">
                <a16:creationId xmlns:a16="http://schemas.microsoft.com/office/drawing/2014/main" id="{3BA3D9F1-BDEE-43EF-8201-85F68668072D}"/>
              </a:ext>
            </a:extLst>
          </p:cNvPr>
          <p:cNvGraphicFramePr>
            <a:graphicFrameLocks noGrp="1"/>
          </p:cNvGraphicFramePr>
          <p:nvPr>
            <p:ph type="tbl" sz="quarter" idx="13"/>
            <p:extLst>
              <p:ext uri="{D42A27DB-BD31-4B8C-83A1-F6EECF244321}">
                <p14:modId xmlns:p14="http://schemas.microsoft.com/office/powerpoint/2010/main" val="1306173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79717230"/>
                    </a:ext>
                  </a:extLst>
                </a:gridCol>
                <a:gridCol w="822960">
                  <a:extLst>
                    <a:ext uri="{9D8B030D-6E8A-4147-A177-3AD203B41FA5}">
                      <a16:colId xmlns:a16="http://schemas.microsoft.com/office/drawing/2014/main" val="1079229416"/>
                    </a:ext>
                  </a:extLst>
                </a:gridCol>
                <a:gridCol w="822960">
                  <a:extLst>
                    <a:ext uri="{9D8B030D-6E8A-4147-A177-3AD203B41FA5}">
                      <a16:colId xmlns:a16="http://schemas.microsoft.com/office/drawing/2014/main" val="447971151"/>
                    </a:ext>
                  </a:extLst>
                </a:gridCol>
                <a:gridCol w="822960">
                  <a:extLst>
                    <a:ext uri="{9D8B030D-6E8A-4147-A177-3AD203B41FA5}">
                      <a16:colId xmlns:a16="http://schemas.microsoft.com/office/drawing/2014/main" val="1658700486"/>
                    </a:ext>
                  </a:extLst>
                </a:gridCol>
                <a:gridCol w="822960">
                  <a:extLst>
                    <a:ext uri="{9D8B030D-6E8A-4147-A177-3AD203B41FA5}">
                      <a16:colId xmlns:a16="http://schemas.microsoft.com/office/drawing/2014/main" val="2717890287"/>
                    </a:ext>
                  </a:extLst>
                </a:gridCol>
                <a:gridCol w="822960">
                  <a:extLst>
                    <a:ext uri="{9D8B030D-6E8A-4147-A177-3AD203B41FA5}">
                      <a16:colId xmlns:a16="http://schemas.microsoft.com/office/drawing/2014/main" val="3635803972"/>
                    </a:ext>
                  </a:extLst>
                </a:gridCol>
                <a:gridCol w="822960">
                  <a:extLst>
                    <a:ext uri="{9D8B030D-6E8A-4147-A177-3AD203B41FA5}">
                      <a16:colId xmlns:a16="http://schemas.microsoft.com/office/drawing/2014/main" val="2878832409"/>
                    </a:ext>
                  </a:extLst>
                </a:gridCol>
                <a:gridCol w="822960">
                  <a:extLst>
                    <a:ext uri="{9D8B030D-6E8A-4147-A177-3AD203B41FA5}">
                      <a16:colId xmlns:a16="http://schemas.microsoft.com/office/drawing/2014/main" val="3135779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16087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- 2018-09-20 17:46:58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Wilhelm und Andrea Stany aus Stegersbach viel Spaß mit ihrem neuen Hyundai Tucson Platin 1,7 Diesel mit Doppelkupplungsgetriebe in der lässigen Außenfarbe white-sand mit 104 kW / 141 PS !   😉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50721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- 2018-09-19 19:43:00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Pamela Lakits aus Oberwart viel Spaß mit ihrem neuen Hyundai i10 GO 1,0 Benzin mit 66 kW / 90 PS ! 😁
Viel Spaß mit Deinem neuen Weggefährten!
Mit seinem topmodernen Look ist der i10 ein echter Hingucker. Die elegante Linienführung und der sportliche Auftritt machen Hyundai's Kleinsten zum absoluten Star auf der Straße.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30097264"/>
                  </a:ext>
                </a:extLst>
              </a:tr>
            </a:tbl>
          </a:graphicData>
        </a:graphic>
      </p:graphicFrame>
      <p:sp>
        <p:nvSpPr>
          <p:cNvPr id="4" name="Text Placeholder 3">
            <a:extLst>
              <a:ext uri="{FF2B5EF4-FFF2-40B4-BE49-F238E27FC236}">
                <a16:creationId xmlns:a16="http://schemas.microsoft.com/office/drawing/2014/main" id="{74ED4569-708C-4D09-BC4A-3CD4EED4D300}"/>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7251705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9C31D-8678-44E7-95CE-B28CAA942098}"/>
              </a:ext>
            </a:extLst>
          </p:cNvPr>
          <p:cNvSpPr>
            <a:spLocks noGrp="1"/>
          </p:cNvSpPr>
          <p:nvPr>
            <p:ph type="title"/>
          </p:nvPr>
        </p:nvSpPr>
        <p:spPr/>
        <p:txBody>
          <a:bodyPr/>
          <a:lstStyle/>
          <a:p>
            <a:r>
              <a:rPr lang="de-DE"/>
              <a:t>Eigene Beiträge (Postings) + Reactions | Autohaus Fürst - 7 of 15</a:t>
            </a:r>
            <a:endParaRPr lang="en-US"/>
          </a:p>
        </p:txBody>
      </p:sp>
      <p:graphicFrame>
        <p:nvGraphicFramePr>
          <p:cNvPr id="5" name="Table Placeholder 4">
            <a:extLst>
              <a:ext uri="{FF2B5EF4-FFF2-40B4-BE49-F238E27FC236}">
                <a16:creationId xmlns:a16="http://schemas.microsoft.com/office/drawing/2014/main" id="{BD4893F5-3ECF-4AAE-A3C7-792250B3C206}"/>
              </a:ext>
            </a:extLst>
          </p:cNvPr>
          <p:cNvGraphicFramePr>
            <a:graphicFrameLocks noGrp="1"/>
          </p:cNvGraphicFramePr>
          <p:nvPr>
            <p:ph type="tbl" sz="quarter" idx="13"/>
            <p:extLst>
              <p:ext uri="{D42A27DB-BD31-4B8C-83A1-F6EECF244321}">
                <p14:modId xmlns:p14="http://schemas.microsoft.com/office/powerpoint/2010/main" val="3437870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13997443"/>
                    </a:ext>
                  </a:extLst>
                </a:gridCol>
                <a:gridCol w="822960">
                  <a:extLst>
                    <a:ext uri="{9D8B030D-6E8A-4147-A177-3AD203B41FA5}">
                      <a16:colId xmlns:a16="http://schemas.microsoft.com/office/drawing/2014/main" val="955479775"/>
                    </a:ext>
                  </a:extLst>
                </a:gridCol>
                <a:gridCol w="822960">
                  <a:extLst>
                    <a:ext uri="{9D8B030D-6E8A-4147-A177-3AD203B41FA5}">
                      <a16:colId xmlns:a16="http://schemas.microsoft.com/office/drawing/2014/main" val="2023965208"/>
                    </a:ext>
                  </a:extLst>
                </a:gridCol>
                <a:gridCol w="822960">
                  <a:extLst>
                    <a:ext uri="{9D8B030D-6E8A-4147-A177-3AD203B41FA5}">
                      <a16:colId xmlns:a16="http://schemas.microsoft.com/office/drawing/2014/main" val="3389431478"/>
                    </a:ext>
                  </a:extLst>
                </a:gridCol>
                <a:gridCol w="822960">
                  <a:extLst>
                    <a:ext uri="{9D8B030D-6E8A-4147-A177-3AD203B41FA5}">
                      <a16:colId xmlns:a16="http://schemas.microsoft.com/office/drawing/2014/main" val="2455953627"/>
                    </a:ext>
                  </a:extLst>
                </a:gridCol>
                <a:gridCol w="822960">
                  <a:extLst>
                    <a:ext uri="{9D8B030D-6E8A-4147-A177-3AD203B41FA5}">
                      <a16:colId xmlns:a16="http://schemas.microsoft.com/office/drawing/2014/main" val="1599050068"/>
                    </a:ext>
                  </a:extLst>
                </a:gridCol>
                <a:gridCol w="822960">
                  <a:extLst>
                    <a:ext uri="{9D8B030D-6E8A-4147-A177-3AD203B41FA5}">
                      <a16:colId xmlns:a16="http://schemas.microsoft.com/office/drawing/2014/main" val="2198721757"/>
                    </a:ext>
                  </a:extLst>
                </a:gridCol>
                <a:gridCol w="822960">
                  <a:extLst>
                    <a:ext uri="{9D8B030D-6E8A-4147-A177-3AD203B41FA5}">
                      <a16:colId xmlns:a16="http://schemas.microsoft.com/office/drawing/2014/main" val="565466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2318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- 2018-09-19 17:27:00 </a:t>
                      </a:r>
                      <a:r>
                        <a:rPr kumimoji="0" lang="de-DE" sz="1000" b="0" i="0" u="none" strike="noStrike" kern="1200" cap="none" spc="0" normalizeH="0" baseline="0" noProof="0">
                          <a:ln>
                            <a:noFill/>
                          </a:ln>
                          <a:solidFill>
                            <a:prstClr val="black"/>
                          </a:solidFill>
                          <a:effectLst/>
                          <a:uLnTx/>
                          <a:uFillTx/>
                          <a:latin typeface="+mn-lt"/>
                          <a:ea typeface="+mn-ea"/>
                          <a:cs typeface="+mn-cs"/>
                        </a:rPr>
                        <a:t> 
 Hyundai stellt gesamte Pkw-Modellpalette auf Euro 6d-Temp um. 🍃🍃
Anders als bei bisherigen Abgasnormen gilt bei Euro 6d-TEMP: Die Fahrzeuge müssen die vorgegebenen Grenzwerte auch unter Realbedingungen in einem Test auf öffentlichen Straßen einhalten. Dieser RDE (Real Driving Emission) genannte Test gilt als besonders streng und wird bisher nur von wenigen Fahrzeugen überhaupt absolviert. 
Erreicht wird dies durch Ottopartikelfilter und SCR-Katalysatoren. 🔵
🔝🔝 Im Vergleich zu den Mitbewerbern bedeutet dies bei uns eine hohe Verfügbarkeit, da es bei anderen Autobauern mit einer verschleppten Lieferzeit aufgrund der Umstellung kommt.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07740003"/>
                  </a:ext>
                </a:extLst>
              </a:tr>
            </a:tbl>
          </a:graphicData>
        </a:graphic>
      </p:graphicFrame>
      <p:sp>
        <p:nvSpPr>
          <p:cNvPr id="4" name="Text Placeholder 3">
            <a:extLst>
              <a:ext uri="{FF2B5EF4-FFF2-40B4-BE49-F238E27FC236}">
                <a16:creationId xmlns:a16="http://schemas.microsoft.com/office/drawing/2014/main" id="{F2CF6842-E636-4099-ABEC-F2A6928FA0F7}"/>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39390700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97DA0-C1F9-47C6-A52A-5D876C80BA04}"/>
              </a:ext>
            </a:extLst>
          </p:cNvPr>
          <p:cNvSpPr>
            <a:spLocks noGrp="1"/>
          </p:cNvSpPr>
          <p:nvPr>
            <p:ph type="title"/>
          </p:nvPr>
        </p:nvSpPr>
        <p:spPr/>
        <p:txBody>
          <a:bodyPr/>
          <a:lstStyle/>
          <a:p>
            <a:r>
              <a:rPr lang="de-DE"/>
              <a:t>Eigene Beiträge (Postings) + Reactions | Autohaus Fürst - 8 of 15</a:t>
            </a:r>
            <a:endParaRPr lang="en-US"/>
          </a:p>
        </p:txBody>
      </p:sp>
      <p:graphicFrame>
        <p:nvGraphicFramePr>
          <p:cNvPr id="5" name="Table Placeholder 4">
            <a:extLst>
              <a:ext uri="{FF2B5EF4-FFF2-40B4-BE49-F238E27FC236}">
                <a16:creationId xmlns:a16="http://schemas.microsoft.com/office/drawing/2014/main" id="{6154906E-6DD5-4CCB-AFFF-83A723160916}"/>
              </a:ext>
            </a:extLst>
          </p:cNvPr>
          <p:cNvGraphicFramePr>
            <a:graphicFrameLocks noGrp="1"/>
          </p:cNvGraphicFramePr>
          <p:nvPr>
            <p:ph type="tbl" sz="quarter" idx="13"/>
            <p:extLst>
              <p:ext uri="{D42A27DB-BD31-4B8C-83A1-F6EECF244321}">
                <p14:modId xmlns:p14="http://schemas.microsoft.com/office/powerpoint/2010/main" val="3837264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27651920"/>
                    </a:ext>
                  </a:extLst>
                </a:gridCol>
                <a:gridCol w="822960">
                  <a:extLst>
                    <a:ext uri="{9D8B030D-6E8A-4147-A177-3AD203B41FA5}">
                      <a16:colId xmlns:a16="http://schemas.microsoft.com/office/drawing/2014/main" val="2559301186"/>
                    </a:ext>
                  </a:extLst>
                </a:gridCol>
                <a:gridCol w="822960">
                  <a:extLst>
                    <a:ext uri="{9D8B030D-6E8A-4147-A177-3AD203B41FA5}">
                      <a16:colId xmlns:a16="http://schemas.microsoft.com/office/drawing/2014/main" val="2383417334"/>
                    </a:ext>
                  </a:extLst>
                </a:gridCol>
                <a:gridCol w="822960">
                  <a:extLst>
                    <a:ext uri="{9D8B030D-6E8A-4147-A177-3AD203B41FA5}">
                      <a16:colId xmlns:a16="http://schemas.microsoft.com/office/drawing/2014/main" val="29381575"/>
                    </a:ext>
                  </a:extLst>
                </a:gridCol>
                <a:gridCol w="822960">
                  <a:extLst>
                    <a:ext uri="{9D8B030D-6E8A-4147-A177-3AD203B41FA5}">
                      <a16:colId xmlns:a16="http://schemas.microsoft.com/office/drawing/2014/main" val="3470713041"/>
                    </a:ext>
                  </a:extLst>
                </a:gridCol>
                <a:gridCol w="822960">
                  <a:extLst>
                    <a:ext uri="{9D8B030D-6E8A-4147-A177-3AD203B41FA5}">
                      <a16:colId xmlns:a16="http://schemas.microsoft.com/office/drawing/2014/main" val="1088725352"/>
                    </a:ext>
                  </a:extLst>
                </a:gridCol>
                <a:gridCol w="822960">
                  <a:extLst>
                    <a:ext uri="{9D8B030D-6E8A-4147-A177-3AD203B41FA5}">
                      <a16:colId xmlns:a16="http://schemas.microsoft.com/office/drawing/2014/main" val="3696000505"/>
                    </a:ext>
                  </a:extLst>
                </a:gridCol>
                <a:gridCol w="822960">
                  <a:extLst>
                    <a:ext uri="{9D8B030D-6E8A-4147-A177-3AD203B41FA5}">
                      <a16:colId xmlns:a16="http://schemas.microsoft.com/office/drawing/2014/main" val="671994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76792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- 2018-09-19 13:58:01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Jan Mihala aus Stegersbach viel Spaß mit seinem neuen Hyundai i20 Active Turbo-Benzin in der lässigen Außenfarbe sleek-silver mit 73,5 kW / 100 PS !
😉
Jan, fahr vorsichtig, pass gut auf Dein neues Auto auf und vorallem: Allzeit unfallfreie Fahrt!
😁
Der Crossover-Auftritt wird unter anderem durch Front- und Heckstoßfänger mit integrierten Unterfahrschutzblenden, Seitenverkleidungen, der
silberfarbenen Dachreling, dem Heckspoiler sowie der erhöhten Bodenfreiheit, die für eine verbesserte Sitzposition und damit verbunden auch eine optimale Sicht sorgt, unterstrichen.
😉
#autohausfuerst #meinHaendler #meineWerkstatt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98501480"/>
                  </a:ext>
                </a:extLst>
              </a:tr>
            </a:tbl>
          </a:graphicData>
        </a:graphic>
      </p:graphicFrame>
      <p:sp>
        <p:nvSpPr>
          <p:cNvPr id="4" name="Text Placeholder 3">
            <a:extLst>
              <a:ext uri="{FF2B5EF4-FFF2-40B4-BE49-F238E27FC236}">
                <a16:creationId xmlns:a16="http://schemas.microsoft.com/office/drawing/2014/main" id="{8F68D655-7DF1-4126-8228-EDF9E16285CE}"/>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9774425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B1527-F3EC-4A89-B7AC-715BC11B1E58}"/>
              </a:ext>
            </a:extLst>
          </p:cNvPr>
          <p:cNvSpPr>
            <a:spLocks noGrp="1"/>
          </p:cNvSpPr>
          <p:nvPr>
            <p:ph type="title"/>
          </p:nvPr>
        </p:nvSpPr>
        <p:spPr/>
        <p:txBody>
          <a:bodyPr/>
          <a:lstStyle/>
          <a:p>
            <a:r>
              <a:rPr lang="de-DE"/>
              <a:t>Eigene Beiträge (Postings) + Reactions | Autohaus Fürst - 9 of 15</a:t>
            </a:r>
            <a:endParaRPr lang="en-US"/>
          </a:p>
        </p:txBody>
      </p:sp>
      <p:graphicFrame>
        <p:nvGraphicFramePr>
          <p:cNvPr id="5" name="Table Placeholder 4">
            <a:extLst>
              <a:ext uri="{FF2B5EF4-FFF2-40B4-BE49-F238E27FC236}">
                <a16:creationId xmlns:a16="http://schemas.microsoft.com/office/drawing/2014/main" id="{6F476165-0B75-4773-84A2-F801EB3DCA81}"/>
              </a:ext>
            </a:extLst>
          </p:cNvPr>
          <p:cNvGraphicFramePr>
            <a:graphicFrameLocks noGrp="1"/>
          </p:cNvGraphicFramePr>
          <p:nvPr>
            <p:ph type="tbl" sz="quarter" idx="13"/>
            <p:extLst>
              <p:ext uri="{D42A27DB-BD31-4B8C-83A1-F6EECF244321}">
                <p14:modId xmlns:p14="http://schemas.microsoft.com/office/powerpoint/2010/main" val="4036166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60182351"/>
                    </a:ext>
                  </a:extLst>
                </a:gridCol>
                <a:gridCol w="822960">
                  <a:extLst>
                    <a:ext uri="{9D8B030D-6E8A-4147-A177-3AD203B41FA5}">
                      <a16:colId xmlns:a16="http://schemas.microsoft.com/office/drawing/2014/main" val="794015173"/>
                    </a:ext>
                  </a:extLst>
                </a:gridCol>
                <a:gridCol w="822960">
                  <a:extLst>
                    <a:ext uri="{9D8B030D-6E8A-4147-A177-3AD203B41FA5}">
                      <a16:colId xmlns:a16="http://schemas.microsoft.com/office/drawing/2014/main" val="2139730841"/>
                    </a:ext>
                  </a:extLst>
                </a:gridCol>
                <a:gridCol w="822960">
                  <a:extLst>
                    <a:ext uri="{9D8B030D-6E8A-4147-A177-3AD203B41FA5}">
                      <a16:colId xmlns:a16="http://schemas.microsoft.com/office/drawing/2014/main" val="2949161028"/>
                    </a:ext>
                  </a:extLst>
                </a:gridCol>
                <a:gridCol w="822960">
                  <a:extLst>
                    <a:ext uri="{9D8B030D-6E8A-4147-A177-3AD203B41FA5}">
                      <a16:colId xmlns:a16="http://schemas.microsoft.com/office/drawing/2014/main" val="2969073195"/>
                    </a:ext>
                  </a:extLst>
                </a:gridCol>
                <a:gridCol w="822960">
                  <a:extLst>
                    <a:ext uri="{9D8B030D-6E8A-4147-A177-3AD203B41FA5}">
                      <a16:colId xmlns:a16="http://schemas.microsoft.com/office/drawing/2014/main" val="76307724"/>
                    </a:ext>
                  </a:extLst>
                </a:gridCol>
                <a:gridCol w="822960">
                  <a:extLst>
                    <a:ext uri="{9D8B030D-6E8A-4147-A177-3AD203B41FA5}">
                      <a16:colId xmlns:a16="http://schemas.microsoft.com/office/drawing/2014/main" val="538775032"/>
                    </a:ext>
                  </a:extLst>
                </a:gridCol>
                <a:gridCol w="822960">
                  <a:extLst>
                    <a:ext uri="{9D8B030D-6E8A-4147-A177-3AD203B41FA5}">
                      <a16:colId xmlns:a16="http://schemas.microsoft.com/office/drawing/2014/main" val="1684120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24509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- 2018-09-19 13:28:00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Agnieszka Maria Koszelny aus Eltendorf viel Spaß mit ihrem neuen Hyundai i40 CW Premium 1,7 Diesel in der lässigen Außenfarbe creamy-white mit 104 kW / 141 PS ! 😊
Agnieszka, fahr vorsichtig, pass gut auf Dein neues Auto auf und vorallem: Allzeit unfallfreie Fahrt!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30408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- 2018-09-19 08:22:00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Angelika Wetzelberger aus Pinkafeld viel Spaß mit ihrem neuen Hyundai i20 in der lässigen Außenfarbe phantom-black mit 62,5 kW / 85 PS ! 😊
Angelika, wir wünschen Dir abertausende gute Kilometer und unfallfreie Fahrt mit Deinem neuen Hyundai.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01193661"/>
                  </a:ext>
                </a:extLst>
              </a:tr>
            </a:tbl>
          </a:graphicData>
        </a:graphic>
      </p:graphicFrame>
      <p:sp>
        <p:nvSpPr>
          <p:cNvPr id="4" name="Text Placeholder 3">
            <a:extLst>
              <a:ext uri="{FF2B5EF4-FFF2-40B4-BE49-F238E27FC236}">
                <a16:creationId xmlns:a16="http://schemas.microsoft.com/office/drawing/2014/main" id="{A823FC62-0250-4479-95F1-13EB65E83255}"/>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33669942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8A010-E650-45A4-B8C8-30101AAB9F47}"/>
              </a:ext>
            </a:extLst>
          </p:cNvPr>
          <p:cNvSpPr>
            <a:spLocks noGrp="1"/>
          </p:cNvSpPr>
          <p:nvPr>
            <p:ph type="title"/>
          </p:nvPr>
        </p:nvSpPr>
        <p:spPr/>
        <p:txBody>
          <a:bodyPr/>
          <a:lstStyle/>
          <a:p>
            <a:r>
              <a:rPr lang="de-DE"/>
              <a:t>Eigene Beiträge (Postings) + Reactions | Autohaus Fürst - 10 of 15</a:t>
            </a:r>
            <a:endParaRPr lang="en-US"/>
          </a:p>
        </p:txBody>
      </p:sp>
      <p:graphicFrame>
        <p:nvGraphicFramePr>
          <p:cNvPr id="5" name="Table Placeholder 4">
            <a:extLst>
              <a:ext uri="{FF2B5EF4-FFF2-40B4-BE49-F238E27FC236}">
                <a16:creationId xmlns:a16="http://schemas.microsoft.com/office/drawing/2014/main" id="{CEF41CA7-F316-49E8-BB99-D6AD424ACDEE}"/>
              </a:ext>
            </a:extLst>
          </p:cNvPr>
          <p:cNvGraphicFramePr>
            <a:graphicFrameLocks noGrp="1"/>
          </p:cNvGraphicFramePr>
          <p:nvPr>
            <p:ph type="tbl" sz="quarter" idx="13"/>
            <p:extLst>
              <p:ext uri="{D42A27DB-BD31-4B8C-83A1-F6EECF244321}">
                <p14:modId xmlns:p14="http://schemas.microsoft.com/office/powerpoint/2010/main" val="1914409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45482405"/>
                    </a:ext>
                  </a:extLst>
                </a:gridCol>
                <a:gridCol w="822960">
                  <a:extLst>
                    <a:ext uri="{9D8B030D-6E8A-4147-A177-3AD203B41FA5}">
                      <a16:colId xmlns:a16="http://schemas.microsoft.com/office/drawing/2014/main" val="1681185935"/>
                    </a:ext>
                  </a:extLst>
                </a:gridCol>
                <a:gridCol w="822960">
                  <a:extLst>
                    <a:ext uri="{9D8B030D-6E8A-4147-A177-3AD203B41FA5}">
                      <a16:colId xmlns:a16="http://schemas.microsoft.com/office/drawing/2014/main" val="2333035867"/>
                    </a:ext>
                  </a:extLst>
                </a:gridCol>
                <a:gridCol w="822960">
                  <a:extLst>
                    <a:ext uri="{9D8B030D-6E8A-4147-A177-3AD203B41FA5}">
                      <a16:colId xmlns:a16="http://schemas.microsoft.com/office/drawing/2014/main" val="2078674529"/>
                    </a:ext>
                  </a:extLst>
                </a:gridCol>
                <a:gridCol w="822960">
                  <a:extLst>
                    <a:ext uri="{9D8B030D-6E8A-4147-A177-3AD203B41FA5}">
                      <a16:colId xmlns:a16="http://schemas.microsoft.com/office/drawing/2014/main" val="83960488"/>
                    </a:ext>
                  </a:extLst>
                </a:gridCol>
                <a:gridCol w="822960">
                  <a:extLst>
                    <a:ext uri="{9D8B030D-6E8A-4147-A177-3AD203B41FA5}">
                      <a16:colId xmlns:a16="http://schemas.microsoft.com/office/drawing/2014/main" val="2859278087"/>
                    </a:ext>
                  </a:extLst>
                </a:gridCol>
                <a:gridCol w="822960">
                  <a:extLst>
                    <a:ext uri="{9D8B030D-6E8A-4147-A177-3AD203B41FA5}">
                      <a16:colId xmlns:a16="http://schemas.microsoft.com/office/drawing/2014/main" val="185389928"/>
                    </a:ext>
                  </a:extLst>
                </a:gridCol>
                <a:gridCol w="822960">
                  <a:extLst>
                    <a:ext uri="{9D8B030D-6E8A-4147-A177-3AD203B41FA5}">
                      <a16:colId xmlns:a16="http://schemas.microsoft.com/office/drawing/2014/main" val="3780332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47315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- 2018-09-18 17:20:43 </a:t>
                      </a:r>
                      <a:r>
                        <a:rPr kumimoji="0" lang="de-DE" sz="1000" b="0" i="0" u="none" strike="noStrike" kern="1200" cap="none" spc="0" normalizeH="0" baseline="0" noProof="0">
                          <a:ln>
                            <a:noFill/>
                          </a:ln>
                          <a:solidFill>
                            <a:prstClr val="black"/>
                          </a:solidFill>
                          <a:effectLst/>
                          <a:uLnTx/>
                          <a:uFillTx/>
                          <a:latin typeface="+mn-lt"/>
                          <a:ea typeface="+mn-ea"/>
                          <a:cs typeface="+mn-cs"/>
                        </a:rPr>
                        <a:t> 
 Gestern besuchten wir in St. Johann im Pongau die Produktschulung zum neuen  Hyundai Santa Fe und zum neuen Hyundai KONA Elektro - Neben der wunderschönen Landschaft, die es bei diesem 1,5-tägigen Event zu bewundern gab, waren wir mit unseren Fahrzeugen und mit bekannten Mitbewerbern unterwegs. Der Santa Fe überzeugte vorallem durch sein luxuriöses Interior und sein neu entwickeltes 8-Gang-Automatikgetriebe mit dem neuen, von Magna Steyr entwickelten HTRAC Allradsystem. Der KONA Elektro schlug seine Mitbewerber um ein vielfaches und man bemerkt richtig sein Alleinstellungsmerkmal: Durch den starken Elektromotor und dem großen Akkupack kann eine Strecke von 546 km (nach NEFZ) zurücklegt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04276638"/>
                  </a:ext>
                </a:extLst>
              </a:tr>
            </a:tbl>
          </a:graphicData>
        </a:graphic>
      </p:graphicFrame>
      <p:sp>
        <p:nvSpPr>
          <p:cNvPr id="4" name="Text Placeholder 3">
            <a:extLst>
              <a:ext uri="{FF2B5EF4-FFF2-40B4-BE49-F238E27FC236}">
                <a16:creationId xmlns:a16="http://schemas.microsoft.com/office/drawing/2014/main" id="{7851B440-7C02-460A-BBEA-E189AFE932F1}"/>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8125887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89340-7A12-42CE-9A10-93E3DD693F72}"/>
              </a:ext>
            </a:extLst>
          </p:cNvPr>
          <p:cNvSpPr>
            <a:spLocks noGrp="1"/>
          </p:cNvSpPr>
          <p:nvPr>
            <p:ph type="title"/>
          </p:nvPr>
        </p:nvSpPr>
        <p:spPr/>
        <p:txBody>
          <a:bodyPr/>
          <a:lstStyle/>
          <a:p>
            <a:r>
              <a:rPr lang="de-DE"/>
              <a:t>Eigene Beiträge (Postings) + Reactions | Autohaus Fürst - 11 of 15</a:t>
            </a:r>
            <a:endParaRPr lang="en-US"/>
          </a:p>
        </p:txBody>
      </p:sp>
      <p:graphicFrame>
        <p:nvGraphicFramePr>
          <p:cNvPr id="5" name="Table Placeholder 4">
            <a:extLst>
              <a:ext uri="{FF2B5EF4-FFF2-40B4-BE49-F238E27FC236}">
                <a16:creationId xmlns:a16="http://schemas.microsoft.com/office/drawing/2014/main" id="{813309F4-AABD-4967-9EE0-9B344CC6F9A3}"/>
              </a:ext>
            </a:extLst>
          </p:cNvPr>
          <p:cNvGraphicFramePr>
            <a:graphicFrameLocks noGrp="1"/>
          </p:cNvGraphicFramePr>
          <p:nvPr>
            <p:ph type="tbl" sz="quarter" idx="13"/>
            <p:extLst>
              <p:ext uri="{D42A27DB-BD31-4B8C-83A1-F6EECF244321}">
                <p14:modId xmlns:p14="http://schemas.microsoft.com/office/powerpoint/2010/main" val="3709558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56601738"/>
                    </a:ext>
                  </a:extLst>
                </a:gridCol>
                <a:gridCol w="822960">
                  <a:extLst>
                    <a:ext uri="{9D8B030D-6E8A-4147-A177-3AD203B41FA5}">
                      <a16:colId xmlns:a16="http://schemas.microsoft.com/office/drawing/2014/main" val="2211014652"/>
                    </a:ext>
                  </a:extLst>
                </a:gridCol>
                <a:gridCol w="822960">
                  <a:extLst>
                    <a:ext uri="{9D8B030D-6E8A-4147-A177-3AD203B41FA5}">
                      <a16:colId xmlns:a16="http://schemas.microsoft.com/office/drawing/2014/main" val="3671662894"/>
                    </a:ext>
                  </a:extLst>
                </a:gridCol>
                <a:gridCol w="822960">
                  <a:extLst>
                    <a:ext uri="{9D8B030D-6E8A-4147-A177-3AD203B41FA5}">
                      <a16:colId xmlns:a16="http://schemas.microsoft.com/office/drawing/2014/main" val="1592951462"/>
                    </a:ext>
                  </a:extLst>
                </a:gridCol>
                <a:gridCol w="822960">
                  <a:extLst>
                    <a:ext uri="{9D8B030D-6E8A-4147-A177-3AD203B41FA5}">
                      <a16:colId xmlns:a16="http://schemas.microsoft.com/office/drawing/2014/main" val="2344897572"/>
                    </a:ext>
                  </a:extLst>
                </a:gridCol>
                <a:gridCol w="822960">
                  <a:extLst>
                    <a:ext uri="{9D8B030D-6E8A-4147-A177-3AD203B41FA5}">
                      <a16:colId xmlns:a16="http://schemas.microsoft.com/office/drawing/2014/main" val="4192005526"/>
                    </a:ext>
                  </a:extLst>
                </a:gridCol>
                <a:gridCol w="822960">
                  <a:extLst>
                    <a:ext uri="{9D8B030D-6E8A-4147-A177-3AD203B41FA5}">
                      <a16:colId xmlns:a16="http://schemas.microsoft.com/office/drawing/2014/main" val="3874658236"/>
                    </a:ext>
                  </a:extLst>
                </a:gridCol>
                <a:gridCol w="822960">
                  <a:extLst>
                    <a:ext uri="{9D8B030D-6E8A-4147-A177-3AD203B41FA5}">
                      <a16:colId xmlns:a16="http://schemas.microsoft.com/office/drawing/2014/main" val="3991991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43249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- 2018-09-18 11:20:25 </a:t>
                      </a:r>
                      <a:r>
                        <a:rPr kumimoji="0" lang="de-DE" sz="1000" b="0" i="0" u="none" strike="noStrike" kern="1200" cap="none" spc="0" normalizeH="0" baseline="0" noProof="0">
                          <a:ln>
                            <a:noFill/>
                          </a:ln>
                          <a:solidFill>
                            <a:prstClr val="black"/>
                          </a:solidFill>
                          <a:effectLst/>
                          <a:uLnTx/>
                          <a:uFillTx/>
                          <a:latin typeface="+mn-lt"/>
                          <a:ea typeface="+mn-ea"/>
                          <a:cs typeface="+mn-cs"/>
                        </a:rPr>
                        <a:t> 
 🦖 ER IST GELANDET 🌍🌎🌏
Der neue KONA Elektro verbindet Lifestyle mit emissionsfreier Mobilität und ist das erste elektrisch angetriebene B-SUV.
Entdecken Sie hier die Highlights unseres umweltfreundlichen SUV-Trendsetters. 🍃
Mit einer grandiosen Reichweite von 482 km (nach WLTP) bzw. 546 km (nach NEFZ) besitzt der KONA eine absolutes Alleinstellungsmerkmal von allen Elektrofahrzeugen. ✔️
Die Lithium-Polymer-Akkumulatoren punkten mit kompakter Bauweise und schnellen Ladezeiten.
In nur 54 Minuten wird der Elektro-SUV an einer 100-kW-Schnellladestation bis zu 80% aufgeladen 🔋
Die Batteriekapazität beträgt in der 150-kW-Version (entspricht etwa einer Leistung von 204 PS) stattliche 64 Kilowattstunden.
🔜🔜🔜 Probefahrten können demnächst durchgeführt werden, aufgrund des hohen Andrangs empfehlen wir aber sich vorher einen Termin auszumachen: 03352 34763 oder per E-Mail an verkauf3@autohaus-fuerst.at
Fahrzeug ab morgen in diversen Börsen online.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80501904"/>
                  </a:ext>
                </a:extLst>
              </a:tr>
            </a:tbl>
          </a:graphicData>
        </a:graphic>
      </p:graphicFrame>
      <p:sp>
        <p:nvSpPr>
          <p:cNvPr id="4" name="Text Placeholder 3">
            <a:extLst>
              <a:ext uri="{FF2B5EF4-FFF2-40B4-BE49-F238E27FC236}">
                <a16:creationId xmlns:a16="http://schemas.microsoft.com/office/drawing/2014/main" id="{BF22125E-4A4B-47F7-A7E5-4B376109B091}"/>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32804445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D1DFF-CDBB-4FFA-94C9-A5AA14CB0BFC}"/>
              </a:ext>
            </a:extLst>
          </p:cNvPr>
          <p:cNvSpPr>
            <a:spLocks noGrp="1"/>
          </p:cNvSpPr>
          <p:nvPr>
            <p:ph type="title"/>
          </p:nvPr>
        </p:nvSpPr>
        <p:spPr/>
        <p:txBody>
          <a:bodyPr/>
          <a:lstStyle/>
          <a:p>
            <a:r>
              <a:rPr lang="de-DE"/>
              <a:t>Eigene Beiträge (Postings) + Reactions | Autohaus Fürst - 12 of 15</a:t>
            </a:r>
            <a:endParaRPr lang="en-US"/>
          </a:p>
        </p:txBody>
      </p:sp>
      <p:graphicFrame>
        <p:nvGraphicFramePr>
          <p:cNvPr id="5" name="Table Placeholder 4">
            <a:extLst>
              <a:ext uri="{FF2B5EF4-FFF2-40B4-BE49-F238E27FC236}">
                <a16:creationId xmlns:a16="http://schemas.microsoft.com/office/drawing/2014/main" id="{26CCD48F-A4AA-4FA1-BC08-B1FDDD86ED8F}"/>
              </a:ext>
            </a:extLst>
          </p:cNvPr>
          <p:cNvGraphicFramePr>
            <a:graphicFrameLocks noGrp="1"/>
          </p:cNvGraphicFramePr>
          <p:nvPr>
            <p:ph type="tbl" sz="quarter" idx="13"/>
            <p:extLst>
              <p:ext uri="{D42A27DB-BD31-4B8C-83A1-F6EECF244321}">
                <p14:modId xmlns:p14="http://schemas.microsoft.com/office/powerpoint/2010/main" val="2573082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36441240"/>
                    </a:ext>
                  </a:extLst>
                </a:gridCol>
                <a:gridCol w="822960">
                  <a:extLst>
                    <a:ext uri="{9D8B030D-6E8A-4147-A177-3AD203B41FA5}">
                      <a16:colId xmlns:a16="http://schemas.microsoft.com/office/drawing/2014/main" val="1658497413"/>
                    </a:ext>
                  </a:extLst>
                </a:gridCol>
                <a:gridCol w="822960">
                  <a:extLst>
                    <a:ext uri="{9D8B030D-6E8A-4147-A177-3AD203B41FA5}">
                      <a16:colId xmlns:a16="http://schemas.microsoft.com/office/drawing/2014/main" val="2992165280"/>
                    </a:ext>
                  </a:extLst>
                </a:gridCol>
                <a:gridCol w="822960">
                  <a:extLst>
                    <a:ext uri="{9D8B030D-6E8A-4147-A177-3AD203B41FA5}">
                      <a16:colId xmlns:a16="http://schemas.microsoft.com/office/drawing/2014/main" val="3951034039"/>
                    </a:ext>
                  </a:extLst>
                </a:gridCol>
                <a:gridCol w="822960">
                  <a:extLst>
                    <a:ext uri="{9D8B030D-6E8A-4147-A177-3AD203B41FA5}">
                      <a16:colId xmlns:a16="http://schemas.microsoft.com/office/drawing/2014/main" val="2387397375"/>
                    </a:ext>
                  </a:extLst>
                </a:gridCol>
                <a:gridCol w="822960">
                  <a:extLst>
                    <a:ext uri="{9D8B030D-6E8A-4147-A177-3AD203B41FA5}">
                      <a16:colId xmlns:a16="http://schemas.microsoft.com/office/drawing/2014/main" val="2233052128"/>
                    </a:ext>
                  </a:extLst>
                </a:gridCol>
                <a:gridCol w="822960">
                  <a:extLst>
                    <a:ext uri="{9D8B030D-6E8A-4147-A177-3AD203B41FA5}">
                      <a16:colId xmlns:a16="http://schemas.microsoft.com/office/drawing/2014/main" val="1615912509"/>
                    </a:ext>
                  </a:extLst>
                </a:gridCol>
                <a:gridCol w="822960">
                  <a:extLst>
                    <a:ext uri="{9D8B030D-6E8A-4147-A177-3AD203B41FA5}">
                      <a16:colId xmlns:a16="http://schemas.microsoft.com/office/drawing/2014/main" val="2406780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9518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- 2018-09-15 17:29:00 </a:t>
                      </a:r>
                      <a:r>
                        <a:rPr kumimoji="0" lang="de-DE" sz="1000" b="0" i="0" u="none" strike="noStrike" kern="1200" cap="none" spc="0" normalizeH="0" baseline="0" noProof="0">
                          <a:ln>
                            <a:noFill/>
                          </a:ln>
                          <a:solidFill>
                            <a:prstClr val="black"/>
                          </a:solidFill>
                          <a:effectLst/>
                          <a:uLnTx/>
                          <a:uFillTx/>
                          <a:latin typeface="+mn-lt"/>
                          <a:ea typeface="+mn-ea"/>
                          <a:cs typeface="+mn-cs"/>
                        </a:rPr>
                        <a:t> 
 Kommt der neue Santa Fe auch noch als erster 7-sitziger Roadster? 🤩😎😍
🔜Mehrere Infos unter folgendem Link: https://www.krone.at/1770801
- Natürlich nicht: Dieses Fahrzeug wurde nur dafür gebaut um Fotos von der Sitzaufteilung im Innenraum in der Draufsicht zu machen. In der Roadster Variante wird man den Santa Fe wahrscheinlich bei uns nie Testen können.😂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76376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- 2018-09-15 13:45:05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Frau Lackner aus Holzschlag viel Spaß mit ihrem neuen Volkswagen Golf Highline 4 Motion Diesel mit 102 kW / 140 PS 😊
#autohausfuerst #meinHaendler #meineWerkstatt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71563718"/>
                  </a:ext>
                </a:extLst>
              </a:tr>
            </a:tbl>
          </a:graphicData>
        </a:graphic>
      </p:graphicFrame>
      <p:sp>
        <p:nvSpPr>
          <p:cNvPr id="4" name="Text Placeholder 3">
            <a:extLst>
              <a:ext uri="{FF2B5EF4-FFF2-40B4-BE49-F238E27FC236}">
                <a16:creationId xmlns:a16="http://schemas.microsoft.com/office/drawing/2014/main" id="{042E441B-81C0-4BBC-A889-0CC7902AC451}"/>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0352893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29993-C85B-4B7D-B790-F6A7710A6E2B}"/>
              </a:ext>
            </a:extLst>
          </p:cNvPr>
          <p:cNvSpPr>
            <a:spLocks noGrp="1"/>
          </p:cNvSpPr>
          <p:nvPr>
            <p:ph type="title"/>
          </p:nvPr>
        </p:nvSpPr>
        <p:spPr/>
        <p:txBody>
          <a:bodyPr/>
          <a:lstStyle/>
          <a:p>
            <a:r>
              <a:rPr lang="de-DE"/>
              <a:t>Eigene Beiträge (Postings) + Reactions | Autohaus Fürst - 13 of 15</a:t>
            </a:r>
            <a:endParaRPr lang="en-US"/>
          </a:p>
        </p:txBody>
      </p:sp>
      <p:graphicFrame>
        <p:nvGraphicFramePr>
          <p:cNvPr id="5" name="Table Placeholder 4">
            <a:extLst>
              <a:ext uri="{FF2B5EF4-FFF2-40B4-BE49-F238E27FC236}">
                <a16:creationId xmlns:a16="http://schemas.microsoft.com/office/drawing/2014/main" id="{AB3A6970-63D2-454D-8F3F-61B62907A2DB}"/>
              </a:ext>
            </a:extLst>
          </p:cNvPr>
          <p:cNvGraphicFramePr>
            <a:graphicFrameLocks noGrp="1"/>
          </p:cNvGraphicFramePr>
          <p:nvPr>
            <p:ph type="tbl" sz="quarter" idx="13"/>
            <p:extLst>
              <p:ext uri="{D42A27DB-BD31-4B8C-83A1-F6EECF244321}">
                <p14:modId xmlns:p14="http://schemas.microsoft.com/office/powerpoint/2010/main" val="2599527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59670125"/>
                    </a:ext>
                  </a:extLst>
                </a:gridCol>
                <a:gridCol w="822960">
                  <a:extLst>
                    <a:ext uri="{9D8B030D-6E8A-4147-A177-3AD203B41FA5}">
                      <a16:colId xmlns:a16="http://schemas.microsoft.com/office/drawing/2014/main" val="1444817204"/>
                    </a:ext>
                  </a:extLst>
                </a:gridCol>
                <a:gridCol w="822960">
                  <a:extLst>
                    <a:ext uri="{9D8B030D-6E8A-4147-A177-3AD203B41FA5}">
                      <a16:colId xmlns:a16="http://schemas.microsoft.com/office/drawing/2014/main" val="2772774992"/>
                    </a:ext>
                  </a:extLst>
                </a:gridCol>
                <a:gridCol w="822960">
                  <a:extLst>
                    <a:ext uri="{9D8B030D-6E8A-4147-A177-3AD203B41FA5}">
                      <a16:colId xmlns:a16="http://schemas.microsoft.com/office/drawing/2014/main" val="4087880260"/>
                    </a:ext>
                  </a:extLst>
                </a:gridCol>
                <a:gridCol w="822960">
                  <a:extLst>
                    <a:ext uri="{9D8B030D-6E8A-4147-A177-3AD203B41FA5}">
                      <a16:colId xmlns:a16="http://schemas.microsoft.com/office/drawing/2014/main" val="2515336685"/>
                    </a:ext>
                  </a:extLst>
                </a:gridCol>
                <a:gridCol w="822960">
                  <a:extLst>
                    <a:ext uri="{9D8B030D-6E8A-4147-A177-3AD203B41FA5}">
                      <a16:colId xmlns:a16="http://schemas.microsoft.com/office/drawing/2014/main" val="1071962266"/>
                    </a:ext>
                  </a:extLst>
                </a:gridCol>
                <a:gridCol w="822960">
                  <a:extLst>
                    <a:ext uri="{9D8B030D-6E8A-4147-A177-3AD203B41FA5}">
                      <a16:colId xmlns:a16="http://schemas.microsoft.com/office/drawing/2014/main" val="763259767"/>
                    </a:ext>
                  </a:extLst>
                </a:gridCol>
                <a:gridCol w="822960">
                  <a:extLst>
                    <a:ext uri="{9D8B030D-6E8A-4147-A177-3AD203B41FA5}">
                      <a16:colId xmlns:a16="http://schemas.microsoft.com/office/drawing/2014/main" val="243056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94502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Fürst - 2018-09-15 09:40:06 </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Hartberg und zwar an Mario Teubl mit seinem neuen Hyundai i30 GO in der lässigen Farbe  mit 73 kW / 100 PS ! 😁
Mario Teubl, wir wünschen dir abertausende gute Kilometer und vorallem unfallfreie Fahrt! 😀
Der neue, nach unten zulaufende Cascading-Kühlergrill ist von der Ästhetik geschmolzenen Stahls inspiriert und symbolisiert so pure Kraft und Dynamik.
Das Heckdesign zeichnet sich durch hoch positionierte Heck- und Nebelschlussleuchten aus und sorgt so dafür, dass sich der neue Hyundai i30 deutlich von anderen Fahrzeugen abhebt. Der auffällige, schwarz glänzende Heckspoiler verbessert nicht nur die Aerodynamik, sondern setzt auch einen sportlichen Design-Akzent! 😍😍
#autohausfuerst #meinHaendler #meineWerkstatt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05468806"/>
                  </a:ext>
                </a:extLst>
              </a:tr>
            </a:tbl>
          </a:graphicData>
        </a:graphic>
      </p:graphicFrame>
      <p:sp>
        <p:nvSpPr>
          <p:cNvPr id="4" name="Text Placeholder 3">
            <a:extLst>
              <a:ext uri="{FF2B5EF4-FFF2-40B4-BE49-F238E27FC236}">
                <a16:creationId xmlns:a16="http://schemas.microsoft.com/office/drawing/2014/main" id="{234EC62C-85AD-4783-A2B4-ED313B1B6000}"/>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3742091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63B3C-673E-44DA-8670-93318BC83533}"/>
              </a:ext>
            </a:extLst>
          </p:cNvPr>
          <p:cNvSpPr>
            <a:spLocks noGrp="1"/>
          </p:cNvSpPr>
          <p:nvPr>
            <p:ph type="title"/>
          </p:nvPr>
        </p:nvSpPr>
        <p:spPr/>
        <p:txBody>
          <a:bodyPr/>
          <a:lstStyle/>
          <a:p>
            <a:r>
              <a:rPr lang="de-DE"/>
              <a:t>Eigene Beiträge (Postings) + Reactions | Autohaus Fürst - 14 of 15</a:t>
            </a:r>
            <a:endParaRPr lang="en-US"/>
          </a:p>
        </p:txBody>
      </p:sp>
      <p:graphicFrame>
        <p:nvGraphicFramePr>
          <p:cNvPr id="5" name="Table Placeholder 4">
            <a:extLst>
              <a:ext uri="{FF2B5EF4-FFF2-40B4-BE49-F238E27FC236}">
                <a16:creationId xmlns:a16="http://schemas.microsoft.com/office/drawing/2014/main" id="{ACB48103-B7C6-4468-A546-8826A0D46E6A}"/>
              </a:ext>
            </a:extLst>
          </p:cNvPr>
          <p:cNvGraphicFramePr>
            <a:graphicFrameLocks noGrp="1"/>
          </p:cNvGraphicFramePr>
          <p:nvPr>
            <p:ph type="tbl" sz="quarter" idx="13"/>
            <p:extLst>
              <p:ext uri="{D42A27DB-BD31-4B8C-83A1-F6EECF244321}">
                <p14:modId xmlns:p14="http://schemas.microsoft.com/office/powerpoint/2010/main" val="2822824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93705797"/>
                    </a:ext>
                  </a:extLst>
                </a:gridCol>
                <a:gridCol w="822960">
                  <a:extLst>
                    <a:ext uri="{9D8B030D-6E8A-4147-A177-3AD203B41FA5}">
                      <a16:colId xmlns:a16="http://schemas.microsoft.com/office/drawing/2014/main" val="254141857"/>
                    </a:ext>
                  </a:extLst>
                </a:gridCol>
                <a:gridCol w="822960">
                  <a:extLst>
                    <a:ext uri="{9D8B030D-6E8A-4147-A177-3AD203B41FA5}">
                      <a16:colId xmlns:a16="http://schemas.microsoft.com/office/drawing/2014/main" val="1209736024"/>
                    </a:ext>
                  </a:extLst>
                </a:gridCol>
                <a:gridCol w="822960">
                  <a:extLst>
                    <a:ext uri="{9D8B030D-6E8A-4147-A177-3AD203B41FA5}">
                      <a16:colId xmlns:a16="http://schemas.microsoft.com/office/drawing/2014/main" val="1133468251"/>
                    </a:ext>
                  </a:extLst>
                </a:gridCol>
                <a:gridCol w="822960">
                  <a:extLst>
                    <a:ext uri="{9D8B030D-6E8A-4147-A177-3AD203B41FA5}">
                      <a16:colId xmlns:a16="http://schemas.microsoft.com/office/drawing/2014/main" val="1798502858"/>
                    </a:ext>
                  </a:extLst>
                </a:gridCol>
                <a:gridCol w="822960">
                  <a:extLst>
                    <a:ext uri="{9D8B030D-6E8A-4147-A177-3AD203B41FA5}">
                      <a16:colId xmlns:a16="http://schemas.microsoft.com/office/drawing/2014/main" val="2619577196"/>
                    </a:ext>
                  </a:extLst>
                </a:gridCol>
                <a:gridCol w="822960">
                  <a:extLst>
                    <a:ext uri="{9D8B030D-6E8A-4147-A177-3AD203B41FA5}">
                      <a16:colId xmlns:a16="http://schemas.microsoft.com/office/drawing/2014/main" val="3727921617"/>
                    </a:ext>
                  </a:extLst>
                </a:gridCol>
                <a:gridCol w="822960">
                  <a:extLst>
                    <a:ext uri="{9D8B030D-6E8A-4147-A177-3AD203B41FA5}">
                      <a16:colId xmlns:a16="http://schemas.microsoft.com/office/drawing/2014/main" val="466524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48777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- 2018-09-13 19:46:01 </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Neuberg im Burgenland und zwar an Christian Kessler mit seinem neuen Hyundai ix35 GO Plus mit 85 kW / 116 PS ! 😀
Christian Kessler, wir wünschen Dir abertausende gute Kilometer und unfallfreie Fahrt mit Deinem neuen Hyundai! 😉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76732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- 2018-09-13 17:38:00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Manuela &amp; Erwin Hohl aus Seebenstein viel Spaß mit ihrem neuen BMW X3 30d Automatik mit Vollausstattung und bärenstarken 190 kW / 258 PS ! 🐻😉
Manuela &amp; Erwin Hohl, wir wünschen Euch abertausende gute Kilometer und unfallfreie Fahrt mit Eurem neuen BMW!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02528181"/>
                  </a:ext>
                </a:extLst>
              </a:tr>
            </a:tbl>
          </a:graphicData>
        </a:graphic>
      </p:graphicFrame>
      <p:sp>
        <p:nvSpPr>
          <p:cNvPr id="4" name="Text Placeholder 3">
            <a:extLst>
              <a:ext uri="{FF2B5EF4-FFF2-40B4-BE49-F238E27FC236}">
                <a16:creationId xmlns:a16="http://schemas.microsoft.com/office/drawing/2014/main" id="{9F11EEA0-4F94-4EA4-8E9D-CBDA49691E3D}"/>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0055059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BF773-8394-4E74-A41C-4E2556CB083C}"/>
              </a:ext>
            </a:extLst>
          </p:cNvPr>
          <p:cNvSpPr>
            <a:spLocks noGrp="1"/>
          </p:cNvSpPr>
          <p:nvPr>
            <p:ph type="title"/>
          </p:nvPr>
        </p:nvSpPr>
        <p:spPr/>
        <p:txBody>
          <a:bodyPr/>
          <a:lstStyle/>
          <a:p>
            <a:r>
              <a:rPr lang="de-DE"/>
              <a:t>Eigene Beiträge (Postings) + Reactions | Autohaus Fürst - 15 of 15</a:t>
            </a:r>
            <a:endParaRPr lang="en-US"/>
          </a:p>
        </p:txBody>
      </p:sp>
      <p:graphicFrame>
        <p:nvGraphicFramePr>
          <p:cNvPr id="5" name="Table Placeholder 4">
            <a:extLst>
              <a:ext uri="{FF2B5EF4-FFF2-40B4-BE49-F238E27FC236}">
                <a16:creationId xmlns:a16="http://schemas.microsoft.com/office/drawing/2014/main" id="{E40A35E1-36EE-4BFE-8FDA-BFCB841FECC7}"/>
              </a:ext>
            </a:extLst>
          </p:cNvPr>
          <p:cNvGraphicFramePr>
            <a:graphicFrameLocks noGrp="1"/>
          </p:cNvGraphicFramePr>
          <p:nvPr>
            <p:ph type="tbl" sz="quarter" idx="13"/>
            <p:extLst>
              <p:ext uri="{D42A27DB-BD31-4B8C-83A1-F6EECF244321}">
                <p14:modId xmlns:p14="http://schemas.microsoft.com/office/powerpoint/2010/main" val="3666213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28361101"/>
                    </a:ext>
                  </a:extLst>
                </a:gridCol>
                <a:gridCol w="822960">
                  <a:extLst>
                    <a:ext uri="{9D8B030D-6E8A-4147-A177-3AD203B41FA5}">
                      <a16:colId xmlns:a16="http://schemas.microsoft.com/office/drawing/2014/main" val="3184938046"/>
                    </a:ext>
                  </a:extLst>
                </a:gridCol>
                <a:gridCol w="822960">
                  <a:extLst>
                    <a:ext uri="{9D8B030D-6E8A-4147-A177-3AD203B41FA5}">
                      <a16:colId xmlns:a16="http://schemas.microsoft.com/office/drawing/2014/main" val="1376231162"/>
                    </a:ext>
                  </a:extLst>
                </a:gridCol>
                <a:gridCol w="822960">
                  <a:extLst>
                    <a:ext uri="{9D8B030D-6E8A-4147-A177-3AD203B41FA5}">
                      <a16:colId xmlns:a16="http://schemas.microsoft.com/office/drawing/2014/main" val="3058141794"/>
                    </a:ext>
                  </a:extLst>
                </a:gridCol>
                <a:gridCol w="822960">
                  <a:extLst>
                    <a:ext uri="{9D8B030D-6E8A-4147-A177-3AD203B41FA5}">
                      <a16:colId xmlns:a16="http://schemas.microsoft.com/office/drawing/2014/main" val="1882745855"/>
                    </a:ext>
                  </a:extLst>
                </a:gridCol>
                <a:gridCol w="822960">
                  <a:extLst>
                    <a:ext uri="{9D8B030D-6E8A-4147-A177-3AD203B41FA5}">
                      <a16:colId xmlns:a16="http://schemas.microsoft.com/office/drawing/2014/main" val="1030892124"/>
                    </a:ext>
                  </a:extLst>
                </a:gridCol>
                <a:gridCol w="822960">
                  <a:extLst>
                    <a:ext uri="{9D8B030D-6E8A-4147-A177-3AD203B41FA5}">
                      <a16:colId xmlns:a16="http://schemas.microsoft.com/office/drawing/2014/main" val="1464758825"/>
                    </a:ext>
                  </a:extLst>
                </a:gridCol>
                <a:gridCol w="822960">
                  <a:extLst>
                    <a:ext uri="{9D8B030D-6E8A-4147-A177-3AD203B41FA5}">
                      <a16:colId xmlns:a16="http://schemas.microsoft.com/office/drawing/2014/main" val="1618954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83446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Fürst - 2018-09-13 11:34:00 </a:t>
                      </a:r>
                      <a:r>
                        <a:rPr kumimoji="0" lang="en-US" sz="1000" b="0" i="0" u="none" strike="noStrike" kern="1200" cap="none" spc="0" normalizeH="0" baseline="0" noProof="0">
                          <a:ln>
                            <a:noFill/>
                          </a:ln>
                          <a:solidFill>
                            <a:prstClr val="black"/>
                          </a:solidFill>
                          <a:effectLst/>
                          <a:uLnTx/>
                          <a:uFillTx/>
                          <a:latin typeface="+mn-lt"/>
                          <a:ea typeface="+mn-ea"/>
                          <a:cs typeface="+mn-cs"/>
                        </a:rPr>
                        <a:t> 
 Wir wünschen Manfred Hofer aus Riedlingsdorf viel Spaß mit seinem neuen Ford Fiesta Ambiente in der coolen Farbe  mit 75 PS ! 😊
Viel Spaß mit Ihrem neuen Weggefährten!
#autohausfuerst #meinHaendler #meineWerkstatt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11061214"/>
                  </a:ext>
                </a:extLst>
              </a:tr>
            </a:tbl>
          </a:graphicData>
        </a:graphic>
      </p:graphicFrame>
      <p:sp>
        <p:nvSpPr>
          <p:cNvPr id="4" name="Text Placeholder 3">
            <a:extLst>
              <a:ext uri="{FF2B5EF4-FFF2-40B4-BE49-F238E27FC236}">
                <a16:creationId xmlns:a16="http://schemas.microsoft.com/office/drawing/2014/main" id="{DF059F6C-D830-4997-9CFA-C9B70BCEF4EF}"/>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4327426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CF683-F919-4A7E-9020-398D1F6EDF0D}"/>
              </a:ext>
            </a:extLst>
          </p:cNvPr>
          <p:cNvSpPr>
            <a:spLocks noGrp="1"/>
          </p:cNvSpPr>
          <p:nvPr>
            <p:ph type="title"/>
          </p:nvPr>
        </p:nvSpPr>
        <p:spPr/>
        <p:txBody>
          <a:bodyPr/>
          <a:lstStyle/>
          <a:p>
            <a:r>
              <a:rPr lang="en-US"/>
              <a:t>Postings/Wochentag | Autohaus Fürst</a:t>
            </a:r>
          </a:p>
        </p:txBody>
      </p:sp>
      <p:graphicFrame>
        <p:nvGraphicFramePr>
          <p:cNvPr id="6" name="Chart Placeholder 5">
            <a:extLst>
              <a:ext uri="{FF2B5EF4-FFF2-40B4-BE49-F238E27FC236}">
                <a16:creationId xmlns:a16="http://schemas.microsoft.com/office/drawing/2014/main" id="{D556B1A2-2537-4097-A017-A95FC1479B85}"/>
              </a:ext>
            </a:extLst>
          </p:cNvPr>
          <p:cNvGraphicFramePr>
            <a:graphicFrameLocks noGrp="1"/>
          </p:cNvGraphicFramePr>
          <p:nvPr>
            <p:ph type="chart" sz="quarter" idx="13"/>
            <p:extLst>
              <p:ext uri="{D42A27DB-BD31-4B8C-83A1-F6EECF244321}">
                <p14:modId xmlns:p14="http://schemas.microsoft.com/office/powerpoint/2010/main" val="1385107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B0B6D5-8BBC-4815-910C-42961CDA41E8}"/>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C3E9601E-E27A-4945-A926-0563397744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9510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409AE-FE5D-491E-8F64-B84049352118}"/>
              </a:ext>
            </a:extLst>
          </p:cNvPr>
          <p:cNvSpPr>
            <a:spLocks noGrp="1"/>
          </p:cNvSpPr>
          <p:nvPr>
            <p:ph type="title"/>
          </p:nvPr>
        </p:nvSpPr>
        <p:spPr/>
        <p:txBody>
          <a:bodyPr/>
          <a:lstStyle/>
          <a:p>
            <a:r>
              <a:rPr lang="en-US"/>
              <a:t>Postingtypen (Verteilung) | Autohaus Fürst</a:t>
            </a:r>
          </a:p>
        </p:txBody>
      </p:sp>
      <p:graphicFrame>
        <p:nvGraphicFramePr>
          <p:cNvPr id="6" name="Chart Placeholder 5">
            <a:extLst>
              <a:ext uri="{FF2B5EF4-FFF2-40B4-BE49-F238E27FC236}">
                <a16:creationId xmlns:a16="http://schemas.microsoft.com/office/drawing/2014/main" id="{A1DBC790-9816-4CDB-8BCE-772D728C7D95}"/>
              </a:ext>
            </a:extLst>
          </p:cNvPr>
          <p:cNvGraphicFramePr>
            <a:graphicFrameLocks noGrp="1"/>
          </p:cNvGraphicFramePr>
          <p:nvPr>
            <p:ph type="chart" sz="quarter" idx="13"/>
            <p:extLst>
              <p:ext uri="{D42A27DB-BD31-4B8C-83A1-F6EECF244321}">
                <p14:modId xmlns:p14="http://schemas.microsoft.com/office/powerpoint/2010/main" val="3787814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D4D2AA-0399-441E-9286-0E1BCB856B29}"/>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D524F7FF-A8DB-488D-9399-F0BEB03552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74021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A9C26-36F9-4946-B375-BF07257FFC30}"/>
              </a:ext>
            </a:extLst>
          </p:cNvPr>
          <p:cNvSpPr>
            <a:spLocks noGrp="1"/>
          </p:cNvSpPr>
          <p:nvPr>
            <p:ph type="title"/>
          </p:nvPr>
        </p:nvSpPr>
        <p:spPr/>
        <p:txBody>
          <a:bodyPr/>
          <a:lstStyle/>
          <a:p>
            <a:r>
              <a:rPr lang="en-US"/>
              <a:t>Interaktionsrate/Postingtyp | Autohaus Fürst</a:t>
            </a:r>
          </a:p>
        </p:txBody>
      </p:sp>
      <p:graphicFrame>
        <p:nvGraphicFramePr>
          <p:cNvPr id="6" name="Chart Placeholder 5">
            <a:extLst>
              <a:ext uri="{FF2B5EF4-FFF2-40B4-BE49-F238E27FC236}">
                <a16:creationId xmlns:a16="http://schemas.microsoft.com/office/drawing/2014/main" id="{7721369D-71D4-4806-BA4F-43C56E0DC0F0}"/>
              </a:ext>
            </a:extLst>
          </p:cNvPr>
          <p:cNvGraphicFramePr>
            <a:graphicFrameLocks noGrp="1"/>
          </p:cNvGraphicFramePr>
          <p:nvPr>
            <p:ph type="chart" sz="quarter" idx="13"/>
            <p:extLst>
              <p:ext uri="{D42A27DB-BD31-4B8C-83A1-F6EECF244321}">
                <p14:modId xmlns:p14="http://schemas.microsoft.com/office/powerpoint/2010/main" val="913194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F914CB-D8F3-4E2C-9198-A5265DD21409}"/>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80D30188-9D9C-42A1-A327-E6CAB15F83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87516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2B040-319B-4254-81B0-260088CF713D}"/>
              </a:ext>
            </a:extLst>
          </p:cNvPr>
          <p:cNvSpPr>
            <a:spLocks noGrp="1"/>
          </p:cNvSpPr>
          <p:nvPr>
            <p:ph type="title"/>
          </p:nvPr>
        </p:nvSpPr>
        <p:spPr/>
        <p:txBody>
          <a:bodyPr/>
          <a:lstStyle/>
          <a:p>
            <a:r>
              <a:rPr lang="en-US"/>
              <a:t>Antwortzeit | Autohaus Fürst</a:t>
            </a:r>
          </a:p>
        </p:txBody>
      </p:sp>
      <p:graphicFrame>
        <p:nvGraphicFramePr>
          <p:cNvPr id="6" name="Chart Placeholder 5">
            <a:extLst>
              <a:ext uri="{FF2B5EF4-FFF2-40B4-BE49-F238E27FC236}">
                <a16:creationId xmlns:a16="http://schemas.microsoft.com/office/drawing/2014/main" id="{DF318F9D-34CC-4A42-B7AF-1C14026CFAB3}"/>
              </a:ext>
            </a:extLst>
          </p:cNvPr>
          <p:cNvGraphicFramePr>
            <a:graphicFrameLocks noGrp="1"/>
          </p:cNvGraphicFramePr>
          <p:nvPr>
            <p:ph type="chart" sz="quarter" idx="13"/>
            <p:extLst>
              <p:ext uri="{D42A27DB-BD31-4B8C-83A1-F6EECF244321}">
                <p14:modId xmlns:p14="http://schemas.microsoft.com/office/powerpoint/2010/main" val="2156654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F1D5C5-4424-40C1-802D-13F97A51798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1A1CE1AF-410B-4F1E-877C-626C4BD391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00005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9AAAE-D545-4C54-9C3A-966608694665}"/>
              </a:ext>
            </a:extLst>
          </p:cNvPr>
          <p:cNvSpPr>
            <a:spLocks noGrp="1"/>
          </p:cNvSpPr>
          <p:nvPr>
            <p:ph type="title"/>
          </p:nvPr>
        </p:nvSpPr>
        <p:spPr/>
        <p:txBody>
          <a:bodyPr/>
          <a:lstStyle/>
          <a:p>
            <a:r>
              <a:rPr lang="de-DE"/>
              <a:t>Facebook Check Ins | Autohaus Fürst</a:t>
            </a:r>
            <a:endParaRPr lang="en-US"/>
          </a:p>
        </p:txBody>
      </p:sp>
      <p:graphicFrame>
        <p:nvGraphicFramePr>
          <p:cNvPr id="6" name="Chart Placeholder 5">
            <a:extLst>
              <a:ext uri="{FF2B5EF4-FFF2-40B4-BE49-F238E27FC236}">
                <a16:creationId xmlns:a16="http://schemas.microsoft.com/office/drawing/2014/main" id="{1E81C955-49A6-408C-97AB-F1C128F6A917}"/>
              </a:ext>
            </a:extLst>
          </p:cNvPr>
          <p:cNvGraphicFramePr>
            <a:graphicFrameLocks noGrp="1"/>
          </p:cNvGraphicFramePr>
          <p:nvPr>
            <p:ph type="chart" sz="quarter" idx="13"/>
            <p:extLst>
              <p:ext uri="{D42A27DB-BD31-4B8C-83A1-F6EECF244321}">
                <p14:modId xmlns:p14="http://schemas.microsoft.com/office/powerpoint/2010/main" val="184803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D683ED-113D-487C-BBCF-F637AF35F891}"/>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C9777731-FD58-4023-B3B7-638BBA0BC0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55184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EC112-0724-46D7-8277-61456E64842A}"/>
              </a:ext>
            </a:extLst>
          </p:cNvPr>
          <p:cNvSpPr>
            <a:spLocks noGrp="1"/>
          </p:cNvSpPr>
          <p:nvPr>
            <p:ph type="title"/>
          </p:nvPr>
        </p:nvSpPr>
        <p:spPr/>
        <p:txBody>
          <a:bodyPr/>
          <a:lstStyle/>
          <a:p>
            <a:r>
              <a:rPr lang="en-US"/>
              <a:t>Fan Demographie | Autohaus Fürst</a:t>
            </a:r>
          </a:p>
        </p:txBody>
      </p:sp>
      <p:graphicFrame>
        <p:nvGraphicFramePr>
          <p:cNvPr id="6" name="Chart Placeholder 5">
            <a:extLst>
              <a:ext uri="{FF2B5EF4-FFF2-40B4-BE49-F238E27FC236}">
                <a16:creationId xmlns:a16="http://schemas.microsoft.com/office/drawing/2014/main" id="{928651A1-1E3E-4B32-9361-D5CE8996816B}"/>
              </a:ext>
            </a:extLst>
          </p:cNvPr>
          <p:cNvGraphicFramePr>
            <a:graphicFrameLocks noGrp="1"/>
          </p:cNvGraphicFramePr>
          <p:nvPr>
            <p:ph type="chart" sz="quarter" idx="13"/>
            <p:extLst>
              <p:ext uri="{D42A27DB-BD31-4B8C-83A1-F6EECF244321}">
                <p14:modId xmlns:p14="http://schemas.microsoft.com/office/powerpoint/2010/main" val="20574875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94B39B-CD6A-44D1-B610-5C18D694E0DA}"/>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E62CB221-800F-4EF7-80D0-39F8136ACE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3289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8E285-8967-4664-B377-E1CDD9F38CEA}"/>
              </a:ext>
            </a:extLst>
          </p:cNvPr>
          <p:cNvSpPr>
            <a:spLocks noGrp="1"/>
          </p:cNvSpPr>
          <p:nvPr>
            <p:ph type="title"/>
          </p:nvPr>
        </p:nvSpPr>
        <p:spPr/>
        <p:txBody>
          <a:bodyPr/>
          <a:lstStyle/>
          <a:p>
            <a:r>
              <a:rPr lang="en-US"/>
              <a:t>Facebook Page Fans Online | Autohaus Fürst</a:t>
            </a:r>
          </a:p>
        </p:txBody>
      </p:sp>
      <p:graphicFrame>
        <p:nvGraphicFramePr>
          <p:cNvPr id="6" name="Chart Placeholder 5">
            <a:extLst>
              <a:ext uri="{FF2B5EF4-FFF2-40B4-BE49-F238E27FC236}">
                <a16:creationId xmlns:a16="http://schemas.microsoft.com/office/drawing/2014/main" id="{3A3A6DFA-5279-457D-88EA-FE94F5606B68}"/>
              </a:ext>
            </a:extLst>
          </p:cNvPr>
          <p:cNvGraphicFramePr>
            <a:graphicFrameLocks noGrp="1"/>
          </p:cNvGraphicFramePr>
          <p:nvPr>
            <p:ph type="chart" sz="quarter" idx="13"/>
            <p:extLst>
              <p:ext uri="{D42A27DB-BD31-4B8C-83A1-F6EECF244321}">
                <p14:modId xmlns:p14="http://schemas.microsoft.com/office/powerpoint/2010/main" val="1058735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73AEF6-3D88-4361-B3F6-A60323DB3379}"/>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2FE9ECB6-E41B-465F-BDC8-68770A7DEF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62530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1614</Words>
  <Application>Microsoft Office PowerPoint</Application>
  <PresentationFormat>On-screen Show (4:3)</PresentationFormat>
  <Paragraphs>768</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Calibri</vt:lpstr>
      <vt:lpstr>Arial</vt:lpstr>
      <vt:lpstr>quintly_template</vt:lpstr>
      <vt:lpstr>Facebook Page Report</vt:lpstr>
      <vt:lpstr>Wichtigste Werte (KPI's) | Autohaus Fürst</vt:lpstr>
      <vt:lpstr>Fans (Übersicht) | Autohaus Fürst</vt:lpstr>
      <vt:lpstr>Facebook Key Metrics Table w. User Post RR | Autohaus Fürst</vt:lpstr>
      <vt:lpstr>Facebook Fans Total | Autohaus Fürst</vt:lpstr>
      <vt:lpstr>Eigene Beiträge (Postings) | Autohaus Fürst - 1 of 13</vt:lpstr>
      <vt:lpstr>Eigene Beiträge (Postings) | Autohaus Fürst - 2 of 13</vt:lpstr>
      <vt:lpstr>Eigene Beiträge (Postings) | Autohaus Fürst - 3 of 13</vt:lpstr>
      <vt:lpstr>Eigene Beiträge (Postings) | Autohaus Fürst - 4 of 13</vt:lpstr>
      <vt:lpstr>Eigene Beiträge (Postings) | Autohaus Fürst - 5 of 13</vt:lpstr>
      <vt:lpstr>Eigene Beiträge (Postings) | Autohaus Fürst - 6 of 13</vt:lpstr>
      <vt:lpstr>Eigene Beiträge (Postings) | Autohaus Fürst - 7 of 13</vt:lpstr>
      <vt:lpstr>Eigene Beiträge (Postings) | Autohaus Fürst - 8 of 13</vt:lpstr>
      <vt:lpstr>Eigene Beiträge (Postings) | Autohaus Fürst - 9 of 13</vt:lpstr>
      <vt:lpstr>Eigene Beiträge (Postings) | Autohaus Fürst - 10 of 13</vt:lpstr>
      <vt:lpstr>Eigene Beiträge (Postings) | Autohaus Fürst - 11 of 13</vt:lpstr>
      <vt:lpstr>Eigene Beiträge (Postings) | Autohaus Fürst - 12 of 13</vt:lpstr>
      <vt:lpstr>Eigene Beiträge (Postings) | Autohaus Fürst - 13 of 13</vt:lpstr>
      <vt:lpstr>Eigene Beiträge (Postings) + Reactions | Autohaus Fürst - 1 of 15</vt:lpstr>
      <vt:lpstr>Eigene Beiträge (Postings) + Reactions | Autohaus Fürst - 2 of 15</vt:lpstr>
      <vt:lpstr>Eigene Beiträge (Postings) + Reactions | Autohaus Fürst - 3 of 15</vt:lpstr>
      <vt:lpstr>Eigene Beiträge (Postings) + Reactions | Autohaus Fürst - 4 of 15</vt:lpstr>
      <vt:lpstr>Eigene Beiträge (Postings) + Reactions | Autohaus Fürst - 5 of 15</vt:lpstr>
      <vt:lpstr>Eigene Beiträge (Postings) + Reactions | Autohaus Fürst - 6 of 15</vt:lpstr>
      <vt:lpstr>Eigene Beiträge (Postings) + Reactions | Autohaus Fürst - 7 of 15</vt:lpstr>
      <vt:lpstr>Eigene Beiträge (Postings) + Reactions | Autohaus Fürst - 8 of 15</vt:lpstr>
      <vt:lpstr>Eigene Beiträge (Postings) + Reactions | Autohaus Fürst - 9 of 15</vt:lpstr>
      <vt:lpstr>Eigene Beiträge (Postings) + Reactions | Autohaus Fürst - 10 of 15</vt:lpstr>
      <vt:lpstr>Eigene Beiträge (Postings) + Reactions | Autohaus Fürst - 11 of 15</vt:lpstr>
      <vt:lpstr>Eigene Beiträge (Postings) + Reactions | Autohaus Fürst - 12 of 15</vt:lpstr>
      <vt:lpstr>Eigene Beiträge (Postings) + Reactions | Autohaus Fürst - 13 of 15</vt:lpstr>
      <vt:lpstr>Eigene Beiträge (Postings) + Reactions | Autohaus Fürst - 14 of 15</vt:lpstr>
      <vt:lpstr>Eigene Beiträge (Postings) + Reactions | Autohaus Fürst - 15 of 15</vt:lpstr>
      <vt:lpstr>Postings/Wochentag | Autohaus Fürst</vt:lpstr>
      <vt:lpstr>Postingtypen (Verteilung) | Autohaus Fürst</vt:lpstr>
      <vt:lpstr>Interaktionsrate/Postingtyp | Autohaus Fürst</vt:lpstr>
      <vt:lpstr>Antwortzeit | Autohaus Fürst</vt:lpstr>
      <vt:lpstr>Facebook Check Ins | Autohaus Fürst</vt:lpstr>
      <vt:lpstr>Fan Demographie | Autohaus Fürst</vt:lpstr>
      <vt:lpstr>Facebook Page Fans Online | Autohaus Fürst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2018-09-28T21:06:24Z</dcterms:created>
  <dcterms:modified xsi:type="dcterms:W3CDTF">2018-09-28T21:07:31Z</dcterms:modified>
</cp:coreProperties>
</file>