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982</c:v>
                </c:pt>
                <c:pt idx="1">
                  <c:v>982</c:v>
                </c:pt>
                <c:pt idx="2">
                  <c:v>982</c:v>
                </c:pt>
                <c:pt idx="3">
                  <c:v>985</c:v>
                </c:pt>
                <c:pt idx="4">
                  <c:v>985</c:v>
                </c:pt>
                <c:pt idx="5">
                  <c:v>985</c:v>
                </c:pt>
                <c:pt idx="6">
                  <c:v>985</c:v>
                </c:pt>
                <c:pt idx="7">
                  <c:v>985</c:v>
                </c:pt>
                <c:pt idx="8">
                  <c:v>986</c:v>
                </c:pt>
                <c:pt idx="9">
                  <c:v>987</c:v>
                </c:pt>
                <c:pt idx="10">
                  <c:v>988</c:v>
                </c:pt>
                <c:pt idx="11">
                  <c:v>988</c:v>
                </c:pt>
                <c:pt idx="12">
                  <c:v>988</c:v>
                </c:pt>
                <c:pt idx="13">
                  <c:v>989</c:v>
                </c:pt>
                <c:pt idx="14">
                  <c:v>990</c:v>
                </c:pt>
                <c:pt idx="15">
                  <c:v>989</c:v>
                </c:pt>
                <c:pt idx="16">
                  <c:v>988</c:v>
                </c:pt>
                <c:pt idx="17">
                  <c:v>988</c:v>
                </c:pt>
                <c:pt idx="18">
                  <c:v>988</c:v>
                </c:pt>
                <c:pt idx="19">
                  <c:v>989</c:v>
                </c:pt>
                <c:pt idx="20">
                  <c:v>989</c:v>
                </c:pt>
                <c:pt idx="21">
                  <c:v>989</c:v>
                </c:pt>
                <c:pt idx="22">
                  <c:v>989</c:v>
                </c:pt>
                <c:pt idx="23">
                  <c:v>989</c:v>
                </c:pt>
                <c:pt idx="24">
                  <c:v>990</c:v>
                </c:pt>
                <c:pt idx="25">
                  <c:v>991</c:v>
                </c:pt>
                <c:pt idx="26">
                  <c:v>991</c:v>
                </c:pt>
                <c:pt idx="27">
                  <c:v>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87-40A8-9CD4-8A45FCD6E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68640"/>
        <c:axId val="285570936"/>
      </c:lineChart>
      <c:dateAx>
        <c:axId val="285568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70936"/>
        <c:crosses val="autoZero"/>
        <c:auto val="1"/>
        <c:lblOffset val="100"/>
        <c:baseTimeUnit val="days"/>
      </c:dateAx>
      <c:valAx>
        <c:axId val="28557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6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AF-46DA-B5B7-5744DAA44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533656"/>
        <c:axId val="402539232"/>
      </c:barChart>
      <c:catAx>
        <c:axId val="40253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9232"/>
        <c:crosses val="autoZero"/>
        <c:auto val="1"/>
        <c:lblAlgn val="ctr"/>
        <c:lblOffset val="100"/>
        <c:noMultiLvlLbl val="0"/>
      </c:catAx>
      <c:valAx>
        <c:axId val="40253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5-4980-8189-A4C6F4F772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B5-4980-8189-A4C6F4F77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2540216"/>
        <c:axId val="402535952"/>
      </c:barChart>
      <c:catAx>
        <c:axId val="40254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5952"/>
        <c:crosses val="autoZero"/>
        <c:auto val="1"/>
        <c:lblAlgn val="ctr"/>
        <c:lblOffset val="100"/>
        <c:noMultiLvlLbl val="0"/>
      </c:catAx>
      <c:valAx>
        <c:axId val="40253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4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4.9848296582284002</c:v>
                </c:pt>
                <c:pt idx="1">
                  <c:v>0.90909090909090995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1F-4BBF-B5DA-E7214853BD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533984"/>
        <c:axId val="402550712"/>
      </c:barChart>
      <c:catAx>
        <c:axId val="40253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50712"/>
        <c:crosses val="autoZero"/>
        <c:auto val="1"/>
        <c:lblAlgn val="ctr"/>
        <c:lblOffset val="100"/>
        <c:noMultiLvlLbl val="0"/>
      </c:catAx>
      <c:valAx>
        <c:axId val="40255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3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54-4924-B0D4-86227FFAB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551696"/>
        <c:axId val="402544808"/>
      </c:barChart>
      <c:catAx>
        <c:axId val="40255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44808"/>
        <c:crosses val="autoZero"/>
        <c:auto val="1"/>
        <c:lblAlgn val="ctr"/>
        <c:lblOffset val="100"/>
        <c:noMultiLvlLbl val="0"/>
      </c:catAx>
      <c:valAx>
        <c:axId val="40254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5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156</c:v>
                </c:pt>
                <c:pt idx="1">
                  <c:v>156</c:v>
                </c:pt>
                <c:pt idx="2">
                  <c:v>156</c:v>
                </c:pt>
                <c:pt idx="3">
                  <c:v>156</c:v>
                </c:pt>
                <c:pt idx="4">
                  <c:v>156</c:v>
                </c:pt>
                <c:pt idx="5">
                  <c:v>156</c:v>
                </c:pt>
                <c:pt idx="6">
                  <c:v>156</c:v>
                </c:pt>
                <c:pt idx="7">
                  <c:v>156</c:v>
                </c:pt>
                <c:pt idx="8">
                  <c:v>156</c:v>
                </c:pt>
                <c:pt idx="9">
                  <c:v>156</c:v>
                </c:pt>
                <c:pt idx="10">
                  <c:v>156</c:v>
                </c:pt>
                <c:pt idx="11">
                  <c:v>156</c:v>
                </c:pt>
                <c:pt idx="12">
                  <c:v>156</c:v>
                </c:pt>
                <c:pt idx="13">
                  <c:v>156</c:v>
                </c:pt>
                <c:pt idx="14">
                  <c:v>156</c:v>
                </c:pt>
                <c:pt idx="15">
                  <c:v>156</c:v>
                </c:pt>
                <c:pt idx="16">
                  <c:v>156</c:v>
                </c:pt>
                <c:pt idx="17">
                  <c:v>156</c:v>
                </c:pt>
                <c:pt idx="18">
                  <c:v>156</c:v>
                </c:pt>
                <c:pt idx="19">
                  <c:v>156</c:v>
                </c:pt>
                <c:pt idx="20">
                  <c:v>156</c:v>
                </c:pt>
                <c:pt idx="21">
                  <c:v>156</c:v>
                </c:pt>
                <c:pt idx="22">
                  <c:v>156</c:v>
                </c:pt>
                <c:pt idx="23">
                  <c:v>156</c:v>
                </c:pt>
                <c:pt idx="24">
                  <c:v>156</c:v>
                </c:pt>
                <c:pt idx="25">
                  <c:v>156</c:v>
                </c:pt>
                <c:pt idx="26">
                  <c:v>156</c:v>
                </c:pt>
                <c:pt idx="27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82-4B9A-8680-96FB080C7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547760"/>
        <c:axId val="402548088"/>
      </c:lineChart>
      <c:dateAx>
        <c:axId val="402547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48088"/>
        <c:crosses val="autoZero"/>
        <c:auto val="1"/>
        <c:lblOffset val="100"/>
        <c:baseTimeUnit val="days"/>
      </c:dateAx>
      <c:valAx>
        <c:axId val="40254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54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7557-4EA0-9A45-7CD321E801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7557-4EA0-9A45-7CD321E80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334496"/>
        <c:axId val="404341056"/>
      </c:barChart>
      <c:catAx>
        <c:axId val="40433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41056"/>
        <c:crosses val="autoZero"/>
        <c:auto val="1"/>
        <c:lblAlgn val="ctr"/>
        <c:lblOffset val="100"/>
        <c:noMultiLvlLbl val="0"/>
      </c:catAx>
      <c:valAx>
        <c:axId val="40434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3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135.92307692308</c:v>
                </c:pt>
                <c:pt idx="1">
                  <c:v>77.730769230768999</c:v>
                </c:pt>
                <c:pt idx="2">
                  <c:v>53.461538461537998</c:v>
                </c:pt>
                <c:pt idx="3">
                  <c:v>49.884615384615003</c:v>
                </c:pt>
                <c:pt idx="4">
                  <c:v>71.730769230768999</c:v>
                </c:pt>
                <c:pt idx="5">
                  <c:v>148.69230769231001</c:v>
                </c:pt>
                <c:pt idx="6">
                  <c:v>273.76923076922998</c:v>
                </c:pt>
                <c:pt idx="7">
                  <c:v>360.34615384615</c:v>
                </c:pt>
                <c:pt idx="8">
                  <c:v>415</c:v>
                </c:pt>
                <c:pt idx="9">
                  <c:v>395.88461538462002</c:v>
                </c:pt>
                <c:pt idx="10">
                  <c:v>385.42307692307998</c:v>
                </c:pt>
                <c:pt idx="11">
                  <c:v>389.46153846153999</c:v>
                </c:pt>
                <c:pt idx="12">
                  <c:v>421</c:v>
                </c:pt>
                <c:pt idx="13">
                  <c:v>411.11538461537998</c:v>
                </c:pt>
                <c:pt idx="14">
                  <c:v>404.07692307692002</c:v>
                </c:pt>
                <c:pt idx="15">
                  <c:v>401.07692307692002</c:v>
                </c:pt>
                <c:pt idx="16">
                  <c:v>417</c:v>
                </c:pt>
                <c:pt idx="17">
                  <c:v>426.34615384615</c:v>
                </c:pt>
                <c:pt idx="18">
                  <c:v>439.96153846153999</c:v>
                </c:pt>
                <c:pt idx="19">
                  <c:v>476.88461538462002</c:v>
                </c:pt>
                <c:pt idx="20">
                  <c:v>492.53846153846001</c:v>
                </c:pt>
                <c:pt idx="21">
                  <c:v>463.61538461537998</c:v>
                </c:pt>
                <c:pt idx="22">
                  <c:v>375.07692307692002</c:v>
                </c:pt>
                <c:pt idx="23">
                  <c:v>232.5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26-4D84-BAF8-F425F200A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345320"/>
        <c:axId val="404346632"/>
      </c:lineChart>
      <c:catAx>
        <c:axId val="40434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46632"/>
        <c:crosses val="autoZero"/>
        <c:auto val="1"/>
        <c:lblAlgn val="ctr"/>
        <c:lblOffset val="100"/>
        <c:noMultiLvlLbl val="0"/>
      </c:catAx>
      <c:valAx>
        <c:axId val="40434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34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DCF8-3300-4459-82F8-EB138BF319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B36DF3-5CF5-4449-AACB-C772A7CE95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47188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74263-169B-4177-B875-268B80EF8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F1D1E3-1236-4D3E-B6F5-8A08369EEF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770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92981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6031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5843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0637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8731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1238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0906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68240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4927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974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79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3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1F670-BF72-4536-A90D-42364BD7D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204043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3BD02-3532-4C30-B4A4-98A66E81E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Fans (Übersicht)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13E533-4B71-490F-8C2C-3734B799C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280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451417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1174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705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8608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427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8094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083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8204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20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239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E315C-429C-4DBC-8C8B-A52C43ABC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08/29/2018 - 09/28/2018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2810461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CE2AC-08D8-4520-9E37-39A9FEF9A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w. User Post RR | Autohaus Ford Gaberszik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3FFC0-E4FB-4CB3-A86F-2E26F6104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300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50176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5808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90766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44223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9660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5488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550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11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8813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576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890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909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7529C-387C-4834-BC1C-3C3A79285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317950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167E0-90F4-4717-940E-7BC560FAE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7128DF-7406-40F2-A3A7-6C682DF8FD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220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9ACB-246F-428F-BA4C-27A324D67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6E856-0CDE-4196-AEC5-9D54C9ACC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20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563A4-482B-4973-A22E-E04889A0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33296A-C03E-440F-972F-A7BCEB2002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065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19542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4234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5308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840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802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778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804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587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05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- 2018-09-26 11:01:20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Schnäppchenpreise bei unseren Ford SUV Bestseller-Modellen. 😎
➡️ Ford Kuga ab € 18.690,- im Leasing
➡️ Ford Ecosport ab € 15.440,- im Leasing
Komm' zu uns nach #Graz 👉 Unser Team erstellt Dir gerne Dein ganz individuelles Angebot. 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18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- 2018-09-21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war unsere Ford #Focus Präsentation beim Drive-In Cinema - Das Autokino in Graz. 😍
Vielen Dank an alle Besucher für's zahlreiche Erscheinen. Wir hoffen, ihr hattet genauso viel Spaß wie wir! 🎉 Alle Schnappschüsse findet ihr hier am unteren Ende der Webseite 👉📷 http://bit.ly/2OG0klS
Für diejenigen, die den neuen Ford #Focus nach dem Probesitzen auch auf der Straße erleben wollen ➡️ Schreibt uns eine PN und vereinbart euch schnell und einfach eine Probefahrt.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565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92830-499E-4C8D-8455-847B4B495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3761079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19D3B-A1F5-43B0-9EB4-3EBC0AAC3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DAE2B6-8C14-4828-B2EA-8A4B035E2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653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1528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748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580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428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420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024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31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830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21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- 2018-09-20 17:00:14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Black Beauty ist stets ein beliebtes Fotomotiv, wo er auch auftaucht. 😎👌🏼
#mustangliebe #gt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19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- 2018-09-14 19:00:47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haben uns Urlaubsgrüße aus Italien 🇮🇹 erreicht. 👍🏼
Wir freuen uns, dass wir auch im Urlaub dabei sein dürfen! 😊💙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32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- 2018-09-09 09:00:28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wunderschöne Hommage an den Visionär, mit dem alles begann... 😊💙
Entdeckt von unserer Julia in Graz. 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796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ABD0A-C324-4FFD-9818-278B50400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1298320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E3A75-450A-4C7A-8A38-944171A2F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F931C0-FC82-41B8-B97D-C26DD03A9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613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60317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770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0751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185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9405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326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691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267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81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- 2018-09-26 11:01:20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Schnäppchenpreise bei unseren Ford SUV Bestseller-Modellen. 😎
➡️ Ford Kuga ab € 18.690,- im Leasing
➡️ Ford Ecosport ab € 15.440,- im Leasing
Komm' zu uns nach #Graz 👉 Unser Team erstellt Dir gerne Dein ganz individuelles Angebot. 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A841E-57CB-48C7-9F34-499E825A5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1773046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3C95-52C9-4353-BB1F-436EDDDEB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B214D-955D-40F9-ADC1-6A6256C025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530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76568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422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89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45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990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079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034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916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31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- 2018-09-21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war unsere Ford #Focus Präsentation beim Drive-In Cinema - Das Autokino in Graz. 😍
Vielen Dank an alle Besucher für's zahlreiche Erscheinen. Wir hoffen, ihr hattet genauso viel Spaß wie wir! 🎉 Alle Schnappschüsse findet ihr hier am unteren Ende der Webseite 👉📷 http://bit.ly/2OG0klS
Für diejenigen, die den neuen Ford #Focus nach dem Probesitzen auch auf der Straße erleben wollen ➡️ Schreibt uns eine PN und vereinbart euch schnell und einfach eine Probefahrt.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2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- 2018-09-20 17:00:14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 Black Beauty ist stets ein beliebtes Fotomotiv, wo er auch auftaucht. 😎👌🏼
#mustangliebe #gt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950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E6157-8151-4202-B7E7-24FEFAC4DA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3186208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3C323-391C-4D99-A121-F8528BFEF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BCD079-48F7-4D13-9AFC-993074118C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7976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82336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450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4638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342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110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0439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430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485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6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- 2018-09-14 19:00:47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haben uns Urlaubsgrüße aus Italien 🇮🇹 erreicht. 👍🏼
Wir freuen uns, dass wir auch im Urlaub dabei sein dürfen! 😊💙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93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- 2018-09-09 09:00:28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wunderschöne Hommage an den Visionär, mit dem alles begann... 😊💙
Entdeckt von unserer Julia in Graz. 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730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50750-46ED-4B5E-80DD-A3BD31B7F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2988981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07E9C-4310-4552-A52E-B68DCBF7F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Postings/Wochentag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B76469-6FF3-48D7-9C84-A2E8C4E5C9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7551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CC584-5AFA-4A71-995B-CA41E4546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322CC-F06A-420E-9F2F-3A2B0AD8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39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C5028-065D-4B42-9A9D-72AFFE958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Postingtypen (Verteilung)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F4488-C65D-4E23-87DF-157820A5E8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3268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F350D-F026-437C-B7E6-606F7F946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078DA-A61E-4C49-9645-10481441D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439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B9D05-BB23-4760-B1E9-689012625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Interaktionsrate/Postingtyp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D0714-8332-4B58-8FB7-DAFEAB8DEF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2229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D3685-939A-40CF-8D6A-C84EACBAE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9518D-79B6-40CA-BB53-CDCB40B34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201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22EA5-E5DE-49AB-B016-09D04D375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79E37E-391A-48BB-9CF6-330EAAB46F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096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46FD0-E7A1-49A2-A441-5B599637D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809D5-9B59-491F-8C6B-45427367A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69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D4251-9E75-4C65-B981-B40B93DB2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98CC45-BB9D-4932-BDBF-3ECCE26F07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3534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73337-E52C-4196-B6D5-6DD7B9C11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C8C1C-E53B-4233-B7DF-0D0DFD659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70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F34B-3CE7-48F1-8956-4DB3CB0F6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 Demographie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D4E15D-9F1B-46A4-9AD4-3F782241FD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6279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156B9-EC8B-452E-AEEA-522004C23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A5C98-83A5-4E15-B806-E8A7D0C82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485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E5688-10AF-4341-B42F-774713F07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Direktnachrichten von Usern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4001E-8D97-4065-9E51-FF16840B1A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7370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195256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0700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18991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7819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83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Autohaus Ford Gaberszik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Facebook User - 2018-09-14 16:46:19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Nein leider nicht. Wir finden aber sicher die passende Finanzierung für dich, wenn du interessiert bist! 😊
LG, dein Ford Gaberszik-Team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09/14/2018 18:32:12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355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7EC8B-580D-4C1D-8D5D-F461EEA45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</p:spTree>
    <p:extLst>
      <p:ext uri="{BB962C8B-B14F-4D97-AF65-F5344CB8AC3E}">
        <p14:creationId xmlns:p14="http://schemas.microsoft.com/office/powerpoint/2010/main" val="3896258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4B5F0-E57E-46B7-96A0-0F3B1FAB4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Fans Online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E0E5D3-288C-428B-999C-A165F9540B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983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C6181-F2A9-4905-8175-6EA22D320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6FA2B-CC46-45CC-86F1-44D69FC94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961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560</Words>
  <Application>Microsoft Office PowerPoint</Application>
  <PresentationFormat>On-screen Show (4:3)</PresentationFormat>
  <Paragraphs>228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Facebook Page Report</vt:lpstr>
      <vt:lpstr>Wichtigste Werte (KPI's) | Autohaus Ford Gaberszik</vt:lpstr>
      <vt:lpstr>Fans (Übersicht) | Autohaus Ford Gaberszik</vt:lpstr>
      <vt:lpstr>Facebook Key Metrics Table w. User Post RR | Autohaus Ford Gaberszik</vt:lpstr>
      <vt:lpstr>Facebook Fans Total | Autohaus Ford Gaberszik</vt:lpstr>
      <vt:lpstr>Eigene Beiträge (Postings) | Autohaus Ford Gaberszik - 1 of 2</vt:lpstr>
      <vt:lpstr>Eigene Beiträge (Postings) | Autohaus Ford Gaberszik - 2 of 2</vt:lpstr>
      <vt:lpstr>Eigene Beiträge (Postings) + Reactions | Autohaus Ford Gaberszik - 1 of 3</vt:lpstr>
      <vt:lpstr>Eigene Beiträge (Postings) + Reactions | Autohaus Ford Gaberszik - 2 of 3</vt:lpstr>
      <vt:lpstr>Eigene Beiträge (Postings) + Reactions | Autohaus Ford Gaberszik - 3 of 3</vt:lpstr>
      <vt:lpstr>Postings/Wochentag | Autohaus Ford Gaberszik</vt:lpstr>
      <vt:lpstr>Postingtypen (Verteilung) | Autohaus Ford Gaberszik</vt:lpstr>
      <vt:lpstr>Interaktionsrate/Postingtyp | Autohaus Ford Gaberszik</vt:lpstr>
      <vt:lpstr>Antwortzeit | Autohaus Ford Gaberszik</vt:lpstr>
      <vt:lpstr>Facebook Check Ins | Autohaus Ford Gaberszik</vt:lpstr>
      <vt:lpstr>Fan Demographie | Autohaus Ford Gaberszik</vt:lpstr>
      <vt:lpstr>Direktnachrichten von Usern | Autohaus Ford Gaberszik</vt:lpstr>
      <vt:lpstr>Facebook Page Fans Online | Autohaus Ford Gaberszik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2018-09-28T21:03:30Z</dcterms:created>
  <dcterms:modified xsi:type="dcterms:W3CDTF">2018-09-28T21:04:15Z</dcterms:modified>
</cp:coreProperties>
</file>