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Sheet1!$A$2:$A$29</c:f>
              <c:numCache>
                <c:formatCode>m/d/yyyy</c:formatCode>
                <c:ptCount val="28"/>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numCache>
            </c:numRef>
          </c:cat>
          <c:val>
            <c:numRef>
              <c:f>Sheet1!$B$2:$B$29</c:f>
              <c:numCache>
                <c:formatCode>General</c:formatCode>
                <c:ptCount val="28"/>
                <c:pt idx="0">
                  <c:v>1489</c:v>
                </c:pt>
                <c:pt idx="1">
                  <c:v>1488</c:v>
                </c:pt>
                <c:pt idx="2">
                  <c:v>1493</c:v>
                </c:pt>
                <c:pt idx="3">
                  <c:v>1496</c:v>
                </c:pt>
                <c:pt idx="4">
                  <c:v>1495</c:v>
                </c:pt>
                <c:pt idx="5">
                  <c:v>1495</c:v>
                </c:pt>
                <c:pt idx="6">
                  <c:v>1495</c:v>
                </c:pt>
                <c:pt idx="7">
                  <c:v>1495</c:v>
                </c:pt>
                <c:pt idx="8">
                  <c:v>1495</c:v>
                </c:pt>
                <c:pt idx="9">
                  <c:v>1495</c:v>
                </c:pt>
                <c:pt idx="10">
                  <c:v>1496</c:v>
                </c:pt>
                <c:pt idx="11">
                  <c:v>1497</c:v>
                </c:pt>
                <c:pt idx="12">
                  <c:v>1498</c:v>
                </c:pt>
                <c:pt idx="13">
                  <c:v>1498</c:v>
                </c:pt>
                <c:pt idx="14">
                  <c:v>1500</c:v>
                </c:pt>
                <c:pt idx="15">
                  <c:v>1500</c:v>
                </c:pt>
                <c:pt idx="16">
                  <c:v>1499</c:v>
                </c:pt>
                <c:pt idx="17">
                  <c:v>1499</c:v>
                </c:pt>
                <c:pt idx="18">
                  <c:v>1500</c:v>
                </c:pt>
                <c:pt idx="19">
                  <c:v>1500</c:v>
                </c:pt>
                <c:pt idx="20">
                  <c:v>1501</c:v>
                </c:pt>
                <c:pt idx="21">
                  <c:v>1501</c:v>
                </c:pt>
                <c:pt idx="22">
                  <c:v>1500</c:v>
                </c:pt>
                <c:pt idx="23">
                  <c:v>1500</c:v>
                </c:pt>
                <c:pt idx="24">
                  <c:v>1502</c:v>
                </c:pt>
                <c:pt idx="25">
                  <c:v>1503</c:v>
                </c:pt>
                <c:pt idx="26">
                  <c:v>1503</c:v>
                </c:pt>
                <c:pt idx="27">
                  <c:v>1505</c:v>
                </c:pt>
              </c:numCache>
            </c:numRef>
          </c:val>
          <c:smooth val="0"/>
          <c:extLst>
            <c:ext xmlns:c16="http://schemas.microsoft.com/office/drawing/2014/chart" uri="{C3380CC4-5D6E-409C-BE32-E72D297353CC}">
              <c16:uniqueId val="{00000000-5E55-493E-8CC0-0E9ACCF2E6DC}"/>
            </c:ext>
          </c:extLst>
        </c:ser>
        <c:dLbls>
          <c:showLegendKey val="0"/>
          <c:showVal val="0"/>
          <c:showCatName val="0"/>
          <c:showSerName val="0"/>
          <c:showPercent val="0"/>
          <c:showBubbleSize val="0"/>
        </c:dLbls>
        <c:smooth val="0"/>
        <c:axId val="285599192"/>
        <c:axId val="347566336"/>
      </c:lineChart>
      <c:dateAx>
        <c:axId val="285599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566336"/>
        <c:crosses val="autoZero"/>
        <c:auto val="1"/>
        <c:lblOffset val="100"/>
        <c:baseTimeUnit val="days"/>
      </c:dateAx>
      <c:valAx>
        <c:axId val="34756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59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4</c:v>
                </c:pt>
                <c:pt idx="2">
                  <c:v>5</c:v>
                </c:pt>
                <c:pt idx="3">
                  <c:v>4</c:v>
                </c:pt>
                <c:pt idx="4">
                  <c:v>6</c:v>
                </c:pt>
                <c:pt idx="5">
                  <c:v>3</c:v>
                </c:pt>
                <c:pt idx="6">
                  <c:v>1</c:v>
                </c:pt>
              </c:numCache>
            </c:numRef>
          </c:val>
          <c:extLst>
            <c:ext xmlns:c16="http://schemas.microsoft.com/office/drawing/2014/chart" uri="{C3380CC4-5D6E-409C-BE32-E72D297353CC}">
              <c16:uniqueId val="{00000000-3A94-4709-96C2-76A795D07484}"/>
            </c:ext>
          </c:extLst>
        </c:ser>
        <c:dLbls>
          <c:showLegendKey val="0"/>
          <c:showVal val="0"/>
          <c:showCatName val="0"/>
          <c:showSerName val="0"/>
          <c:showPercent val="0"/>
          <c:showBubbleSize val="0"/>
        </c:dLbls>
        <c:gapWidth val="219"/>
        <c:overlap val="-27"/>
        <c:axId val="240068280"/>
        <c:axId val="240072872"/>
      </c:barChart>
      <c:catAx>
        <c:axId val="24006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072872"/>
        <c:crosses val="autoZero"/>
        <c:auto val="1"/>
        <c:lblAlgn val="ctr"/>
        <c:lblOffset val="100"/>
        <c:noMultiLvlLbl val="0"/>
      </c:catAx>
      <c:valAx>
        <c:axId val="24007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06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 Doczekal</c:v>
                </c:pt>
              </c:strCache>
            </c:strRef>
          </c:cat>
          <c:val>
            <c:numRef>
              <c:f>Sheet1!$B$2</c:f>
              <c:numCache>
                <c:formatCode>General</c:formatCode>
                <c:ptCount val="1"/>
                <c:pt idx="0">
                  <c:v>24</c:v>
                </c:pt>
              </c:numCache>
            </c:numRef>
          </c:val>
          <c:extLst>
            <c:ext xmlns:c16="http://schemas.microsoft.com/office/drawing/2014/chart" uri="{C3380CC4-5D6E-409C-BE32-E72D297353CC}">
              <c16:uniqueId val="{00000000-3EAC-4EB6-A0CA-A0CF688FFB82}"/>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Auto Doczekal</c:v>
                </c:pt>
              </c:strCache>
            </c:strRef>
          </c:cat>
          <c:val>
            <c:numRef>
              <c:f>Sheet1!$C$2</c:f>
              <c:numCache>
                <c:formatCode>General</c:formatCode>
                <c:ptCount val="1"/>
                <c:pt idx="0">
                  <c:v>1</c:v>
                </c:pt>
              </c:numCache>
            </c:numRef>
          </c:val>
          <c:extLst>
            <c:ext xmlns:c16="http://schemas.microsoft.com/office/drawing/2014/chart" uri="{C3380CC4-5D6E-409C-BE32-E72D297353CC}">
              <c16:uniqueId val="{00000001-3EAC-4EB6-A0CA-A0CF688FFB82}"/>
            </c:ext>
          </c:extLst>
        </c:ser>
        <c:dLbls>
          <c:showLegendKey val="0"/>
          <c:showVal val="0"/>
          <c:showCatName val="0"/>
          <c:showSerName val="0"/>
          <c:showPercent val="0"/>
          <c:showBubbleSize val="0"/>
        </c:dLbls>
        <c:gapWidth val="150"/>
        <c:overlap val="100"/>
        <c:axId val="240074184"/>
        <c:axId val="240070248"/>
      </c:barChart>
      <c:catAx>
        <c:axId val="24007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070248"/>
        <c:crosses val="autoZero"/>
        <c:auto val="1"/>
        <c:lblAlgn val="ctr"/>
        <c:lblOffset val="100"/>
        <c:noMultiLvlLbl val="0"/>
      </c:catAx>
      <c:valAx>
        <c:axId val="240070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07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1.3036353352786001</c:v>
                </c:pt>
                <c:pt idx="1">
                  <c:v>4.2281879194630996</c:v>
                </c:pt>
              </c:numCache>
            </c:numRef>
          </c:val>
          <c:extLst>
            <c:ext xmlns:c16="http://schemas.microsoft.com/office/drawing/2014/chart" uri="{C3380CC4-5D6E-409C-BE32-E72D297353CC}">
              <c16:uniqueId val="{00000000-146E-4C37-BE5E-99D15D27EB20}"/>
            </c:ext>
          </c:extLst>
        </c:ser>
        <c:dLbls>
          <c:showLegendKey val="0"/>
          <c:showVal val="0"/>
          <c:showCatName val="0"/>
          <c:showSerName val="0"/>
          <c:showPercent val="0"/>
          <c:showBubbleSize val="0"/>
        </c:dLbls>
        <c:gapWidth val="219"/>
        <c:overlap val="-27"/>
        <c:axId val="240080744"/>
        <c:axId val="240078448"/>
      </c:barChart>
      <c:catAx>
        <c:axId val="240080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078448"/>
        <c:crosses val="autoZero"/>
        <c:auto val="1"/>
        <c:lblAlgn val="ctr"/>
        <c:lblOffset val="100"/>
        <c:noMultiLvlLbl val="0"/>
      </c:catAx>
      <c:valAx>
        <c:axId val="24007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08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2F7F-4F62-BA30-8532A7C9A271}"/>
            </c:ext>
          </c:extLst>
        </c:ser>
        <c:dLbls>
          <c:showLegendKey val="0"/>
          <c:showVal val="0"/>
          <c:showCatName val="0"/>
          <c:showSerName val="0"/>
          <c:showPercent val="0"/>
          <c:showBubbleSize val="0"/>
        </c:dLbls>
        <c:gapWidth val="219"/>
        <c:overlap val="-27"/>
        <c:axId val="240083696"/>
        <c:axId val="240079104"/>
      </c:barChart>
      <c:catAx>
        <c:axId val="240083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079104"/>
        <c:crosses val="autoZero"/>
        <c:auto val="1"/>
        <c:lblAlgn val="ctr"/>
        <c:lblOffset val="100"/>
        <c:noMultiLvlLbl val="0"/>
      </c:catAx>
      <c:valAx>
        <c:axId val="24007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08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Sheet1!$A$2:$A$29</c:f>
              <c:numCache>
                <c:formatCode>m/d/yyyy</c:formatCode>
                <c:ptCount val="28"/>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numCache>
            </c:numRef>
          </c:cat>
          <c:val>
            <c:numRef>
              <c:f>Sheet1!$B$2:$B$29</c:f>
              <c:numCache>
                <c:formatCode>General</c:formatCode>
                <c:ptCount val="28"/>
                <c:pt idx="0">
                  <c:v>313</c:v>
                </c:pt>
                <c:pt idx="1">
                  <c:v>313</c:v>
                </c:pt>
                <c:pt idx="2">
                  <c:v>313</c:v>
                </c:pt>
                <c:pt idx="3">
                  <c:v>314</c:v>
                </c:pt>
                <c:pt idx="4">
                  <c:v>315</c:v>
                </c:pt>
                <c:pt idx="5">
                  <c:v>315</c:v>
                </c:pt>
                <c:pt idx="6">
                  <c:v>316</c:v>
                </c:pt>
                <c:pt idx="7">
                  <c:v>317</c:v>
                </c:pt>
                <c:pt idx="8">
                  <c:v>317</c:v>
                </c:pt>
                <c:pt idx="9">
                  <c:v>317</c:v>
                </c:pt>
                <c:pt idx="10">
                  <c:v>318</c:v>
                </c:pt>
                <c:pt idx="11">
                  <c:v>319</c:v>
                </c:pt>
                <c:pt idx="12">
                  <c:v>320</c:v>
                </c:pt>
                <c:pt idx="13">
                  <c:v>320</c:v>
                </c:pt>
                <c:pt idx="14">
                  <c:v>320</c:v>
                </c:pt>
                <c:pt idx="15">
                  <c:v>320</c:v>
                </c:pt>
                <c:pt idx="16">
                  <c:v>321</c:v>
                </c:pt>
                <c:pt idx="17">
                  <c:v>321</c:v>
                </c:pt>
                <c:pt idx="18">
                  <c:v>321</c:v>
                </c:pt>
                <c:pt idx="19">
                  <c:v>322</c:v>
                </c:pt>
                <c:pt idx="20">
                  <c:v>323</c:v>
                </c:pt>
                <c:pt idx="21">
                  <c:v>323</c:v>
                </c:pt>
                <c:pt idx="22">
                  <c:v>323</c:v>
                </c:pt>
                <c:pt idx="23">
                  <c:v>323</c:v>
                </c:pt>
                <c:pt idx="24">
                  <c:v>324</c:v>
                </c:pt>
                <c:pt idx="25">
                  <c:v>325</c:v>
                </c:pt>
                <c:pt idx="26">
                  <c:v>325</c:v>
                </c:pt>
                <c:pt idx="27">
                  <c:v>325</c:v>
                </c:pt>
              </c:numCache>
            </c:numRef>
          </c:val>
          <c:smooth val="0"/>
          <c:extLst>
            <c:ext xmlns:c16="http://schemas.microsoft.com/office/drawing/2014/chart" uri="{C3380CC4-5D6E-409C-BE32-E72D297353CC}">
              <c16:uniqueId val="{00000000-8219-442A-B419-0B31BA84DA33}"/>
            </c:ext>
          </c:extLst>
        </c:ser>
        <c:dLbls>
          <c:showLegendKey val="0"/>
          <c:showVal val="0"/>
          <c:showCatName val="0"/>
          <c:showSerName val="0"/>
          <c:showPercent val="0"/>
          <c:showBubbleSize val="0"/>
        </c:dLbls>
        <c:smooth val="0"/>
        <c:axId val="240089600"/>
        <c:axId val="240091568"/>
      </c:lineChart>
      <c:dateAx>
        <c:axId val="240089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091568"/>
        <c:crosses val="autoZero"/>
        <c:auto val="1"/>
        <c:lblOffset val="100"/>
        <c:baseTimeUnit val="days"/>
      </c:dateAx>
      <c:valAx>
        <c:axId val="240091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089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C240-4D8F-9613-260C8ED07EDE}"/>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C240-4D8F-9613-260C8ED07EDE}"/>
            </c:ext>
          </c:extLst>
        </c:ser>
        <c:dLbls>
          <c:showLegendKey val="0"/>
          <c:showVal val="0"/>
          <c:showCatName val="0"/>
          <c:showSerName val="0"/>
          <c:showPercent val="0"/>
          <c:showBubbleSize val="0"/>
        </c:dLbls>
        <c:gapWidth val="219"/>
        <c:overlap val="-27"/>
        <c:axId val="240113216"/>
        <c:axId val="240117808"/>
      </c:barChart>
      <c:catAx>
        <c:axId val="240113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117808"/>
        <c:crosses val="autoZero"/>
        <c:auto val="1"/>
        <c:lblAlgn val="ctr"/>
        <c:lblOffset val="100"/>
        <c:noMultiLvlLbl val="0"/>
      </c:catAx>
      <c:valAx>
        <c:axId val="240117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11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149.5</c:v>
                </c:pt>
                <c:pt idx="1">
                  <c:v>86.5</c:v>
                </c:pt>
                <c:pt idx="2">
                  <c:v>59.615384615384997</c:v>
                </c:pt>
                <c:pt idx="3">
                  <c:v>57.846153846154003</c:v>
                </c:pt>
                <c:pt idx="4">
                  <c:v>90.807692307691994</c:v>
                </c:pt>
                <c:pt idx="5">
                  <c:v>217.96153846153999</c:v>
                </c:pt>
                <c:pt idx="6">
                  <c:v>454.69230769231001</c:v>
                </c:pt>
                <c:pt idx="7">
                  <c:v>562.23076923076997</c:v>
                </c:pt>
                <c:pt idx="8">
                  <c:v>610.73076923076997</c:v>
                </c:pt>
                <c:pt idx="9">
                  <c:v>565.96153846154004</c:v>
                </c:pt>
                <c:pt idx="10">
                  <c:v>542.07692307692002</c:v>
                </c:pt>
                <c:pt idx="11">
                  <c:v>560.15384615385005</c:v>
                </c:pt>
                <c:pt idx="12">
                  <c:v>635.88461538462002</c:v>
                </c:pt>
                <c:pt idx="13">
                  <c:v>617.23076923076997</c:v>
                </c:pt>
                <c:pt idx="14">
                  <c:v>587.73076923076997</c:v>
                </c:pt>
                <c:pt idx="15">
                  <c:v>586</c:v>
                </c:pt>
                <c:pt idx="16">
                  <c:v>588.23076923076997</c:v>
                </c:pt>
                <c:pt idx="17">
                  <c:v>603.5</c:v>
                </c:pt>
                <c:pt idx="18">
                  <c:v>635.92307692307998</c:v>
                </c:pt>
                <c:pt idx="19">
                  <c:v>699.76923076923003</c:v>
                </c:pt>
                <c:pt idx="20">
                  <c:v>768.03846153845996</c:v>
                </c:pt>
                <c:pt idx="21">
                  <c:v>709.92307692307998</c:v>
                </c:pt>
                <c:pt idx="22">
                  <c:v>530.92307692307998</c:v>
                </c:pt>
                <c:pt idx="23">
                  <c:v>288.23076923077002</c:v>
                </c:pt>
              </c:numCache>
            </c:numRef>
          </c:val>
          <c:smooth val="0"/>
          <c:extLst>
            <c:ext xmlns:c16="http://schemas.microsoft.com/office/drawing/2014/chart" uri="{C3380CC4-5D6E-409C-BE32-E72D297353CC}">
              <c16:uniqueId val="{00000000-8639-4E91-8C76-6F6D0FDF7C6E}"/>
            </c:ext>
          </c:extLst>
        </c:ser>
        <c:dLbls>
          <c:showLegendKey val="0"/>
          <c:showVal val="0"/>
          <c:showCatName val="0"/>
          <c:showSerName val="0"/>
          <c:showPercent val="0"/>
          <c:showBubbleSize val="0"/>
        </c:dLbls>
        <c:smooth val="0"/>
        <c:axId val="343187880"/>
        <c:axId val="343186568"/>
      </c:lineChart>
      <c:catAx>
        <c:axId val="343187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86568"/>
        <c:crosses val="autoZero"/>
        <c:auto val="1"/>
        <c:lblAlgn val="ctr"/>
        <c:lblOffset val="100"/>
        <c:noMultiLvlLbl val="0"/>
      </c:catAx>
      <c:valAx>
        <c:axId val="343186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87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0EE5F-3509-40CA-82DE-48FE25552006}"/>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F2C4B5D6-F8BB-46E9-A06B-BD012BFFD969}"/>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50963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0DB9D-4A3B-4D91-8164-F96D8D8CEC85}"/>
              </a:ext>
            </a:extLst>
          </p:cNvPr>
          <p:cNvSpPr>
            <a:spLocks noGrp="1"/>
          </p:cNvSpPr>
          <p:nvPr>
            <p:ph type="title"/>
          </p:nvPr>
        </p:nvSpPr>
        <p:spPr/>
        <p:txBody>
          <a:bodyPr/>
          <a:lstStyle/>
          <a:p>
            <a:r>
              <a:rPr lang="de-DE"/>
              <a:t>Wichtigste Werte (KPI's) | Auto Doczekal</a:t>
            </a:r>
            <a:endParaRPr lang="en-US"/>
          </a:p>
        </p:txBody>
      </p:sp>
      <p:graphicFrame>
        <p:nvGraphicFramePr>
          <p:cNvPr id="5" name="Table Placeholder 4">
            <a:extLst>
              <a:ext uri="{FF2B5EF4-FFF2-40B4-BE49-F238E27FC236}">
                <a16:creationId xmlns:a16="http://schemas.microsoft.com/office/drawing/2014/main" id="{0B1CED46-20EF-4179-BAB6-F260581E37F7}"/>
              </a:ext>
            </a:extLst>
          </p:cNvPr>
          <p:cNvGraphicFramePr>
            <a:graphicFrameLocks noGrp="1"/>
          </p:cNvGraphicFramePr>
          <p:nvPr>
            <p:ph type="tbl" sz="quarter" idx="13"/>
            <p:extLst>
              <p:ext uri="{D42A27DB-BD31-4B8C-83A1-F6EECF244321}">
                <p14:modId xmlns:p14="http://schemas.microsoft.com/office/powerpoint/2010/main" val="237317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45383207"/>
                    </a:ext>
                  </a:extLst>
                </a:gridCol>
                <a:gridCol w="740664">
                  <a:extLst>
                    <a:ext uri="{9D8B030D-6E8A-4147-A177-3AD203B41FA5}">
                      <a16:colId xmlns:a16="http://schemas.microsoft.com/office/drawing/2014/main" val="1605256723"/>
                    </a:ext>
                  </a:extLst>
                </a:gridCol>
                <a:gridCol w="740664">
                  <a:extLst>
                    <a:ext uri="{9D8B030D-6E8A-4147-A177-3AD203B41FA5}">
                      <a16:colId xmlns:a16="http://schemas.microsoft.com/office/drawing/2014/main" val="3235395998"/>
                    </a:ext>
                  </a:extLst>
                </a:gridCol>
                <a:gridCol w="740664">
                  <a:extLst>
                    <a:ext uri="{9D8B030D-6E8A-4147-A177-3AD203B41FA5}">
                      <a16:colId xmlns:a16="http://schemas.microsoft.com/office/drawing/2014/main" val="1218459380"/>
                    </a:ext>
                  </a:extLst>
                </a:gridCol>
                <a:gridCol w="740664">
                  <a:extLst>
                    <a:ext uri="{9D8B030D-6E8A-4147-A177-3AD203B41FA5}">
                      <a16:colId xmlns:a16="http://schemas.microsoft.com/office/drawing/2014/main" val="2564394017"/>
                    </a:ext>
                  </a:extLst>
                </a:gridCol>
                <a:gridCol w="740664">
                  <a:extLst>
                    <a:ext uri="{9D8B030D-6E8A-4147-A177-3AD203B41FA5}">
                      <a16:colId xmlns:a16="http://schemas.microsoft.com/office/drawing/2014/main" val="50651323"/>
                    </a:ext>
                  </a:extLst>
                </a:gridCol>
                <a:gridCol w="740664">
                  <a:extLst>
                    <a:ext uri="{9D8B030D-6E8A-4147-A177-3AD203B41FA5}">
                      <a16:colId xmlns:a16="http://schemas.microsoft.com/office/drawing/2014/main" val="119712324"/>
                    </a:ext>
                  </a:extLst>
                </a:gridCol>
                <a:gridCol w="740664">
                  <a:extLst>
                    <a:ext uri="{9D8B030D-6E8A-4147-A177-3AD203B41FA5}">
                      <a16:colId xmlns:a16="http://schemas.microsoft.com/office/drawing/2014/main" val="1951752455"/>
                    </a:ext>
                  </a:extLst>
                </a:gridCol>
                <a:gridCol w="740664">
                  <a:extLst>
                    <a:ext uri="{9D8B030D-6E8A-4147-A177-3AD203B41FA5}">
                      <a16:colId xmlns:a16="http://schemas.microsoft.com/office/drawing/2014/main" val="2459537732"/>
                    </a:ext>
                  </a:extLst>
                </a:gridCol>
                <a:gridCol w="740664">
                  <a:extLst>
                    <a:ext uri="{9D8B030D-6E8A-4147-A177-3AD203B41FA5}">
                      <a16:colId xmlns:a16="http://schemas.microsoft.com/office/drawing/2014/main" val="41225626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32440894"/>
                  </a:ext>
                </a:extLst>
              </a:tr>
              <a:tr h="370840">
                <a:tc>
                  <a:txBody>
                    <a:bodyPr/>
                    <a:lstStyle/>
                    <a:p>
                      <a:r>
                        <a:rPr lang="en-US" sz="1000"/>
                        <a:t>Auto Doczekal</a:t>
                      </a:r>
                    </a:p>
                  </a:txBody>
                  <a:tcPr/>
                </a:tc>
                <a:tc>
                  <a:txBody>
                    <a:bodyPr/>
                    <a:lstStyle/>
                    <a:p>
                      <a:r>
                        <a:rPr lang="en-US" sz="1000"/>
                        <a:t>1505</a:t>
                      </a:r>
                    </a:p>
                  </a:txBody>
                  <a:tcPr/>
                </a:tc>
                <a:tc>
                  <a:txBody>
                    <a:bodyPr/>
                    <a:lstStyle/>
                    <a:p>
                      <a:r>
                        <a:rPr lang="en-US" sz="1000"/>
                        <a:t>16</a:t>
                      </a:r>
                    </a:p>
                  </a:txBody>
                  <a:tcPr/>
                </a:tc>
                <a:tc>
                  <a:txBody>
                    <a:bodyPr/>
                    <a:lstStyle/>
                    <a:p>
                      <a:r>
                        <a:rPr lang="en-US" sz="1000"/>
                        <a:t>25</a:t>
                      </a:r>
                    </a:p>
                  </a:txBody>
                  <a:tcPr/>
                </a:tc>
                <a:tc>
                  <a:txBody>
                    <a:bodyPr/>
                    <a:lstStyle/>
                    <a:p>
                      <a:r>
                        <a:rPr lang="en-US" sz="1000"/>
                        <a:t>448</a:t>
                      </a:r>
                    </a:p>
                  </a:txBody>
                  <a:tcPr/>
                </a:tc>
                <a:tc>
                  <a:txBody>
                    <a:bodyPr/>
                    <a:lstStyle/>
                    <a:p>
                      <a:r>
                        <a:rPr lang="en-US" sz="1000"/>
                        <a:t>39</a:t>
                      </a:r>
                    </a:p>
                  </a:txBody>
                  <a:tcPr/>
                </a:tc>
                <a:tc>
                  <a:txBody>
                    <a:bodyPr/>
                    <a:lstStyle/>
                    <a:p>
                      <a:r>
                        <a:rPr lang="en-US" sz="1000"/>
                        <a:t>44</a:t>
                      </a:r>
                    </a:p>
                  </a:txBody>
                  <a:tcPr/>
                </a:tc>
                <a:tc>
                  <a:txBody>
                    <a:bodyPr/>
                    <a:lstStyle/>
                    <a:p>
                      <a:r>
                        <a:rPr lang="en-US" sz="1000"/>
                        <a:t>0</a:t>
                      </a:r>
                    </a:p>
                  </a:txBody>
                  <a:tcPr/>
                </a:tc>
                <a:tc>
                  <a:txBody>
                    <a:bodyPr/>
                    <a:lstStyle/>
                    <a:p>
                      <a:r>
                        <a:rPr lang="en-US" sz="1000"/>
                        <a:t>1.4188 %</a:t>
                      </a:r>
                    </a:p>
                  </a:txBody>
                  <a:tcPr/>
                </a:tc>
                <a:tc>
                  <a:txBody>
                    <a:bodyPr/>
                    <a:lstStyle/>
                    <a:p>
                      <a:r>
                        <a:rPr lang="en-US" sz="1000"/>
                        <a:t>0.0 %</a:t>
                      </a:r>
                    </a:p>
                  </a:txBody>
                  <a:tcPr/>
                </a:tc>
                <a:extLst>
                  <a:ext uri="{0D108BD9-81ED-4DB2-BD59-A6C34878D82A}">
                    <a16:rowId xmlns:a16="http://schemas.microsoft.com/office/drawing/2014/main" val="3238484890"/>
                  </a:ext>
                </a:extLst>
              </a:tr>
            </a:tbl>
          </a:graphicData>
        </a:graphic>
      </p:graphicFrame>
      <p:sp>
        <p:nvSpPr>
          <p:cNvPr id="4" name="Text Placeholder 3">
            <a:extLst>
              <a:ext uri="{FF2B5EF4-FFF2-40B4-BE49-F238E27FC236}">
                <a16:creationId xmlns:a16="http://schemas.microsoft.com/office/drawing/2014/main" id="{8E550479-CA5A-4DF2-B187-8B12DB125C54}"/>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686316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9721F-085C-4C64-9CFA-F60F4298A036}"/>
              </a:ext>
            </a:extLst>
          </p:cNvPr>
          <p:cNvSpPr>
            <a:spLocks noGrp="1"/>
          </p:cNvSpPr>
          <p:nvPr>
            <p:ph type="title"/>
          </p:nvPr>
        </p:nvSpPr>
        <p:spPr/>
        <p:txBody>
          <a:bodyPr/>
          <a:lstStyle/>
          <a:p>
            <a:r>
              <a:rPr lang="en-US"/>
              <a:t>Fans (Übersicht) | Auto Doczekal</a:t>
            </a:r>
          </a:p>
        </p:txBody>
      </p:sp>
      <p:graphicFrame>
        <p:nvGraphicFramePr>
          <p:cNvPr id="5" name="Table Placeholder 4">
            <a:extLst>
              <a:ext uri="{FF2B5EF4-FFF2-40B4-BE49-F238E27FC236}">
                <a16:creationId xmlns:a16="http://schemas.microsoft.com/office/drawing/2014/main" id="{7E80F929-DBB9-446C-BD4C-2F1345AFD2FE}"/>
              </a:ext>
            </a:extLst>
          </p:cNvPr>
          <p:cNvGraphicFramePr>
            <a:graphicFrameLocks noGrp="1"/>
          </p:cNvGraphicFramePr>
          <p:nvPr>
            <p:ph type="tbl" sz="quarter" idx="13"/>
            <p:extLst>
              <p:ext uri="{D42A27DB-BD31-4B8C-83A1-F6EECF244321}">
                <p14:modId xmlns:p14="http://schemas.microsoft.com/office/powerpoint/2010/main" val="500658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76029642"/>
                    </a:ext>
                  </a:extLst>
                </a:gridCol>
                <a:gridCol w="1234440">
                  <a:extLst>
                    <a:ext uri="{9D8B030D-6E8A-4147-A177-3AD203B41FA5}">
                      <a16:colId xmlns:a16="http://schemas.microsoft.com/office/drawing/2014/main" val="479670485"/>
                    </a:ext>
                  </a:extLst>
                </a:gridCol>
                <a:gridCol w="822960">
                  <a:extLst>
                    <a:ext uri="{9D8B030D-6E8A-4147-A177-3AD203B41FA5}">
                      <a16:colId xmlns:a16="http://schemas.microsoft.com/office/drawing/2014/main" val="2457018292"/>
                    </a:ext>
                  </a:extLst>
                </a:gridCol>
                <a:gridCol w="822960">
                  <a:extLst>
                    <a:ext uri="{9D8B030D-6E8A-4147-A177-3AD203B41FA5}">
                      <a16:colId xmlns:a16="http://schemas.microsoft.com/office/drawing/2014/main" val="2118665192"/>
                    </a:ext>
                  </a:extLst>
                </a:gridCol>
                <a:gridCol w="822960">
                  <a:extLst>
                    <a:ext uri="{9D8B030D-6E8A-4147-A177-3AD203B41FA5}">
                      <a16:colId xmlns:a16="http://schemas.microsoft.com/office/drawing/2014/main" val="2507875256"/>
                    </a:ext>
                  </a:extLst>
                </a:gridCol>
                <a:gridCol w="822960">
                  <a:extLst>
                    <a:ext uri="{9D8B030D-6E8A-4147-A177-3AD203B41FA5}">
                      <a16:colId xmlns:a16="http://schemas.microsoft.com/office/drawing/2014/main" val="3481680663"/>
                    </a:ext>
                  </a:extLst>
                </a:gridCol>
                <a:gridCol w="822960">
                  <a:extLst>
                    <a:ext uri="{9D8B030D-6E8A-4147-A177-3AD203B41FA5}">
                      <a16:colId xmlns:a16="http://schemas.microsoft.com/office/drawing/2014/main" val="742119343"/>
                    </a:ext>
                  </a:extLst>
                </a:gridCol>
                <a:gridCol w="822960">
                  <a:extLst>
                    <a:ext uri="{9D8B030D-6E8A-4147-A177-3AD203B41FA5}">
                      <a16:colId xmlns:a16="http://schemas.microsoft.com/office/drawing/2014/main" val="215414739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040556065"/>
                  </a:ext>
                </a:extLst>
              </a:tr>
              <a:tr h="370840">
                <a:tc>
                  <a:txBody>
                    <a:bodyPr/>
                    <a:lstStyle/>
                    <a:p>
                      <a:r>
                        <a:rPr lang="en-US" sz="1000"/>
                        <a:t>Auto Doczekal</a:t>
                      </a:r>
                    </a:p>
                  </a:txBody>
                  <a:tcPr/>
                </a:tc>
                <a:tc>
                  <a:txBody>
                    <a:bodyPr/>
                    <a:lstStyle/>
                    <a:p>
                      <a:r>
                        <a:rPr lang="en-US" sz="1000"/>
                        <a:t>1505</a:t>
                      </a:r>
                    </a:p>
                  </a:txBody>
                  <a:tcPr/>
                </a:tc>
                <a:tc>
                  <a:txBody>
                    <a:bodyPr/>
                    <a:lstStyle/>
                    <a:p>
                      <a:r>
                        <a:rPr lang="en-US" sz="1000"/>
                        <a:t>2</a:t>
                      </a:r>
                    </a:p>
                  </a:txBody>
                  <a:tcPr/>
                </a:tc>
                <a:tc>
                  <a:txBody>
                    <a:bodyPr/>
                    <a:lstStyle/>
                    <a:p>
                      <a:r>
                        <a:rPr lang="en-US" sz="1000"/>
                        <a:t>0.1 %</a:t>
                      </a:r>
                    </a:p>
                  </a:txBody>
                  <a:tcPr/>
                </a:tc>
                <a:tc>
                  <a:txBody>
                    <a:bodyPr/>
                    <a:lstStyle/>
                    <a:p>
                      <a:r>
                        <a:rPr lang="en-US" sz="1000"/>
                        <a:t>4</a:t>
                      </a:r>
                    </a:p>
                  </a:txBody>
                  <a:tcPr/>
                </a:tc>
                <a:tc>
                  <a:txBody>
                    <a:bodyPr/>
                    <a:lstStyle/>
                    <a:p>
                      <a:r>
                        <a:rPr lang="en-US" sz="1000"/>
                        <a:t>0.3 %</a:t>
                      </a:r>
                    </a:p>
                  </a:txBody>
                  <a:tcPr/>
                </a:tc>
                <a:tc>
                  <a:txBody>
                    <a:bodyPr/>
                    <a:lstStyle/>
                    <a:p>
                      <a:r>
                        <a:rPr lang="en-US" sz="1000"/>
                        <a:t>18</a:t>
                      </a:r>
                    </a:p>
                  </a:txBody>
                  <a:tcPr/>
                </a:tc>
                <a:tc>
                  <a:txBody>
                    <a:bodyPr/>
                    <a:lstStyle/>
                    <a:p>
                      <a:r>
                        <a:rPr lang="en-US" sz="1000"/>
                        <a:t>1.2 %</a:t>
                      </a:r>
                    </a:p>
                  </a:txBody>
                  <a:tcPr/>
                </a:tc>
                <a:extLst>
                  <a:ext uri="{0D108BD9-81ED-4DB2-BD59-A6C34878D82A}">
                    <a16:rowId xmlns:a16="http://schemas.microsoft.com/office/drawing/2014/main" val="3469503141"/>
                  </a:ext>
                </a:extLst>
              </a:tr>
            </a:tbl>
          </a:graphicData>
        </a:graphic>
      </p:graphicFrame>
      <p:sp>
        <p:nvSpPr>
          <p:cNvPr id="4" name="Text Placeholder 3">
            <a:extLst>
              <a:ext uri="{FF2B5EF4-FFF2-40B4-BE49-F238E27FC236}">
                <a16:creationId xmlns:a16="http://schemas.microsoft.com/office/drawing/2014/main" id="{3B8E7F3F-B820-4098-ADA9-C116D36A44A4}"/>
              </a:ext>
            </a:extLst>
          </p:cNvPr>
          <p:cNvSpPr>
            <a:spLocks noGrp="1"/>
          </p:cNvSpPr>
          <p:nvPr>
            <p:ph type="body" sz="quarter" idx="14"/>
          </p:nvPr>
        </p:nvSpPr>
        <p:spPr/>
        <p:txBody>
          <a:bodyPr/>
          <a:lstStyle/>
          <a:p>
            <a:r>
              <a:rPr lang="en-US"/>
              <a:t>08/29/2018 - 09/28/2018</a:t>
            </a:r>
          </a:p>
        </p:txBody>
      </p:sp>
    </p:spTree>
    <p:extLst>
      <p:ext uri="{BB962C8B-B14F-4D97-AF65-F5344CB8AC3E}">
        <p14:creationId xmlns:p14="http://schemas.microsoft.com/office/powerpoint/2010/main" val="14017256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D989C-9119-48AF-84B3-66157AE3622C}"/>
              </a:ext>
            </a:extLst>
          </p:cNvPr>
          <p:cNvSpPr>
            <a:spLocks noGrp="1"/>
          </p:cNvSpPr>
          <p:nvPr>
            <p:ph type="title"/>
          </p:nvPr>
        </p:nvSpPr>
        <p:spPr/>
        <p:txBody>
          <a:bodyPr/>
          <a:lstStyle/>
          <a:p>
            <a:r>
              <a:rPr lang="en-US"/>
              <a:t>Facebook Key Metrics Table w. User Post RR | Auto Doczekal</a:t>
            </a:r>
          </a:p>
        </p:txBody>
      </p:sp>
      <p:graphicFrame>
        <p:nvGraphicFramePr>
          <p:cNvPr id="5" name="Table Placeholder 4">
            <a:extLst>
              <a:ext uri="{FF2B5EF4-FFF2-40B4-BE49-F238E27FC236}">
                <a16:creationId xmlns:a16="http://schemas.microsoft.com/office/drawing/2014/main" id="{C7E7D70B-1F62-442B-9C55-91A41FEDC751}"/>
              </a:ext>
            </a:extLst>
          </p:cNvPr>
          <p:cNvGraphicFramePr>
            <a:graphicFrameLocks noGrp="1"/>
          </p:cNvGraphicFramePr>
          <p:nvPr>
            <p:ph type="tbl" sz="quarter" idx="13"/>
            <p:extLst>
              <p:ext uri="{D42A27DB-BD31-4B8C-83A1-F6EECF244321}">
                <p14:modId xmlns:p14="http://schemas.microsoft.com/office/powerpoint/2010/main" val="620344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75391693"/>
                    </a:ext>
                  </a:extLst>
                </a:gridCol>
                <a:gridCol w="740664">
                  <a:extLst>
                    <a:ext uri="{9D8B030D-6E8A-4147-A177-3AD203B41FA5}">
                      <a16:colId xmlns:a16="http://schemas.microsoft.com/office/drawing/2014/main" val="4272038124"/>
                    </a:ext>
                  </a:extLst>
                </a:gridCol>
                <a:gridCol w="740664">
                  <a:extLst>
                    <a:ext uri="{9D8B030D-6E8A-4147-A177-3AD203B41FA5}">
                      <a16:colId xmlns:a16="http://schemas.microsoft.com/office/drawing/2014/main" val="3857101953"/>
                    </a:ext>
                  </a:extLst>
                </a:gridCol>
                <a:gridCol w="740664">
                  <a:extLst>
                    <a:ext uri="{9D8B030D-6E8A-4147-A177-3AD203B41FA5}">
                      <a16:colId xmlns:a16="http://schemas.microsoft.com/office/drawing/2014/main" val="2791214126"/>
                    </a:ext>
                  </a:extLst>
                </a:gridCol>
                <a:gridCol w="740664">
                  <a:extLst>
                    <a:ext uri="{9D8B030D-6E8A-4147-A177-3AD203B41FA5}">
                      <a16:colId xmlns:a16="http://schemas.microsoft.com/office/drawing/2014/main" val="2262210995"/>
                    </a:ext>
                  </a:extLst>
                </a:gridCol>
                <a:gridCol w="740664">
                  <a:extLst>
                    <a:ext uri="{9D8B030D-6E8A-4147-A177-3AD203B41FA5}">
                      <a16:colId xmlns:a16="http://schemas.microsoft.com/office/drawing/2014/main" val="776782009"/>
                    </a:ext>
                  </a:extLst>
                </a:gridCol>
                <a:gridCol w="740664">
                  <a:extLst>
                    <a:ext uri="{9D8B030D-6E8A-4147-A177-3AD203B41FA5}">
                      <a16:colId xmlns:a16="http://schemas.microsoft.com/office/drawing/2014/main" val="2316251159"/>
                    </a:ext>
                  </a:extLst>
                </a:gridCol>
                <a:gridCol w="740664">
                  <a:extLst>
                    <a:ext uri="{9D8B030D-6E8A-4147-A177-3AD203B41FA5}">
                      <a16:colId xmlns:a16="http://schemas.microsoft.com/office/drawing/2014/main" val="1311518986"/>
                    </a:ext>
                  </a:extLst>
                </a:gridCol>
                <a:gridCol w="740664">
                  <a:extLst>
                    <a:ext uri="{9D8B030D-6E8A-4147-A177-3AD203B41FA5}">
                      <a16:colId xmlns:a16="http://schemas.microsoft.com/office/drawing/2014/main" val="2054056346"/>
                    </a:ext>
                  </a:extLst>
                </a:gridCol>
                <a:gridCol w="740664">
                  <a:extLst>
                    <a:ext uri="{9D8B030D-6E8A-4147-A177-3AD203B41FA5}">
                      <a16:colId xmlns:a16="http://schemas.microsoft.com/office/drawing/2014/main" val="44278691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59078984"/>
                  </a:ext>
                </a:extLst>
              </a:tr>
              <a:tr h="370840">
                <a:tc>
                  <a:txBody>
                    <a:bodyPr/>
                    <a:lstStyle/>
                    <a:p>
                      <a:r>
                        <a:rPr lang="en-US" sz="1000"/>
                        <a:t>Auto Doczekal</a:t>
                      </a:r>
                    </a:p>
                  </a:txBody>
                  <a:tcPr/>
                </a:tc>
                <a:tc>
                  <a:txBody>
                    <a:bodyPr/>
                    <a:lstStyle/>
                    <a:p>
                      <a:r>
                        <a:rPr lang="en-US" sz="1000"/>
                        <a:t>1505</a:t>
                      </a:r>
                    </a:p>
                  </a:txBody>
                  <a:tcPr/>
                </a:tc>
                <a:tc>
                  <a:txBody>
                    <a:bodyPr/>
                    <a:lstStyle/>
                    <a:p>
                      <a:r>
                        <a:rPr lang="en-US" sz="1000"/>
                        <a:t>16</a:t>
                      </a:r>
                    </a:p>
                  </a:txBody>
                  <a:tcPr/>
                </a:tc>
                <a:tc>
                  <a:txBody>
                    <a:bodyPr/>
                    <a:lstStyle/>
                    <a:p>
                      <a:r>
                        <a:rPr lang="en-US" sz="1000"/>
                        <a:t>25</a:t>
                      </a:r>
                    </a:p>
                  </a:txBody>
                  <a:tcPr/>
                </a:tc>
                <a:tc>
                  <a:txBody>
                    <a:bodyPr/>
                    <a:lstStyle/>
                    <a:p>
                      <a:r>
                        <a:rPr lang="en-US" sz="1000"/>
                        <a:t>448</a:t>
                      </a:r>
                    </a:p>
                  </a:txBody>
                  <a:tcPr/>
                </a:tc>
                <a:tc>
                  <a:txBody>
                    <a:bodyPr/>
                    <a:lstStyle/>
                    <a:p>
                      <a:r>
                        <a:rPr lang="en-US" sz="1000"/>
                        <a:t>39</a:t>
                      </a:r>
                    </a:p>
                  </a:txBody>
                  <a:tcPr/>
                </a:tc>
                <a:tc>
                  <a:txBody>
                    <a:bodyPr/>
                    <a:lstStyle/>
                    <a:p>
                      <a:r>
                        <a:rPr lang="en-US" sz="1000"/>
                        <a:t>44</a:t>
                      </a:r>
                    </a:p>
                  </a:txBody>
                  <a:tcPr/>
                </a:tc>
                <a:tc>
                  <a:txBody>
                    <a:bodyPr/>
                    <a:lstStyle/>
                    <a:p>
                      <a:r>
                        <a:rPr lang="en-US" sz="1000"/>
                        <a:t>0</a:t>
                      </a:r>
                    </a:p>
                  </a:txBody>
                  <a:tcPr/>
                </a:tc>
                <a:tc>
                  <a:txBody>
                    <a:bodyPr/>
                    <a:lstStyle/>
                    <a:p>
                      <a:r>
                        <a:rPr lang="en-US" sz="1000"/>
                        <a:t>1.4188 %</a:t>
                      </a:r>
                    </a:p>
                  </a:txBody>
                  <a:tcPr/>
                </a:tc>
                <a:tc>
                  <a:txBody>
                    <a:bodyPr/>
                    <a:lstStyle/>
                    <a:p>
                      <a:r>
                        <a:rPr lang="en-US" sz="1000"/>
                        <a:t>0.0 %</a:t>
                      </a:r>
                    </a:p>
                  </a:txBody>
                  <a:tcPr/>
                </a:tc>
                <a:extLst>
                  <a:ext uri="{0D108BD9-81ED-4DB2-BD59-A6C34878D82A}">
                    <a16:rowId xmlns:a16="http://schemas.microsoft.com/office/drawing/2014/main" val="3494358929"/>
                  </a:ext>
                </a:extLst>
              </a:tr>
            </a:tbl>
          </a:graphicData>
        </a:graphic>
      </p:graphicFrame>
      <p:sp>
        <p:nvSpPr>
          <p:cNvPr id="4" name="Text Placeholder 3">
            <a:extLst>
              <a:ext uri="{FF2B5EF4-FFF2-40B4-BE49-F238E27FC236}">
                <a16:creationId xmlns:a16="http://schemas.microsoft.com/office/drawing/2014/main" id="{129FFC43-559A-4520-8AC4-E6397BBD5293}"/>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670576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A5101-8CFA-4884-931B-7B1E458B150E}"/>
              </a:ext>
            </a:extLst>
          </p:cNvPr>
          <p:cNvSpPr>
            <a:spLocks noGrp="1"/>
          </p:cNvSpPr>
          <p:nvPr>
            <p:ph type="title"/>
          </p:nvPr>
        </p:nvSpPr>
        <p:spPr/>
        <p:txBody>
          <a:bodyPr/>
          <a:lstStyle/>
          <a:p>
            <a:r>
              <a:rPr lang="en-US"/>
              <a:t>Facebook Fans Total | Auto Doczekal</a:t>
            </a:r>
          </a:p>
        </p:txBody>
      </p:sp>
      <p:graphicFrame>
        <p:nvGraphicFramePr>
          <p:cNvPr id="6" name="Chart Placeholder 5">
            <a:extLst>
              <a:ext uri="{FF2B5EF4-FFF2-40B4-BE49-F238E27FC236}">
                <a16:creationId xmlns:a16="http://schemas.microsoft.com/office/drawing/2014/main" id="{E678E627-147A-49BC-897B-314824922DF7}"/>
              </a:ext>
            </a:extLst>
          </p:cNvPr>
          <p:cNvGraphicFramePr>
            <a:graphicFrameLocks noGrp="1"/>
          </p:cNvGraphicFramePr>
          <p:nvPr>
            <p:ph type="chart" sz="quarter" idx="13"/>
            <p:extLst>
              <p:ext uri="{D42A27DB-BD31-4B8C-83A1-F6EECF244321}">
                <p14:modId xmlns:p14="http://schemas.microsoft.com/office/powerpoint/2010/main" val="2864793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D7BFDD-43D1-4FC7-A7AC-66BE3CBA2F22}"/>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9FC6AA5C-6B14-4E06-9B05-B3CE83E329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2825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946ED-3174-4D66-8293-1D26DA68F678}"/>
              </a:ext>
            </a:extLst>
          </p:cNvPr>
          <p:cNvSpPr>
            <a:spLocks noGrp="1"/>
          </p:cNvSpPr>
          <p:nvPr>
            <p:ph type="title"/>
          </p:nvPr>
        </p:nvSpPr>
        <p:spPr/>
        <p:txBody>
          <a:bodyPr/>
          <a:lstStyle/>
          <a:p>
            <a:r>
              <a:rPr lang="de-DE"/>
              <a:t>Eigene Beiträge (Postings) | Auto Doczekal - 1 of 16</a:t>
            </a:r>
            <a:endParaRPr lang="en-US"/>
          </a:p>
        </p:txBody>
      </p:sp>
      <p:graphicFrame>
        <p:nvGraphicFramePr>
          <p:cNvPr id="5" name="Table Placeholder 4">
            <a:extLst>
              <a:ext uri="{FF2B5EF4-FFF2-40B4-BE49-F238E27FC236}">
                <a16:creationId xmlns:a16="http://schemas.microsoft.com/office/drawing/2014/main" id="{41A1854E-910D-474C-9337-780635A824F2}"/>
              </a:ext>
            </a:extLst>
          </p:cNvPr>
          <p:cNvGraphicFramePr>
            <a:graphicFrameLocks noGrp="1"/>
          </p:cNvGraphicFramePr>
          <p:nvPr>
            <p:ph type="tbl" sz="quarter" idx="13"/>
            <p:extLst>
              <p:ext uri="{D42A27DB-BD31-4B8C-83A1-F6EECF244321}">
                <p14:modId xmlns:p14="http://schemas.microsoft.com/office/powerpoint/2010/main" val="1784887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74430955"/>
                    </a:ext>
                  </a:extLst>
                </a:gridCol>
                <a:gridCol w="658368">
                  <a:extLst>
                    <a:ext uri="{9D8B030D-6E8A-4147-A177-3AD203B41FA5}">
                      <a16:colId xmlns:a16="http://schemas.microsoft.com/office/drawing/2014/main" val="3919003117"/>
                    </a:ext>
                  </a:extLst>
                </a:gridCol>
                <a:gridCol w="658368">
                  <a:extLst>
                    <a:ext uri="{9D8B030D-6E8A-4147-A177-3AD203B41FA5}">
                      <a16:colId xmlns:a16="http://schemas.microsoft.com/office/drawing/2014/main" val="1589950883"/>
                    </a:ext>
                  </a:extLst>
                </a:gridCol>
                <a:gridCol w="658368">
                  <a:extLst>
                    <a:ext uri="{9D8B030D-6E8A-4147-A177-3AD203B41FA5}">
                      <a16:colId xmlns:a16="http://schemas.microsoft.com/office/drawing/2014/main" val="4158384317"/>
                    </a:ext>
                  </a:extLst>
                </a:gridCol>
                <a:gridCol w="658368">
                  <a:extLst>
                    <a:ext uri="{9D8B030D-6E8A-4147-A177-3AD203B41FA5}">
                      <a16:colId xmlns:a16="http://schemas.microsoft.com/office/drawing/2014/main" val="1494087571"/>
                    </a:ext>
                  </a:extLst>
                </a:gridCol>
                <a:gridCol w="658368">
                  <a:extLst>
                    <a:ext uri="{9D8B030D-6E8A-4147-A177-3AD203B41FA5}">
                      <a16:colId xmlns:a16="http://schemas.microsoft.com/office/drawing/2014/main" val="295921926"/>
                    </a:ext>
                  </a:extLst>
                </a:gridCol>
                <a:gridCol w="658368">
                  <a:extLst>
                    <a:ext uri="{9D8B030D-6E8A-4147-A177-3AD203B41FA5}">
                      <a16:colId xmlns:a16="http://schemas.microsoft.com/office/drawing/2014/main" val="2763662830"/>
                    </a:ext>
                  </a:extLst>
                </a:gridCol>
                <a:gridCol w="658368">
                  <a:extLst>
                    <a:ext uri="{9D8B030D-6E8A-4147-A177-3AD203B41FA5}">
                      <a16:colId xmlns:a16="http://schemas.microsoft.com/office/drawing/2014/main" val="1233819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0864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- 2018-09-26 11:32:01 </a:t>
                      </a:r>
                      <a:r>
                        <a:rPr kumimoji="0" lang="en-US" sz="1000" b="0" i="0" u="none" strike="noStrike" kern="1200" cap="none" spc="0" normalizeH="0" baseline="0" noProof="0">
                          <a:ln>
                            <a:noFill/>
                          </a:ln>
                          <a:solidFill>
                            <a:prstClr val="black"/>
                          </a:solidFill>
                          <a:effectLst/>
                          <a:uLnTx/>
                          <a:uFillTx/>
                          <a:latin typeface="+mn-lt"/>
                          <a:ea typeface="+mn-ea"/>
                          <a:cs typeface="+mn-cs"/>
                        </a:rPr>
                        <a:t> 
 ‼️ Ein neuer Suzuki Vitara Shine Allrad in silky silver hat unseren Standort in Oberwart verlassen und sorgt ab jetzt für frischen Wind im Raum Oberwart‼️
Verkaufsberater Harald Gschiel wünscht Herrn Alexander Fülöp alles Gute und eine unfallfreie Fahrt!
#AutoDoczekal #MeinHändlerMeineWerkstatt #Suzuki #Vitara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99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Auto Doczekal - 2018-09-22 19:55:00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094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- 2018-09-21 19:55:00 </a:t>
                      </a:r>
                      <a:r>
                        <a:rPr kumimoji="0" lang="en-US" sz="1000" b="0" i="0" u="none" strike="noStrike" kern="1200" cap="none" spc="0" normalizeH="0" baseline="0" noProof="0">
                          <a:ln>
                            <a:noFill/>
                          </a:ln>
                          <a:solidFill>
                            <a:prstClr val="black"/>
                          </a:solidFill>
                          <a:effectLst/>
                          <a:uLnTx/>
                          <a:uFillTx/>
                          <a:latin typeface="+mn-lt"/>
                          <a:ea typeface="+mn-ea"/>
                          <a:cs typeface="+mn-cs"/>
                        </a:rPr>
                        <a:t> 
 Was sagt ihr zur neuen Farbe kinetic yellow beim neuen Suzuki JIMNY❓
Zu bestaunen gibt es diese auffällige Farbe ab Anfang Oktober bei uns in den 3 Autohäusern!
#AutoDoczekal #MeinHändlerMeineWerkstatt #Suzuki #Jimny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8183423"/>
                  </a:ext>
                </a:extLst>
              </a:tr>
            </a:tbl>
          </a:graphicData>
        </a:graphic>
      </p:graphicFrame>
      <p:sp>
        <p:nvSpPr>
          <p:cNvPr id="4" name="Text Placeholder 3">
            <a:extLst>
              <a:ext uri="{FF2B5EF4-FFF2-40B4-BE49-F238E27FC236}">
                <a16:creationId xmlns:a16="http://schemas.microsoft.com/office/drawing/2014/main" id="{136C2A53-2BE8-4319-8973-8419D0A70266}"/>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466523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86F67-1233-4B7E-8600-B4BA4679B3C4}"/>
              </a:ext>
            </a:extLst>
          </p:cNvPr>
          <p:cNvSpPr>
            <a:spLocks noGrp="1"/>
          </p:cNvSpPr>
          <p:nvPr>
            <p:ph type="title"/>
          </p:nvPr>
        </p:nvSpPr>
        <p:spPr/>
        <p:txBody>
          <a:bodyPr/>
          <a:lstStyle/>
          <a:p>
            <a:r>
              <a:rPr lang="de-DE"/>
              <a:t>Eigene Beiträge (Postings) | Auto Doczekal - 2 of 16</a:t>
            </a:r>
            <a:endParaRPr lang="en-US"/>
          </a:p>
        </p:txBody>
      </p:sp>
      <p:graphicFrame>
        <p:nvGraphicFramePr>
          <p:cNvPr id="5" name="Table Placeholder 4">
            <a:extLst>
              <a:ext uri="{FF2B5EF4-FFF2-40B4-BE49-F238E27FC236}">
                <a16:creationId xmlns:a16="http://schemas.microsoft.com/office/drawing/2014/main" id="{7566AAB3-956E-48F7-8F72-2F2526644958}"/>
              </a:ext>
            </a:extLst>
          </p:cNvPr>
          <p:cNvGraphicFramePr>
            <a:graphicFrameLocks noGrp="1"/>
          </p:cNvGraphicFramePr>
          <p:nvPr>
            <p:ph type="tbl" sz="quarter" idx="13"/>
            <p:extLst>
              <p:ext uri="{D42A27DB-BD31-4B8C-83A1-F6EECF244321}">
                <p14:modId xmlns:p14="http://schemas.microsoft.com/office/powerpoint/2010/main" val="3649855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71182768"/>
                    </a:ext>
                  </a:extLst>
                </a:gridCol>
                <a:gridCol w="658368">
                  <a:extLst>
                    <a:ext uri="{9D8B030D-6E8A-4147-A177-3AD203B41FA5}">
                      <a16:colId xmlns:a16="http://schemas.microsoft.com/office/drawing/2014/main" val="123879367"/>
                    </a:ext>
                  </a:extLst>
                </a:gridCol>
                <a:gridCol w="658368">
                  <a:extLst>
                    <a:ext uri="{9D8B030D-6E8A-4147-A177-3AD203B41FA5}">
                      <a16:colId xmlns:a16="http://schemas.microsoft.com/office/drawing/2014/main" val="1440880822"/>
                    </a:ext>
                  </a:extLst>
                </a:gridCol>
                <a:gridCol w="658368">
                  <a:extLst>
                    <a:ext uri="{9D8B030D-6E8A-4147-A177-3AD203B41FA5}">
                      <a16:colId xmlns:a16="http://schemas.microsoft.com/office/drawing/2014/main" val="3214007519"/>
                    </a:ext>
                  </a:extLst>
                </a:gridCol>
                <a:gridCol w="658368">
                  <a:extLst>
                    <a:ext uri="{9D8B030D-6E8A-4147-A177-3AD203B41FA5}">
                      <a16:colId xmlns:a16="http://schemas.microsoft.com/office/drawing/2014/main" val="1565064130"/>
                    </a:ext>
                  </a:extLst>
                </a:gridCol>
                <a:gridCol w="658368">
                  <a:extLst>
                    <a:ext uri="{9D8B030D-6E8A-4147-A177-3AD203B41FA5}">
                      <a16:colId xmlns:a16="http://schemas.microsoft.com/office/drawing/2014/main" val="1668759661"/>
                    </a:ext>
                  </a:extLst>
                </a:gridCol>
                <a:gridCol w="658368">
                  <a:extLst>
                    <a:ext uri="{9D8B030D-6E8A-4147-A177-3AD203B41FA5}">
                      <a16:colId xmlns:a16="http://schemas.microsoft.com/office/drawing/2014/main" val="1966677464"/>
                    </a:ext>
                  </a:extLst>
                </a:gridCol>
                <a:gridCol w="658368">
                  <a:extLst>
                    <a:ext uri="{9D8B030D-6E8A-4147-A177-3AD203B41FA5}">
                      <a16:colId xmlns:a16="http://schemas.microsoft.com/office/drawing/2014/main" val="2716625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9953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- 2018-09-21 15:11:00 </a:t>
                      </a:r>
                      <a:r>
                        <a:rPr kumimoji="0" lang="de-DE" sz="1000" b="0" i="0" u="none" strike="noStrike" kern="1200" cap="none" spc="0" normalizeH="0" baseline="0" noProof="0">
                          <a:ln>
                            <a:noFill/>
                          </a:ln>
                          <a:solidFill>
                            <a:prstClr val="black"/>
                          </a:solidFill>
                          <a:effectLst/>
                          <a:uLnTx/>
                          <a:uFillTx/>
                          <a:latin typeface="+mn-lt"/>
                          <a:ea typeface="+mn-ea"/>
                          <a:cs typeface="+mn-cs"/>
                        </a:rPr>
                        <a:t> 
 Familie Kloc aus Oberwaltersdorf durfte heute mit ihrem neuen Suzuki Swift Shine in der Farbe premiumsilber Richtung Niederösterreich düsen!
Verkaufsberater Harald Gschiel und das Team aus Oberwart bedankt sich für das Vertrauen in unser Unternehmen und wünscht viele unfallfreie Ausfahrten mit dem Swift!
#AutoDoczekal #MeinHändlerMeineWerkstatt #Suzuki #Swift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0393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- 2018-09-21 12:50:00 </a:t>
                      </a:r>
                      <a:r>
                        <a:rPr kumimoji="0" lang="en-US" sz="1000" b="0" i="0" u="none" strike="noStrike" kern="1200" cap="none" spc="0" normalizeH="0" baseline="0" noProof="0">
                          <a:ln>
                            <a:noFill/>
                          </a:ln>
                          <a:solidFill>
                            <a:prstClr val="black"/>
                          </a:solidFill>
                          <a:effectLst/>
                          <a:uLnTx/>
                          <a:uFillTx/>
                          <a:latin typeface="+mn-lt"/>
                          <a:ea typeface="+mn-ea"/>
                          <a:cs typeface="+mn-cs"/>
                        </a:rPr>
                        <a:t> 
 Gestern durfte unser neuer Verkaufsberater Harald Gschiel am Standort Oberwart ein topausgestatteten Nissan Qasqhai Allrad an Frau Holim aus Pinkafeld übergeben!
Das Auto Doczekal Team aus Oberwart wünscht unserem Neukunden viel Freude und Spaß mit dem Allradler!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2982606"/>
                  </a:ext>
                </a:extLst>
              </a:tr>
            </a:tbl>
          </a:graphicData>
        </a:graphic>
      </p:graphicFrame>
      <p:sp>
        <p:nvSpPr>
          <p:cNvPr id="4" name="Text Placeholder 3">
            <a:extLst>
              <a:ext uri="{FF2B5EF4-FFF2-40B4-BE49-F238E27FC236}">
                <a16:creationId xmlns:a16="http://schemas.microsoft.com/office/drawing/2014/main" id="{D754CA6D-E78E-48EC-8166-C204F7FFDB43}"/>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324653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D07A2-7F71-4B74-9818-AA948CBA2989}"/>
              </a:ext>
            </a:extLst>
          </p:cNvPr>
          <p:cNvSpPr>
            <a:spLocks noGrp="1"/>
          </p:cNvSpPr>
          <p:nvPr>
            <p:ph type="title"/>
          </p:nvPr>
        </p:nvSpPr>
        <p:spPr/>
        <p:txBody>
          <a:bodyPr/>
          <a:lstStyle/>
          <a:p>
            <a:r>
              <a:rPr lang="de-DE"/>
              <a:t>Eigene Beiträge (Postings) | Auto Doczekal - 3 of 16</a:t>
            </a:r>
            <a:endParaRPr lang="en-US"/>
          </a:p>
        </p:txBody>
      </p:sp>
      <p:graphicFrame>
        <p:nvGraphicFramePr>
          <p:cNvPr id="5" name="Table Placeholder 4">
            <a:extLst>
              <a:ext uri="{FF2B5EF4-FFF2-40B4-BE49-F238E27FC236}">
                <a16:creationId xmlns:a16="http://schemas.microsoft.com/office/drawing/2014/main" id="{938C8ADD-0BE7-4498-855C-FA47607737CB}"/>
              </a:ext>
            </a:extLst>
          </p:cNvPr>
          <p:cNvGraphicFramePr>
            <a:graphicFrameLocks noGrp="1"/>
          </p:cNvGraphicFramePr>
          <p:nvPr>
            <p:ph type="tbl" sz="quarter" idx="13"/>
            <p:extLst>
              <p:ext uri="{D42A27DB-BD31-4B8C-83A1-F6EECF244321}">
                <p14:modId xmlns:p14="http://schemas.microsoft.com/office/powerpoint/2010/main" val="911141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81534602"/>
                    </a:ext>
                  </a:extLst>
                </a:gridCol>
                <a:gridCol w="658368">
                  <a:extLst>
                    <a:ext uri="{9D8B030D-6E8A-4147-A177-3AD203B41FA5}">
                      <a16:colId xmlns:a16="http://schemas.microsoft.com/office/drawing/2014/main" val="778667979"/>
                    </a:ext>
                  </a:extLst>
                </a:gridCol>
                <a:gridCol w="658368">
                  <a:extLst>
                    <a:ext uri="{9D8B030D-6E8A-4147-A177-3AD203B41FA5}">
                      <a16:colId xmlns:a16="http://schemas.microsoft.com/office/drawing/2014/main" val="1221698880"/>
                    </a:ext>
                  </a:extLst>
                </a:gridCol>
                <a:gridCol w="658368">
                  <a:extLst>
                    <a:ext uri="{9D8B030D-6E8A-4147-A177-3AD203B41FA5}">
                      <a16:colId xmlns:a16="http://schemas.microsoft.com/office/drawing/2014/main" val="2736400172"/>
                    </a:ext>
                  </a:extLst>
                </a:gridCol>
                <a:gridCol w="658368">
                  <a:extLst>
                    <a:ext uri="{9D8B030D-6E8A-4147-A177-3AD203B41FA5}">
                      <a16:colId xmlns:a16="http://schemas.microsoft.com/office/drawing/2014/main" val="2500084342"/>
                    </a:ext>
                  </a:extLst>
                </a:gridCol>
                <a:gridCol w="658368">
                  <a:extLst>
                    <a:ext uri="{9D8B030D-6E8A-4147-A177-3AD203B41FA5}">
                      <a16:colId xmlns:a16="http://schemas.microsoft.com/office/drawing/2014/main" val="3478706875"/>
                    </a:ext>
                  </a:extLst>
                </a:gridCol>
                <a:gridCol w="658368">
                  <a:extLst>
                    <a:ext uri="{9D8B030D-6E8A-4147-A177-3AD203B41FA5}">
                      <a16:colId xmlns:a16="http://schemas.microsoft.com/office/drawing/2014/main" val="1778611843"/>
                    </a:ext>
                  </a:extLst>
                </a:gridCol>
                <a:gridCol w="658368">
                  <a:extLst>
                    <a:ext uri="{9D8B030D-6E8A-4147-A177-3AD203B41FA5}">
                      <a16:colId xmlns:a16="http://schemas.microsoft.com/office/drawing/2014/main" val="4271844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8443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- 2018-09-21 09:06:14 </a:t>
                      </a:r>
                      <a:r>
                        <a:rPr kumimoji="0" lang="de-DE" sz="1000" b="0" i="0" u="none" strike="noStrike" kern="1200" cap="none" spc="0" normalizeH="0" baseline="0" noProof="0">
                          <a:ln>
                            <a:noFill/>
                          </a:ln>
                          <a:solidFill>
                            <a:prstClr val="black"/>
                          </a:solidFill>
                          <a:effectLst/>
                          <a:uLnTx/>
                          <a:uFillTx/>
                          <a:latin typeface="+mn-lt"/>
                          <a:ea typeface="+mn-ea"/>
                          <a:cs typeface="+mn-cs"/>
                        </a:rPr>
                        <a:t> 
 Herr Hafner aus Rechnitz übernimmt seinen wunderschönen neuen Gebrauchtwagen Ford Fiesta am Standort St. Johann!
Verkaufsberater Mario Hörtner wünscht eine gute und sichere Fahrt!!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1871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Auto Doczekal - 2018-09-20 13:55:28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0567131"/>
                  </a:ext>
                </a:extLst>
              </a:tr>
            </a:tbl>
          </a:graphicData>
        </a:graphic>
      </p:graphicFrame>
      <p:sp>
        <p:nvSpPr>
          <p:cNvPr id="4" name="Text Placeholder 3">
            <a:extLst>
              <a:ext uri="{FF2B5EF4-FFF2-40B4-BE49-F238E27FC236}">
                <a16:creationId xmlns:a16="http://schemas.microsoft.com/office/drawing/2014/main" id="{61A274BB-DF4E-49EF-B6AB-B063C5A1A816}"/>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274360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E3D23-8F14-45FA-BD07-A976EEACCB41}"/>
              </a:ext>
            </a:extLst>
          </p:cNvPr>
          <p:cNvSpPr>
            <a:spLocks noGrp="1"/>
          </p:cNvSpPr>
          <p:nvPr>
            <p:ph type="title"/>
          </p:nvPr>
        </p:nvSpPr>
        <p:spPr/>
        <p:txBody>
          <a:bodyPr/>
          <a:lstStyle/>
          <a:p>
            <a:r>
              <a:rPr lang="de-DE"/>
              <a:t>Eigene Beiträge (Postings) | Auto Doczekal - 4 of 16</a:t>
            </a:r>
            <a:endParaRPr lang="en-US"/>
          </a:p>
        </p:txBody>
      </p:sp>
      <p:graphicFrame>
        <p:nvGraphicFramePr>
          <p:cNvPr id="5" name="Table Placeholder 4">
            <a:extLst>
              <a:ext uri="{FF2B5EF4-FFF2-40B4-BE49-F238E27FC236}">
                <a16:creationId xmlns:a16="http://schemas.microsoft.com/office/drawing/2014/main" id="{6B127150-6399-4966-B551-8101A1F1FE99}"/>
              </a:ext>
            </a:extLst>
          </p:cNvPr>
          <p:cNvGraphicFramePr>
            <a:graphicFrameLocks noGrp="1"/>
          </p:cNvGraphicFramePr>
          <p:nvPr>
            <p:ph type="tbl" sz="quarter" idx="13"/>
            <p:extLst>
              <p:ext uri="{D42A27DB-BD31-4B8C-83A1-F6EECF244321}">
                <p14:modId xmlns:p14="http://schemas.microsoft.com/office/powerpoint/2010/main" val="1306796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81078382"/>
                    </a:ext>
                  </a:extLst>
                </a:gridCol>
                <a:gridCol w="658368">
                  <a:extLst>
                    <a:ext uri="{9D8B030D-6E8A-4147-A177-3AD203B41FA5}">
                      <a16:colId xmlns:a16="http://schemas.microsoft.com/office/drawing/2014/main" val="3072088285"/>
                    </a:ext>
                  </a:extLst>
                </a:gridCol>
                <a:gridCol w="658368">
                  <a:extLst>
                    <a:ext uri="{9D8B030D-6E8A-4147-A177-3AD203B41FA5}">
                      <a16:colId xmlns:a16="http://schemas.microsoft.com/office/drawing/2014/main" val="1429911246"/>
                    </a:ext>
                  </a:extLst>
                </a:gridCol>
                <a:gridCol w="658368">
                  <a:extLst>
                    <a:ext uri="{9D8B030D-6E8A-4147-A177-3AD203B41FA5}">
                      <a16:colId xmlns:a16="http://schemas.microsoft.com/office/drawing/2014/main" val="4078244600"/>
                    </a:ext>
                  </a:extLst>
                </a:gridCol>
                <a:gridCol w="658368">
                  <a:extLst>
                    <a:ext uri="{9D8B030D-6E8A-4147-A177-3AD203B41FA5}">
                      <a16:colId xmlns:a16="http://schemas.microsoft.com/office/drawing/2014/main" val="3849143384"/>
                    </a:ext>
                  </a:extLst>
                </a:gridCol>
                <a:gridCol w="658368">
                  <a:extLst>
                    <a:ext uri="{9D8B030D-6E8A-4147-A177-3AD203B41FA5}">
                      <a16:colId xmlns:a16="http://schemas.microsoft.com/office/drawing/2014/main" val="1231773558"/>
                    </a:ext>
                  </a:extLst>
                </a:gridCol>
                <a:gridCol w="658368">
                  <a:extLst>
                    <a:ext uri="{9D8B030D-6E8A-4147-A177-3AD203B41FA5}">
                      <a16:colId xmlns:a16="http://schemas.microsoft.com/office/drawing/2014/main" val="3738059078"/>
                    </a:ext>
                  </a:extLst>
                </a:gridCol>
                <a:gridCol w="658368">
                  <a:extLst>
                    <a:ext uri="{9D8B030D-6E8A-4147-A177-3AD203B41FA5}">
                      <a16:colId xmlns:a16="http://schemas.microsoft.com/office/drawing/2014/main" val="1517722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2533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- 2018-09-20 08:45:04 </a:t>
                      </a:r>
                      <a:r>
                        <a:rPr kumimoji="0" lang="en-US" sz="1000" b="0" i="0" u="none" strike="noStrike" kern="1200" cap="none" spc="0" normalizeH="0" baseline="0" noProof="0">
                          <a:ln>
                            <a:noFill/>
                          </a:ln>
                          <a:solidFill>
                            <a:prstClr val="black"/>
                          </a:solidFill>
                          <a:effectLst/>
                          <a:uLnTx/>
                          <a:uFillTx/>
                          <a:latin typeface="+mn-lt"/>
                          <a:ea typeface="+mn-ea"/>
                          <a:cs typeface="+mn-cs"/>
                        </a:rPr>
                        <a:t> 
 ‼️ DAS WARTEN HAT EIN ENDE‼️
Ab sofort ist der neue SUZUKI JIMNY bei uns im Autohaus bestellbar!!!
Das Einstiegsmodell Jimny PURE gibt es bereits ab
🔥 € 17.990,-- 🔥 inkl. Klimaanlage, CD-Radio mit Bluetooth, Müdigkeitserkennung, Spurhaltewarnsystem, uvm.
Zusätzlich zum Einstiegsmodell gibt es noch die Varianten Clear und Flash sowie 2 Automatik Modelle❗
Die ersten Fahrzeuge werden Anfang Oktober bei uns eintreffen! Unsere Verkaufsberater auf den Standorten
Güssing, Fritz Unger 0664/2068847
Oberwart, Robert Weinhofer 0664/1569990 u. Harald Gschiel 0664/88336810
St. Johann/Haide, Mario Hörtner 0664/5112688
freuen sich auf Ihren Besuch und informieren Sie gerne über das neue Suzuki Highlight!!!
#AutoDoczekal #MeinHändlerMeineWerkstatt #Suzuki #Jimny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6683747"/>
                  </a:ext>
                </a:extLst>
              </a:tr>
            </a:tbl>
          </a:graphicData>
        </a:graphic>
      </p:graphicFrame>
      <p:sp>
        <p:nvSpPr>
          <p:cNvPr id="4" name="Text Placeholder 3">
            <a:extLst>
              <a:ext uri="{FF2B5EF4-FFF2-40B4-BE49-F238E27FC236}">
                <a16:creationId xmlns:a16="http://schemas.microsoft.com/office/drawing/2014/main" id="{0F99784C-7104-4765-9E6E-1432E1E1045E}"/>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675274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7AF16-5E89-47A0-916D-3A6763B7682C}"/>
              </a:ext>
            </a:extLst>
          </p:cNvPr>
          <p:cNvSpPr>
            <a:spLocks noGrp="1"/>
          </p:cNvSpPr>
          <p:nvPr>
            <p:ph type="title"/>
          </p:nvPr>
        </p:nvSpPr>
        <p:spPr/>
        <p:txBody>
          <a:bodyPr/>
          <a:lstStyle/>
          <a:p>
            <a:r>
              <a:rPr lang="de-DE"/>
              <a:t>Eigene Beiträge (Postings) | Auto Doczekal - 5 of 16</a:t>
            </a:r>
            <a:endParaRPr lang="en-US"/>
          </a:p>
        </p:txBody>
      </p:sp>
      <p:graphicFrame>
        <p:nvGraphicFramePr>
          <p:cNvPr id="5" name="Table Placeholder 4">
            <a:extLst>
              <a:ext uri="{FF2B5EF4-FFF2-40B4-BE49-F238E27FC236}">
                <a16:creationId xmlns:a16="http://schemas.microsoft.com/office/drawing/2014/main" id="{3913C715-3BDA-4F0D-9128-366906780901}"/>
              </a:ext>
            </a:extLst>
          </p:cNvPr>
          <p:cNvGraphicFramePr>
            <a:graphicFrameLocks noGrp="1"/>
          </p:cNvGraphicFramePr>
          <p:nvPr>
            <p:ph type="tbl" sz="quarter" idx="13"/>
            <p:extLst>
              <p:ext uri="{D42A27DB-BD31-4B8C-83A1-F6EECF244321}">
                <p14:modId xmlns:p14="http://schemas.microsoft.com/office/powerpoint/2010/main" val="2346685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94753635"/>
                    </a:ext>
                  </a:extLst>
                </a:gridCol>
                <a:gridCol w="658368">
                  <a:extLst>
                    <a:ext uri="{9D8B030D-6E8A-4147-A177-3AD203B41FA5}">
                      <a16:colId xmlns:a16="http://schemas.microsoft.com/office/drawing/2014/main" val="1418664"/>
                    </a:ext>
                  </a:extLst>
                </a:gridCol>
                <a:gridCol w="658368">
                  <a:extLst>
                    <a:ext uri="{9D8B030D-6E8A-4147-A177-3AD203B41FA5}">
                      <a16:colId xmlns:a16="http://schemas.microsoft.com/office/drawing/2014/main" val="2095475688"/>
                    </a:ext>
                  </a:extLst>
                </a:gridCol>
                <a:gridCol w="658368">
                  <a:extLst>
                    <a:ext uri="{9D8B030D-6E8A-4147-A177-3AD203B41FA5}">
                      <a16:colId xmlns:a16="http://schemas.microsoft.com/office/drawing/2014/main" val="1881492838"/>
                    </a:ext>
                  </a:extLst>
                </a:gridCol>
                <a:gridCol w="658368">
                  <a:extLst>
                    <a:ext uri="{9D8B030D-6E8A-4147-A177-3AD203B41FA5}">
                      <a16:colId xmlns:a16="http://schemas.microsoft.com/office/drawing/2014/main" val="3836895339"/>
                    </a:ext>
                  </a:extLst>
                </a:gridCol>
                <a:gridCol w="658368">
                  <a:extLst>
                    <a:ext uri="{9D8B030D-6E8A-4147-A177-3AD203B41FA5}">
                      <a16:colId xmlns:a16="http://schemas.microsoft.com/office/drawing/2014/main" val="976617404"/>
                    </a:ext>
                  </a:extLst>
                </a:gridCol>
                <a:gridCol w="658368">
                  <a:extLst>
                    <a:ext uri="{9D8B030D-6E8A-4147-A177-3AD203B41FA5}">
                      <a16:colId xmlns:a16="http://schemas.microsoft.com/office/drawing/2014/main" val="3883684527"/>
                    </a:ext>
                  </a:extLst>
                </a:gridCol>
                <a:gridCol w="658368">
                  <a:extLst>
                    <a:ext uri="{9D8B030D-6E8A-4147-A177-3AD203B41FA5}">
                      <a16:colId xmlns:a16="http://schemas.microsoft.com/office/drawing/2014/main" val="3896718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0086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- 2018-09-17 15:32:08 </a:t>
                      </a:r>
                      <a:r>
                        <a:rPr kumimoji="0" lang="en-US" sz="1000" b="0" i="0" u="none" strike="noStrike" kern="1200" cap="none" spc="0" normalizeH="0" baseline="0" noProof="0">
                          <a:ln>
                            <a:noFill/>
                          </a:ln>
                          <a:solidFill>
                            <a:prstClr val="black"/>
                          </a:solidFill>
                          <a:effectLst/>
                          <a:uLnTx/>
                          <a:uFillTx/>
                          <a:latin typeface="+mn-lt"/>
                          <a:ea typeface="+mn-ea"/>
                          <a:cs typeface="+mn-cs"/>
                        </a:rPr>
                        <a:t> 
 Frau Sabine Kahlfuss aus St. Martin am Tennengebirge übernimmt ihren neuen Suzuki Vitara Shine Allrad!
Robert Weinhofer und das Team von Oberwart wünschen unserem Neukunden eine gute und sichere Fahrt!!
#AutoDoczekal #MeinHändlerMeineWerkstatt #Suzuki #Vitara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4208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- 2018-09-15 09:50:45 </a:t>
                      </a:r>
                      <a:r>
                        <a:rPr kumimoji="0" lang="de-DE" sz="1000" b="0" i="0" u="none" strike="noStrike" kern="1200" cap="none" spc="0" normalizeH="0" baseline="0" noProof="0">
                          <a:ln>
                            <a:noFill/>
                          </a:ln>
                          <a:solidFill>
                            <a:prstClr val="black"/>
                          </a:solidFill>
                          <a:effectLst/>
                          <a:uLnTx/>
                          <a:uFillTx/>
                          <a:latin typeface="+mn-lt"/>
                          <a:ea typeface="+mn-ea"/>
                          <a:cs typeface="+mn-cs"/>
                        </a:rPr>
                        <a:t> 
 ... heute war es endlich so weit❗
Die Firma Christoph Wagner GmbH aus Wien durfte von unserem Nutzfahrzeugspezialisten Robert Weinhofer 4 nagelneue Opel Vivaro Kastenwagen L2H1 inkl. Sortimo-Einrichtung und Dachgalerie am Standort Oberwart übernehmen!
Lieber Christoph, das gesamte Team von Auto Doczekal sagt DANKE für das Vertrauen in unser Unternehmen und wünscht dir viel Spaß und Freude sowie unzählige unfallfreie Fahrten mit deinem neuen Opel Fuhrpark!
#AutoDoczekal #MeinHändlerMeineWerkstatt #Opel #Vivaro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0464806"/>
                  </a:ext>
                </a:extLst>
              </a:tr>
            </a:tbl>
          </a:graphicData>
        </a:graphic>
      </p:graphicFrame>
      <p:sp>
        <p:nvSpPr>
          <p:cNvPr id="4" name="Text Placeholder 3">
            <a:extLst>
              <a:ext uri="{FF2B5EF4-FFF2-40B4-BE49-F238E27FC236}">
                <a16:creationId xmlns:a16="http://schemas.microsoft.com/office/drawing/2014/main" id="{FA4FD6BE-649E-43E7-A651-A1E1E619A1C6}"/>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725509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7C607-B881-46AE-A380-353D0DD041B1}"/>
              </a:ext>
            </a:extLst>
          </p:cNvPr>
          <p:cNvSpPr>
            <a:spLocks noGrp="1"/>
          </p:cNvSpPr>
          <p:nvPr>
            <p:ph type="title"/>
          </p:nvPr>
        </p:nvSpPr>
        <p:spPr/>
        <p:txBody>
          <a:bodyPr/>
          <a:lstStyle/>
          <a:p>
            <a:r>
              <a:rPr lang="de-DE"/>
              <a:t>Eigene Beiträge (Postings) | Auto Doczekal - 6 of 16</a:t>
            </a:r>
            <a:endParaRPr lang="en-US"/>
          </a:p>
        </p:txBody>
      </p:sp>
      <p:graphicFrame>
        <p:nvGraphicFramePr>
          <p:cNvPr id="5" name="Table Placeholder 4">
            <a:extLst>
              <a:ext uri="{FF2B5EF4-FFF2-40B4-BE49-F238E27FC236}">
                <a16:creationId xmlns:a16="http://schemas.microsoft.com/office/drawing/2014/main" id="{A979754B-FC2C-417A-B345-C4E1550B4B74}"/>
              </a:ext>
            </a:extLst>
          </p:cNvPr>
          <p:cNvGraphicFramePr>
            <a:graphicFrameLocks noGrp="1"/>
          </p:cNvGraphicFramePr>
          <p:nvPr>
            <p:ph type="tbl" sz="quarter" idx="13"/>
            <p:extLst>
              <p:ext uri="{D42A27DB-BD31-4B8C-83A1-F6EECF244321}">
                <p14:modId xmlns:p14="http://schemas.microsoft.com/office/powerpoint/2010/main" val="1626606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43777313"/>
                    </a:ext>
                  </a:extLst>
                </a:gridCol>
                <a:gridCol w="658368">
                  <a:extLst>
                    <a:ext uri="{9D8B030D-6E8A-4147-A177-3AD203B41FA5}">
                      <a16:colId xmlns:a16="http://schemas.microsoft.com/office/drawing/2014/main" val="556005239"/>
                    </a:ext>
                  </a:extLst>
                </a:gridCol>
                <a:gridCol w="658368">
                  <a:extLst>
                    <a:ext uri="{9D8B030D-6E8A-4147-A177-3AD203B41FA5}">
                      <a16:colId xmlns:a16="http://schemas.microsoft.com/office/drawing/2014/main" val="1247614494"/>
                    </a:ext>
                  </a:extLst>
                </a:gridCol>
                <a:gridCol w="658368">
                  <a:extLst>
                    <a:ext uri="{9D8B030D-6E8A-4147-A177-3AD203B41FA5}">
                      <a16:colId xmlns:a16="http://schemas.microsoft.com/office/drawing/2014/main" val="1541558281"/>
                    </a:ext>
                  </a:extLst>
                </a:gridCol>
                <a:gridCol w="658368">
                  <a:extLst>
                    <a:ext uri="{9D8B030D-6E8A-4147-A177-3AD203B41FA5}">
                      <a16:colId xmlns:a16="http://schemas.microsoft.com/office/drawing/2014/main" val="3630103183"/>
                    </a:ext>
                  </a:extLst>
                </a:gridCol>
                <a:gridCol w="658368">
                  <a:extLst>
                    <a:ext uri="{9D8B030D-6E8A-4147-A177-3AD203B41FA5}">
                      <a16:colId xmlns:a16="http://schemas.microsoft.com/office/drawing/2014/main" val="2885661921"/>
                    </a:ext>
                  </a:extLst>
                </a:gridCol>
                <a:gridCol w="658368">
                  <a:extLst>
                    <a:ext uri="{9D8B030D-6E8A-4147-A177-3AD203B41FA5}">
                      <a16:colId xmlns:a16="http://schemas.microsoft.com/office/drawing/2014/main" val="3482344887"/>
                    </a:ext>
                  </a:extLst>
                </a:gridCol>
                <a:gridCol w="658368">
                  <a:extLst>
                    <a:ext uri="{9D8B030D-6E8A-4147-A177-3AD203B41FA5}">
                      <a16:colId xmlns:a16="http://schemas.microsoft.com/office/drawing/2014/main" val="1193259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2261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- 2018-09-13 08:50:58 </a:t>
                      </a:r>
                      <a:r>
                        <a:rPr kumimoji="0" lang="en-US" sz="1000" b="0" i="0" u="none" strike="noStrike" kern="1200" cap="none" spc="0" normalizeH="0" baseline="0" noProof="0">
                          <a:ln>
                            <a:noFill/>
                          </a:ln>
                          <a:solidFill>
                            <a:prstClr val="black"/>
                          </a:solidFill>
                          <a:effectLst/>
                          <a:uLnTx/>
                          <a:uFillTx/>
                          <a:latin typeface="+mn-lt"/>
                          <a:ea typeface="+mn-ea"/>
                          <a:cs typeface="+mn-cs"/>
                        </a:rPr>
                        <a:t> 
 Ing. Johannes Krammer aus Dt. Bieling übernimmt heute seinen wunderschönen Gebrauchtwagen Suzuki SX4 Traveller am Standort Güssing!
Wir wünschen wie immer eine gute und sichere Fahrt mit dem Suzuki!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5767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- 2018-09-12 19:55:00 </a:t>
                      </a:r>
                      <a:r>
                        <a:rPr kumimoji="0" lang="en-US" sz="1000" b="0" i="0" u="none" strike="noStrike" kern="1200" cap="none" spc="0" normalizeH="0" baseline="0" noProof="0">
                          <a:ln>
                            <a:noFill/>
                          </a:ln>
                          <a:solidFill>
                            <a:prstClr val="black"/>
                          </a:solidFill>
                          <a:effectLst/>
                          <a:uLnTx/>
                          <a:uFillTx/>
                          <a:latin typeface="+mn-lt"/>
                          <a:ea typeface="+mn-ea"/>
                          <a:cs typeface="+mn-cs"/>
                        </a:rPr>
                        <a:t> 
 Nach Bernstein durfte heute Robert Weinhofer einen neuen Suzuki S-Cross Shine Allrad in der wunderschönen Farbe canyon braun an Familie Lichtenecker ausliefern!
Das gesamte Team von Auto Doczekal Oberwart wünscht unseren Neukunden eine gute und sichere Fahrt mit dem Suzuki!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0317134"/>
                  </a:ext>
                </a:extLst>
              </a:tr>
            </a:tbl>
          </a:graphicData>
        </a:graphic>
      </p:graphicFrame>
      <p:sp>
        <p:nvSpPr>
          <p:cNvPr id="4" name="Text Placeholder 3">
            <a:extLst>
              <a:ext uri="{FF2B5EF4-FFF2-40B4-BE49-F238E27FC236}">
                <a16:creationId xmlns:a16="http://schemas.microsoft.com/office/drawing/2014/main" id="{C30F8884-7282-4008-9E2E-BE04FA5A3258}"/>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4079801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779AA-B131-4BF1-8E5A-AA7260E1BD3D}"/>
              </a:ext>
            </a:extLst>
          </p:cNvPr>
          <p:cNvSpPr>
            <a:spLocks noGrp="1"/>
          </p:cNvSpPr>
          <p:nvPr>
            <p:ph type="title"/>
          </p:nvPr>
        </p:nvSpPr>
        <p:spPr/>
        <p:txBody>
          <a:bodyPr/>
          <a:lstStyle/>
          <a:p>
            <a:r>
              <a:rPr lang="de-DE"/>
              <a:t>Eigene Beiträge (Postings) | Auto Doczekal - 7 of 16</a:t>
            </a:r>
            <a:endParaRPr lang="en-US"/>
          </a:p>
        </p:txBody>
      </p:sp>
      <p:graphicFrame>
        <p:nvGraphicFramePr>
          <p:cNvPr id="5" name="Table Placeholder 4">
            <a:extLst>
              <a:ext uri="{FF2B5EF4-FFF2-40B4-BE49-F238E27FC236}">
                <a16:creationId xmlns:a16="http://schemas.microsoft.com/office/drawing/2014/main" id="{BABCDB0C-3D52-4427-B38F-EF188B6A7896}"/>
              </a:ext>
            </a:extLst>
          </p:cNvPr>
          <p:cNvGraphicFramePr>
            <a:graphicFrameLocks noGrp="1"/>
          </p:cNvGraphicFramePr>
          <p:nvPr>
            <p:ph type="tbl" sz="quarter" idx="13"/>
            <p:extLst>
              <p:ext uri="{D42A27DB-BD31-4B8C-83A1-F6EECF244321}">
                <p14:modId xmlns:p14="http://schemas.microsoft.com/office/powerpoint/2010/main" val="3165225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11681877"/>
                    </a:ext>
                  </a:extLst>
                </a:gridCol>
                <a:gridCol w="658368">
                  <a:extLst>
                    <a:ext uri="{9D8B030D-6E8A-4147-A177-3AD203B41FA5}">
                      <a16:colId xmlns:a16="http://schemas.microsoft.com/office/drawing/2014/main" val="1029636026"/>
                    </a:ext>
                  </a:extLst>
                </a:gridCol>
                <a:gridCol w="658368">
                  <a:extLst>
                    <a:ext uri="{9D8B030D-6E8A-4147-A177-3AD203B41FA5}">
                      <a16:colId xmlns:a16="http://schemas.microsoft.com/office/drawing/2014/main" val="2160290061"/>
                    </a:ext>
                  </a:extLst>
                </a:gridCol>
                <a:gridCol w="658368">
                  <a:extLst>
                    <a:ext uri="{9D8B030D-6E8A-4147-A177-3AD203B41FA5}">
                      <a16:colId xmlns:a16="http://schemas.microsoft.com/office/drawing/2014/main" val="3139818657"/>
                    </a:ext>
                  </a:extLst>
                </a:gridCol>
                <a:gridCol w="658368">
                  <a:extLst>
                    <a:ext uri="{9D8B030D-6E8A-4147-A177-3AD203B41FA5}">
                      <a16:colId xmlns:a16="http://schemas.microsoft.com/office/drawing/2014/main" val="252381798"/>
                    </a:ext>
                  </a:extLst>
                </a:gridCol>
                <a:gridCol w="658368">
                  <a:extLst>
                    <a:ext uri="{9D8B030D-6E8A-4147-A177-3AD203B41FA5}">
                      <a16:colId xmlns:a16="http://schemas.microsoft.com/office/drawing/2014/main" val="862108150"/>
                    </a:ext>
                  </a:extLst>
                </a:gridCol>
                <a:gridCol w="658368">
                  <a:extLst>
                    <a:ext uri="{9D8B030D-6E8A-4147-A177-3AD203B41FA5}">
                      <a16:colId xmlns:a16="http://schemas.microsoft.com/office/drawing/2014/main" val="1384906742"/>
                    </a:ext>
                  </a:extLst>
                </a:gridCol>
                <a:gridCol w="658368">
                  <a:extLst>
                    <a:ext uri="{9D8B030D-6E8A-4147-A177-3AD203B41FA5}">
                      <a16:colId xmlns:a16="http://schemas.microsoft.com/office/drawing/2014/main" val="2649164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6285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- 2018-09-12 12:49:41 </a:t>
                      </a:r>
                      <a:r>
                        <a:rPr kumimoji="0" lang="en-US" sz="1000" b="0" i="0" u="none" strike="noStrike" kern="1200" cap="none" spc="0" normalizeH="0" baseline="0" noProof="0">
                          <a:ln>
                            <a:noFill/>
                          </a:ln>
                          <a:solidFill>
                            <a:prstClr val="black"/>
                          </a:solidFill>
                          <a:effectLst/>
                          <a:uLnTx/>
                          <a:uFillTx/>
                          <a:latin typeface="+mn-lt"/>
                          <a:ea typeface="+mn-ea"/>
                          <a:cs typeface="+mn-cs"/>
                        </a:rPr>
                        <a:t> 
 ❗TOP-Gebrauchtwagen-Neuzugang❗
SUZUKI JIMNY DELUXE
Farbe: silkysilver
Erstzulassung: 9/2014
Kilometer: NUR 9738
lückenloses Serviceheft
inkl. Klimaanlage, Alufelgen, Lederpolsterung, Sitzheizung, Lederpolsterung, uvm.
Aktionspreis: 🔥 € 14.990,-- 🔥
Der Jimny steht ab sofort am Standort Güssing zur Besichtigung und Probefahrt bereit. Weitere Fahrzeugdetails hier ▶️ https://bit.ly/2p25Yn8
#AutoDoczekal #MeinHändlerMeineWerkstatt #Suzuki #Jimny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6126378"/>
                  </a:ext>
                </a:extLst>
              </a:tr>
            </a:tbl>
          </a:graphicData>
        </a:graphic>
      </p:graphicFrame>
      <p:sp>
        <p:nvSpPr>
          <p:cNvPr id="4" name="Text Placeholder 3">
            <a:extLst>
              <a:ext uri="{FF2B5EF4-FFF2-40B4-BE49-F238E27FC236}">
                <a16:creationId xmlns:a16="http://schemas.microsoft.com/office/drawing/2014/main" id="{CF07615C-802D-445B-B33E-37CCF93E7298}"/>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689093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91E88-9C6B-4A9E-8B4E-F52A94A96169}"/>
              </a:ext>
            </a:extLst>
          </p:cNvPr>
          <p:cNvSpPr>
            <a:spLocks noGrp="1"/>
          </p:cNvSpPr>
          <p:nvPr>
            <p:ph type="title"/>
          </p:nvPr>
        </p:nvSpPr>
        <p:spPr/>
        <p:txBody>
          <a:bodyPr/>
          <a:lstStyle/>
          <a:p>
            <a:r>
              <a:rPr lang="de-DE"/>
              <a:t>Eigene Beiträge (Postings) | Auto Doczekal - 8 of 16</a:t>
            </a:r>
            <a:endParaRPr lang="en-US"/>
          </a:p>
        </p:txBody>
      </p:sp>
      <p:graphicFrame>
        <p:nvGraphicFramePr>
          <p:cNvPr id="5" name="Table Placeholder 4">
            <a:extLst>
              <a:ext uri="{FF2B5EF4-FFF2-40B4-BE49-F238E27FC236}">
                <a16:creationId xmlns:a16="http://schemas.microsoft.com/office/drawing/2014/main" id="{62019D79-C48F-4E93-92B0-8D76753B9207}"/>
              </a:ext>
            </a:extLst>
          </p:cNvPr>
          <p:cNvGraphicFramePr>
            <a:graphicFrameLocks noGrp="1"/>
          </p:cNvGraphicFramePr>
          <p:nvPr>
            <p:ph type="tbl" sz="quarter" idx="13"/>
            <p:extLst>
              <p:ext uri="{D42A27DB-BD31-4B8C-83A1-F6EECF244321}">
                <p14:modId xmlns:p14="http://schemas.microsoft.com/office/powerpoint/2010/main" val="2713600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95611358"/>
                    </a:ext>
                  </a:extLst>
                </a:gridCol>
                <a:gridCol w="658368">
                  <a:extLst>
                    <a:ext uri="{9D8B030D-6E8A-4147-A177-3AD203B41FA5}">
                      <a16:colId xmlns:a16="http://schemas.microsoft.com/office/drawing/2014/main" val="3622572623"/>
                    </a:ext>
                  </a:extLst>
                </a:gridCol>
                <a:gridCol w="658368">
                  <a:extLst>
                    <a:ext uri="{9D8B030D-6E8A-4147-A177-3AD203B41FA5}">
                      <a16:colId xmlns:a16="http://schemas.microsoft.com/office/drawing/2014/main" val="2247575929"/>
                    </a:ext>
                  </a:extLst>
                </a:gridCol>
                <a:gridCol w="658368">
                  <a:extLst>
                    <a:ext uri="{9D8B030D-6E8A-4147-A177-3AD203B41FA5}">
                      <a16:colId xmlns:a16="http://schemas.microsoft.com/office/drawing/2014/main" val="1153724722"/>
                    </a:ext>
                  </a:extLst>
                </a:gridCol>
                <a:gridCol w="658368">
                  <a:extLst>
                    <a:ext uri="{9D8B030D-6E8A-4147-A177-3AD203B41FA5}">
                      <a16:colId xmlns:a16="http://schemas.microsoft.com/office/drawing/2014/main" val="1585550371"/>
                    </a:ext>
                  </a:extLst>
                </a:gridCol>
                <a:gridCol w="658368">
                  <a:extLst>
                    <a:ext uri="{9D8B030D-6E8A-4147-A177-3AD203B41FA5}">
                      <a16:colId xmlns:a16="http://schemas.microsoft.com/office/drawing/2014/main" val="2002776867"/>
                    </a:ext>
                  </a:extLst>
                </a:gridCol>
                <a:gridCol w="658368">
                  <a:extLst>
                    <a:ext uri="{9D8B030D-6E8A-4147-A177-3AD203B41FA5}">
                      <a16:colId xmlns:a16="http://schemas.microsoft.com/office/drawing/2014/main" val="4213843462"/>
                    </a:ext>
                  </a:extLst>
                </a:gridCol>
                <a:gridCol w="658368">
                  <a:extLst>
                    <a:ext uri="{9D8B030D-6E8A-4147-A177-3AD203B41FA5}">
                      <a16:colId xmlns:a16="http://schemas.microsoft.com/office/drawing/2014/main" val="3911900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9722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- 2018-09-11 15:54:30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Mario Hörtner durfte heute am Standort St. Johann/Haide zwei wunderschöne Gebrauchtwagen an Kunden übergeben!
Frau Andrea Pickl aus Neudauberg freut sich über ihren neuen VW Golf Rabbit und Frau Silvia Orthofer aus St. Jakob/Walde übernimmt einen topausgestatteten Opel Meriva Edition.
Wir wünschen unseren neuen Kunden viel Spaß und Freude mit den Fahrzeugen!!
#AutoDoczekal #MeinHändlerMeineWerkstatt #Opel #VW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1556538"/>
                  </a:ext>
                </a:extLst>
              </a:tr>
            </a:tbl>
          </a:graphicData>
        </a:graphic>
      </p:graphicFrame>
      <p:sp>
        <p:nvSpPr>
          <p:cNvPr id="4" name="Text Placeholder 3">
            <a:extLst>
              <a:ext uri="{FF2B5EF4-FFF2-40B4-BE49-F238E27FC236}">
                <a16:creationId xmlns:a16="http://schemas.microsoft.com/office/drawing/2014/main" id="{ED2A67EF-8630-4710-A905-257FD571E815}"/>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3426275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E9BB8-96A4-4BC0-A89A-D02D34D14C66}"/>
              </a:ext>
            </a:extLst>
          </p:cNvPr>
          <p:cNvSpPr>
            <a:spLocks noGrp="1"/>
          </p:cNvSpPr>
          <p:nvPr>
            <p:ph type="title"/>
          </p:nvPr>
        </p:nvSpPr>
        <p:spPr/>
        <p:txBody>
          <a:bodyPr/>
          <a:lstStyle/>
          <a:p>
            <a:r>
              <a:rPr lang="de-DE"/>
              <a:t>Eigene Beiträge (Postings) | Auto Doczekal - 9 of 16</a:t>
            </a:r>
            <a:endParaRPr lang="en-US"/>
          </a:p>
        </p:txBody>
      </p:sp>
      <p:graphicFrame>
        <p:nvGraphicFramePr>
          <p:cNvPr id="5" name="Table Placeholder 4">
            <a:extLst>
              <a:ext uri="{FF2B5EF4-FFF2-40B4-BE49-F238E27FC236}">
                <a16:creationId xmlns:a16="http://schemas.microsoft.com/office/drawing/2014/main" id="{57A3A645-044E-4116-9E03-A9ED8A2CA633}"/>
              </a:ext>
            </a:extLst>
          </p:cNvPr>
          <p:cNvGraphicFramePr>
            <a:graphicFrameLocks noGrp="1"/>
          </p:cNvGraphicFramePr>
          <p:nvPr>
            <p:ph type="tbl" sz="quarter" idx="13"/>
            <p:extLst>
              <p:ext uri="{D42A27DB-BD31-4B8C-83A1-F6EECF244321}">
                <p14:modId xmlns:p14="http://schemas.microsoft.com/office/powerpoint/2010/main" val="2977852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70943820"/>
                    </a:ext>
                  </a:extLst>
                </a:gridCol>
                <a:gridCol w="658368">
                  <a:extLst>
                    <a:ext uri="{9D8B030D-6E8A-4147-A177-3AD203B41FA5}">
                      <a16:colId xmlns:a16="http://schemas.microsoft.com/office/drawing/2014/main" val="2234835600"/>
                    </a:ext>
                  </a:extLst>
                </a:gridCol>
                <a:gridCol w="658368">
                  <a:extLst>
                    <a:ext uri="{9D8B030D-6E8A-4147-A177-3AD203B41FA5}">
                      <a16:colId xmlns:a16="http://schemas.microsoft.com/office/drawing/2014/main" val="3048715426"/>
                    </a:ext>
                  </a:extLst>
                </a:gridCol>
                <a:gridCol w="658368">
                  <a:extLst>
                    <a:ext uri="{9D8B030D-6E8A-4147-A177-3AD203B41FA5}">
                      <a16:colId xmlns:a16="http://schemas.microsoft.com/office/drawing/2014/main" val="3019201526"/>
                    </a:ext>
                  </a:extLst>
                </a:gridCol>
                <a:gridCol w="658368">
                  <a:extLst>
                    <a:ext uri="{9D8B030D-6E8A-4147-A177-3AD203B41FA5}">
                      <a16:colId xmlns:a16="http://schemas.microsoft.com/office/drawing/2014/main" val="3212471005"/>
                    </a:ext>
                  </a:extLst>
                </a:gridCol>
                <a:gridCol w="658368">
                  <a:extLst>
                    <a:ext uri="{9D8B030D-6E8A-4147-A177-3AD203B41FA5}">
                      <a16:colId xmlns:a16="http://schemas.microsoft.com/office/drawing/2014/main" val="3263911063"/>
                    </a:ext>
                  </a:extLst>
                </a:gridCol>
                <a:gridCol w="658368">
                  <a:extLst>
                    <a:ext uri="{9D8B030D-6E8A-4147-A177-3AD203B41FA5}">
                      <a16:colId xmlns:a16="http://schemas.microsoft.com/office/drawing/2014/main" val="1160962598"/>
                    </a:ext>
                  </a:extLst>
                </a:gridCol>
                <a:gridCol w="658368">
                  <a:extLst>
                    <a:ext uri="{9D8B030D-6E8A-4147-A177-3AD203B41FA5}">
                      <a16:colId xmlns:a16="http://schemas.microsoft.com/office/drawing/2014/main" val="1064049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3717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- 2018-09-08 07:54:59 </a:t>
                      </a:r>
                      <a:r>
                        <a:rPr kumimoji="0" lang="de-DE" sz="1000" b="0" i="0" u="none" strike="noStrike" kern="1200" cap="none" spc="0" normalizeH="0" baseline="0" noProof="0">
                          <a:ln>
                            <a:noFill/>
                          </a:ln>
                          <a:solidFill>
                            <a:prstClr val="black"/>
                          </a:solidFill>
                          <a:effectLst/>
                          <a:uLnTx/>
                          <a:uFillTx/>
                          <a:latin typeface="+mn-lt"/>
                          <a:ea typeface="+mn-ea"/>
                          <a:cs typeface="+mn-cs"/>
                        </a:rPr>
                        <a:t> 
 Gestern durfte Robert Weinhofer wieder an einen Flottenkunden ein Opel Nutzfahrzeug übergeben!
Herr Günter Wratinschitsch von der Firma HPI Fliesenservice GmbH aus Tobaj übernimmt einen neuen Vivaro Doppelkabine Edition L2H1 mit 125PS.
Wir bedanken uns bei der Fa. HPI für die jahrelange Treue zu unserem Unternehmen und wünschen eine gute und sichere Fahrt!
#AutoDoczekal #MeinHändlerMeineWerkstatt #Opel #Vivaro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254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- 2018-09-07 19:15:00 </a:t>
                      </a:r>
                      <a:r>
                        <a:rPr kumimoji="0" lang="de-DE" sz="1000" b="0" i="0" u="none" strike="noStrike" kern="1200" cap="none" spc="0" normalizeH="0" baseline="0" noProof="0">
                          <a:ln>
                            <a:noFill/>
                          </a:ln>
                          <a:solidFill>
                            <a:prstClr val="black"/>
                          </a:solidFill>
                          <a:effectLst/>
                          <a:uLnTx/>
                          <a:uFillTx/>
                          <a:latin typeface="+mn-lt"/>
                          <a:ea typeface="+mn-ea"/>
                          <a:cs typeface="+mn-cs"/>
                        </a:rPr>
                        <a:t> 
 An die Firma Komplettdach Janisch aus Rotenturm wurde heute in Oberwart eine Opel Movano Pritsche L3H1 übergeben!
Robert Weinhofer dankt unserem Neukunden für das entgegengebrachte Vertrauen und wünscht viele unfallfreie Fahrten im Zuge der betrieblichen Nutzung!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9517171"/>
                  </a:ext>
                </a:extLst>
              </a:tr>
            </a:tbl>
          </a:graphicData>
        </a:graphic>
      </p:graphicFrame>
      <p:sp>
        <p:nvSpPr>
          <p:cNvPr id="4" name="Text Placeholder 3">
            <a:extLst>
              <a:ext uri="{FF2B5EF4-FFF2-40B4-BE49-F238E27FC236}">
                <a16:creationId xmlns:a16="http://schemas.microsoft.com/office/drawing/2014/main" id="{7061238F-3DE0-4CFD-8E13-BC5C7A013B8E}"/>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423607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A2104-1B41-4DD3-A9DC-8ADA879404A8}"/>
              </a:ext>
            </a:extLst>
          </p:cNvPr>
          <p:cNvSpPr>
            <a:spLocks noGrp="1"/>
          </p:cNvSpPr>
          <p:nvPr>
            <p:ph type="title"/>
          </p:nvPr>
        </p:nvSpPr>
        <p:spPr/>
        <p:txBody>
          <a:bodyPr/>
          <a:lstStyle/>
          <a:p>
            <a:r>
              <a:rPr lang="de-DE"/>
              <a:t>Eigene Beiträge (Postings) | Auto Doczekal - 10 of 16</a:t>
            </a:r>
            <a:endParaRPr lang="en-US"/>
          </a:p>
        </p:txBody>
      </p:sp>
      <p:graphicFrame>
        <p:nvGraphicFramePr>
          <p:cNvPr id="5" name="Table Placeholder 4">
            <a:extLst>
              <a:ext uri="{FF2B5EF4-FFF2-40B4-BE49-F238E27FC236}">
                <a16:creationId xmlns:a16="http://schemas.microsoft.com/office/drawing/2014/main" id="{0F58B585-3A3B-4123-A57E-F324C691EBE8}"/>
              </a:ext>
            </a:extLst>
          </p:cNvPr>
          <p:cNvGraphicFramePr>
            <a:graphicFrameLocks noGrp="1"/>
          </p:cNvGraphicFramePr>
          <p:nvPr>
            <p:ph type="tbl" sz="quarter" idx="13"/>
            <p:extLst>
              <p:ext uri="{D42A27DB-BD31-4B8C-83A1-F6EECF244321}">
                <p14:modId xmlns:p14="http://schemas.microsoft.com/office/powerpoint/2010/main" val="2747125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45724051"/>
                    </a:ext>
                  </a:extLst>
                </a:gridCol>
                <a:gridCol w="658368">
                  <a:extLst>
                    <a:ext uri="{9D8B030D-6E8A-4147-A177-3AD203B41FA5}">
                      <a16:colId xmlns:a16="http://schemas.microsoft.com/office/drawing/2014/main" val="485066644"/>
                    </a:ext>
                  </a:extLst>
                </a:gridCol>
                <a:gridCol w="658368">
                  <a:extLst>
                    <a:ext uri="{9D8B030D-6E8A-4147-A177-3AD203B41FA5}">
                      <a16:colId xmlns:a16="http://schemas.microsoft.com/office/drawing/2014/main" val="2514655089"/>
                    </a:ext>
                  </a:extLst>
                </a:gridCol>
                <a:gridCol w="658368">
                  <a:extLst>
                    <a:ext uri="{9D8B030D-6E8A-4147-A177-3AD203B41FA5}">
                      <a16:colId xmlns:a16="http://schemas.microsoft.com/office/drawing/2014/main" val="2187746910"/>
                    </a:ext>
                  </a:extLst>
                </a:gridCol>
                <a:gridCol w="658368">
                  <a:extLst>
                    <a:ext uri="{9D8B030D-6E8A-4147-A177-3AD203B41FA5}">
                      <a16:colId xmlns:a16="http://schemas.microsoft.com/office/drawing/2014/main" val="3414912025"/>
                    </a:ext>
                  </a:extLst>
                </a:gridCol>
                <a:gridCol w="658368">
                  <a:extLst>
                    <a:ext uri="{9D8B030D-6E8A-4147-A177-3AD203B41FA5}">
                      <a16:colId xmlns:a16="http://schemas.microsoft.com/office/drawing/2014/main" val="3297815366"/>
                    </a:ext>
                  </a:extLst>
                </a:gridCol>
                <a:gridCol w="658368">
                  <a:extLst>
                    <a:ext uri="{9D8B030D-6E8A-4147-A177-3AD203B41FA5}">
                      <a16:colId xmlns:a16="http://schemas.microsoft.com/office/drawing/2014/main" val="22603154"/>
                    </a:ext>
                  </a:extLst>
                </a:gridCol>
                <a:gridCol w="658368">
                  <a:extLst>
                    <a:ext uri="{9D8B030D-6E8A-4147-A177-3AD203B41FA5}">
                      <a16:colId xmlns:a16="http://schemas.microsoft.com/office/drawing/2014/main" val="2178943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0985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- 2018-09-07 12:15:35 </a:t>
                      </a:r>
                      <a:r>
                        <a:rPr kumimoji="0" lang="en-US" sz="1000" b="0" i="0" u="none" strike="noStrike" kern="1200" cap="none" spc="0" normalizeH="0" baseline="0" noProof="0">
                          <a:ln>
                            <a:noFill/>
                          </a:ln>
                          <a:solidFill>
                            <a:prstClr val="black"/>
                          </a:solidFill>
                          <a:effectLst/>
                          <a:uLnTx/>
                          <a:uFillTx/>
                          <a:latin typeface="+mn-lt"/>
                          <a:ea typeface="+mn-ea"/>
                          <a:cs typeface="+mn-cs"/>
                        </a:rPr>
                        <a:t> 
 Michelle Adler aus Stegersbach übernimmt heute ihren topausgestatteten Opel Mokka X Innovation mit 136PS Diesel.
Robert Weinhofer und das Team aus Oberwart wünschen eine gute und sichere Fahrt mit dem SUV!
#AutoDoczekal #MeinHändlerMeineWerkstatt #Opel #MokkaX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5090639"/>
                  </a:ext>
                </a:extLst>
              </a:tr>
            </a:tbl>
          </a:graphicData>
        </a:graphic>
      </p:graphicFrame>
      <p:sp>
        <p:nvSpPr>
          <p:cNvPr id="4" name="Text Placeholder 3">
            <a:extLst>
              <a:ext uri="{FF2B5EF4-FFF2-40B4-BE49-F238E27FC236}">
                <a16:creationId xmlns:a16="http://schemas.microsoft.com/office/drawing/2014/main" id="{78A3B97C-5584-4BA5-9805-A37FAD33853E}"/>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538849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01D93-00EF-4A38-AD48-6965A1DCF6F9}"/>
              </a:ext>
            </a:extLst>
          </p:cNvPr>
          <p:cNvSpPr>
            <a:spLocks noGrp="1"/>
          </p:cNvSpPr>
          <p:nvPr>
            <p:ph type="title"/>
          </p:nvPr>
        </p:nvSpPr>
        <p:spPr/>
        <p:txBody>
          <a:bodyPr/>
          <a:lstStyle/>
          <a:p>
            <a:r>
              <a:rPr lang="de-DE"/>
              <a:t>Eigene Beiträge (Postings) | Auto Doczekal - 11 of 16</a:t>
            </a:r>
            <a:endParaRPr lang="en-US"/>
          </a:p>
        </p:txBody>
      </p:sp>
      <p:graphicFrame>
        <p:nvGraphicFramePr>
          <p:cNvPr id="5" name="Table Placeholder 4">
            <a:extLst>
              <a:ext uri="{FF2B5EF4-FFF2-40B4-BE49-F238E27FC236}">
                <a16:creationId xmlns:a16="http://schemas.microsoft.com/office/drawing/2014/main" id="{F627B94F-081A-45CC-8E9C-9F51FBC466A7}"/>
              </a:ext>
            </a:extLst>
          </p:cNvPr>
          <p:cNvGraphicFramePr>
            <a:graphicFrameLocks noGrp="1"/>
          </p:cNvGraphicFramePr>
          <p:nvPr>
            <p:ph type="tbl" sz="quarter" idx="13"/>
            <p:extLst>
              <p:ext uri="{D42A27DB-BD31-4B8C-83A1-F6EECF244321}">
                <p14:modId xmlns:p14="http://schemas.microsoft.com/office/powerpoint/2010/main" val="1003420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47153585"/>
                    </a:ext>
                  </a:extLst>
                </a:gridCol>
                <a:gridCol w="658368">
                  <a:extLst>
                    <a:ext uri="{9D8B030D-6E8A-4147-A177-3AD203B41FA5}">
                      <a16:colId xmlns:a16="http://schemas.microsoft.com/office/drawing/2014/main" val="2692962152"/>
                    </a:ext>
                  </a:extLst>
                </a:gridCol>
                <a:gridCol w="658368">
                  <a:extLst>
                    <a:ext uri="{9D8B030D-6E8A-4147-A177-3AD203B41FA5}">
                      <a16:colId xmlns:a16="http://schemas.microsoft.com/office/drawing/2014/main" val="1704493754"/>
                    </a:ext>
                  </a:extLst>
                </a:gridCol>
                <a:gridCol w="658368">
                  <a:extLst>
                    <a:ext uri="{9D8B030D-6E8A-4147-A177-3AD203B41FA5}">
                      <a16:colId xmlns:a16="http://schemas.microsoft.com/office/drawing/2014/main" val="2357501058"/>
                    </a:ext>
                  </a:extLst>
                </a:gridCol>
                <a:gridCol w="658368">
                  <a:extLst>
                    <a:ext uri="{9D8B030D-6E8A-4147-A177-3AD203B41FA5}">
                      <a16:colId xmlns:a16="http://schemas.microsoft.com/office/drawing/2014/main" val="2920974956"/>
                    </a:ext>
                  </a:extLst>
                </a:gridCol>
                <a:gridCol w="658368">
                  <a:extLst>
                    <a:ext uri="{9D8B030D-6E8A-4147-A177-3AD203B41FA5}">
                      <a16:colId xmlns:a16="http://schemas.microsoft.com/office/drawing/2014/main" val="1829574718"/>
                    </a:ext>
                  </a:extLst>
                </a:gridCol>
                <a:gridCol w="658368">
                  <a:extLst>
                    <a:ext uri="{9D8B030D-6E8A-4147-A177-3AD203B41FA5}">
                      <a16:colId xmlns:a16="http://schemas.microsoft.com/office/drawing/2014/main" val="1333985934"/>
                    </a:ext>
                  </a:extLst>
                </a:gridCol>
                <a:gridCol w="658368">
                  <a:extLst>
                    <a:ext uri="{9D8B030D-6E8A-4147-A177-3AD203B41FA5}">
                      <a16:colId xmlns:a16="http://schemas.microsoft.com/office/drawing/2014/main" val="4140087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5318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- 2018-09-06 14:50:00 </a:t>
                      </a:r>
                      <a:r>
                        <a:rPr kumimoji="0" lang="de-DE" sz="1000" b="0" i="0" u="none" strike="noStrike" kern="1200" cap="none" spc="0" normalizeH="0" baseline="0" noProof="0">
                          <a:ln>
                            <a:noFill/>
                          </a:ln>
                          <a:solidFill>
                            <a:prstClr val="black"/>
                          </a:solidFill>
                          <a:effectLst/>
                          <a:uLnTx/>
                          <a:uFillTx/>
                          <a:latin typeface="+mn-lt"/>
                          <a:ea typeface="+mn-ea"/>
                          <a:cs typeface="+mn-cs"/>
                        </a:rPr>
                        <a:t> 
 ... auch am heutigen Donnerstag gingen die Fahrzeugauslieferungen am Standort St. Johann/Haide munter weiter‼️
Nach Zöbern wurde heute an Familie Osterbauer ein nagelneuer Suzuki Vitara Shine Allrad ausgeliefert.
Familie Pacher aus Gamlitz ist mit ihrem neuen topausgestatteten Opel Insignia Sport Turbo in Richtung Südsteiermark unterwegs.
Über ihren neuen Opel Grandland X in perlmutweiß freut sich Familie Walitsch aus Großhart.
Ab sofort ist Familie Tobisch mit ihren neuen Opel Crossland X Edition in schneeweiß im Gebiet von St. Lorenzen am Wechsel auf den Straßen unterwegs.
Verkaufsberater Mario Hörtner bedankt sich bei all unseren Kunden für das Vertrauen und wünscht eine gute und sichere Fahrt!
#AutoDoczekal #MeinHändlerMeineWerkstatt #Opel #Suzuki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0756090"/>
                  </a:ext>
                </a:extLst>
              </a:tr>
            </a:tbl>
          </a:graphicData>
        </a:graphic>
      </p:graphicFrame>
      <p:sp>
        <p:nvSpPr>
          <p:cNvPr id="4" name="Text Placeholder 3">
            <a:extLst>
              <a:ext uri="{FF2B5EF4-FFF2-40B4-BE49-F238E27FC236}">
                <a16:creationId xmlns:a16="http://schemas.microsoft.com/office/drawing/2014/main" id="{CCA5628C-4EE3-4F1B-B0E3-9CBB11370C2A}"/>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708865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51102-047B-4DDE-8FAD-1B9F7E52D268}"/>
              </a:ext>
            </a:extLst>
          </p:cNvPr>
          <p:cNvSpPr>
            <a:spLocks noGrp="1"/>
          </p:cNvSpPr>
          <p:nvPr>
            <p:ph type="title"/>
          </p:nvPr>
        </p:nvSpPr>
        <p:spPr/>
        <p:txBody>
          <a:bodyPr/>
          <a:lstStyle/>
          <a:p>
            <a:r>
              <a:rPr lang="de-DE"/>
              <a:t>Eigene Beiträge (Postings) | Auto Doczekal - 12 of 16</a:t>
            </a:r>
            <a:endParaRPr lang="en-US"/>
          </a:p>
        </p:txBody>
      </p:sp>
      <p:graphicFrame>
        <p:nvGraphicFramePr>
          <p:cNvPr id="5" name="Table Placeholder 4">
            <a:extLst>
              <a:ext uri="{FF2B5EF4-FFF2-40B4-BE49-F238E27FC236}">
                <a16:creationId xmlns:a16="http://schemas.microsoft.com/office/drawing/2014/main" id="{8DEA3DFF-72C4-48E9-BA99-536705023CE8}"/>
              </a:ext>
            </a:extLst>
          </p:cNvPr>
          <p:cNvGraphicFramePr>
            <a:graphicFrameLocks noGrp="1"/>
          </p:cNvGraphicFramePr>
          <p:nvPr>
            <p:ph type="tbl" sz="quarter" idx="13"/>
            <p:extLst>
              <p:ext uri="{D42A27DB-BD31-4B8C-83A1-F6EECF244321}">
                <p14:modId xmlns:p14="http://schemas.microsoft.com/office/powerpoint/2010/main" val="1941759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4081376"/>
                    </a:ext>
                  </a:extLst>
                </a:gridCol>
                <a:gridCol w="658368">
                  <a:extLst>
                    <a:ext uri="{9D8B030D-6E8A-4147-A177-3AD203B41FA5}">
                      <a16:colId xmlns:a16="http://schemas.microsoft.com/office/drawing/2014/main" val="219066772"/>
                    </a:ext>
                  </a:extLst>
                </a:gridCol>
                <a:gridCol w="658368">
                  <a:extLst>
                    <a:ext uri="{9D8B030D-6E8A-4147-A177-3AD203B41FA5}">
                      <a16:colId xmlns:a16="http://schemas.microsoft.com/office/drawing/2014/main" val="2769341699"/>
                    </a:ext>
                  </a:extLst>
                </a:gridCol>
                <a:gridCol w="658368">
                  <a:extLst>
                    <a:ext uri="{9D8B030D-6E8A-4147-A177-3AD203B41FA5}">
                      <a16:colId xmlns:a16="http://schemas.microsoft.com/office/drawing/2014/main" val="2564332996"/>
                    </a:ext>
                  </a:extLst>
                </a:gridCol>
                <a:gridCol w="658368">
                  <a:extLst>
                    <a:ext uri="{9D8B030D-6E8A-4147-A177-3AD203B41FA5}">
                      <a16:colId xmlns:a16="http://schemas.microsoft.com/office/drawing/2014/main" val="574916635"/>
                    </a:ext>
                  </a:extLst>
                </a:gridCol>
                <a:gridCol w="658368">
                  <a:extLst>
                    <a:ext uri="{9D8B030D-6E8A-4147-A177-3AD203B41FA5}">
                      <a16:colId xmlns:a16="http://schemas.microsoft.com/office/drawing/2014/main" val="3591341371"/>
                    </a:ext>
                  </a:extLst>
                </a:gridCol>
                <a:gridCol w="658368">
                  <a:extLst>
                    <a:ext uri="{9D8B030D-6E8A-4147-A177-3AD203B41FA5}">
                      <a16:colId xmlns:a16="http://schemas.microsoft.com/office/drawing/2014/main" val="3931073646"/>
                    </a:ext>
                  </a:extLst>
                </a:gridCol>
                <a:gridCol w="658368">
                  <a:extLst>
                    <a:ext uri="{9D8B030D-6E8A-4147-A177-3AD203B41FA5}">
                      <a16:colId xmlns:a16="http://schemas.microsoft.com/office/drawing/2014/main" val="2823842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9979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- 2018-09-05 19:18:00 </a:t>
                      </a:r>
                      <a:r>
                        <a:rPr kumimoji="0" lang="en-US" sz="1000" b="0" i="0" u="none" strike="noStrike" kern="1200" cap="none" spc="0" normalizeH="0" baseline="0" noProof="0">
                          <a:ln>
                            <a:noFill/>
                          </a:ln>
                          <a:solidFill>
                            <a:prstClr val="black"/>
                          </a:solidFill>
                          <a:effectLst/>
                          <a:uLnTx/>
                          <a:uFillTx/>
                          <a:latin typeface="+mn-lt"/>
                          <a:ea typeface="+mn-ea"/>
                          <a:cs typeface="+mn-cs"/>
                        </a:rPr>
                        <a:t> 
 ... na was war denn da heute alles los⁉️
Am Standort St. Johann/Haide folgte eine Auslieferung nach der anderen!
Frau Brandstätter aus St. Johann/Haide übernimmt ihren neuen sehr gepflegten Gebrauchtwagen Opel Corsa.
Nach Neustift an der Lafnitz wurde ein Neuwagen Suzuki Swift in der Farbe speedy blue an Frau Wappel ausgeliefert.
Ein wunderschöner Suzuki S-Cross Shine Allrad in canyonbraun durfte heute ebenfalls an Frau Sieler aus Kleinpesendorf übergeben werden.
Familie Oswald aus St. Magdalena freut sich über ihren neuen Suzuki Vitara Shine Allrad in silkysilver!
Ab sofort ist Herr Ciprian mit seinem Gebrauchtwagen Opel Insignia im Raum Pinkafeld unterwegs.
... und zu guter Letzt wurde an Herrn Trattner aus Sinnersdorf bei Pinkafeld ein topausgestatteter Opel Grandland X in topasblau übergeben.
Verkaufsberater Mario Hörtner und das gesamte Team von Auto Doczekal St. Johann/Haide wünscht all unseren Kunden viel Spaß und Freude mit den neuen Weggefährten❗
#AutoDoczekal #MeinHä</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2433541"/>
                  </a:ext>
                </a:extLst>
              </a:tr>
            </a:tbl>
          </a:graphicData>
        </a:graphic>
      </p:graphicFrame>
      <p:sp>
        <p:nvSpPr>
          <p:cNvPr id="4" name="Text Placeholder 3">
            <a:extLst>
              <a:ext uri="{FF2B5EF4-FFF2-40B4-BE49-F238E27FC236}">
                <a16:creationId xmlns:a16="http://schemas.microsoft.com/office/drawing/2014/main" id="{CAA08150-D398-4377-9769-8224D1D689AC}"/>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379580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108F9-148A-49C0-BDD4-DE994762F7E2}"/>
              </a:ext>
            </a:extLst>
          </p:cNvPr>
          <p:cNvSpPr>
            <a:spLocks noGrp="1"/>
          </p:cNvSpPr>
          <p:nvPr>
            <p:ph type="title"/>
          </p:nvPr>
        </p:nvSpPr>
        <p:spPr/>
        <p:txBody>
          <a:bodyPr/>
          <a:lstStyle/>
          <a:p>
            <a:r>
              <a:rPr lang="de-DE"/>
              <a:t>Eigene Beiträge (Postings) | Auto Doczekal - 13 of 16</a:t>
            </a:r>
            <a:endParaRPr lang="en-US"/>
          </a:p>
        </p:txBody>
      </p:sp>
      <p:graphicFrame>
        <p:nvGraphicFramePr>
          <p:cNvPr id="5" name="Table Placeholder 4">
            <a:extLst>
              <a:ext uri="{FF2B5EF4-FFF2-40B4-BE49-F238E27FC236}">
                <a16:creationId xmlns:a16="http://schemas.microsoft.com/office/drawing/2014/main" id="{4C913CFD-6DBB-41BE-B911-1AB23132412B}"/>
              </a:ext>
            </a:extLst>
          </p:cNvPr>
          <p:cNvGraphicFramePr>
            <a:graphicFrameLocks noGrp="1"/>
          </p:cNvGraphicFramePr>
          <p:nvPr>
            <p:ph type="tbl" sz="quarter" idx="13"/>
            <p:extLst>
              <p:ext uri="{D42A27DB-BD31-4B8C-83A1-F6EECF244321}">
                <p14:modId xmlns:p14="http://schemas.microsoft.com/office/powerpoint/2010/main" val="3391080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4947239"/>
                    </a:ext>
                  </a:extLst>
                </a:gridCol>
                <a:gridCol w="658368">
                  <a:extLst>
                    <a:ext uri="{9D8B030D-6E8A-4147-A177-3AD203B41FA5}">
                      <a16:colId xmlns:a16="http://schemas.microsoft.com/office/drawing/2014/main" val="3771853988"/>
                    </a:ext>
                  </a:extLst>
                </a:gridCol>
                <a:gridCol w="658368">
                  <a:extLst>
                    <a:ext uri="{9D8B030D-6E8A-4147-A177-3AD203B41FA5}">
                      <a16:colId xmlns:a16="http://schemas.microsoft.com/office/drawing/2014/main" val="4269642665"/>
                    </a:ext>
                  </a:extLst>
                </a:gridCol>
                <a:gridCol w="658368">
                  <a:extLst>
                    <a:ext uri="{9D8B030D-6E8A-4147-A177-3AD203B41FA5}">
                      <a16:colId xmlns:a16="http://schemas.microsoft.com/office/drawing/2014/main" val="329253446"/>
                    </a:ext>
                  </a:extLst>
                </a:gridCol>
                <a:gridCol w="658368">
                  <a:extLst>
                    <a:ext uri="{9D8B030D-6E8A-4147-A177-3AD203B41FA5}">
                      <a16:colId xmlns:a16="http://schemas.microsoft.com/office/drawing/2014/main" val="63866326"/>
                    </a:ext>
                  </a:extLst>
                </a:gridCol>
                <a:gridCol w="658368">
                  <a:extLst>
                    <a:ext uri="{9D8B030D-6E8A-4147-A177-3AD203B41FA5}">
                      <a16:colId xmlns:a16="http://schemas.microsoft.com/office/drawing/2014/main" val="2197067750"/>
                    </a:ext>
                  </a:extLst>
                </a:gridCol>
                <a:gridCol w="658368">
                  <a:extLst>
                    <a:ext uri="{9D8B030D-6E8A-4147-A177-3AD203B41FA5}">
                      <a16:colId xmlns:a16="http://schemas.microsoft.com/office/drawing/2014/main" val="3776137953"/>
                    </a:ext>
                  </a:extLst>
                </a:gridCol>
                <a:gridCol w="658368">
                  <a:extLst>
                    <a:ext uri="{9D8B030D-6E8A-4147-A177-3AD203B41FA5}">
                      <a16:colId xmlns:a16="http://schemas.microsoft.com/office/drawing/2014/main" val="2581621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1916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- 2018-09-05 11:24:02 </a:t>
                      </a:r>
                      <a:r>
                        <a:rPr kumimoji="0" lang="en-US" sz="1000" b="0" i="0" u="none" strike="noStrike" kern="1200" cap="none" spc="0" normalizeH="0" baseline="0" noProof="0">
                          <a:ln>
                            <a:noFill/>
                          </a:ln>
                          <a:solidFill>
                            <a:prstClr val="black"/>
                          </a:solidFill>
                          <a:effectLst/>
                          <a:uLnTx/>
                          <a:uFillTx/>
                          <a:latin typeface="+mn-lt"/>
                          <a:ea typeface="+mn-ea"/>
                          <a:cs typeface="+mn-cs"/>
                        </a:rPr>
                        <a:t> 
 ‼️ OPEL COMBO LIFE ‼️
Das neueste Modell von Opel, der Combo Life, steht ab sofort auf allen 3 Standorten zur Besichtigung und Probefahrt bereit!
▶️ Combo Life bereits ab € 21.000,--
▶️ VORSTEUERABZUGSFÄHIG‼️
Unser Verkaufsteam informiet Sie gerne und freut sich auf Ihren Besuch!
Güssing:
Fritz Unger 0664/2068847
Oberwart:
Robert Weinhofer 0664/1569990
Harald Gschiel 0664/88336810
St. Johann/Haide:
Mario Hörtner 0664/5112688
#AutoDoczekal #MeinHändlerMeineWerkstatt #Opel #Combo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2118115"/>
                  </a:ext>
                </a:extLst>
              </a:tr>
            </a:tbl>
          </a:graphicData>
        </a:graphic>
      </p:graphicFrame>
      <p:sp>
        <p:nvSpPr>
          <p:cNvPr id="4" name="Text Placeholder 3">
            <a:extLst>
              <a:ext uri="{FF2B5EF4-FFF2-40B4-BE49-F238E27FC236}">
                <a16:creationId xmlns:a16="http://schemas.microsoft.com/office/drawing/2014/main" id="{E9FC0077-D29E-4EA4-962D-5D862D6A8450}"/>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85312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A07BF-C70E-4DC9-81B0-8CBCB57F221E}"/>
              </a:ext>
            </a:extLst>
          </p:cNvPr>
          <p:cNvSpPr>
            <a:spLocks noGrp="1"/>
          </p:cNvSpPr>
          <p:nvPr>
            <p:ph type="title"/>
          </p:nvPr>
        </p:nvSpPr>
        <p:spPr/>
        <p:txBody>
          <a:bodyPr/>
          <a:lstStyle/>
          <a:p>
            <a:r>
              <a:rPr lang="de-DE"/>
              <a:t>Eigene Beiträge (Postings) | Auto Doczekal - 14 of 16</a:t>
            </a:r>
            <a:endParaRPr lang="en-US"/>
          </a:p>
        </p:txBody>
      </p:sp>
      <p:graphicFrame>
        <p:nvGraphicFramePr>
          <p:cNvPr id="5" name="Table Placeholder 4">
            <a:extLst>
              <a:ext uri="{FF2B5EF4-FFF2-40B4-BE49-F238E27FC236}">
                <a16:creationId xmlns:a16="http://schemas.microsoft.com/office/drawing/2014/main" id="{1AA8B994-A62E-4853-9E26-FAF64152CEC9}"/>
              </a:ext>
            </a:extLst>
          </p:cNvPr>
          <p:cNvGraphicFramePr>
            <a:graphicFrameLocks noGrp="1"/>
          </p:cNvGraphicFramePr>
          <p:nvPr>
            <p:ph type="tbl" sz="quarter" idx="13"/>
            <p:extLst>
              <p:ext uri="{D42A27DB-BD31-4B8C-83A1-F6EECF244321}">
                <p14:modId xmlns:p14="http://schemas.microsoft.com/office/powerpoint/2010/main" val="4070825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98469174"/>
                    </a:ext>
                  </a:extLst>
                </a:gridCol>
                <a:gridCol w="658368">
                  <a:extLst>
                    <a:ext uri="{9D8B030D-6E8A-4147-A177-3AD203B41FA5}">
                      <a16:colId xmlns:a16="http://schemas.microsoft.com/office/drawing/2014/main" val="4015838890"/>
                    </a:ext>
                  </a:extLst>
                </a:gridCol>
                <a:gridCol w="658368">
                  <a:extLst>
                    <a:ext uri="{9D8B030D-6E8A-4147-A177-3AD203B41FA5}">
                      <a16:colId xmlns:a16="http://schemas.microsoft.com/office/drawing/2014/main" val="1848084980"/>
                    </a:ext>
                  </a:extLst>
                </a:gridCol>
                <a:gridCol w="658368">
                  <a:extLst>
                    <a:ext uri="{9D8B030D-6E8A-4147-A177-3AD203B41FA5}">
                      <a16:colId xmlns:a16="http://schemas.microsoft.com/office/drawing/2014/main" val="1698260503"/>
                    </a:ext>
                  </a:extLst>
                </a:gridCol>
                <a:gridCol w="658368">
                  <a:extLst>
                    <a:ext uri="{9D8B030D-6E8A-4147-A177-3AD203B41FA5}">
                      <a16:colId xmlns:a16="http://schemas.microsoft.com/office/drawing/2014/main" val="185436734"/>
                    </a:ext>
                  </a:extLst>
                </a:gridCol>
                <a:gridCol w="658368">
                  <a:extLst>
                    <a:ext uri="{9D8B030D-6E8A-4147-A177-3AD203B41FA5}">
                      <a16:colId xmlns:a16="http://schemas.microsoft.com/office/drawing/2014/main" val="3611728701"/>
                    </a:ext>
                  </a:extLst>
                </a:gridCol>
                <a:gridCol w="658368">
                  <a:extLst>
                    <a:ext uri="{9D8B030D-6E8A-4147-A177-3AD203B41FA5}">
                      <a16:colId xmlns:a16="http://schemas.microsoft.com/office/drawing/2014/main" val="248530128"/>
                    </a:ext>
                  </a:extLst>
                </a:gridCol>
                <a:gridCol w="658368">
                  <a:extLst>
                    <a:ext uri="{9D8B030D-6E8A-4147-A177-3AD203B41FA5}">
                      <a16:colId xmlns:a16="http://schemas.microsoft.com/office/drawing/2014/main" val="3387193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4000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- 2018-09-04 12:30:00 </a:t>
                      </a:r>
                      <a:r>
                        <a:rPr kumimoji="0" lang="en-US" sz="1000" b="0" i="0" u="none" strike="noStrike" kern="1200" cap="none" spc="0" normalizeH="0" baseline="0" noProof="0">
                          <a:ln>
                            <a:noFill/>
                          </a:ln>
                          <a:solidFill>
                            <a:prstClr val="black"/>
                          </a:solidFill>
                          <a:effectLst/>
                          <a:uLnTx/>
                          <a:uFillTx/>
                          <a:latin typeface="+mn-lt"/>
                          <a:ea typeface="+mn-ea"/>
                          <a:cs typeface="+mn-cs"/>
                        </a:rPr>
                        <a:t> 
 Das Team von Auto Doczekal gratuliert Philip Bauer recht herzlich zum sensationellen 3. Platz bei der Weltmeisterschaft in der Kategorie Beetpflug! 🥉
In der Gesamtwertung durfte sich Philip über den tollen 4. Platz freuen!!!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5046158"/>
                  </a:ext>
                </a:extLst>
              </a:tr>
            </a:tbl>
          </a:graphicData>
        </a:graphic>
      </p:graphicFrame>
      <p:sp>
        <p:nvSpPr>
          <p:cNvPr id="4" name="Text Placeholder 3">
            <a:extLst>
              <a:ext uri="{FF2B5EF4-FFF2-40B4-BE49-F238E27FC236}">
                <a16:creationId xmlns:a16="http://schemas.microsoft.com/office/drawing/2014/main" id="{3E86EB38-3503-4E7D-90CF-5010846A04FA}"/>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9751619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12CCE-FA1B-473F-9266-C106CDFA0003}"/>
              </a:ext>
            </a:extLst>
          </p:cNvPr>
          <p:cNvSpPr>
            <a:spLocks noGrp="1"/>
          </p:cNvSpPr>
          <p:nvPr>
            <p:ph type="title"/>
          </p:nvPr>
        </p:nvSpPr>
        <p:spPr/>
        <p:txBody>
          <a:bodyPr/>
          <a:lstStyle/>
          <a:p>
            <a:r>
              <a:rPr lang="de-DE"/>
              <a:t>Eigene Beiträge (Postings) | Auto Doczekal - 15 of 16</a:t>
            </a:r>
            <a:endParaRPr lang="en-US"/>
          </a:p>
        </p:txBody>
      </p:sp>
      <p:graphicFrame>
        <p:nvGraphicFramePr>
          <p:cNvPr id="5" name="Table Placeholder 4">
            <a:extLst>
              <a:ext uri="{FF2B5EF4-FFF2-40B4-BE49-F238E27FC236}">
                <a16:creationId xmlns:a16="http://schemas.microsoft.com/office/drawing/2014/main" id="{007A62DB-2EC5-4D22-97C2-D6E3D90CB96C}"/>
              </a:ext>
            </a:extLst>
          </p:cNvPr>
          <p:cNvGraphicFramePr>
            <a:graphicFrameLocks noGrp="1"/>
          </p:cNvGraphicFramePr>
          <p:nvPr>
            <p:ph type="tbl" sz="quarter" idx="13"/>
            <p:extLst>
              <p:ext uri="{D42A27DB-BD31-4B8C-83A1-F6EECF244321}">
                <p14:modId xmlns:p14="http://schemas.microsoft.com/office/powerpoint/2010/main" val="4231767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06659138"/>
                    </a:ext>
                  </a:extLst>
                </a:gridCol>
                <a:gridCol w="658368">
                  <a:extLst>
                    <a:ext uri="{9D8B030D-6E8A-4147-A177-3AD203B41FA5}">
                      <a16:colId xmlns:a16="http://schemas.microsoft.com/office/drawing/2014/main" val="3955195824"/>
                    </a:ext>
                  </a:extLst>
                </a:gridCol>
                <a:gridCol w="658368">
                  <a:extLst>
                    <a:ext uri="{9D8B030D-6E8A-4147-A177-3AD203B41FA5}">
                      <a16:colId xmlns:a16="http://schemas.microsoft.com/office/drawing/2014/main" val="943944218"/>
                    </a:ext>
                  </a:extLst>
                </a:gridCol>
                <a:gridCol w="658368">
                  <a:extLst>
                    <a:ext uri="{9D8B030D-6E8A-4147-A177-3AD203B41FA5}">
                      <a16:colId xmlns:a16="http://schemas.microsoft.com/office/drawing/2014/main" val="1023530012"/>
                    </a:ext>
                  </a:extLst>
                </a:gridCol>
                <a:gridCol w="658368">
                  <a:extLst>
                    <a:ext uri="{9D8B030D-6E8A-4147-A177-3AD203B41FA5}">
                      <a16:colId xmlns:a16="http://schemas.microsoft.com/office/drawing/2014/main" val="3569092864"/>
                    </a:ext>
                  </a:extLst>
                </a:gridCol>
                <a:gridCol w="658368">
                  <a:extLst>
                    <a:ext uri="{9D8B030D-6E8A-4147-A177-3AD203B41FA5}">
                      <a16:colId xmlns:a16="http://schemas.microsoft.com/office/drawing/2014/main" val="3763386824"/>
                    </a:ext>
                  </a:extLst>
                </a:gridCol>
                <a:gridCol w="658368">
                  <a:extLst>
                    <a:ext uri="{9D8B030D-6E8A-4147-A177-3AD203B41FA5}">
                      <a16:colId xmlns:a16="http://schemas.microsoft.com/office/drawing/2014/main" val="459300207"/>
                    </a:ext>
                  </a:extLst>
                </a:gridCol>
                <a:gridCol w="658368">
                  <a:extLst>
                    <a:ext uri="{9D8B030D-6E8A-4147-A177-3AD203B41FA5}">
                      <a16:colId xmlns:a16="http://schemas.microsoft.com/office/drawing/2014/main" val="2850722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589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- 2018-09-04 07:55:16 </a:t>
                      </a:r>
                      <a:r>
                        <a:rPr kumimoji="0" lang="de-DE" sz="1000" b="0" i="0" u="none" strike="noStrike" kern="1200" cap="none" spc="0" normalizeH="0" baseline="0" noProof="0">
                          <a:ln>
                            <a:noFill/>
                          </a:ln>
                          <a:solidFill>
                            <a:prstClr val="black"/>
                          </a:solidFill>
                          <a:effectLst/>
                          <a:uLnTx/>
                          <a:uFillTx/>
                          <a:latin typeface="+mn-lt"/>
                          <a:ea typeface="+mn-ea"/>
                          <a:cs typeface="+mn-cs"/>
                        </a:rPr>
                        <a:t> 
 🔥 OPEL LEASING LEICHT GEMACHT 🔥
Mit 0 % Leasing auf viele neue Dieselmodelle‼️
Das einzige, worüber Sie sich beim Leasing wirklich den Kopf zerbrechen sollten, ist die Frage, für welches unserer zahlreichen Opel Top-Modelle Sie sich entscheiden sollen. Um alles Andere, kümmern wir uns: Denn mit dem Opel Sorglos-Leasing genießen Sie nicht nur eine große Auswahl an Modellen, sondern auch viele exklusive Vorteile: keine Zinsen, die neuesten Dieselmotoren und am Ende der Laufzeit geben Sie den Wagen ganz einfach wieder zurück.
Testen Sie eines unserer Top-Modelle bei einer Probefahrt, unsere Verkaufsberater informieren Sie gerne!!!
#AutoDoczekal #MeinHändlerMeineWerkstatt #Opel #Leasing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1406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Auto Doczekal - 2018-09-04 07:46:07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5840577"/>
                  </a:ext>
                </a:extLst>
              </a:tr>
            </a:tbl>
          </a:graphicData>
        </a:graphic>
      </p:graphicFrame>
      <p:sp>
        <p:nvSpPr>
          <p:cNvPr id="4" name="Text Placeholder 3">
            <a:extLst>
              <a:ext uri="{FF2B5EF4-FFF2-40B4-BE49-F238E27FC236}">
                <a16:creationId xmlns:a16="http://schemas.microsoft.com/office/drawing/2014/main" id="{F649F010-EB3D-4AF5-8057-0D461C40266E}"/>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949821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04E0A-E7C1-479E-A3DD-D2FF6A787053}"/>
              </a:ext>
            </a:extLst>
          </p:cNvPr>
          <p:cNvSpPr>
            <a:spLocks noGrp="1"/>
          </p:cNvSpPr>
          <p:nvPr>
            <p:ph type="title"/>
          </p:nvPr>
        </p:nvSpPr>
        <p:spPr/>
        <p:txBody>
          <a:bodyPr/>
          <a:lstStyle/>
          <a:p>
            <a:r>
              <a:rPr lang="de-DE"/>
              <a:t>Eigene Beiträge (Postings) | Auto Doczekal - 16 of 16</a:t>
            </a:r>
            <a:endParaRPr lang="en-US"/>
          </a:p>
        </p:txBody>
      </p:sp>
      <p:graphicFrame>
        <p:nvGraphicFramePr>
          <p:cNvPr id="5" name="Table Placeholder 4">
            <a:extLst>
              <a:ext uri="{FF2B5EF4-FFF2-40B4-BE49-F238E27FC236}">
                <a16:creationId xmlns:a16="http://schemas.microsoft.com/office/drawing/2014/main" id="{686ADD98-455E-46DB-AA3E-057CF5F356C2}"/>
              </a:ext>
            </a:extLst>
          </p:cNvPr>
          <p:cNvGraphicFramePr>
            <a:graphicFrameLocks noGrp="1"/>
          </p:cNvGraphicFramePr>
          <p:nvPr>
            <p:ph type="tbl" sz="quarter" idx="13"/>
            <p:extLst>
              <p:ext uri="{D42A27DB-BD31-4B8C-83A1-F6EECF244321}">
                <p14:modId xmlns:p14="http://schemas.microsoft.com/office/powerpoint/2010/main" val="882145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99220132"/>
                    </a:ext>
                  </a:extLst>
                </a:gridCol>
                <a:gridCol w="658368">
                  <a:extLst>
                    <a:ext uri="{9D8B030D-6E8A-4147-A177-3AD203B41FA5}">
                      <a16:colId xmlns:a16="http://schemas.microsoft.com/office/drawing/2014/main" val="2199418777"/>
                    </a:ext>
                  </a:extLst>
                </a:gridCol>
                <a:gridCol w="658368">
                  <a:extLst>
                    <a:ext uri="{9D8B030D-6E8A-4147-A177-3AD203B41FA5}">
                      <a16:colId xmlns:a16="http://schemas.microsoft.com/office/drawing/2014/main" val="3323119339"/>
                    </a:ext>
                  </a:extLst>
                </a:gridCol>
                <a:gridCol w="658368">
                  <a:extLst>
                    <a:ext uri="{9D8B030D-6E8A-4147-A177-3AD203B41FA5}">
                      <a16:colId xmlns:a16="http://schemas.microsoft.com/office/drawing/2014/main" val="1911865828"/>
                    </a:ext>
                  </a:extLst>
                </a:gridCol>
                <a:gridCol w="658368">
                  <a:extLst>
                    <a:ext uri="{9D8B030D-6E8A-4147-A177-3AD203B41FA5}">
                      <a16:colId xmlns:a16="http://schemas.microsoft.com/office/drawing/2014/main" val="619271669"/>
                    </a:ext>
                  </a:extLst>
                </a:gridCol>
                <a:gridCol w="658368">
                  <a:extLst>
                    <a:ext uri="{9D8B030D-6E8A-4147-A177-3AD203B41FA5}">
                      <a16:colId xmlns:a16="http://schemas.microsoft.com/office/drawing/2014/main" val="78010589"/>
                    </a:ext>
                  </a:extLst>
                </a:gridCol>
                <a:gridCol w="658368">
                  <a:extLst>
                    <a:ext uri="{9D8B030D-6E8A-4147-A177-3AD203B41FA5}">
                      <a16:colId xmlns:a16="http://schemas.microsoft.com/office/drawing/2014/main" val="293636406"/>
                    </a:ext>
                  </a:extLst>
                </a:gridCol>
                <a:gridCol w="658368">
                  <a:extLst>
                    <a:ext uri="{9D8B030D-6E8A-4147-A177-3AD203B41FA5}">
                      <a16:colId xmlns:a16="http://schemas.microsoft.com/office/drawing/2014/main" val="2505461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3734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- 2018-09-03 20:00:01 </a:t>
                      </a:r>
                      <a:r>
                        <a:rPr kumimoji="0" lang="de-DE" sz="1000" b="0" i="0" u="none" strike="noStrike" kern="1200" cap="none" spc="0" normalizeH="0" baseline="0" noProof="0">
                          <a:ln>
                            <a:noFill/>
                          </a:ln>
                          <a:solidFill>
                            <a:prstClr val="black"/>
                          </a:solidFill>
                          <a:effectLst/>
                          <a:uLnTx/>
                          <a:uFillTx/>
                          <a:latin typeface="+mn-lt"/>
                          <a:ea typeface="+mn-ea"/>
                          <a:cs typeface="+mn-cs"/>
                        </a:rPr>
                        <a:t> 
 🔥 Der neue Suzuki Jimny 🔥
Den rustikalen Kompakt-Offroader mit verschärften Sicherheits- und Umweltanforderungen gibt's bereits im Herbst 2018 bei uns in #Güssing, #Oberwart und #StJohann zu bewundern.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7354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- 2018-09-02 20:56:28 </a:t>
                      </a:r>
                      <a:r>
                        <a:rPr kumimoji="0" lang="de-DE" sz="1000" b="0" i="0" u="none" strike="noStrike" kern="1200" cap="none" spc="0" normalizeH="0" baseline="0" noProof="0">
                          <a:ln>
                            <a:noFill/>
                          </a:ln>
                          <a:solidFill>
                            <a:prstClr val="black"/>
                          </a:solidFill>
                          <a:effectLst/>
                          <a:uLnTx/>
                          <a:uFillTx/>
                          <a:latin typeface="+mn-lt"/>
                          <a:ea typeface="+mn-ea"/>
                          <a:cs typeface="+mn-cs"/>
                        </a:rPr>
                        <a:t> 
 Die Belegschaft von Auto Doczekal gratuliert unserem Mitarbeiter Achim Holpfer und seiner Frau Christina recht herzlich zur Geburt von Sohn Tobias!!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6187577"/>
                  </a:ext>
                </a:extLst>
              </a:tr>
            </a:tbl>
          </a:graphicData>
        </a:graphic>
      </p:graphicFrame>
      <p:sp>
        <p:nvSpPr>
          <p:cNvPr id="4" name="Text Placeholder 3">
            <a:extLst>
              <a:ext uri="{FF2B5EF4-FFF2-40B4-BE49-F238E27FC236}">
                <a16:creationId xmlns:a16="http://schemas.microsoft.com/office/drawing/2014/main" id="{98BC5AA4-DE24-4B7C-8A45-8402933A95D6}"/>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460194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DAC0-3ADD-4D27-BF1F-CBC6C29892F0}"/>
              </a:ext>
            </a:extLst>
          </p:cNvPr>
          <p:cNvSpPr>
            <a:spLocks noGrp="1"/>
          </p:cNvSpPr>
          <p:nvPr>
            <p:ph type="title"/>
          </p:nvPr>
        </p:nvSpPr>
        <p:spPr/>
        <p:txBody>
          <a:bodyPr/>
          <a:lstStyle/>
          <a:p>
            <a:r>
              <a:rPr lang="en-US"/>
              <a:t>Eigene Beiträge (Postings) + Reactions | Auto Doczekal - 1 of 19</a:t>
            </a:r>
          </a:p>
        </p:txBody>
      </p:sp>
      <p:graphicFrame>
        <p:nvGraphicFramePr>
          <p:cNvPr id="5" name="Table Placeholder 4">
            <a:extLst>
              <a:ext uri="{FF2B5EF4-FFF2-40B4-BE49-F238E27FC236}">
                <a16:creationId xmlns:a16="http://schemas.microsoft.com/office/drawing/2014/main" id="{5A8F9EF5-E4AC-4021-A5B7-C45FB0EA1568}"/>
              </a:ext>
            </a:extLst>
          </p:cNvPr>
          <p:cNvGraphicFramePr>
            <a:graphicFrameLocks noGrp="1"/>
          </p:cNvGraphicFramePr>
          <p:nvPr>
            <p:ph type="tbl" sz="quarter" idx="13"/>
            <p:extLst>
              <p:ext uri="{D42A27DB-BD31-4B8C-83A1-F6EECF244321}">
                <p14:modId xmlns:p14="http://schemas.microsoft.com/office/powerpoint/2010/main" val="939213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51127641"/>
                    </a:ext>
                  </a:extLst>
                </a:gridCol>
                <a:gridCol w="822960">
                  <a:extLst>
                    <a:ext uri="{9D8B030D-6E8A-4147-A177-3AD203B41FA5}">
                      <a16:colId xmlns:a16="http://schemas.microsoft.com/office/drawing/2014/main" val="884819966"/>
                    </a:ext>
                  </a:extLst>
                </a:gridCol>
                <a:gridCol w="822960">
                  <a:extLst>
                    <a:ext uri="{9D8B030D-6E8A-4147-A177-3AD203B41FA5}">
                      <a16:colId xmlns:a16="http://schemas.microsoft.com/office/drawing/2014/main" val="2522700762"/>
                    </a:ext>
                  </a:extLst>
                </a:gridCol>
                <a:gridCol w="822960">
                  <a:extLst>
                    <a:ext uri="{9D8B030D-6E8A-4147-A177-3AD203B41FA5}">
                      <a16:colId xmlns:a16="http://schemas.microsoft.com/office/drawing/2014/main" val="3792524350"/>
                    </a:ext>
                  </a:extLst>
                </a:gridCol>
                <a:gridCol w="822960">
                  <a:extLst>
                    <a:ext uri="{9D8B030D-6E8A-4147-A177-3AD203B41FA5}">
                      <a16:colId xmlns:a16="http://schemas.microsoft.com/office/drawing/2014/main" val="305339704"/>
                    </a:ext>
                  </a:extLst>
                </a:gridCol>
                <a:gridCol w="822960">
                  <a:extLst>
                    <a:ext uri="{9D8B030D-6E8A-4147-A177-3AD203B41FA5}">
                      <a16:colId xmlns:a16="http://schemas.microsoft.com/office/drawing/2014/main" val="3667754262"/>
                    </a:ext>
                  </a:extLst>
                </a:gridCol>
                <a:gridCol w="822960">
                  <a:extLst>
                    <a:ext uri="{9D8B030D-6E8A-4147-A177-3AD203B41FA5}">
                      <a16:colId xmlns:a16="http://schemas.microsoft.com/office/drawing/2014/main" val="1917196245"/>
                    </a:ext>
                  </a:extLst>
                </a:gridCol>
                <a:gridCol w="822960">
                  <a:extLst>
                    <a:ext uri="{9D8B030D-6E8A-4147-A177-3AD203B41FA5}">
                      <a16:colId xmlns:a16="http://schemas.microsoft.com/office/drawing/2014/main" val="3816086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76549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- 2018-09-26 11:32:01 </a:t>
                      </a:r>
                      <a:r>
                        <a:rPr kumimoji="0" lang="en-US" sz="1000" b="0" i="0" u="none" strike="noStrike" kern="1200" cap="none" spc="0" normalizeH="0" baseline="0" noProof="0">
                          <a:ln>
                            <a:noFill/>
                          </a:ln>
                          <a:solidFill>
                            <a:prstClr val="black"/>
                          </a:solidFill>
                          <a:effectLst/>
                          <a:uLnTx/>
                          <a:uFillTx/>
                          <a:latin typeface="+mn-lt"/>
                          <a:ea typeface="+mn-ea"/>
                          <a:cs typeface="+mn-cs"/>
                        </a:rPr>
                        <a:t> 
 ‼️ Ein neuer Suzuki Vitara Shine Allrad in silky silver hat unseren Standort in Oberwart verlassen und sorgt ab jetzt für frischen Wind im Raum Oberwart‼️
Verkaufsberater Harald Gschiel wünscht Herrn Alexander Fülöp alles Gute und eine unfallfreie Fahrt!
#AutoDoczekal #MeinHändlerMeineWerkstatt #Suzuki #Vitara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45686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Auto Doczekal - 2018-09-22 19:55:00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46152712"/>
                  </a:ext>
                </a:extLst>
              </a:tr>
            </a:tbl>
          </a:graphicData>
        </a:graphic>
      </p:graphicFrame>
      <p:sp>
        <p:nvSpPr>
          <p:cNvPr id="4" name="Text Placeholder 3">
            <a:extLst>
              <a:ext uri="{FF2B5EF4-FFF2-40B4-BE49-F238E27FC236}">
                <a16:creationId xmlns:a16="http://schemas.microsoft.com/office/drawing/2014/main" id="{89CC65CF-AC84-46FD-AA8A-71B376D0F400}"/>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515167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962A-8726-4762-918E-08A6BB934320}"/>
              </a:ext>
            </a:extLst>
          </p:cNvPr>
          <p:cNvSpPr>
            <a:spLocks noGrp="1"/>
          </p:cNvSpPr>
          <p:nvPr>
            <p:ph type="title"/>
          </p:nvPr>
        </p:nvSpPr>
        <p:spPr/>
        <p:txBody>
          <a:bodyPr/>
          <a:lstStyle/>
          <a:p>
            <a:r>
              <a:rPr lang="en-US"/>
              <a:t>Eigene Beiträge (Postings) + Reactions | Auto Doczekal - 2 of 19</a:t>
            </a:r>
          </a:p>
        </p:txBody>
      </p:sp>
      <p:graphicFrame>
        <p:nvGraphicFramePr>
          <p:cNvPr id="5" name="Table Placeholder 4">
            <a:extLst>
              <a:ext uri="{FF2B5EF4-FFF2-40B4-BE49-F238E27FC236}">
                <a16:creationId xmlns:a16="http://schemas.microsoft.com/office/drawing/2014/main" id="{3CD46658-E819-4A5D-9797-32A0585AB681}"/>
              </a:ext>
            </a:extLst>
          </p:cNvPr>
          <p:cNvGraphicFramePr>
            <a:graphicFrameLocks noGrp="1"/>
          </p:cNvGraphicFramePr>
          <p:nvPr>
            <p:ph type="tbl" sz="quarter" idx="13"/>
            <p:extLst>
              <p:ext uri="{D42A27DB-BD31-4B8C-83A1-F6EECF244321}">
                <p14:modId xmlns:p14="http://schemas.microsoft.com/office/powerpoint/2010/main" val="28881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91734118"/>
                    </a:ext>
                  </a:extLst>
                </a:gridCol>
                <a:gridCol w="822960">
                  <a:extLst>
                    <a:ext uri="{9D8B030D-6E8A-4147-A177-3AD203B41FA5}">
                      <a16:colId xmlns:a16="http://schemas.microsoft.com/office/drawing/2014/main" val="3628855449"/>
                    </a:ext>
                  </a:extLst>
                </a:gridCol>
                <a:gridCol w="822960">
                  <a:extLst>
                    <a:ext uri="{9D8B030D-6E8A-4147-A177-3AD203B41FA5}">
                      <a16:colId xmlns:a16="http://schemas.microsoft.com/office/drawing/2014/main" val="2411268945"/>
                    </a:ext>
                  </a:extLst>
                </a:gridCol>
                <a:gridCol w="822960">
                  <a:extLst>
                    <a:ext uri="{9D8B030D-6E8A-4147-A177-3AD203B41FA5}">
                      <a16:colId xmlns:a16="http://schemas.microsoft.com/office/drawing/2014/main" val="4270957651"/>
                    </a:ext>
                  </a:extLst>
                </a:gridCol>
                <a:gridCol w="822960">
                  <a:extLst>
                    <a:ext uri="{9D8B030D-6E8A-4147-A177-3AD203B41FA5}">
                      <a16:colId xmlns:a16="http://schemas.microsoft.com/office/drawing/2014/main" val="2555648001"/>
                    </a:ext>
                  </a:extLst>
                </a:gridCol>
                <a:gridCol w="822960">
                  <a:extLst>
                    <a:ext uri="{9D8B030D-6E8A-4147-A177-3AD203B41FA5}">
                      <a16:colId xmlns:a16="http://schemas.microsoft.com/office/drawing/2014/main" val="364064417"/>
                    </a:ext>
                  </a:extLst>
                </a:gridCol>
                <a:gridCol w="822960">
                  <a:extLst>
                    <a:ext uri="{9D8B030D-6E8A-4147-A177-3AD203B41FA5}">
                      <a16:colId xmlns:a16="http://schemas.microsoft.com/office/drawing/2014/main" val="2817195466"/>
                    </a:ext>
                  </a:extLst>
                </a:gridCol>
                <a:gridCol w="822960">
                  <a:extLst>
                    <a:ext uri="{9D8B030D-6E8A-4147-A177-3AD203B41FA5}">
                      <a16:colId xmlns:a16="http://schemas.microsoft.com/office/drawing/2014/main" val="938714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67994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- 2018-09-21 19:55:00 </a:t>
                      </a:r>
                      <a:r>
                        <a:rPr kumimoji="0" lang="en-US" sz="1000" b="0" i="0" u="none" strike="noStrike" kern="1200" cap="none" spc="0" normalizeH="0" baseline="0" noProof="0">
                          <a:ln>
                            <a:noFill/>
                          </a:ln>
                          <a:solidFill>
                            <a:prstClr val="black"/>
                          </a:solidFill>
                          <a:effectLst/>
                          <a:uLnTx/>
                          <a:uFillTx/>
                          <a:latin typeface="+mn-lt"/>
                          <a:ea typeface="+mn-ea"/>
                          <a:cs typeface="+mn-cs"/>
                        </a:rPr>
                        <a:t> 
 Was sagt ihr zur neuen Farbe kinetic yellow beim neuen Suzuki JIMNY❓
Zu bestaunen gibt es diese auffällige Farbe ab Anfang Oktober bei uns in den 3 Autohäusern!
#AutoDoczekal #MeinHändlerMeineWerkstatt #Suzuki #Jimny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90001502"/>
                  </a:ext>
                </a:extLst>
              </a:tr>
            </a:tbl>
          </a:graphicData>
        </a:graphic>
      </p:graphicFrame>
      <p:sp>
        <p:nvSpPr>
          <p:cNvPr id="4" name="Text Placeholder 3">
            <a:extLst>
              <a:ext uri="{FF2B5EF4-FFF2-40B4-BE49-F238E27FC236}">
                <a16:creationId xmlns:a16="http://schemas.microsoft.com/office/drawing/2014/main" id="{60FD9998-13B1-48F8-9DD1-B50B66A37D0D}"/>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35116212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873E0-86F6-40CF-A881-1BF60D559140}"/>
              </a:ext>
            </a:extLst>
          </p:cNvPr>
          <p:cNvSpPr>
            <a:spLocks noGrp="1"/>
          </p:cNvSpPr>
          <p:nvPr>
            <p:ph type="title"/>
          </p:nvPr>
        </p:nvSpPr>
        <p:spPr/>
        <p:txBody>
          <a:bodyPr/>
          <a:lstStyle/>
          <a:p>
            <a:r>
              <a:rPr lang="en-US"/>
              <a:t>Eigene Beiträge (Postings) + Reactions | Auto Doczekal - 3 of 19</a:t>
            </a:r>
          </a:p>
        </p:txBody>
      </p:sp>
      <p:graphicFrame>
        <p:nvGraphicFramePr>
          <p:cNvPr id="5" name="Table Placeholder 4">
            <a:extLst>
              <a:ext uri="{FF2B5EF4-FFF2-40B4-BE49-F238E27FC236}">
                <a16:creationId xmlns:a16="http://schemas.microsoft.com/office/drawing/2014/main" id="{F93E0EB2-2A35-4BF9-9660-EE2E46AF2ECC}"/>
              </a:ext>
            </a:extLst>
          </p:cNvPr>
          <p:cNvGraphicFramePr>
            <a:graphicFrameLocks noGrp="1"/>
          </p:cNvGraphicFramePr>
          <p:nvPr>
            <p:ph type="tbl" sz="quarter" idx="13"/>
            <p:extLst>
              <p:ext uri="{D42A27DB-BD31-4B8C-83A1-F6EECF244321}">
                <p14:modId xmlns:p14="http://schemas.microsoft.com/office/powerpoint/2010/main" val="2885018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54085240"/>
                    </a:ext>
                  </a:extLst>
                </a:gridCol>
                <a:gridCol w="822960">
                  <a:extLst>
                    <a:ext uri="{9D8B030D-6E8A-4147-A177-3AD203B41FA5}">
                      <a16:colId xmlns:a16="http://schemas.microsoft.com/office/drawing/2014/main" val="483426714"/>
                    </a:ext>
                  </a:extLst>
                </a:gridCol>
                <a:gridCol w="822960">
                  <a:extLst>
                    <a:ext uri="{9D8B030D-6E8A-4147-A177-3AD203B41FA5}">
                      <a16:colId xmlns:a16="http://schemas.microsoft.com/office/drawing/2014/main" val="344464667"/>
                    </a:ext>
                  </a:extLst>
                </a:gridCol>
                <a:gridCol w="822960">
                  <a:extLst>
                    <a:ext uri="{9D8B030D-6E8A-4147-A177-3AD203B41FA5}">
                      <a16:colId xmlns:a16="http://schemas.microsoft.com/office/drawing/2014/main" val="182755272"/>
                    </a:ext>
                  </a:extLst>
                </a:gridCol>
                <a:gridCol w="822960">
                  <a:extLst>
                    <a:ext uri="{9D8B030D-6E8A-4147-A177-3AD203B41FA5}">
                      <a16:colId xmlns:a16="http://schemas.microsoft.com/office/drawing/2014/main" val="316961667"/>
                    </a:ext>
                  </a:extLst>
                </a:gridCol>
                <a:gridCol w="822960">
                  <a:extLst>
                    <a:ext uri="{9D8B030D-6E8A-4147-A177-3AD203B41FA5}">
                      <a16:colId xmlns:a16="http://schemas.microsoft.com/office/drawing/2014/main" val="1117105883"/>
                    </a:ext>
                  </a:extLst>
                </a:gridCol>
                <a:gridCol w="822960">
                  <a:extLst>
                    <a:ext uri="{9D8B030D-6E8A-4147-A177-3AD203B41FA5}">
                      <a16:colId xmlns:a16="http://schemas.microsoft.com/office/drawing/2014/main" val="1856276799"/>
                    </a:ext>
                  </a:extLst>
                </a:gridCol>
                <a:gridCol w="822960">
                  <a:extLst>
                    <a:ext uri="{9D8B030D-6E8A-4147-A177-3AD203B41FA5}">
                      <a16:colId xmlns:a16="http://schemas.microsoft.com/office/drawing/2014/main" val="4196523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42148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- 2018-09-21 15:11:00 </a:t>
                      </a:r>
                      <a:r>
                        <a:rPr kumimoji="0" lang="de-DE" sz="1000" b="0" i="0" u="none" strike="noStrike" kern="1200" cap="none" spc="0" normalizeH="0" baseline="0" noProof="0">
                          <a:ln>
                            <a:noFill/>
                          </a:ln>
                          <a:solidFill>
                            <a:prstClr val="black"/>
                          </a:solidFill>
                          <a:effectLst/>
                          <a:uLnTx/>
                          <a:uFillTx/>
                          <a:latin typeface="+mn-lt"/>
                          <a:ea typeface="+mn-ea"/>
                          <a:cs typeface="+mn-cs"/>
                        </a:rPr>
                        <a:t> 
 Familie Kloc aus Oberwaltersdorf durfte heute mit ihrem neuen Suzuki Swift Shine in der Farbe premiumsilber Richtung Niederösterreich düsen!
Verkaufsberater Harald Gschiel und das Team aus Oberwart bedankt sich für das Vertrauen in unser Unternehmen und wünscht viele unfallfreie Ausfahrten mit dem Swift!
#AutoDoczekal #MeinHändlerMeineWerkstatt #Suzuki #Swift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07068236"/>
                  </a:ext>
                </a:extLst>
              </a:tr>
            </a:tbl>
          </a:graphicData>
        </a:graphic>
      </p:graphicFrame>
      <p:sp>
        <p:nvSpPr>
          <p:cNvPr id="4" name="Text Placeholder 3">
            <a:extLst>
              <a:ext uri="{FF2B5EF4-FFF2-40B4-BE49-F238E27FC236}">
                <a16:creationId xmlns:a16="http://schemas.microsoft.com/office/drawing/2014/main" id="{148F386A-1B24-4487-AA19-B563F86D9929}"/>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5858963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648D9-7C83-4B68-820D-7230F2E7B707}"/>
              </a:ext>
            </a:extLst>
          </p:cNvPr>
          <p:cNvSpPr>
            <a:spLocks noGrp="1"/>
          </p:cNvSpPr>
          <p:nvPr>
            <p:ph type="title"/>
          </p:nvPr>
        </p:nvSpPr>
        <p:spPr/>
        <p:txBody>
          <a:bodyPr/>
          <a:lstStyle/>
          <a:p>
            <a:r>
              <a:rPr lang="en-US"/>
              <a:t>Eigene Beiträge (Postings) + Reactions | Auto Doczekal - 4 of 19</a:t>
            </a:r>
          </a:p>
        </p:txBody>
      </p:sp>
      <p:graphicFrame>
        <p:nvGraphicFramePr>
          <p:cNvPr id="5" name="Table Placeholder 4">
            <a:extLst>
              <a:ext uri="{FF2B5EF4-FFF2-40B4-BE49-F238E27FC236}">
                <a16:creationId xmlns:a16="http://schemas.microsoft.com/office/drawing/2014/main" id="{CC2B99DB-ECE4-4ADE-B513-207BE74CFE97}"/>
              </a:ext>
            </a:extLst>
          </p:cNvPr>
          <p:cNvGraphicFramePr>
            <a:graphicFrameLocks noGrp="1"/>
          </p:cNvGraphicFramePr>
          <p:nvPr>
            <p:ph type="tbl" sz="quarter" idx="13"/>
            <p:extLst>
              <p:ext uri="{D42A27DB-BD31-4B8C-83A1-F6EECF244321}">
                <p14:modId xmlns:p14="http://schemas.microsoft.com/office/powerpoint/2010/main" val="79663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21016546"/>
                    </a:ext>
                  </a:extLst>
                </a:gridCol>
                <a:gridCol w="822960">
                  <a:extLst>
                    <a:ext uri="{9D8B030D-6E8A-4147-A177-3AD203B41FA5}">
                      <a16:colId xmlns:a16="http://schemas.microsoft.com/office/drawing/2014/main" val="467608967"/>
                    </a:ext>
                  </a:extLst>
                </a:gridCol>
                <a:gridCol w="822960">
                  <a:extLst>
                    <a:ext uri="{9D8B030D-6E8A-4147-A177-3AD203B41FA5}">
                      <a16:colId xmlns:a16="http://schemas.microsoft.com/office/drawing/2014/main" val="786598810"/>
                    </a:ext>
                  </a:extLst>
                </a:gridCol>
                <a:gridCol w="822960">
                  <a:extLst>
                    <a:ext uri="{9D8B030D-6E8A-4147-A177-3AD203B41FA5}">
                      <a16:colId xmlns:a16="http://schemas.microsoft.com/office/drawing/2014/main" val="2181071222"/>
                    </a:ext>
                  </a:extLst>
                </a:gridCol>
                <a:gridCol w="822960">
                  <a:extLst>
                    <a:ext uri="{9D8B030D-6E8A-4147-A177-3AD203B41FA5}">
                      <a16:colId xmlns:a16="http://schemas.microsoft.com/office/drawing/2014/main" val="1329023660"/>
                    </a:ext>
                  </a:extLst>
                </a:gridCol>
                <a:gridCol w="822960">
                  <a:extLst>
                    <a:ext uri="{9D8B030D-6E8A-4147-A177-3AD203B41FA5}">
                      <a16:colId xmlns:a16="http://schemas.microsoft.com/office/drawing/2014/main" val="3436367120"/>
                    </a:ext>
                  </a:extLst>
                </a:gridCol>
                <a:gridCol w="822960">
                  <a:extLst>
                    <a:ext uri="{9D8B030D-6E8A-4147-A177-3AD203B41FA5}">
                      <a16:colId xmlns:a16="http://schemas.microsoft.com/office/drawing/2014/main" val="1462709440"/>
                    </a:ext>
                  </a:extLst>
                </a:gridCol>
                <a:gridCol w="822960">
                  <a:extLst>
                    <a:ext uri="{9D8B030D-6E8A-4147-A177-3AD203B41FA5}">
                      <a16:colId xmlns:a16="http://schemas.microsoft.com/office/drawing/2014/main" val="3556971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81699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- 2018-09-21 12:50:00 </a:t>
                      </a:r>
                      <a:r>
                        <a:rPr kumimoji="0" lang="en-US" sz="1000" b="0" i="0" u="none" strike="noStrike" kern="1200" cap="none" spc="0" normalizeH="0" baseline="0" noProof="0">
                          <a:ln>
                            <a:noFill/>
                          </a:ln>
                          <a:solidFill>
                            <a:prstClr val="black"/>
                          </a:solidFill>
                          <a:effectLst/>
                          <a:uLnTx/>
                          <a:uFillTx/>
                          <a:latin typeface="+mn-lt"/>
                          <a:ea typeface="+mn-ea"/>
                          <a:cs typeface="+mn-cs"/>
                        </a:rPr>
                        <a:t> 
 Gestern durfte unser neuer Verkaufsberater Harald Gschiel am Standort Oberwart ein topausgestatteten Nissan Qasqhai Allrad an Frau Holim aus Pinkafeld übergeben!
Das Auto Doczekal Team aus Oberwart wünscht unserem Neukunden viel Freude und Spaß mit dem Allradler!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37137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- 2018-09-21 09:06:14 </a:t>
                      </a:r>
                      <a:r>
                        <a:rPr kumimoji="0" lang="de-DE" sz="1000" b="0" i="0" u="none" strike="noStrike" kern="1200" cap="none" spc="0" normalizeH="0" baseline="0" noProof="0">
                          <a:ln>
                            <a:noFill/>
                          </a:ln>
                          <a:solidFill>
                            <a:prstClr val="black"/>
                          </a:solidFill>
                          <a:effectLst/>
                          <a:uLnTx/>
                          <a:uFillTx/>
                          <a:latin typeface="+mn-lt"/>
                          <a:ea typeface="+mn-ea"/>
                          <a:cs typeface="+mn-cs"/>
                        </a:rPr>
                        <a:t> 
 Herr Hafner aus Rechnitz übernimmt seinen wunderschönen neuen Gebrauchtwagen Ford Fiesta am Standort St. Johann!
Verkaufsberater Mario Hörtner wünscht eine gute und sichere Fahrt!!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90827280"/>
                  </a:ext>
                </a:extLst>
              </a:tr>
            </a:tbl>
          </a:graphicData>
        </a:graphic>
      </p:graphicFrame>
      <p:sp>
        <p:nvSpPr>
          <p:cNvPr id="4" name="Text Placeholder 3">
            <a:extLst>
              <a:ext uri="{FF2B5EF4-FFF2-40B4-BE49-F238E27FC236}">
                <a16:creationId xmlns:a16="http://schemas.microsoft.com/office/drawing/2014/main" id="{4B689A62-2E17-4C1B-8A7A-471B974565A4}"/>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2538430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0A072-6579-47CC-83C3-6984C79E599A}"/>
              </a:ext>
            </a:extLst>
          </p:cNvPr>
          <p:cNvSpPr>
            <a:spLocks noGrp="1"/>
          </p:cNvSpPr>
          <p:nvPr>
            <p:ph type="title"/>
          </p:nvPr>
        </p:nvSpPr>
        <p:spPr/>
        <p:txBody>
          <a:bodyPr/>
          <a:lstStyle/>
          <a:p>
            <a:r>
              <a:rPr lang="en-US"/>
              <a:t>Eigene Beiträge (Postings) + Reactions | Auto Doczekal - 5 of 19</a:t>
            </a:r>
          </a:p>
        </p:txBody>
      </p:sp>
      <p:graphicFrame>
        <p:nvGraphicFramePr>
          <p:cNvPr id="5" name="Table Placeholder 4">
            <a:extLst>
              <a:ext uri="{FF2B5EF4-FFF2-40B4-BE49-F238E27FC236}">
                <a16:creationId xmlns:a16="http://schemas.microsoft.com/office/drawing/2014/main" id="{33C5DF92-5C5E-428D-A3A5-116E0894E969}"/>
              </a:ext>
            </a:extLst>
          </p:cNvPr>
          <p:cNvGraphicFramePr>
            <a:graphicFrameLocks noGrp="1"/>
          </p:cNvGraphicFramePr>
          <p:nvPr>
            <p:ph type="tbl" sz="quarter" idx="13"/>
            <p:extLst>
              <p:ext uri="{D42A27DB-BD31-4B8C-83A1-F6EECF244321}">
                <p14:modId xmlns:p14="http://schemas.microsoft.com/office/powerpoint/2010/main" val="693592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63584612"/>
                    </a:ext>
                  </a:extLst>
                </a:gridCol>
                <a:gridCol w="822960">
                  <a:extLst>
                    <a:ext uri="{9D8B030D-6E8A-4147-A177-3AD203B41FA5}">
                      <a16:colId xmlns:a16="http://schemas.microsoft.com/office/drawing/2014/main" val="1377455317"/>
                    </a:ext>
                  </a:extLst>
                </a:gridCol>
                <a:gridCol w="822960">
                  <a:extLst>
                    <a:ext uri="{9D8B030D-6E8A-4147-A177-3AD203B41FA5}">
                      <a16:colId xmlns:a16="http://schemas.microsoft.com/office/drawing/2014/main" val="3311504964"/>
                    </a:ext>
                  </a:extLst>
                </a:gridCol>
                <a:gridCol w="822960">
                  <a:extLst>
                    <a:ext uri="{9D8B030D-6E8A-4147-A177-3AD203B41FA5}">
                      <a16:colId xmlns:a16="http://schemas.microsoft.com/office/drawing/2014/main" val="1534143965"/>
                    </a:ext>
                  </a:extLst>
                </a:gridCol>
                <a:gridCol w="822960">
                  <a:extLst>
                    <a:ext uri="{9D8B030D-6E8A-4147-A177-3AD203B41FA5}">
                      <a16:colId xmlns:a16="http://schemas.microsoft.com/office/drawing/2014/main" val="2217977655"/>
                    </a:ext>
                  </a:extLst>
                </a:gridCol>
                <a:gridCol w="822960">
                  <a:extLst>
                    <a:ext uri="{9D8B030D-6E8A-4147-A177-3AD203B41FA5}">
                      <a16:colId xmlns:a16="http://schemas.microsoft.com/office/drawing/2014/main" val="3973237274"/>
                    </a:ext>
                  </a:extLst>
                </a:gridCol>
                <a:gridCol w="822960">
                  <a:extLst>
                    <a:ext uri="{9D8B030D-6E8A-4147-A177-3AD203B41FA5}">
                      <a16:colId xmlns:a16="http://schemas.microsoft.com/office/drawing/2014/main" val="2921080075"/>
                    </a:ext>
                  </a:extLst>
                </a:gridCol>
                <a:gridCol w="822960">
                  <a:extLst>
                    <a:ext uri="{9D8B030D-6E8A-4147-A177-3AD203B41FA5}">
                      <a16:colId xmlns:a16="http://schemas.microsoft.com/office/drawing/2014/main" val="3600238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16330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Auto Doczekal - 2018-09-20 13:55:28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26089557"/>
                  </a:ext>
                </a:extLst>
              </a:tr>
            </a:tbl>
          </a:graphicData>
        </a:graphic>
      </p:graphicFrame>
      <p:sp>
        <p:nvSpPr>
          <p:cNvPr id="4" name="Text Placeholder 3">
            <a:extLst>
              <a:ext uri="{FF2B5EF4-FFF2-40B4-BE49-F238E27FC236}">
                <a16:creationId xmlns:a16="http://schemas.microsoft.com/office/drawing/2014/main" id="{7532AF8A-3C7E-4DB9-AF15-E8C5B75A3AE1}"/>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576844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487B0-3EE2-477E-8F60-35FAAB2D111F}"/>
              </a:ext>
            </a:extLst>
          </p:cNvPr>
          <p:cNvSpPr>
            <a:spLocks noGrp="1"/>
          </p:cNvSpPr>
          <p:nvPr>
            <p:ph type="title"/>
          </p:nvPr>
        </p:nvSpPr>
        <p:spPr/>
        <p:txBody>
          <a:bodyPr/>
          <a:lstStyle/>
          <a:p>
            <a:r>
              <a:rPr lang="en-US"/>
              <a:t>Eigene Beiträge (Postings) + Reactions | Auto Doczekal - 6 of 19</a:t>
            </a:r>
          </a:p>
        </p:txBody>
      </p:sp>
      <p:graphicFrame>
        <p:nvGraphicFramePr>
          <p:cNvPr id="5" name="Table Placeholder 4">
            <a:extLst>
              <a:ext uri="{FF2B5EF4-FFF2-40B4-BE49-F238E27FC236}">
                <a16:creationId xmlns:a16="http://schemas.microsoft.com/office/drawing/2014/main" id="{DF9A7CD7-6028-48C1-89C4-720A1A0220BE}"/>
              </a:ext>
            </a:extLst>
          </p:cNvPr>
          <p:cNvGraphicFramePr>
            <a:graphicFrameLocks noGrp="1"/>
          </p:cNvGraphicFramePr>
          <p:nvPr>
            <p:ph type="tbl" sz="quarter" idx="13"/>
            <p:extLst>
              <p:ext uri="{D42A27DB-BD31-4B8C-83A1-F6EECF244321}">
                <p14:modId xmlns:p14="http://schemas.microsoft.com/office/powerpoint/2010/main" val="2029790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83306914"/>
                    </a:ext>
                  </a:extLst>
                </a:gridCol>
                <a:gridCol w="822960">
                  <a:extLst>
                    <a:ext uri="{9D8B030D-6E8A-4147-A177-3AD203B41FA5}">
                      <a16:colId xmlns:a16="http://schemas.microsoft.com/office/drawing/2014/main" val="3577012694"/>
                    </a:ext>
                  </a:extLst>
                </a:gridCol>
                <a:gridCol w="822960">
                  <a:extLst>
                    <a:ext uri="{9D8B030D-6E8A-4147-A177-3AD203B41FA5}">
                      <a16:colId xmlns:a16="http://schemas.microsoft.com/office/drawing/2014/main" val="1757772777"/>
                    </a:ext>
                  </a:extLst>
                </a:gridCol>
                <a:gridCol w="822960">
                  <a:extLst>
                    <a:ext uri="{9D8B030D-6E8A-4147-A177-3AD203B41FA5}">
                      <a16:colId xmlns:a16="http://schemas.microsoft.com/office/drawing/2014/main" val="417373832"/>
                    </a:ext>
                  </a:extLst>
                </a:gridCol>
                <a:gridCol w="822960">
                  <a:extLst>
                    <a:ext uri="{9D8B030D-6E8A-4147-A177-3AD203B41FA5}">
                      <a16:colId xmlns:a16="http://schemas.microsoft.com/office/drawing/2014/main" val="1161972918"/>
                    </a:ext>
                  </a:extLst>
                </a:gridCol>
                <a:gridCol w="822960">
                  <a:extLst>
                    <a:ext uri="{9D8B030D-6E8A-4147-A177-3AD203B41FA5}">
                      <a16:colId xmlns:a16="http://schemas.microsoft.com/office/drawing/2014/main" val="1157422167"/>
                    </a:ext>
                  </a:extLst>
                </a:gridCol>
                <a:gridCol w="822960">
                  <a:extLst>
                    <a:ext uri="{9D8B030D-6E8A-4147-A177-3AD203B41FA5}">
                      <a16:colId xmlns:a16="http://schemas.microsoft.com/office/drawing/2014/main" val="1398354195"/>
                    </a:ext>
                  </a:extLst>
                </a:gridCol>
                <a:gridCol w="822960">
                  <a:extLst>
                    <a:ext uri="{9D8B030D-6E8A-4147-A177-3AD203B41FA5}">
                      <a16:colId xmlns:a16="http://schemas.microsoft.com/office/drawing/2014/main" val="3203173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56138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- 2018-09-20 08:45:04 </a:t>
                      </a:r>
                      <a:r>
                        <a:rPr kumimoji="0" lang="en-US" sz="1000" b="0" i="0" u="none" strike="noStrike" kern="1200" cap="none" spc="0" normalizeH="0" baseline="0" noProof="0">
                          <a:ln>
                            <a:noFill/>
                          </a:ln>
                          <a:solidFill>
                            <a:prstClr val="black"/>
                          </a:solidFill>
                          <a:effectLst/>
                          <a:uLnTx/>
                          <a:uFillTx/>
                          <a:latin typeface="+mn-lt"/>
                          <a:ea typeface="+mn-ea"/>
                          <a:cs typeface="+mn-cs"/>
                        </a:rPr>
                        <a:t> 
 ‼️ DAS WARTEN HAT EIN ENDE‼️
Ab sofort ist der neue SUZUKI JIMNY bei uns im Autohaus bestellbar!!!
Das Einstiegsmodell Jimny PURE gibt es bereits ab
🔥 € 17.990,-- 🔥 inkl. Klimaanlage, CD-Radio mit Bluetooth, Müdigkeitserkennung, Spurhaltewarnsystem, uvm.
Zusätzlich zum Einstiegsmodell gibt es noch die Varianten Clear und Flash sowie 2 Automatik Modelle❗
Die ersten Fahrzeuge werden Anfang Oktober bei uns eintreffen! Unsere Verkaufsberater auf den Standorten
Güssing, Fritz Unger 0664/2068847
Oberwart, Robert Weinhofer 0664/1569990 u. Harald Gschiel 0664/88336810
St. Johann/Haide, Mario Hörtner 0664/5112688
freuen sich auf Ihren Besuch und informieren Sie gerne über das neue Suzuki Highlight!!!
#AutoDoczekal #MeinHändlerMeineWerkstatt #Suzuki #Jimny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2957363"/>
                  </a:ext>
                </a:extLst>
              </a:tr>
            </a:tbl>
          </a:graphicData>
        </a:graphic>
      </p:graphicFrame>
      <p:sp>
        <p:nvSpPr>
          <p:cNvPr id="4" name="Text Placeholder 3">
            <a:extLst>
              <a:ext uri="{FF2B5EF4-FFF2-40B4-BE49-F238E27FC236}">
                <a16:creationId xmlns:a16="http://schemas.microsoft.com/office/drawing/2014/main" id="{2F7CEB48-15B7-4521-BB23-288E67153C91}"/>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32614695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5CCA9-8245-450F-BB05-17A7AA37A7DD}"/>
              </a:ext>
            </a:extLst>
          </p:cNvPr>
          <p:cNvSpPr>
            <a:spLocks noGrp="1"/>
          </p:cNvSpPr>
          <p:nvPr>
            <p:ph type="title"/>
          </p:nvPr>
        </p:nvSpPr>
        <p:spPr/>
        <p:txBody>
          <a:bodyPr/>
          <a:lstStyle/>
          <a:p>
            <a:r>
              <a:rPr lang="en-US"/>
              <a:t>Eigene Beiträge (Postings) + Reactions | Auto Doczekal - 7 of 19</a:t>
            </a:r>
          </a:p>
        </p:txBody>
      </p:sp>
      <p:graphicFrame>
        <p:nvGraphicFramePr>
          <p:cNvPr id="5" name="Table Placeholder 4">
            <a:extLst>
              <a:ext uri="{FF2B5EF4-FFF2-40B4-BE49-F238E27FC236}">
                <a16:creationId xmlns:a16="http://schemas.microsoft.com/office/drawing/2014/main" id="{9D415A7A-B789-4F74-A025-4DE978CA8AFF}"/>
              </a:ext>
            </a:extLst>
          </p:cNvPr>
          <p:cNvGraphicFramePr>
            <a:graphicFrameLocks noGrp="1"/>
          </p:cNvGraphicFramePr>
          <p:nvPr>
            <p:ph type="tbl" sz="quarter" idx="13"/>
            <p:extLst>
              <p:ext uri="{D42A27DB-BD31-4B8C-83A1-F6EECF244321}">
                <p14:modId xmlns:p14="http://schemas.microsoft.com/office/powerpoint/2010/main" val="1705336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45460184"/>
                    </a:ext>
                  </a:extLst>
                </a:gridCol>
                <a:gridCol w="822960">
                  <a:extLst>
                    <a:ext uri="{9D8B030D-6E8A-4147-A177-3AD203B41FA5}">
                      <a16:colId xmlns:a16="http://schemas.microsoft.com/office/drawing/2014/main" val="2966997923"/>
                    </a:ext>
                  </a:extLst>
                </a:gridCol>
                <a:gridCol w="822960">
                  <a:extLst>
                    <a:ext uri="{9D8B030D-6E8A-4147-A177-3AD203B41FA5}">
                      <a16:colId xmlns:a16="http://schemas.microsoft.com/office/drawing/2014/main" val="3192871483"/>
                    </a:ext>
                  </a:extLst>
                </a:gridCol>
                <a:gridCol w="822960">
                  <a:extLst>
                    <a:ext uri="{9D8B030D-6E8A-4147-A177-3AD203B41FA5}">
                      <a16:colId xmlns:a16="http://schemas.microsoft.com/office/drawing/2014/main" val="3080351305"/>
                    </a:ext>
                  </a:extLst>
                </a:gridCol>
                <a:gridCol w="822960">
                  <a:extLst>
                    <a:ext uri="{9D8B030D-6E8A-4147-A177-3AD203B41FA5}">
                      <a16:colId xmlns:a16="http://schemas.microsoft.com/office/drawing/2014/main" val="2283922065"/>
                    </a:ext>
                  </a:extLst>
                </a:gridCol>
                <a:gridCol w="822960">
                  <a:extLst>
                    <a:ext uri="{9D8B030D-6E8A-4147-A177-3AD203B41FA5}">
                      <a16:colId xmlns:a16="http://schemas.microsoft.com/office/drawing/2014/main" val="343450201"/>
                    </a:ext>
                  </a:extLst>
                </a:gridCol>
                <a:gridCol w="822960">
                  <a:extLst>
                    <a:ext uri="{9D8B030D-6E8A-4147-A177-3AD203B41FA5}">
                      <a16:colId xmlns:a16="http://schemas.microsoft.com/office/drawing/2014/main" val="1053356139"/>
                    </a:ext>
                  </a:extLst>
                </a:gridCol>
                <a:gridCol w="822960">
                  <a:extLst>
                    <a:ext uri="{9D8B030D-6E8A-4147-A177-3AD203B41FA5}">
                      <a16:colId xmlns:a16="http://schemas.microsoft.com/office/drawing/2014/main" val="1092757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87582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- 2018-09-17 15:32:08 </a:t>
                      </a:r>
                      <a:r>
                        <a:rPr kumimoji="0" lang="en-US" sz="1000" b="0" i="0" u="none" strike="noStrike" kern="1200" cap="none" spc="0" normalizeH="0" baseline="0" noProof="0">
                          <a:ln>
                            <a:noFill/>
                          </a:ln>
                          <a:solidFill>
                            <a:prstClr val="black"/>
                          </a:solidFill>
                          <a:effectLst/>
                          <a:uLnTx/>
                          <a:uFillTx/>
                          <a:latin typeface="+mn-lt"/>
                          <a:ea typeface="+mn-ea"/>
                          <a:cs typeface="+mn-cs"/>
                        </a:rPr>
                        <a:t> 
 Frau Sabine Kahlfuss aus St. Martin am Tennengebirge übernimmt ihren neuen Suzuki Vitara Shine Allrad!
Robert Weinhofer und das Team von Oberwart wünschen unserem Neukunden eine gute und sichere Fahrt!!
#AutoDoczekal #MeinHändlerMeineWerkstatt #Suzuki #Vitara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66723997"/>
                  </a:ext>
                </a:extLst>
              </a:tr>
            </a:tbl>
          </a:graphicData>
        </a:graphic>
      </p:graphicFrame>
      <p:sp>
        <p:nvSpPr>
          <p:cNvPr id="4" name="Text Placeholder 3">
            <a:extLst>
              <a:ext uri="{FF2B5EF4-FFF2-40B4-BE49-F238E27FC236}">
                <a16:creationId xmlns:a16="http://schemas.microsoft.com/office/drawing/2014/main" id="{9D753712-1E69-4C68-A68E-435AA5D84129}"/>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7249684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B269E-6900-4115-A245-FA48068F290B}"/>
              </a:ext>
            </a:extLst>
          </p:cNvPr>
          <p:cNvSpPr>
            <a:spLocks noGrp="1"/>
          </p:cNvSpPr>
          <p:nvPr>
            <p:ph type="title"/>
          </p:nvPr>
        </p:nvSpPr>
        <p:spPr/>
        <p:txBody>
          <a:bodyPr/>
          <a:lstStyle/>
          <a:p>
            <a:r>
              <a:rPr lang="en-US"/>
              <a:t>Eigene Beiträge (Postings) + Reactions | Auto Doczekal - 8 of 19</a:t>
            </a:r>
          </a:p>
        </p:txBody>
      </p:sp>
      <p:graphicFrame>
        <p:nvGraphicFramePr>
          <p:cNvPr id="5" name="Table Placeholder 4">
            <a:extLst>
              <a:ext uri="{FF2B5EF4-FFF2-40B4-BE49-F238E27FC236}">
                <a16:creationId xmlns:a16="http://schemas.microsoft.com/office/drawing/2014/main" id="{85C6ABEC-534E-441A-84A6-5B2656F2CE79}"/>
              </a:ext>
            </a:extLst>
          </p:cNvPr>
          <p:cNvGraphicFramePr>
            <a:graphicFrameLocks noGrp="1"/>
          </p:cNvGraphicFramePr>
          <p:nvPr>
            <p:ph type="tbl" sz="quarter" idx="13"/>
            <p:extLst>
              <p:ext uri="{D42A27DB-BD31-4B8C-83A1-F6EECF244321}">
                <p14:modId xmlns:p14="http://schemas.microsoft.com/office/powerpoint/2010/main" val="3183508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13661287"/>
                    </a:ext>
                  </a:extLst>
                </a:gridCol>
                <a:gridCol w="822960">
                  <a:extLst>
                    <a:ext uri="{9D8B030D-6E8A-4147-A177-3AD203B41FA5}">
                      <a16:colId xmlns:a16="http://schemas.microsoft.com/office/drawing/2014/main" val="499228264"/>
                    </a:ext>
                  </a:extLst>
                </a:gridCol>
                <a:gridCol w="822960">
                  <a:extLst>
                    <a:ext uri="{9D8B030D-6E8A-4147-A177-3AD203B41FA5}">
                      <a16:colId xmlns:a16="http://schemas.microsoft.com/office/drawing/2014/main" val="4046055827"/>
                    </a:ext>
                  </a:extLst>
                </a:gridCol>
                <a:gridCol w="822960">
                  <a:extLst>
                    <a:ext uri="{9D8B030D-6E8A-4147-A177-3AD203B41FA5}">
                      <a16:colId xmlns:a16="http://schemas.microsoft.com/office/drawing/2014/main" val="508001210"/>
                    </a:ext>
                  </a:extLst>
                </a:gridCol>
                <a:gridCol w="822960">
                  <a:extLst>
                    <a:ext uri="{9D8B030D-6E8A-4147-A177-3AD203B41FA5}">
                      <a16:colId xmlns:a16="http://schemas.microsoft.com/office/drawing/2014/main" val="907700526"/>
                    </a:ext>
                  </a:extLst>
                </a:gridCol>
                <a:gridCol w="822960">
                  <a:extLst>
                    <a:ext uri="{9D8B030D-6E8A-4147-A177-3AD203B41FA5}">
                      <a16:colId xmlns:a16="http://schemas.microsoft.com/office/drawing/2014/main" val="3011511807"/>
                    </a:ext>
                  </a:extLst>
                </a:gridCol>
                <a:gridCol w="822960">
                  <a:extLst>
                    <a:ext uri="{9D8B030D-6E8A-4147-A177-3AD203B41FA5}">
                      <a16:colId xmlns:a16="http://schemas.microsoft.com/office/drawing/2014/main" val="1012670362"/>
                    </a:ext>
                  </a:extLst>
                </a:gridCol>
                <a:gridCol w="822960">
                  <a:extLst>
                    <a:ext uri="{9D8B030D-6E8A-4147-A177-3AD203B41FA5}">
                      <a16:colId xmlns:a16="http://schemas.microsoft.com/office/drawing/2014/main" val="563001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1957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- 2018-09-15 09:50:45 </a:t>
                      </a:r>
                      <a:r>
                        <a:rPr kumimoji="0" lang="de-DE" sz="1000" b="0" i="0" u="none" strike="noStrike" kern="1200" cap="none" spc="0" normalizeH="0" baseline="0" noProof="0">
                          <a:ln>
                            <a:noFill/>
                          </a:ln>
                          <a:solidFill>
                            <a:prstClr val="black"/>
                          </a:solidFill>
                          <a:effectLst/>
                          <a:uLnTx/>
                          <a:uFillTx/>
                          <a:latin typeface="+mn-lt"/>
                          <a:ea typeface="+mn-ea"/>
                          <a:cs typeface="+mn-cs"/>
                        </a:rPr>
                        <a:t> 
 ... heute war es endlich so weit❗
Die Firma Christoph Wagner GmbH aus Wien durfte von unserem Nutzfahrzeugspezialisten Robert Weinhofer 4 nagelneue Opel Vivaro Kastenwagen L2H1 inkl. Sortimo-Einrichtung und Dachgalerie am Standort Oberwart übernehmen!
Lieber Christoph, das gesamte Team von Auto Doczekal sagt DANKE für das Vertrauen in unser Unternehmen und wünscht dir viel Spaß und Freude sowie unzählige unfallfreie Fahrten mit deinem neuen Opel Fuhrpark!
#AutoDoczekal #MeinHändlerMeineWerkstatt #Opel #Vivaro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61621815"/>
                  </a:ext>
                </a:extLst>
              </a:tr>
            </a:tbl>
          </a:graphicData>
        </a:graphic>
      </p:graphicFrame>
      <p:sp>
        <p:nvSpPr>
          <p:cNvPr id="4" name="Text Placeholder 3">
            <a:extLst>
              <a:ext uri="{FF2B5EF4-FFF2-40B4-BE49-F238E27FC236}">
                <a16:creationId xmlns:a16="http://schemas.microsoft.com/office/drawing/2014/main" id="{B759FAAB-3E5D-4C2B-BDA1-696A1E17627B}"/>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5336515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EC6B8-BDFD-4B32-B6C4-30E1F0F61FC9}"/>
              </a:ext>
            </a:extLst>
          </p:cNvPr>
          <p:cNvSpPr>
            <a:spLocks noGrp="1"/>
          </p:cNvSpPr>
          <p:nvPr>
            <p:ph type="title"/>
          </p:nvPr>
        </p:nvSpPr>
        <p:spPr/>
        <p:txBody>
          <a:bodyPr/>
          <a:lstStyle/>
          <a:p>
            <a:r>
              <a:rPr lang="en-US"/>
              <a:t>Eigene Beiträge (Postings) + Reactions | Auto Doczekal - 9 of 19</a:t>
            </a:r>
          </a:p>
        </p:txBody>
      </p:sp>
      <p:graphicFrame>
        <p:nvGraphicFramePr>
          <p:cNvPr id="5" name="Table Placeholder 4">
            <a:extLst>
              <a:ext uri="{FF2B5EF4-FFF2-40B4-BE49-F238E27FC236}">
                <a16:creationId xmlns:a16="http://schemas.microsoft.com/office/drawing/2014/main" id="{EC6C6F69-12F7-4930-B330-7225D8AABEF6}"/>
              </a:ext>
            </a:extLst>
          </p:cNvPr>
          <p:cNvGraphicFramePr>
            <a:graphicFrameLocks noGrp="1"/>
          </p:cNvGraphicFramePr>
          <p:nvPr>
            <p:ph type="tbl" sz="quarter" idx="13"/>
            <p:extLst>
              <p:ext uri="{D42A27DB-BD31-4B8C-83A1-F6EECF244321}">
                <p14:modId xmlns:p14="http://schemas.microsoft.com/office/powerpoint/2010/main" val="3938578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1552727"/>
                    </a:ext>
                  </a:extLst>
                </a:gridCol>
                <a:gridCol w="822960">
                  <a:extLst>
                    <a:ext uri="{9D8B030D-6E8A-4147-A177-3AD203B41FA5}">
                      <a16:colId xmlns:a16="http://schemas.microsoft.com/office/drawing/2014/main" val="363315032"/>
                    </a:ext>
                  </a:extLst>
                </a:gridCol>
                <a:gridCol w="822960">
                  <a:extLst>
                    <a:ext uri="{9D8B030D-6E8A-4147-A177-3AD203B41FA5}">
                      <a16:colId xmlns:a16="http://schemas.microsoft.com/office/drawing/2014/main" val="3798281496"/>
                    </a:ext>
                  </a:extLst>
                </a:gridCol>
                <a:gridCol w="822960">
                  <a:extLst>
                    <a:ext uri="{9D8B030D-6E8A-4147-A177-3AD203B41FA5}">
                      <a16:colId xmlns:a16="http://schemas.microsoft.com/office/drawing/2014/main" val="3557233151"/>
                    </a:ext>
                  </a:extLst>
                </a:gridCol>
                <a:gridCol w="822960">
                  <a:extLst>
                    <a:ext uri="{9D8B030D-6E8A-4147-A177-3AD203B41FA5}">
                      <a16:colId xmlns:a16="http://schemas.microsoft.com/office/drawing/2014/main" val="3299633637"/>
                    </a:ext>
                  </a:extLst>
                </a:gridCol>
                <a:gridCol w="822960">
                  <a:extLst>
                    <a:ext uri="{9D8B030D-6E8A-4147-A177-3AD203B41FA5}">
                      <a16:colId xmlns:a16="http://schemas.microsoft.com/office/drawing/2014/main" val="1317084268"/>
                    </a:ext>
                  </a:extLst>
                </a:gridCol>
                <a:gridCol w="822960">
                  <a:extLst>
                    <a:ext uri="{9D8B030D-6E8A-4147-A177-3AD203B41FA5}">
                      <a16:colId xmlns:a16="http://schemas.microsoft.com/office/drawing/2014/main" val="4070396317"/>
                    </a:ext>
                  </a:extLst>
                </a:gridCol>
                <a:gridCol w="822960">
                  <a:extLst>
                    <a:ext uri="{9D8B030D-6E8A-4147-A177-3AD203B41FA5}">
                      <a16:colId xmlns:a16="http://schemas.microsoft.com/office/drawing/2014/main" val="2403703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80560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- 2018-09-13 08:50:58 </a:t>
                      </a:r>
                      <a:r>
                        <a:rPr kumimoji="0" lang="en-US" sz="1000" b="0" i="0" u="none" strike="noStrike" kern="1200" cap="none" spc="0" normalizeH="0" baseline="0" noProof="0">
                          <a:ln>
                            <a:noFill/>
                          </a:ln>
                          <a:solidFill>
                            <a:prstClr val="black"/>
                          </a:solidFill>
                          <a:effectLst/>
                          <a:uLnTx/>
                          <a:uFillTx/>
                          <a:latin typeface="+mn-lt"/>
                          <a:ea typeface="+mn-ea"/>
                          <a:cs typeface="+mn-cs"/>
                        </a:rPr>
                        <a:t> 
 Ing. Johannes Krammer aus Dt. Bieling übernimmt heute seinen wunderschönen Gebrauchtwagen Suzuki SX4 Traveller am Standort Güssing!
Wir wünschen wie immer eine gute und sichere Fahrt mit dem Suzuki!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82629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- 2018-09-12 19:55:00 </a:t>
                      </a:r>
                      <a:r>
                        <a:rPr kumimoji="0" lang="en-US" sz="1000" b="0" i="0" u="none" strike="noStrike" kern="1200" cap="none" spc="0" normalizeH="0" baseline="0" noProof="0">
                          <a:ln>
                            <a:noFill/>
                          </a:ln>
                          <a:solidFill>
                            <a:prstClr val="black"/>
                          </a:solidFill>
                          <a:effectLst/>
                          <a:uLnTx/>
                          <a:uFillTx/>
                          <a:latin typeface="+mn-lt"/>
                          <a:ea typeface="+mn-ea"/>
                          <a:cs typeface="+mn-cs"/>
                        </a:rPr>
                        <a:t> 
 Nach Bernstein durfte heute Robert Weinhofer einen neuen Suzuki S-Cross Shine Allrad in der wunderschönen Farbe canyon braun an Familie Lichtenecker ausliefern!
Das gesamte Team von Auto Doczekal Oberwart wünscht unseren Neukunden eine gute und sichere Fahrt mit dem Suzuki!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47837940"/>
                  </a:ext>
                </a:extLst>
              </a:tr>
            </a:tbl>
          </a:graphicData>
        </a:graphic>
      </p:graphicFrame>
      <p:sp>
        <p:nvSpPr>
          <p:cNvPr id="4" name="Text Placeholder 3">
            <a:extLst>
              <a:ext uri="{FF2B5EF4-FFF2-40B4-BE49-F238E27FC236}">
                <a16:creationId xmlns:a16="http://schemas.microsoft.com/office/drawing/2014/main" id="{20A81F89-5350-48A8-A4DB-AA692F4ABB19}"/>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33863884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D655-FBBB-4625-85EE-3A955A620F5B}"/>
              </a:ext>
            </a:extLst>
          </p:cNvPr>
          <p:cNvSpPr>
            <a:spLocks noGrp="1"/>
          </p:cNvSpPr>
          <p:nvPr>
            <p:ph type="title"/>
          </p:nvPr>
        </p:nvSpPr>
        <p:spPr/>
        <p:txBody>
          <a:bodyPr/>
          <a:lstStyle/>
          <a:p>
            <a:r>
              <a:rPr lang="en-US"/>
              <a:t>Eigene Beiträge (Postings) + Reactions | Auto Doczekal - 10 of 19</a:t>
            </a:r>
          </a:p>
        </p:txBody>
      </p:sp>
      <p:graphicFrame>
        <p:nvGraphicFramePr>
          <p:cNvPr id="5" name="Table Placeholder 4">
            <a:extLst>
              <a:ext uri="{FF2B5EF4-FFF2-40B4-BE49-F238E27FC236}">
                <a16:creationId xmlns:a16="http://schemas.microsoft.com/office/drawing/2014/main" id="{E055E3F0-87BA-48C1-BC70-046BE368D422}"/>
              </a:ext>
            </a:extLst>
          </p:cNvPr>
          <p:cNvGraphicFramePr>
            <a:graphicFrameLocks noGrp="1"/>
          </p:cNvGraphicFramePr>
          <p:nvPr>
            <p:ph type="tbl" sz="quarter" idx="13"/>
            <p:extLst>
              <p:ext uri="{D42A27DB-BD31-4B8C-83A1-F6EECF244321}">
                <p14:modId xmlns:p14="http://schemas.microsoft.com/office/powerpoint/2010/main" val="1238326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89472477"/>
                    </a:ext>
                  </a:extLst>
                </a:gridCol>
                <a:gridCol w="822960">
                  <a:extLst>
                    <a:ext uri="{9D8B030D-6E8A-4147-A177-3AD203B41FA5}">
                      <a16:colId xmlns:a16="http://schemas.microsoft.com/office/drawing/2014/main" val="317385618"/>
                    </a:ext>
                  </a:extLst>
                </a:gridCol>
                <a:gridCol w="822960">
                  <a:extLst>
                    <a:ext uri="{9D8B030D-6E8A-4147-A177-3AD203B41FA5}">
                      <a16:colId xmlns:a16="http://schemas.microsoft.com/office/drawing/2014/main" val="2842127742"/>
                    </a:ext>
                  </a:extLst>
                </a:gridCol>
                <a:gridCol w="822960">
                  <a:extLst>
                    <a:ext uri="{9D8B030D-6E8A-4147-A177-3AD203B41FA5}">
                      <a16:colId xmlns:a16="http://schemas.microsoft.com/office/drawing/2014/main" val="3237408680"/>
                    </a:ext>
                  </a:extLst>
                </a:gridCol>
                <a:gridCol w="822960">
                  <a:extLst>
                    <a:ext uri="{9D8B030D-6E8A-4147-A177-3AD203B41FA5}">
                      <a16:colId xmlns:a16="http://schemas.microsoft.com/office/drawing/2014/main" val="3409550839"/>
                    </a:ext>
                  </a:extLst>
                </a:gridCol>
                <a:gridCol w="822960">
                  <a:extLst>
                    <a:ext uri="{9D8B030D-6E8A-4147-A177-3AD203B41FA5}">
                      <a16:colId xmlns:a16="http://schemas.microsoft.com/office/drawing/2014/main" val="1823156041"/>
                    </a:ext>
                  </a:extLst>
                </a:gridCol>
                <a:gridCol w="822960">
                  <a:extLst>
                    <a:ext uri="{9D8B030D-6E8A-4147-A177-3AD203B41FA5}">
                      <a16:colId xmlns:a16="http://schemas.microsoft.com/office/drawing/2014/main" val="1777623320"/>
                    </a:ext>
                  </a:extLst>
                </a:gridCol>
                <a:gridCol w="822960">
                  <a:extLst>
                    <a:ext uri="{9D8B030D-6E8A-4147-A177-3AD203B41FA5}">
                      <a16:colId xmlns:a16="http://schemas.microsoft.com/office/drawing/2014/main" val="1815973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80920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- 2018-09-12 12:49:41 </a:t>
                      </a:r>
                      <a:r>
                        <a:rPr kumimoji="0" lang="en-US" sz="1000" b="0" i="0" u="none" strike="noStrike" kern="1200" cap="none" spc="0" normalizeH="0" baseline="0" noProof="0">
                          <a:ln>
                            <a:noFill/>
                          </a:ln>
                          <a:solidFill>
                            <a:prstClr val="black"/>
                          </a:solidFill>
                          <a:effectLst/>
                          <a:uLnTx/>
                          <a:uFillTx/>
                          <a:latin typeface="+mn-lt"/>
                          <a:ea typeface="+mn-ea"/>
                          <a:cs typeface="+mn-cs"/>
                        </a:rPr>
                        <a:t> 
 ❗TOP-Gebrauchtwagen-Neuzugang❗
SUZUKI JIMNY DELUXE
Farbe: silkysilver
Erstzulassung: 9/2014
Kilometer: NUR 9738
lückenloses Serviceheft
inkl. Klimaanlage, Alufelgen, Lederpolsterung, Sitzheizung, Lederpolsterung, uvm.
Aktionspreis: 🔥 € 14.990,-- 🔥
Der Jimny steht ab sofort am Standort Güssing zur Besichtigung und Probefahrt bereit. Weitere Fahrzeugdetails hier ▶️ https://bit.ly/2p25Yn8
#AutoDoczekal #MeinHändlerMeineWerkstatt #Suzuki #Jimny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01474824"/>
                  </a:ext>
                </a:extLst>
              </a:tr>
            </a:tbl>
          </a:graphicData>
        </a:graphic>
      </p:graphicFrame>
      <p:sp>
        <p:nvSpPr>
          <p:cNvPr id="4" name="Text Placeholder 3">
            <a:extLst>
              <a:ext uri="{FF2B5EF4-FFF2-40B4-BE49-F238E27FC236}">
                <a16:creationId xmlns:a16="http://schemas.microsoft.com/office/drawing/2014/main" id="{0F79FBA0-7B48-4CEB-B035-4300B9609011}"/>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088931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CBA0C-4101-4F33-BF85-069261621568}"/>
              </a:ext>
            </a:extLst>
          </p:cNvPr>
          <p:cNvSpPr>
            <a:spLocks noGrp="1"/>
          </p:cNvSpPr>
          <p:nvPr>
            <p:ph type="title"/>
          </p:nvPr>
        </p:nvSpPr>
        <p:spPr/>
        <p:txBody>
          <a:bodyPr/>
          <a:lstStyle/>
          <a:p>
            <a:r>
              <a:rPr lang="en-US"/>
              <a:t>Eigene Beiträge (Postings) + Reactions | Auto Doczekal - 11 of 19</a:t>
            </a:r>
          </a:p>
        </p:txBody>
      </p:sp>
      <p:graphicFrame>
        <p:nvGraphicFramePr>
          <p:cNvPr id="5" name="Table Placeholder 4">
            <a:extLst>
              <a:ext uri="{FF2B5EF4-FFF2-40B4-BE49-F238E27FC236}">
                <a16:creationId xmlns:a16="http://schemas.microsoft.com/office/drawing/2014/main" id="{995DBBDD-47DE-40AC-9756-884F4A382616}"/>
              </a:ext>
            </a:extLst>
          </p:cNvPr>
          <p:cNvGraphicFramePr>
            <a:graphicFrameLocks noGrp="1"/>
          </p:cNvGraphicFramePr>
          <p:nvPr>
            <p:ph type="tbl" sz="quarter" idx="13"/>
            <p:extLst>
              <p:ext uri="{D42A27DB-BD31-4B8C-83A1-F6EECF244321}">
                <p14:modId xmlns:p14="http://schemas.microsoft.com/office/powerpoint/2010/main" val="569339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75098684"/>
                    </a:ext>
                  </a:extLst>
                </a:gridCol>
                <a:gridCol w="822960">
                  <a:extLst>
                    <a:ext uri="{9D8B030D-6E8A-4147-A177-3AD203B41FA5}">
                      <a16:colId xmlns:a16="http://schemas.microsoft.com/office/drawing/2014/main" val="1198242112"/>
                    </a:ext>
                  </a:extLst>
                </a:gridCol>
                <a:gridCol w="822960">
                  <a:extLst>
                    <a:ext uri="{9D8B030D-6E8A-4147-A177-3AD203B41FA5}">
                      <a16:colId xmlns:a16="http://schemas.microsoft.com/office/drawing/2014/main" val="2375677213"/>
                    </a:ext>
                  </a:extLst>
                </a:gridCol>
                <a:gridCol w="822960">
                  <a:extLst>
                    <a:ext uri="{9D8B030D-6E8A-4147-A177-3AD203B41FA5}">
                      <a16:colId xmlns:a16="http://schemas.microsoft.com/office/drawing/2014/main" val="650296444"/>
                    </a:ext>
                  </a:extLst>
                </a:gridCol>
                <a:gridCol w="822960">
                  <a:extLst>
                    <a:ext uri="{9D8B030D-6E8A-4147-A177-3AD203B41FA5}">
                      <a16:colId xmlns:a16="http://schemas.microsoft.com/office/drawing/2014/main" val="1882189360"/>
                    </a:ext>
                  </a:extLst>
                </a:gridCol>
                <a:gridCol w="822960">
                  <a:extLst>
                    <a:ext uri="{9D8B030D-6E8A-4147-A177-3AD203B41FA5}">
                      <a16:colId xmlns:a16="http://schemas.microsoft.com/office/drawing/2014/main" val="1728554729"/>
                    </a:ext>
                  </a:extLst>
                </a:gridCol>
                <a:gridCol w="822960">
                  <a:extLst>
                    <a:ext uri="{9D8B030D-6E8A-4147-A177-3AD203B41FA5}">
                      <a16:colId xmlns:a16="http://schemas.microsoft.com/office/drawing/2014/main" val="3192712895"/>
                    </a:ext>
                  </a:extLst>
                </a:gridCol>
                <a:gridCol w="822960">
                  <a:extLst>
                    <a:ext uri="{9D8B030D-6E8A-4147-A177-3AD203B41FA5}">
                      <a16:colId xmlns:a16="http://schemas.microsoft.com/office/drawing/2014/main" val="2243926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40665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- 2018-09-11 15:54:30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Mario Hörtner durfte heute am Standort St. Johann/Haide zwei wunderschöne Gebrauchtwagen an Kunden übergeben!
Frau Andrea Pickl aus Neudauberg freut sich über ihren neuen VW Golf Rabbit und Frau Silvia Orthofer aus St. Jakob/Walde übernimmt einen topausgestatteten Opel Meriva Edition.
Wir wünschen unseren neuen Kunden viel Spaß und Freude mit den Fahrzeugen!!
#AutoDoczekal #MeinHändlerMeineWerkstatt #Opel #VW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20548772"/>
                  </a:ext>
                </a:extLst>
              </a:tr>
            </a:tbl>
          </a:graphicData>
        </a:graphic>
      </p:graphicFrame>
      <p:sp>
        <p:nvSpPr>
          <p:cNvPr id="4" name="Text Placeholder 3">
            <a:extLst>
              <a:ext uri="{FF2B5EF4-FFF2-40B4-BE49-F238E27FC236}">
                <a16:creationId xmlns:a16="http://schemas.microsoft.com/office/drawing/2014/main" id="{53EA96CB-8C33-49F8-A139-DC5738D1FD49}"/>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41590843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2D1DF-9028-400F-9D96-CC6996E9B5A5}"/>
              </a:ext>
            </a:extLst>
          </p:cNvPr>
          <p:cNvSpPr>
            <a:spLocks noGrp="1"/>
          </p:cNvSpPr>
          <p:nvPr>
            <p:ph type="title"/>
          </p:nvPr>
        </p:nvSpPr>
        <p:spPr/>
        <p:txBody>
          <a:bodyPr/>
          <a:lstStyle/>
          <a:p>
            <a:r>
              <a:rPr lang="en-US"/>
              <a:t>Eigene Beiträge (Postings) + Reactions | Auto Doczekal - 12 of 19</a:t>
            </a:r>
          </a:p>
        </p:txBody>
      </p:sp>
      <p:graphicFrame>
        <p:nvGraphicFramePr>
          <p:cNvPr id="5" name="Table Placeholder 4">
            <a:extLst>
              <a:ext uri="{FF2B5EF4-FFF2-40B4-BE49-F238E27FC236}">
                <a16:creationId xmlns:a16="http://schemas.microsoft.com/office/drawing/2014/main" id="{9FEC740B-55C0-4DE5-9912-355E28247A67}"/>
              </a:ext>
            </a:extLst>
          </p:cNvPr>
          <p:cNvGraphicFramePr>
            <a:graphicFrameLocks noGrp="1"/>
          </p:cNvGraphicFramePr>
          <p:nvPr>
            <p:ph type="tbl" sz="quarter" idx="13"/>
            <p:extLst>
              <p:ext uri="{D42A27DB-BD31-4B8C-83A1-F6EECF244321}">
                <p14:modId xmlns:p14="http://schemas.microsoft.com/office/powerpoint/2010/main" val="959031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59681838"/>
                    </a:ext>
                  </a:extLst>
                </a:gridCol>
                <a:gridCol w="822960">
                  <a:extLst>
                    <a:ext uri="{9D8B030D-6E8A-4147-A177-3AD203B41FA5}">
                      <a16:colId xmlns:a16="http://schemas.microsoft.com/office/drawing/2014/main" val="2361492345"/>
                    </a:ext>
                  </a:extLst>
                </a:gridCol>
                <a:gridCol w="822960">
                  <a:extLst>
                    <a:ext uri="{9D8B030D-6E8A-4147-A177-3AD203B41FA5}">
                      <a16:colId xmlns:a16="http://schemas.microsoft.com/office/drawing/2014/main" val="406518246"/>
                    </a:ext>
                  </a:extLst>
                </a:gridCol>
                <a:gridCol w="822960">
                  <a:extLst>
                    <a:ext uri="{9D8B030D-6E8A-4147-A177-3AD203B41FA5}">
                      <a16:colId xmlns:a16="http://schemas.microsoft.com/office/drawing/2014/main" val="3395034640"/>
                    </a:ext>
                  </a:extLst>
                </a:gridCol>
                <a:gridCol w="822960">
                  <a:extLst>
                    <a:ext uri="{9D8B030D-6E8A-4147-A177-3AD203B41FA5}">
                      <a16:colId xmlns:a16="http://schemas.microsoft.com/office/drawing/2014/main" val="3415649440"/>
                    </a:ext>
                  </a:extLst>
                </a:gridCol>
                <a:gridCol w="822960">
                  <a:extLst>
                    <a:ext uri="{9D8B030D-6E8A-4147-A177-3AD203B41FA5}">
                      <a16:colId xmlns:a16="http://schemas.microsoft.com/office/drawing/2014/main" val="552729430"/>
                    </a:ext>
                  </a:extLst>
                </a:gridCol>
                <a:gridCol w="822960">
                  <a:extLst>
                    <a:ext uri="{9D8B030D-6E8A-4147-A177-3AD203B41FA5}">
                      <a16:colId xmlns:a16="http://schemas.microsoft.com/office/drawing/2014/main" val="2432284659"/>
                    </a:ext>
                  </a:extLst>
                </a:gridCol>
                <a:gridCol w="822960">
                  <a:extLst>
                    <a:ext uri="{9D8B030D-6E8A-4147-A177-3AD203B41FA5}">
                      <a16:colId xmlns:a16="http://schemas.microsoft.com/office/drawing/2014/main" val="3322215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60441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- 2018-09-08 07:54:59 </a:t>
                      </a:r>
                      <a:r>
                        <a:rPr kumimoji="0" lang="de-DE" sz="1000" b="0" i="0" u="none" strike="noStrike" kern="1200" cap="none" spc="0" normalizeH="0" baseline="0" noProof="0">
                          <a:ln>
                            <a:noFill/>
                          </a:ln>
                          <a:solidFill>
                            <a:prstClr val="black"/>
                          </a:solidFill>
                          <a:effectLst/>
                          <a:uLnTx/>
                          <a:uFillTx/>
                          <a:latin typeface="+mn-lt"/>
                          <a:ea typeface="+mn-ea"/>
                          <a:cs typeface="+mn-cs"/>
                        </a:rPr>
                        <a:t> 
 Gestern durfte Robert Weinhofer wieder an einen Flottenkunden ein Opel Nutzfahrzeug übergeben!
Herr Günter Wratinschitsch von der Firma HPI Fliesenservice GmbH aus Tobaj übernimmt einen neuen Vivaro Doppelkabine Edition L2H1 mit 125PS.
Wir bedanken uns bei der Fa. HPI für die jahrelange Treue zu unserem Unternehmen und wünschen eine gute und sichere Fahrt!
#AutoDoczekal #MeinHändlerMeineWerkstatt #Opel #Vivaro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49777254"/>
                  </a:ext>
                </a:extLst>
              </a:tr>
            </a:tbl>
          </a:graphicData>
        </a:graphic>
      </p:graphicFrame>
      <p:sp>
        <p:nvSpPr>
          <p:cNvPr id="4" name="Text Placeholder 3">
            <a:extLst>
              <a:ext uri="{FF2B5EF4-FFF2-40B4-BE49-F238E27FC236}">
                <a16:creationId xmlns:a16="http://schemas.microsoft.com/office/drawing/2014/main" id="{D0E4DE15-6134-4557-9EEF-8FD342F952F4}"/>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449492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2A2A5-0553-4E2D-A4F5-D42A1D54BE07}"/>
              </a:ext>
            </a:extLst>
          </p:cNvPr>
          <p:cNvSpPr>
            <a:spLocks noGrp="1"/>
          </p:cNvSpPr>
          <p:nvPr>
            <p:ph type="title"/>
          </p:nvPr>
        </p:nvSpPr>
        <p:spPr/>
        <p:txBody>
          <a:bodyPr/>
          <a:lstStyle/>
          <a:p>
            <a:r>
              <a:rPr lang="en-US"/>
              <a:t>Eigene Beiträge (Postings) + Reactions | Auto Doczekal - 13 of 19</a:t>
            </a:r>
          </a:p>
        </p:txBody>
      </p:sp>
      <p:graphicFrame>
        <p:nvGraphicFramePr>
          <p:cNvPr id="5" name="Table Placeholder 4">
            <a:extLst>
              <a:ext uri="{FF2B5EF4-FFF2-40B4-BE49-F238E27FC236}">
                <a16:creationId xmlns:a16="http://schemas.microsoft.com/office/drawing/2014/main" id="{D4771143-5E5E-4A2C-9EB5-79AA7F96D1CC}"/>
              </a:ext>
            </a:extLst>
          </p:cNvPr>
          <p:cNvGraphicFramePr>
            <a:graphicFrameLocks noGrp="1"/>
          </p:cNvGraphicFramePr>
          <p:nvPr>
            <p:ph type="tbl" sz="quarter" idx="13"/>
            <p:extLst>
              <p:ext uri="{D42A27DB-BD31-4B8C-83A1-F6EECF244321}">
                <p14:modId xmlns:p14="http://schemas.microsoft.com/office/powerpoint/2010/main" val="2748410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32837838"/>
                    </a:ext>
                  </a:extLst>
                </a:gridCol>
                <a:gridCol w="822960">
                  <a:extLst>
                    <a:ext uri="{9D8B030D-6E8A-4147-A177-3AD203B41FA5}">
                      <a16:colId xmlns:a16="http://schemas.microsoft.com/office/drawing/2014/main" val="4290561913"/>
                    </a:ext>
                  </a:extLst>
                </a:gridCol>
                <a:gridCol w="822960">
                  <a:extLst>
                    <a:ext uri="{9D8B030D-6E8A-4147-A177-3AD203B41FA5}">
                      <a16:colId xmlns:a16="http://schemas.microsoft.com/office/drawing/2014/main" val="2841236931"/>
                    </a:ext>
                  </a:extLst>
                </a:gridCol>
                <a:gridCol w="822960">
                  <a:extLst>
                    <a:ext uri="{9D8B030D-6E8A-4147-A177-3AD203B41FA5}">
                      <a16:colId xmlns:a16="http://schemas.microsoft.com/office/drawing/2014/main" val="4065548511"/>
                    </a:ext>
                  </a:extLst>
                </a:gridCol>
                <a:gridCol w="822960">
                  <a:extLst>
                    <a:ext uri="{9D8B030D-6E8A-4147-A177-3AD203B41FA5}">
                      <a16:colId xmlns:a16="http://schemas.microsoft.com/office/drawing/2014/main" val="2021889899"/>
                    </a:ext>
                  </a:extLst>
                </a:gridCol>
                <a:gridCol w="822960">
                  <a:extLst>
                    <a:ext uri="{9D8B030D-6E8A-4147-A177-3AD203B41FA5}">
                      <a16:colId xmlns:a16="http://schemas.microsoft.com/office/drawing/2014/main" val="2037853452"/>
                    </a:ext>
                  </a:extLst>
                </a:gridCol>
                <a:gridCol w="822960">
                  <a:extLst>
                    <a:ext uri="{9D8B030D-6E8A-4147-A177-3AD203B41FA5}">
                      <a16:colId xmlns:a16="http://schemas.microsoft.com/office/drawing/2014/main" val="2878420620"/>
                    </a:ext>
                  </a:extLst>
                </a:gridCol>
                <a:gridCol w="822960">
                  <a:extLst>
                    <a:ext uri="{9D8B030D-6E8A-4147-A177-3AD203B41FA5}">
                      <a16:colId xmlns:a16="http://schemas.microsoft.com/office/drawing/2014/main" val="3413177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58067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- 2018-09-07 19:15:00 </a:t>
                      </a:r>
                      <a:r>
                        <a:rPr kumimoji="0" lang="de-DE" sz="1000" b="0" i="0" u="none" strike="noStrike" kern="1200" cap="none" spc="0" normalizeH="0" baseline="0" noProof="0">
                          <a:ln>
                            <a:noFill/>
                          </a:ln>
                          <a:solidFill>
                            <a:prstClr val="black"/>
                          </a:solidFill>
                          <a:effectLst/>
                          <a:uLnTx/>
                          <a:uFillTx/>
                          <a:latin typeface="+mn-lt"/>
                          <a:ea typeface="+mn-ea"/>
                          <a:cs typeface="+mn-cs"/>
                        </a:rPr>
                        <a:t> 
 An die Firma Komplettdach Janisch aus Rotenturm wurde heute in Oberwart eine Opel Movano Pritsche L3H1 übergeben!
Robert Weinhofer dankt unserem Neukunden für das entgegengebrachte Vertrauen und wünscht viele unfallfreie Fahrten im Zuge der betrieblichen Nutzung!
#AutoDoczekal #MeinHändlerMeineWerkstatt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06574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- 2018-09-07 12:15:35 </a:t>
                      </a:r>
                      <a:r>
                        <a:rPr kumimoji="0" lang="en-US" sz="1000" b="0" i="0" u="none" strike="noStrike" kern="1200" cap="none" spc="0" normalizeH="0" baseline="0" noProof="0">
                          <a:ln>
                            <a:noFill/>
                          </a:ln>
                          <a:solidFill>
                            <a:prstClr val="black"/>
                          </a:solidFill>
                          <a:effectLst/>
                          <a:uLnTx/>
                          <a:uFillTx/>
                          <a:latin typeface="+mn-lt"/>
                          <a:ea typeface="+mn-ea"/>
                          <a:cs typeface="+mn-cs"/>
                        </a:rPr>
                        <a:t> 
 Michelle Adler aus Stegersbach übernimmt heute ihren topausgestatteten Opel Mokka X Innovation mit 136PS Diesel.
Robert Weinhofer und das Team aus Oberwart wünschen eine gute und sichere Fahrt mit dem SUV!
#AutoDoczekal #MeinHändlerMeineWerkstatt #Opel #MokkaX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23313873"/>
                  </a:ext>
                </a:extLst>
              </a:tr>
            </a:tbl>
          </a:graphicData>
        </a:graphic>
      </p:graphicFrame>
      <p:sp>
        <p:nvSpPr>
          <p:cNvPr id="4" name="Text Placeholder 3">
            <a:extLst>
              <a:ext uri="{FF2B5EF4-FFF2-40B4-BE49-F238E27FC236}">
                <a16:creationId xmlns:a16="http://schemas.microsoft.com/office/drawing/2014/main" id="{9791D7D7-EE33-4CBF-B54E-FC6CC1DC437A}"/>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37672529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D87B6-4B3C-402D-9007-9EE7530502C2}"/>
              </a:ext>
            </a:extLst>
          </p:cNvPr>
          <p:cNvSpPr>
            <a:spLocks noGrp="1"/>
          </p:cNvSpPr>
          <p:nvPr>
            <p:ph type="title"/>
          </p:nvPr>
        </p:nvSpPr>
        <p:spPr/>
        <p:txBody>
          <a:bodyPr/>
          <a:lstStyle/>
          <a:p>
            <a:r>
              <a:rPr lang="en-US"/>
              <a:t>Eigene Beiträge (Postings) + Reactions | Auto Doczekal - 14 of 19</a:t>
            </a:r>
          </a:p>
        </p:txBody>
      </p:sp>
      <p:graphicFrame>
        <p:nvGraphicFramePr>
          <p:cNvPr id="5" name="Table Placeholder 4">
            <a:extLst>
              <a:ext uri="{FF2B5EF4-FFF2-40B4-BE49-F238E27FC236}">
                <a16:creationId xmlns:a16="http://schemas.microsoft.com/office/drawing/2014/main" id="{5248F013-4A40-4C90-A2D7-187283A7B36B}"/>
              </a:ext>
            </a:extLst>
          </p:cNvPr>
          <p:cNvGraphicFramePr>
            <a:graphicFrameLocks noGrp="1"/>
          </p:cNvGraphicFramePr>
          <p:nvPr>
            <p:ph type="tbl" sz="quarter" idx="13"/>
            <p:extLst>
              <p:ext uri="{D42A27DB-BD31-4B8C-83A1-F6EECF244321}">
                <p14:modId xmlns:p14="http://schemas.microsoft.com/office/powerpoint/2010/main" val="50671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68229460"/>
                    </a:ext>
                  </a:extLst>
                </a:gridCol>
                <a:gridCol w="822960">
                  <a:extLst>
                    <a:ext uri="{9D8B030D-6E8A-4147-A177-3AD203B41FA5}">
                      <a16:colId xmlns:a16="http://schemas.microsoft.com/office/drawing/2014/main" val="1164729482"/>
                    </a:ext>
                  </a:extLst>
                </a:gridCol>
                <a:gridCol w="822960">
                  <a:extLst>
                    <a:ext uri="{9D8B030D-6E8A-4147-A177-3AD203B41FA5}">
                      <a16:colId xmlns:a16="http://schemas.microsoft.com/office/drawing/2014/main" val="2712587201"/>
                    </a:ext>
                  </a:extLst>
                </a:gridCol>
                <a:gridCol w="822960">
                  <a:extLst>
                    <a:ext uri="{9D8B030D-6E8A-4147-A177-3AD203B41FA5}">
                      <a16:colId xmlns:a16="http://schemas.microsoft.com/office/drawing/2014/main" val="1350258530"/>
                    </a:ext>
                  </a:extLst>
                </a:gridCol>
                <a:gridCol w="822960">
                  <a:extLst>
                    <a:ext uri="{9D8B030D-6E8A-4147-A177-3AD203B41FA5}">
                      <a16:colId xmlns:a16="http://schemas.microsoft.com/office/drawing/2014/main" val="2768728978"/>
                    </a:ext>
                  </a:extLst>
                </a:gridCol>
                <a:gridCol w="822960">
                  <a:extLst>
                    <a:ext uri="{9D8B030D-6E8A-4147-A177-3AD203B41FA5}">
                      <a16:colId xmlns:a16="http://schemas.microsoft.com/office/drawing/2014/main" val="146794021"/>
                    </a:ext>
                  </a:extLst>
                </a:gridCol>
                <a:gridCol w="822960">
                  <a:extLst>
                    <a:ext uri="{9D8B030D-6E8A-4147-A177-3AD203B41FA5}">
                      <a16:colId xmlns:a16="http://schemas.microsoft.com/office/drawing/2014/main" val="1777390095"/>
                    </a:ext>
                  </a:extLst>
                </a:gridCol>
                <a:gridCol w="822960">
                  <a:extLst>
                    <a:ext uri="{9D8B030D-6E8A-4147-A177-3AD203B41FA5}">
                      <a16:colId xmlns:a16="http://schemas.microsoft.com/office/drawing/2014/main" val="3973717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19278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- 2018-09-06 14:50:00 </a:t>
                      </a:r>
                      <a:r>
                        <a:rPr kumimoji="0" lang="de-DE" sz="1000" b="0" i="0" u="none" strike="noStrike" kern="1200" cap="none" spc="0" normalizeH="0" baseline="0" noProof="0">
                          <a:ln>
                            <a:noFill/>
                          </a:ln>
                          <a:solidFill>
                            <a:prstClr val="black"/>
                          </a:solidFill>
                          <a:effectLst/>
                          <a:uLnTx/>
                          <a:uFillTx/>
                          <a:latin typeface="+mn-lt"/>
                          <a:ea typeface="+mn-ea"/>
                          <a:cs typeface="+mn-cs"/>
                        </a:rPr>
                        <a:t> 
 ... auch am heutigen Donnerstag gingen die Fahrzeugauslieferungen am Standort St. Johann/Haide munter weiter‼️
Nach Zöbern wurde heute an Familie Osterbauer ein nagelneuer Suzuki Vitara Shine Allrad ausgeliefert.
Familie Pacher aus Gamlitz ist mit ihrem neuen topausgestatteten Opel Insignia Sport Turbo in Richtung Südsteiermark unterwegs.
Über ihren neuen Opel Grandland X in perlmutweiß freut sich Familie Walitsch aus Großhart.
Ab sofort ist Familie Tobisch mit ihren neuen Opel Crossland X Edition in schneeweiß im Gebiet von St. Lorenzen am Wechsel auf den Straßen unterwegs.
Verkaufsberater Mario Hörtner bedankt sich bei all unseren Kunden für das Vertrauen und wünscht eine gute und sichere Fahrt!
#AutoDoczekal #MeinHändlerMeineWerkstatt #Opel #Suzuki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82257993"/>
                  </a:ext>
                </a:extLst>
              </a:tr>
            </a:tbl>
          </a:graphicData>
        </a:graphic>
      </p:graphicFrame>
      <p:sp>
        <p:nvSpPr>
          <p:cNvPr id="4" name="Text Placeholder 3">
            <a:extLst>
              <a:ext uri="{FF2B5EF4-FFF2-40B4-BE49-F238E27FC236}">
                <a16:creationId xmlns:a16="http://schemas.microsoft.com/office/drawing/2014/main" id="{8E5184BA-C1A1-4A14-A8C5-B7B2B17987D3}"/>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5861637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547E8-C9D2-4B63-9802-19FDC882E679}"/>
              </a:ext>
            </a:extLst>
          </p:cNvPr>
          <p:cNvSpPr>
            <a:spLocks noGrp="1"/>
          </p:cNvSpPr>
          <p:nvPr>
            <p:ph type="title"/>
          </p:nvPr>
        </p:nvSpPr>
        <p:spPr/>
        <p:txBody>
          <a:bodyPr/>
          <a:lstStyle/>
          <a:p>
            <a:r>
              <a:rPr lang="en-US"/>
              <a:t>Eigene Beiträge (Postings) + Reactions | Auto Doczekal - 15 of 19</a:t>
            </a:r>
          </a:p>
        </p:txBody>
      </p:sp>
      <p:graphicFrame>
        <p:nvGraphicFramePr>
          <p:cNvPr id="5" name="Table Placeholder 4">
            <a:extLst>
              <a:ext uri="{FF2B5EF4-FFF2-40B4-BE49-F238E27FC236}">
                <a16:creationId xmlns:a16="http://schemas.microsoft.com/office/drawing/2014/main" id="{9D561B2A-6EB4-45B2-A45D-31D4B8C12DE0}"/>
              </a:ext>
            </a:extLst>
          </p:cNvPr>
          <p:cNvGraphicFramePr>
            <a:graphicFrameLocks noGrp="1"/>
          </p:cNvGraphicFramePr>
          <p:nvPr>
            <p:ph type="tbl" sz="quarter" idx="13"/>
            <p:extLst>
              <p:ext uri="{D42A27DB-BD31-4B8C-83A1-F6EECF244321}">
                <p14:modId xmlns:p14="http://schemas.microsoft.com/office/powerpoint/2010/main" val="2630961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68306707"/>
                    </a:ext>
                  </a:extLst>
                </a:gridCol>
                <a:gridCol w="822960">
                  <a:extLst>
                    <a:ext uri="{9D8B030D-6E8A-4147-A177-3AD203B41FA5}">
                      <a16:colId xmlns:a16="http://schemas.microsoft.com/office/drawing/2014/main" val="2542658654"/>
                    </a:ext>
                  </a:extLst>
                </a:gridCol>
                <a:gridCol w="822960">
                  <a:extLst>
                    <a:ext uri="{9D8B030D-6E8A-4147-A177-3AD203B41FA5}">
                      <a16:colId xmlns:a16="http://schemas.microsoft.com/office/drawing/2014/main" val="606939388"/>
                    </a:ext>
                  </a:extLst>
                </a:gridCol>
                <a:gridCol w="822960">
                  <a:extLst>
                    <a:ext uri="{9D8B030D-6E8A-4147-A177-3AD203B41FA5}">
                      <a16:colId xmlns:a16="http://schemas.microsoft.com/office/drawing/2014/main" val="1889697590"/>
                    </a:ext>
                  </a:extLst>
                </a:gridCol>
                <a:gridCol w="822960">
                  <a:extLst>
                    <a:ext uri="{9D8B030D-6E8A-4147-A177-3AD203B41FA5}">
                      <a16:colId xmlns:a16="http://schemas.microsoft.com/office/drawing/2014/main" val="1705613917"/>
                    </a:ext>
                  </a:extLst>
                </a:gridCol>
                <a:gridCol w="822960">
                  <a:extLst>
                    <a:ext uri="{9D8B030D-6E8A-4147-A177-3AD203B41FA5}">
                      <a16:colId xmlns:a16="http://schemas.microsoft.com/office/drawing/2014/main" val="215528604"/>
                    </a:ext>
                  </a:extLst>
                </a:gridCol>
                <a:gridCol w="822960">
                  <a:extLst>
                    <a:ext uri="{9D8B030D-6E8A-4147-A177-3AD203B41FA5}">
                      <a16:colId xmlns:a16="http://schemas.microsoft.com/office/drawing/2014/main" val="3572561402"/>
                    </a:ext>
                  </a:extLst>
                </a:gridCol>
                <a:gridCol w="822960">
                  <a:extLst>
                    <a:ext uri="{9D8B030D-6E8A-4147-A177-3AD203B41FA5}">
                      <a16:colId xmlns:a16="http://schemas.microsoft.com/office/drawing/2014/main" val="3063086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18644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- 2018-09-05 19:18:00 </a:t>
                      </a:r>
                      <a:r>
                        <a:rPr kumimoji="0" lang="en-US" sz="1000" b="0" i="0" u="none" strike="noStrike" kern="1200" cap="none" spc="0" normalizeH="0" baseline="0" noProof="0">
                          <a:ln>
                            <a:noFill/>
                          </a:ln>
                          <a:solidFill>
                            <a:prstClr val="black"/>
                          </a:solidFill>
                          <a:effectLst/>
                          <a:uLnTx/>
                          <a:uFillTx/>
                          <a:latin typeface="+mn-lt"/>
                          <a:ea typeface="+mn-ea"/>
                          <a:cs typeface="+mn-cs"/>
                        </a:rPr>
                        <a:t> 
 ... na was war denn da heute alles los⁉️
Am Standort St. Johann/Haide folgte eine Auslieferung nach der anderen!
Frau Brandstätter aus St. Johann/Haide übernimmt ihren neuen sehr gepflegten Gebrauchtwagen Opel Corsa.
Nach Neustift an der Lafnitz wurde ein Neuwagen Suzuki Swift in der Farbe speedy blue an Frau Wappel ausgeliefert.
Ein wunderschöner Suzuki S-Cross Shine Allrad in canyonbraun durfte heute ebenfalls an Frau Sieler aus Kleinpesendorf übergeben werden.
Familie Oswald aus St. Magdalena freut sich über ihren neuen Suzuki Vitara Shine Allrad in silkysilver!
Ab sofort ist Herr Ciprian mit seinem Gebrauchtwagen Opel Insignia im Raum Pinkafeld unterwegs.
... und zu guter Letzt wurde an Herrn Trattner aus Sinnersdorf bei Pinkafeld ein topausgestatteter Opel Grandland X in topasblau übergeben.
Verkaufsberater Mario Hörtner und das gesamte Team von Auto Doczekal St. Johann/Haide wünscht all unseren Kunden viel Spaß und Freude mit den neuen Weggefährten❗
#AutoDoczekal #MeinHä</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60395366"/>
                  </a:ext>
                </a:extLst>
              </a:tr>
            </a:tbl>
          </a:graphicData>
        </a:graphic>
      </p:graphicFrame>
      <p:sp>
        <p:nvSpPr>
          <p:cNvPr id="4" name="Text Placeholder 3">
            <a:extLst>
              <a:ext uri="{FF2B5EF4-FFF2-40B4-BE49-F238E27FC236}">
                <a16:creationId xmlns:a16="http://schemas.microsoft.com/office/drawing/2014/main" id="{3EAC078B-5F9D-4B2E-AC30-862097E1477F}"/>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3218953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106FA-58FE-4066-A5E7-BA9EC501B53F}"/>
              </a:ext>
            </a:extLst>
          </p:cNvPr>
          <p:cNvSpPr>
            <a:spLocks noGrp="1"/>
          </p:cNvSpPr>
          <p:nvPr>
            <p:ph type="title"/>
          </p:nvPr>
        </p:nvSpPr>
        <p:spPr/>
        <p:txBody>
          <a:bodyPr/>
          <a:lstStyle/>
          <a:p>
            <a:r>
              <a:rPr lang="en-US"/>
              <a:t>Eigene Beiträge (Postings) + Reactions | Auto Doczekal - 16 of 19</a:t>
            </a:r>
          </a:p>
        </p:txBody>
      </p:sp>
      <p:graphicFrame>
        <p:nvGraphicFramePr>
          <p:cNvPr id="5" name="Table Placeholder 4">
            <a:extLst>
              <a:ext uri="{FF2B5EF4-FFF2-40B4-BE49-F238E27FC236}">
                <a16:creationId xmlns:a16="http://schemas.microsoft.com/office/drawing/2014/main" id="{AB0FD018-A5BA-406C-B115-B3212679EA15}"/>
              </a:ext>
            </a:extLst>
          </p:cNvPr>
          <p:cNvGraphicFramePr>
            <a:graphicFrameLocks noGrp="1"/>
          </p:cNvGraphicFramePr>
          <p:nvPr>
            <p:ph type="tbl" sz="quarter" idx="13"/>
            <p:extLst>
              <p:ext uri="{D42A27DB-BD31-4B8C-83A1-F6EECF244321}">
                <p14:modId xmlns:p14="http://schemas.microsoft.com/office/powerpoint/2010/main" val="3255893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78302930"/>
                    </a:ext>
                  </a:extLst>
                </a:gridCol>
                <a:gridCol w="822960">
                  <a:extLst>
                    <a:ext uri="{9D8B030D-6E8A-4147-A177-3AD203B41FA5}">
                      <a16:colId xmlns:a16="http://schemas.microsoft.com/office/drawing/2014/main" val="2248606289"/>
                    </a:ext>
                  </a:extLst>
                </a:gridCol>
                <a:gridCol w="822960">
                  <a:extLst>
                    <a:ext uri="{9D8B030D-6E8A-4147-A177-3AD203B41FA5}">
                      <a16:colId xmlns:a16="http://schemas.microsoft.com/office/drawing/2014/main" val="1319087225"/>
                    </a:ext>
                  </a:extLst>
                </a:gridCol>
                <a:gridCol w="822960">
                  <a:extLst>
                    <a:ext uri="{9D8B030D-6E8A-4147-A177-3AD203B41FA5}">
                      <a16:colId xmlns:a16="http://schemas.microsoft.com/office/drawing/2014/main" val="3158011680"/>
                    </a:ext>
                  </a:extLst>
                </a:gridCol>
                <a:gridCol w="822960">
                  <a:extLst>
                    <a:ext uri="{9D8B030D-6E8A-4147-A177-3AD203B41FA5}">
                      <a16:colId xmlns:a16="http://schemas.microsoft.com/office/drawing/2014/main" val="2971846676"/>
                    </a:ext>
                  </a:extLst>
                </a:gridCol>
                <a:gridCol w="822960">
                  <a:extLst>
                    <a:ext uri="{9D8B030D-6E8A-4147-A177-3AD203B41FA5}">
                      <a16:colId xmlns:a16="http://schemas.microsoft.com/office/drawing/2014/main" val="3669863157"/>
                    </a:ext>
                  </a:extLst>
                </a:gridCol>
                <a:gridCol w="822960">
                  <a:extLst>
                    <a:ext uri="{9D8B030D-6E8A-4147-A177-3AD203B41FA5}">
                      <a16:colId xmlns:a16="http://schemas.microsoft.com/office/drawing/2014/main" val="2929049937"/>
                    </a:ext>
                  </a:extLst>
                </a:gridCol>
                <a:gridCol w="822960">
                  <a:extLst>
                    <a:ext uri="{9D8B030D-6E8A-4147-A177-3AD203B41FA5}">
                      <a16:colId xmlns:a16="http://schemas.microsoft.com/office/drawing/2014/main" val="2532769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59248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- 2018-09-05 11:24:02 </a:t>
                      </a:r>
                      <a:r>
                        <a:rPr kumimoji="0" lang="en-US" sz="1000" b="0" i="0" u="none" strike="noStrike" kern="1200" cap="none" spc="0" normalizeH="0" baseline="0" noProof="0">
                          <a:ln>
                            <a:noFill/>
                          </a:ln>
                          <a:solidFill>
                            <a:prstClr val="black"/>
                          </a:solidFill>
                          <a:effectLst/>
                          <a:uLnTx/>
                          <a:uFillTx/>
                          <a:latin typeface="+mn-lt"/>
                          <a:ea typeface="+mn-ea"/>
                          <a:cs typeface="+mn-cs"/>
                        </a:rPr>
                        <a:t> 
 ‼️ OPEL COMBO LIFE ‼️
Das neueste Modell von Opel, der Combo Life, steht ab sofort auf allen 3 Standorten zur Besichtigung und Probefahrt bereit!
▶️ Combo Life bereits ab € 21.000,--
▶️ VORSTEUERABZUGSFÄHIG‼️
Unser Verkaufsteam informiet Sie gerne und freut sich auf Ihren Besuch!
Güssing:
Fritz Unger 0664/2068847
Oberwart:
Robert Weinhofer 0664/1569990
Harald Gschiel 0664/88336810
St. Johann/Haide:
Mario Hörtner 0664/5112688
#AutoDoczekal #MeinHändlerMeineWerkstatt #Opel #Combo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55557543"/>
                  </a:ext>
                </a:extLst>
              </a:tr>
            </a:tbl>
          </a:graphicData>
        </a:graphic>
      </p:graphicFrame>
      <p:sp>
        <p:nvSpPr>
          <p:cNvPr id="4" name="Text Placeholder 3">
            <a:extLst>
              <a:ext uri="{FF2B5EF4-FFF2-40B4-BE49-F238E27FC236}">
                <a16:creationId xmlns:a16="http://schemas.microsoft.com/office/drawing/2014/main" id="{54B92A99-90E3-4F2C-986F-5E33A5B04221}"/>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40804792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77771-03FE-4E31-A959-C4849A1C007B}"/>
              </a:ext>
            </a:extLst>
          </p:cNvPr>
          <p:cNvSpPr>
            <a:spLocks noGrp="1"/>
          </p:cNvSpPr>
          <p:nvPr>
            <p:ph type="title"/>
          </p:nvPr>
        </p:nvSpPr>
        <p:spPr/>
        <p:txBody>
          <a:bodyPr/>
          <a:lstStyle/>
          <a:p>
            <a:r>
              <a:rPr lang="en-US"/>
              <a:t>Eigene Beiträge (Postings) + Reactions | Auto Doczekal - 17 of 19</a:t>
            </a:r>
          </a:p>
        </p:txBody>
      </p:sp>
      <p:graphicFrame>
        <p:nvGraphicFramePr>
          <p:cNvPr id="5" name="Table Placeholder 4">
            <a:extLst>
              <a:ext uri="{FF2B5EF4-FFF2-40B4-BE49-F238E27FC236}">
                <a16:creationId xmlns:a16="http://schemas.microsoft.com/office/drawing/2014/main" id="{B03C62DA-83D8-4FB8-A17E-868FE5715A3A}"/>
              </a:ext>
            </a:extLst>
          </p:cNvPr>
          <p:cNvGraphicFramePr>
            <a:graphicFrameLocks noGrp="1"/>
          </p:cNvGraphicFramePr>
          <p:nvPr>
            <p:ph type="tbl" sz="quarter" idx="13"/>
            <p:extLst>
              <p:ext uri="{D42A27DB-BD31-4B8C-83A1-F6EECF244321}">
                <p14:modId xmlns:p14="http://schemas.microsoft.com/office/powerpoint/2010/main" val="1096363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65581878"/>
                    </a:ext>
                  </a:extLst>
                </a:gridCol>
                <a:gridCol w="822960">
                  <a:extLst>
                    <a:ext uri="{9D8B030D-6E8A-4147-A177-3AD203B41FA5}">
                      <a16:colId xmlns:a16="http://schemas.microsoft.com/office/drawing/2014/main" val="650569169"/>
                    </a:ext>
                  </a:extLst>
                </a:gridCol>
                <a:gridCol w="822960">
                  <a:extLst>
                    <a:ext uri="{9D8B030D-6E8A-4147-A177-3AD203B41FA5}">
                      <a16:colId xmlns:a16="http://schemas.microsoft.com/office/drawing/2014/main" val="4040535653"/>
                    </a:ext>
                  </a:extLst>
                </a:gridCol>
                <a:gridCol w="822960">
                  <a:extLst>
                    <a:ext uri="{9D8B030D-6E8A-4147-A177-3AD203B41FA5}">
                      <a16:colId xmlns:a16="http://schemas.microsoft.com/office/drawing/2014/main" val="510685209"/>
                    </a:ext>
                  </a:extLst>
                </a:gridCol>
                <a:gridCol w="822960">
                  <a:extLst>
                    <a:ext uri="{9D8B030D-6E8A-4147-A177-3AD203B41FA5}">
                      <a16:colId xmlns:a16="http://schemas.microsoft.com/office/drawing/2014/main" val="2789371357"/>
                    </a:ext>
                  </a:extLst>
                </a:gridCol>
                <a:gridCol w="822960">
                  <a:extLst>
                    <a:ext uri="{9D8B030D-6E8A-4147-A177-3AD203B41FA5}">
                      <a16:colId xmlns:a16="http://schemas.microsoft.com/office/drawing/2014/main" val="424210998"/>
                    </a:ext>
                  </a:extLst>
                </a:gridCol>
                <a:gridCol w="822960">
                  <a:extLst>
                    <a:ext uri="{9D8B030D-6E8A-4147-A177-3AD203B41FA5}">
                      <a16:colId xmlns:a16="http://schemas.microsoft.com/office/drawing/2014/main" val="1637029557"/>
                    </a:ext>
                  </a:extLst>
                </a:gridCol>
                <a:gridCol w="822960">
                  <a:extLst>
                    <a:ext uri="{9D8B030D-6E8A-4147-A177-3AD203B41FA5}">
                      <a16:colId xmlns:a16="http://schemas.microsoft.com/office/drawing/2014/main" val="3950676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19769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- 2018-09-04 12:30:00 </a:t>
                      </a:r>
                      <a:r>
                        <a:rPr kumimoji="0" lang="en-US" sz="1000" b="0" i="0" u="none" strike="noStrike" kern="1200" cap="none" spc="0" normalizeH="0" baseline="0" noProof="0">
                          <a:ln>
                            <a:noFill/>
                          </a:ln>
                          <a:solidFill>
                            <a:prstClr val="black"/>
                          </a:solidFill>
                          <a:effectLst/>
                          <a:uLnTx/>
                          <a:uFillTx/>
                          <a:latin typeface="+mn-lt"/>
                          <a:ea typeface="+mn-ea"/>
                          <a:cs typeface="+mn-cs"/>
                        </a:rPr>
                        <a:t> 
 Das Team von Auto Doczekal gratuliert Philip Bauer recht herzlich zum sensationellen 3. Platz bei der Weltmeisterschaft in der Kategorie Beetpflug! 🥉
In der Gesamtwertung durfte sich Philip über den tollen 4. Platz freuen!!!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36128474"/>
                  </a:ext>
                </a:extLst>
              </a:tr>
            </a:tbl>
          </a:graphicData>
        </a:graphic>
      </p:graphicFrame>
      <p:sp>
        <p:nvSpPr>
          <p:cNvPr id="4" name="Text Placeholder 3">
            <a:extLst>
              <a:ext uri="{FF2B5EF4-FFF2-40B4-BE49-F238E27FC236}">
                <a16:creationId xmlns:a16="http://schemas.microsoft.com/office/drawing/2014/main" id="{07E16BD6-0D80-47F3-AE7C-70F7973FDFBF}"/>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518251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6BB54-83EF-4A93-8D84-30EB6E53C2DF}"/>
              </a:ext>
            </a:extLst>
          </p:cNvPr>
          <p:cNvSpPr>
            <a:spLocks noGrp="1"/>
          </p:cNvSpPr>
          <p:nvPr>
            <p:ph type="title"/>
          </p:nvPr>
        </p:nvSpPr>
        <p:spPr/>
        <p:txBody>
          <a:bodyPr/>
          <a:lstStyle/>
          <a:p>
            <a:r>
              <a:rPr lang="en-US"/>
              <a:t>Eigene Beiträge (Postings) + Reactions | Auto Doczekal - 18 of 19</a:t>
            </a:r>
          </a:p>
        </p:txBody>
      </p:sp>
      <p:graphicFrame>
        <p:nvGraphicFramePr>
          <p:cNvPr id="5" name="Table Placeholder 4">
            <a:extLst>
              <a:ext uri="{FF2B5EF4-FFF2-40B4-BE49-F238E27FC236}">
                <a16:creationId xmlns:a16="http://schemas.microsoft.com/office/drawing/2014/main" id="{BA9F79BD-56F8-4AA2-AB1E-7F9AEDB14282}"/>
              </a:ext>
            </a:extLst>
          </p:cNvPr>
          <p:cNvGraphicFramePr>
            <a:graphicFrameLocks noGrp="1"/>
          </p:cNvGraphicFramePr>
          <p:nvPr>
            <p:ph type="tbl" sz="quarter" idx="13"/>
            <p:extLst>
              <p:ext uri="{D42A27DB-BD31-4B8C-83A1-F6EECF244321}">
                <p14:modId xmlns:p14="http://schemas.microsoft.com/office/powerpoint/2010/main" val="3431329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20370138"/>
                    </a:ext>
                  </a:extLst>
                </a:gridCol>
                <a:gridCol w="822960">
                  <a:extLst>
                    <a:ext uri="{9D8B030D-6E8A-4147-A177-3AD203B41FA5}">
                      <a16:colId xmlns:a16="http://schemas.microsoft.com/office/drawing/2014/main" val="1600202508"/>
                    </a:ext>
                  </a:extLst>
                </a:gridCol>
                <a:gridCol w="822960">
                  <a:extLst>
                    <a:ext uri="{9D8B030D-6E8A-4147-A177-3AD203B41FA5}">
                      <a16:colId xmlns:a16="http://schemas.microsoft.com/office/drawing/2014/main" val="4032065925"/>
                    </a:ext>
                  </a:extLst>
                </a:gridCol>
                <a:gridCol w="822960">
                  <a:extLst>
                    <a:ext uri="{9D8B030D-6E8A-4147-A177-3AD203B41FA5}">
                      <a16:colId xmlns:a16="http://schemas.microsoft.com/office/drawing/2014/main" val="586973840"/>
                    </a:ext>
                  </a:extLst>
                </a:gridCol>
                <a:gridCol w="822960">
                  <a:extLst>
                    <a:ext uri="{9D8B030D-6E8A-4147-A177-3AD203B41FA5}">
                      <a16:colId xmlns:a16="http://schemas.microsoft.com/office/drawing/2014/main" val="1828873909"/>
                    </a:ext>
                  </a:extLst>
                </a:gridCol>
                <a:gridCol w="822960">
                  <a:extLst>
                    <a:ext uri="{9D8B030D-6E8A-4147-A177-3AD203B41FA5}">
                      <a16:colId xmlns:a16="http://schemas.microsoft.com/office/drawing/2014/main" val="3828538096"/>
                    </a:ext>
                  </a:extLst>
                </a:gridCol>
                <a:gridCol w="822960">
                  <a:extLst>
                    <a:ext uri="{9D8B030D-6E8A-4147-A177-3AD203B41FA5}">
                      <a16:colId xmlns:a16="http://schemas.microsoft.com/office/drawing/2014/main" val="2841169744"/>
                    </a:ext>
                  </a:extLst>
                </a:gridCol>
                <a:gridCol w="822960">
                  <a:extLst>
                    <a:ext uri="{9D8B030D-6E8A-4147-A177-3AD203B41FA5}">
                      <a16:colId xmlns:a16="http://schemas.microsoft.com/office/drawing/2014/main" val="2056923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88472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- 2018-09-04 07:55:16 </a:t>
                      </a:r>
                      <a:r>
                        <a:rPr kumimoji="0" lang="de-DE" sz="1000" b="0" i="0" u="none" strike="noStrike" kern="1200" cap="none" spc="0" normalizeH="0" baseline="0" noProof="0">
                          <a:ln>
                            <a:noFill/>
                          </a:ln>
                          <a:solidFill>
                            <a:prstClr val="black"/>
                          </a:solidFill>
                          <a:effectLst/>
                          <a:uLnTx/>
                          <a:uFillTx/>
                          <a:latin typeface="+mn-lt"/>
                          <a:ea typeface="+mn-ea"/>
                          <a:cs typeface="+mn-cs"/>
                        </a:rPr>
                        <a:t> 
 🔥 OPEL LEASING LEICHT GEMACHT 🔥
Mit 0 % Leasing auf viele neue Dieselmodelle‼️
Das einzige, worüber Sie sich beim Leasing wirklich den Kopf zerbrechen sollten, ist die Frage, für welches unserer zahlreichen Opel Top-Modelle Sie sich entscheiden sollen. Um alles Andere, kümmern wir uns: Denn mit dem Opel Sorglos-Leasing genießen Sie nicht nur eine große Auswahl an Modellen, sondern auch viele exklusive Vorteile: keine Zinsen, die neuesten Dieselmotoren und am Ende der Laufzeit geben Sie den Wagen ganz einfach wieder zurück.
Testen Sie eines unserer Top-Modelle bei einer Probefahrt, unsere Verkaufsberater informieren Sie gerne!!!
#AutoDoczekal #MeinHändlerMeineWerkstatt #Opel #Leasing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02673632"/>
                  </a:ext>
                </a:extLst>
              </a:tr>
            </a:tbl>
          </a:graphicData>
        </a:graphic>
      </p:graphicFrame>
      <p:sp>
        <p:nvSpPr>
          <p:cNvPr id="4" name="Text Placeholder 3">
            <a:extLst>
              <a:ext uri="{FF2B5EF4-FFF2-40B4-BE49-F238E27FC236}">
                <a16:creationId xmlns:a16="http://schemas.microsoft.com/office/drawing/2014/main" id="{6734893D-B2E5-4C2B-A5B6-23573FE10229}"/>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1066526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95F50-FA44-4FC4-8E8B-885C6D9BDEE2}"/>
              </a:ext>
            </a:extLst>
          </p:cNvPr>
          <p:cNvSpPr>
            <a:spLocks noGrp="1"/>
          </p:cNvSpPr>
          <p:nvPr>
            <p:ph type="title"/>
          </p:nvPr>
        </p:nvSpPr>
        <p:spPr/>
        <p:txBody>
          <a:bodyPr/>
          <a:lstStyle/>
          <a:p>
            <a:r>
              <a:rPr lang="en-US"/>
              <a:t>Eigene Beiträge (Postings) + Reactions | Auto Doczekal - 19 of 19</a:t>
            </a:r>
          </a:p>
        </p:txBody>
      </p:sp>
      <p:graphicFrame>
        <p:nvGraphicFramePr>
          <p:cNvPr id="5" name="Table Placeholder 4">
            <a:extLst>
              <a:ext uri="{FF2B5EF4-FFF2-40B4-BE49-F238E27FC236}">
                <a16:creationId xmlns:a16="http://schemas.microsoft.com/office/drawing/2014/main" id="{D789B022-8082-4517-B4AC-B968D468DC68}"/>
              </a:ext>
            </a:extLst>
          </p:cNvPr>
          <p:cNvGraphicFramePr>
            <a:graphicFrameLocks noGrp="1"/>
          </p:cNvGraphicFramePr>
          <p:nvPr>
            <p:ph type="tbl" sz="quarter" idx="13"/>
            <p:extLst>
              <p:ext uri="{D42A27DB-BD31-4B8C-83A1-F6EECF244321}">
                <p14:modId xmlns:p14="http://schemas.microsoft.com/office/powerpoint/2010/main" val="1653103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30754974"/>
                    </a:ext>
                  </a:extLst>
                </a:gridCol>
                <a:gridCol w="822960">
                  <a:extLst>
                    <a:ext uri="{9D8B030D-6E8A-4147-A177-3AD203B41FA5}">
                      <a16:colId xmlns:a16="http://schemas.microsoft.com/office/drawing/2014/main" val="2816570805"/>
                    </a:ext>
                  </a:extLst>
                </a:gridCol>
                <a:gridCol w="822960">
                  <a:extLst>
                    <a:ext uri="{9D8B030D-6E8A-4147-A177-3AD203B41FA5}">
                      <a16:colId xmlns:a16="http://schemas.microsoft.com/office/drawing/2014/main" val="4106225918"/>
                    </a:ext>
                  </a:extLst>
                </a:gridCol>
                <a:gridCol w="822960">
                  <a:extLst>
                    <a:ext uri="{9D8B030D-6E8A-4147-A177-3AD203B41FA5}">
                      <a16:colId xmlns:a16="http://schemas.microsoft.com/office/drawing/2014/main" val="1658147475"/>
                    </a:ext>
                  </a:extLst>
                </a:gridCol>
                <a:gridCol w="822960">
                  <a:extLst>
                    <a:ext uri="{9D8B030D-6E8A-4147-A177-3AD203B41FA5}">
                      <a16:colId xmlns:a16="http://schemas.microsoft.com/office/drawing/2014/main" val="3873706655"/>
                    </a:ext>
                  </a:extLst>
                </a:gridCol>
                <a:gridCol w="822960">
                  <a:extLst>
                    <a:ext uri="{9D8B030D-6E8A-4147-A177-3AD203B41FA5}">
                      <a16:colId xmlns:a16="http://schemas.microsoft.com/office/drawing/2014/main" val="1372134160"/>
                    </a:ext>
                  </a:extLst>
                </a:gridCol>
                <a:gridCol w="822960">
                  <a:extLst>
                    <a:ext uri="{9D8B030D-6E8A-4147-A177-3AD203B41FA5}">
                      <a16:colId xmlns:a16="http://schemas.microsoft.com/office/drawing/2014/main" val="1888891950"/>
                    </a:ext>
                  </a:extLst>
                </a:gridCol>
                <a:gridCol w="822960">
                  <a:extLst>
                    <a:ext uri="{9D8B030D-6E8A-4147-A177-3AD203B41FA5}">
                      <a16:colId xmlns:a16="http://schemas.microsoft.com/office/drawing/2014/main" val="765777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85707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Auto Doczekal - 2018-09-04 07:46:07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05151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- 2018-09-03 20:00:01 </a:t>
                      </a:r>
                      <a:r>
                        <a:rPr kumimoji="0" lang="de-DE" sz="1000" b="0" i="0" u="none" strike="noStrike" kern="1200" cap="none" spc="0" normalizeH="0" baseline="0" noProof="0">
                          <a:ln>
                            <a:noFill/>
                          </a:ln>
                          <a:solidFill>
                            <a:prstClr val="black"/>
                          </a:solidFill>
                          <a:effectLst/>
                          <a:uLnTx/>
                          <a:uFillTx/>
                          <a:latin typeface="+mn-lt"/>
                          <a:ea typeface="+mn-ea"/>
                          <a:cs typeface="+mn-cs"/>
                        </a:rPr>
                        <a:t> 
 🔥 Der neue Suzuki Jimny 🔥
Den rustikalen Kompakt-Offroader mit verschärften Sicherheits- und Umweltanforderungen gibt's bereits im Herbst 2018 bei uns in #Güssing, #Oberwart und #StJohann zu bewundern.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55698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- 2018-09-02 20:56:28 </a:t>
                      </a:r>
                      <a:r>
                        <a:rPr kumimoji="0" lang="de-DE" sz="1000" b="0" i="0" u="none" strike="noStrike" kern="1200" cap="none" spc="0" normalizeH="0" baseline="0" noProof="0">
                          <a:ln>
                            <a:noFill/>
                          </a:ln>
                          <a:solidFill>
                            <a:prstClr val="black"/>
                          </a:solidFill>
                          <a:effectLst/>
                          <a:uLnTx/>
                          <a:uFillTx/>
                          <a:latin typeface="+mn-lt"/>
                          <a:ea typeface="+mn-ea"/>
                          <a:cs typeface="+mn-cs"/>
                        </a:rPr>
                        <a:t> 
 Die Belegschaft von Auto Doczekal gratuliert unserem Mitarbeiter Achim Holpfer und seiner Frau Christina recht herzlich zur Geburt von Sohn Tobias!!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76066550"/>
                  </a:ext>
                </a:extLst>
              </a:tr>
            </a:tbl>
          </a:graphicData>
        </a:graphic>
      </p:graphicFrame>
      <p:sp>
        <p:nvSpPr>
          <p:cNvPr id="4" name="Text Placeholder 3">
            <a:extLst>
              <a:ext uri="{FF2B5EF4-FFF2-40B4-BE49-F238E27FC236}">
                <a16:creationId xmlns:a16="http://schemas.microsoft.com/office/drawing/2014/main" id="{544B6A76-BA79-4B3D-83C2-8ED980555D69}"/>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1744515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7D1DA-A713-40A0-A7C1-19C359E93CFC}"/>
              </a:ext>
            </a:extLst>
          </p:cNvPr>
          <p:cNvSpPr>
            <a:spLocks noGrp="1"/>
          </p:cNvSpPr>
          <p:nvPr>
            <p:ph type="title"/>
          </p:nvPr>
        </p:nvSpPr>
        <p:spPr/>
        <p:txBody>
          <a:bodyPr/>
          <a:lstStyle/>
          <a:p>
            <a:r>
              <a:rPr lang="en-US"/>
              <a:t>Postings/Wochentag | Auto Doczekal</a:t>
            </a:r>
          </a:p>
        </p:txBody>
      </p:sp>
      <p:graphicFrame>
        <p:nvGraphicFramePr>
          <p:cNvPr id="6" name="Chart Placeholder 5">
            <a:extLst>
              <a:ext uri="{FF2B5EF4-FFF2-40B4-BE49-F238E27FC236}">
                <a16:creationId xmlns:a16="http://schemas.microsoft.com/office/drawing/2014/main" id="{18FC09A7-DCAF-4AA1-901C-ECD2429122ED}"/>
              </a:ext>
            </a:extLst>
          </p:cNvPr>
          <p:cNvGraphicFramePr>
            <a:graphicFrameLocks noGrp="1"/>
          </p:cNvGraphicFramePr>
          <p:nvPr>
            <p:ph type="chart" sz="quarter" idx="13"/>
            <p:extLst>
              <p:ext uri="{D42A27DB-BD31-4B8C-83A1-F6EECF244321}">
                <p14:modId xmlns:p14="http://schemas.microsoft.com/office/powerpoint/2010/main" val="4057636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6752AA-E5EB-4FC3-8A21-813812834900}"/>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CEC34DAC-EFF1-4510-BA75-70736E83B8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21037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29D13-CD2F-4BE1-A182-7D9A97817DB1}"/>
              </a:ext>
            </a:extLst>
          </p:cNvPr>
          <p:cNvSpPr>
            <a:spLocks noGrp="1"/>
          </p:cNvSpPr>
          <p:nvPr>
            <p:ph type="title"/>
          </p:nvPr>
        </p:nvSpPr>
        <p:spPr/>
        <p:txBody>
          <a:bodyPr/>
          <a:lstStyle/>
          <a:p>
            <a:r>
              <a:rPr lang="en-US"/>
              <a:t>Postingtypen (Verteilung) | Auto Doczekal</a:t>
            </a:r>
          </a:p>
        </p:txBody>
      </p:sp>
      <p:graphicFrame>
        <p:nvGraphicFramePr>
          <p:cNvPr id="6" name="Chart Placeholder 5">
            <a:extLst>
              <a:ext uri="{FF2B5EF4-FFF2-40B4-BE49-F238E27FC236}">
                <a16:creationId xmlns:a16="http://schemas.microsoft.com/office/drawing/2014/main" id="{4504723A-66DE-4321-ABF0-0A4E1FFB5AEC}"/>
              </a:ext>
            </a:extLst>
          </p:cNvPr>
          <p:cNvGraphicFramePr>
            <a:graphicFrameLocks noGrp="1"/>
          </p:cNvGraphicFramePr>
          <p:nvPr>
            <p:ph type="chart" sz="quarter" idx="13"/>
            <p:extLst>
              <p:ext uri="{D42A27DB-BD31-4B8C-83A1-F6EECF244321}">
                <p14:modId xmlns:p14="http://schemas.microsoft.com/office/powerpoint/2010/main" val="4083298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72AC75-89F4-4386-859D-868E32191578}"/>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51CD77F7-7C51-48D6-B95E-6267024BF9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22762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63DB9-5907-4192-BC45-A51E709890BC}"/>
              </a:ext>
            </a:extLst>
          </p:cNvPr>
          <p:cNvSpPr>
            <a:spLocks noGrp="1"/>
          </p:cNvSpPr>
          <p:nvPr>
            <p:ph type="title"/>
          </p:nvPr>
        </p:nvSpPr>
        <p:spPr/>
        <p:txBody>
          <a:bodyPr/>
          <a:lstStyle/>
          <a:p>
            <a:r>
              <a:rPr lang="en-US"/>
              <a:t>Interaktionsrate/Postingtyp | Auto Doczekal</a:t>
            </a:r>
          </a:p>
        </p:txBody>
      </p:sp>
      <p:graphicFrame>
        <p:nvGraphicFramePr>
          <p:cNvPr id="6" name="Chart Placeholder 5">
            <a:extLst>
              <a:ext uri="{FF2B5EF4-FFF2-40B4-BE49-F238E27FC236}">
                <a16:creationId xmlns:a16="http://schemas.microsoft.com/office/drawing/2014/main" id="{F1451E21-7FEF-40B7-B294-8C1D7559052E}"/>
              </a:ext>
            </a:extLst>
          </p:cNvPr>
          <p:cNvGraphicFramePr>
            <a:graphicFrameLocks noGrp="1"/>
          </p:cNvGraphicFramePr>
          <p:nvPr>
            <p:ph type="chart" sz="quarter" idx="13"/>
            <p:extLst>
              <p:ext uri="{D42A27DB-BD31-4B8C-83A1-F6EECF244321}">
                <p14:modId xmlns:p14="http://schemas.microsoft.com/office/powerpoint/2010/main" val="4260078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55DE80-7AFF-44FB-828A-0A3CA0B89E53}"/>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7C1C4880-0643-4361-AEEA-178FA59809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75402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CEC8F-A122-413B-9997-5D01EBC36D2F}"/>
              </a:ext>
            </a:extLst>
          </p:cNvPr>
          <p:cNvSpPr>
            <a:spLocks noGrp="1"/>
          </p:cNvSpPr>
          <p:nvPr>
            <p:ph type="title"/>
          </p:nvPr>
        </p:nvSpPr>
        <p:spPr/>
        <p:txBody>
          <a:bodyPr/>
          <a:lstStyle/>
          <a:p>
            <a:r>
              <a:rPr lang="en-US"/>
              <a:t>Antwortzeit | Auto Doczekal</a:t>
            </a:r>
          </a:p>
        </p:txBody>
      </p:sp>
      <p:graphicFrame>
        <p:nvGraphicFramePr>
          <p:cNvPr id="6" name="Chart Placeholder 5">
            <a:extLst>
              <a:ext uri="{FF2B5EF4-FFF2-40B4-BE49-F238E27FC236}">
                <a16:creationId xmlns:a16="http://schemas.microsoft.com/office/drawing/2014/main" id="{3DBD4D36-CAC8-4F91-9CA0-50EDEB1EDCBE}"/>
              </a:ext>
            </a:extLst>
          </p:cNvPr>
          <p:cNvGraphicFramePr>
            <a:graphicFrameLocks noGrp="1"/>
          </p:cNvGraphicFramePr>
          <p:nvPr>
            <p:ph type="chart" sz="quarter" idx="13"/>
            <p:extLst>
              <p:ext uri="{D42A27DB-BD31-4B8C-83A1-F6EECF244321}">
                <p14:modId xmlns:p14="http://schemas.microsoft.com/office/powerpoint/2010/main" val="3162302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A56E89-80AC-45FC-8775-4F096BBD88C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88AB46C-C9E1-45EA-ACE2-8C8FF2647E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28109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B0B59-7C56-4643-B1AD-E69FCE0721F1}"/>
              </a:ext>
            </a:extLst>
          </p:cNvPr>
          <p:cNvSpPr>
            <a:spLocks noGrp="1"/>
          </p:cNvSpPr>
          <p:nvPr>
            <p:ph type="title"/>
          </p:nvPr>
        </p:nvSpPr>
        <p:spPr/>
        <p:txBody>
          <a:bodyPr/>
          <a:lstStyle/>
          <a:p>
            <a:r>
              <a:rPr lang="en-US"/>
              <a:t>Facebook Check Ins | Auto Doczekal</a:t>
            </a:r>
          </a:p>
        </p:txBody>
      </p:sp>
      <p:graphicFrame>
        <p:nvGraphicFramePr>
          <p:cNvPr id="6" name="Chart Placeholder 5">
            <a:extLst>
              <a:ext uri="{FF2B5EF4-FFF2-40B4-BE49-F238E27FC236}">
                <a16:creationId xmlns:a16="http://schemas.microsoft.com/office/drawing/2014/main" id="{15E361D5-742E-43C0-8644-FD9DCDF94FE8}"/>
              </a:ext>
            </a:extLst>
          </p:cNvPr>
          <p:cNvGraphicFramePr>
            <a:graphicFrameLocks noGrp="1"/>
          </p:cNvGraphicFramePr>
          <p:nvPr>
            <p:ph type="chart" sz="quarter" idx="13"/>
            <p:extLst>
              <p:ext uri="{D42A27DB-BD31-4B8C-83A1-F6EECF244321}">
                <p14:modId xmlns:p14="http://schemas.microsoft.com/office/powerpoint/2010/main" val="188400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3BEABD-EE95-40D0-9006-D49935F487DA}"/>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D239B806-1F13-453C-9408-A3FB2291E9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59284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CEF49-8D7E-414B-8CA6-FF70166B6A79}"/>
              </a:ext>
            </a:extLst>
          </p:cNvPr>
          <p:cNvSpPr>
            <a:spLocks noGrp="1"/>
          </p:cNvSpPr>
          <p:nvPr>
            <p:ph type="title"/>
          </p:nvPr>
        </p:nvSpPr>
        <p:spPr/>
        <p:txBody>
          <a:bodyPr/>
          <a:lstStyle/>
          <a:p>
            <a:r>
              <a:rPr lang="en-US"/>
              <a:t>Fan Demographie | Auto Doczekal</a:t>
            </a:r>
          </a:p>
        </p:txBody>
      </p:sp>
      <p:graphicFrame>
        <p:nvGraphicFramePr>
          <p:cNvPr id="6" name="Chart Placeholder 5">
            <a:extLst>
              <a:ext uri="{FF2B5EF4-FFF2-40B4-BE49-F238E27FC236}">
                <a16:creationId xmlns:a16="http://schemas.microsoft.com/office/drawing/2014/main" id="{022AB2C2-3356-431E-B143-2C4B88A739CF}"/>
              </a:ext>
            </a:extLst>
          </p:cNvPr>
          <p:cNvGraphicFramePr>
            <a:graphicFrameLocks noGrp="1"/>
          </p:cNvGraphicFramePr>
          <p:nvPr>
            <p:ph type="chart" sz="quarter" idx="13"/>
            <p:extLst>
              <p:ext uri="{D42A27DB-BD31-4B8C-83A1-F6EECF244321}">
                <p14:modId xmlns:p14="http://schemas.microsoft.com/office/powerpoint/2010/main" val="2146460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B4EEA5-EC03-40B4-8E22-F5C293E6F7B8}"/>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8ED979F5-D0AE-4EA9-B813-446AFFCCC3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71681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9DACB-7BAC-4D13-81E2-4B4220F584CC}"/>
              </a:ext>
            </a:extLst>
          </p:cNvPr>
          <p:cNvSpPr>
            <a:spLocks noGrp="1"/>
          </p:cNvSpPr>
          <p:nvPr>
            <p:ph type="title"/>
          </p:nvPr>
        </p:nvSpPr>
        <p:spPr/>
        <p:txBody>
          <a:bodyPr/>
          <a:lstStyle/>
          <a:p>
            <a:r>
              <a:rPr lang="de-DE"/>
              <a:t>Direktnachrichten von Usern | Auto Doczekal</a:t>
            </a:r>
            <a:endParaRPr lang="en-US"/>
          </a:p>
        </p:txBody>
      </p:sp>
      <p:graphicFrame>
        <p:nvGraphicFramePr>
          <p:cNvPr id="5" name="Table Placeholder 4">
            <a:extLst>
              <a:ext uri="{FF2B5EF4-FFF2-40B4-BE49-F238E27FC236}">
                <a16:creationId xmlns:a16="http://schemas.microsoft.com/office/drawing/2014/main" id="{5BDAA035-4C54-4B1B-8AB7-3CD853F6608F}"/>
              </a:ext>
            </a:extLst>
          </p:cNvPr>
          <p:cNvGraphicFramePr>
            <a:graphicFrameLocks noGrp="1"/>
          </p:cNvGraphicFramePr>
          <p:nvPr>
            <p:ph type="tbl" sz="quarter" idx="13"/>
            <p:extLst>
              <p:ext uri="{D42A27DB-BD31-4B8C-83A1-F6EECF244321}">
                <p14:modId xmlns:p14="http://schemas.microsoft.com/office/powerpoint/2010/main" val="1947571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59553718"/>
                    </a:ext>
                  </a:extLst>
                </a:gridCol>
                <a:gridCol w="2057400">
                  <a:extLst>
                    <a:ext uri="{9D8B030D-6E8A-4147-A177-3AD203B41FA5}">
                      <a16:colId xmlns:a16="http://schemas.microsoft.com/office/drawing/2014/main" val="1027316411"/>
                    </a:ext>
                  </a:extLst>
                </a:gridCol>
                <a:gridCol w="822960">
                  <a:extLst>
                    <a:ext uri="{9D8B030D-6E8A-4147-A177-3AD203B41FA5}">
                      <a16:colId xmlns:a16="http://schemas.microsoft.com/office/drawing/2014/main" val="3399445811"/>
                    </a:ext>
                  </a:extLst>
                </a:gridCol>
                <a:gridCol w="1234440">
                  <a:extLst>
                    <a:ext uri="{9D8B030D-6E8A-4147-A177-3AD203B41FA5}">
                      <a16:colId xmlns:a16="http://schemas.microsoft.com/office/drawing/2014/main" val="1017418553"/>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1705357120"/>
                  </a:ext>
                </a:extLst>
              </a:tr>
              <a:tr h="370840">
                <a:tc>
                  <a:txBody>
                    <a:bodyPr/>
                    <a:lstStyle/>
                    <a:p>
                      <a:r>
                        <a:rPr lang="en-US" sz="1000" b="1"/>
                        <a:t> Auto Doczekal </a:t>
                      </a:r>
                      <a:r>
                        <a:rPr lang="en-US" sz="1000"/>
                        <a:t> got a message by </a:t>
                      </a:r>
                      <a:r>
                        <a:rPr lang="en-US" sz="1000" b="1"/>
                        <a:t> Barbara Taxacher - 2018-09-06 09:15:57 .</a:t>
                      </a:r>
                      <a:r>
                        <a:rPr lang="en-US" sz="1000"/>
                        <a:t>
 {message}</a:t>
                      </a:r>
                    </a:p>
                  </a:txBody>
                  <a:tcPr/>
                </a:tc>
                <a:tc>
                  <a:txBody>
                    <a:bodyPr/>
                    <a:lstStyle/>
                    <a:p>
                      <a:r>
                        <a:rPr lang="de-DE" sz="1000"/>
                        <a:t>Vielen Dank für den Link Barbara! :)</a:t>
                      </a:r>
                      <a:endParaRPr lang="en-US" sz="1000"/>
                    </a:p>
                  </a:txBody>
                  <a:tcPr/>
                </a:tc>
                <a:tc>
                  <a:txBody>
                    <a:bodyPr/>
                    <a:lstStyle/>
                    <a:p>
                      <a:r>
                        <a:rPr lang="en-US" sz="1000"/>
                        <a:t>3</a:t>
                      </a:r>
                    </a:p>
                  </a:txBody>
                  <a:tcPr/>
                </a:tc>
                <a:tc>
                  <a:txBody>
                    <a:bodyPr/>
                    <a:lstStyle/>
                    <a:p>
                      <a:r>
                        <a:rPr lang="en-US" sz="1000"/>
                        <a:t>09/06/2018 09:50:49</a:t>
                      </a:r>
                    </a:p>
                  </a:txBody>
                  <a:tcPr/>
                </a:tc>
                <a:extLst>
                  <a:ext uri="{0D108BD9-81ED-4DB2-BD59-A6C34878D82A}">
                    <a16:rowId xmlns:a16="http://schemas.microsoft.com/office/drawing/2014/main" val="1502744859"/>
                  </a:ext>
                </a:extLst>
              </a:tr>
            </a:tbl>
          </a:graphicData>
        </a:graphic>
      </p:graphicFrame>
      <p:sp>
        <p:nvSpPr>
          <p:cNvPr id="4" name="Text Placeholder 3">
            <a:extLst>
              <a:ext uri="{FF2B5EF4-FFF2-40B4-BE49-F238E27FC236}">
                <a16:creationId xmlns:a16="http://schemas.microsoft.com/office/drawing/2014/main" id="{89B022F4-4F5C-4455-93D5-B13371D03A3B}"/>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31609160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29D19-ADF1-4D98-8921-26B6523BA53C}"/>
              </a:ext>
            </a:extLst>
          </p:cNvPr>
          <p:cNvSpPr>
            <a:spLocks noGrp="1"/>
          </p:cNvSpPr>
          <p:nvPr>
            <p:ph type="title"/>
          </p:nvPr>
        </p:nvSpPr>
        <p:spPr/>
        <p:txBody>
          <a:bodyPr/>
          <a:lstStyle/>
          <a:p>
            <a:r>
              <a:rPr lang="en-US"/>
              <a:t>Facebook Page Fans Online | Auto Doczekal</a:t>
            </a:r>
          </a:p>
        </p:txBody>
      </p:sp>
      <p:graphicFrame>
        <p:nvGraphicFramePr>
          <p:cNvPr id="6" name="Chart Placeholder 5">
            <a:extLst>
              <a:ext uri="{FF2B5EF4-FFF2-40B4-BE49-F238E27FC236}">
                <a16:creationId xmlns:a16="http://schemas.microsoft.com/office/drawing/2014/main" id="{DB2B67DB-0891-4CDA-803F-775E3F584163}"/>
              </a:ext>
            </a:extLst>
          </p:cNvPr>
          <p:cNvGraphicFramePr>
            <a:graphicFrameLocks noGrp="1"/>
          </p:cNvGraphicFramePr>
          <p:nvPr>
            <p:ph type="chart" sz="quarter" idx="13"/>
            <p:extLst>
              <p:ext uri="{D42A27DB-BD31-4B8C-83A1-F6EECF244321}">
                <p14:modId xmlns:p14="http://schemas.microsoft.com/office/powerpoint/2010/main" val="8095719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3C5EC7-00D2-4C68-B0CF-149D93863075}"/>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71353BF9-DD4B-4E86-82F0-F03BA66FDD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0623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1827</Words>
  <Application>Microsoft Office PowerPoint</Application>
  <PresentationFormat>On-screen Show (4:3)</PresentationFormat>
  <Paragraphs>848</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Calibri</vt:lpstr>
      <vt:lpstr>Arial</vt:lpstr>
      <vt:lpstr>quintly_template</vt:lpstr>
      <vt:lpstr>Facebook Page Report</vt:lpstr>
      <vt:lpstr>Wichtigste Werte (KPI's) | Auto Doczekal</vt:lpstr>
      <vt:lpstr>Fans (Übersicht) | Auto Doczekal</vt:lpstr>
      <vt:lpstr>Facebook Key Metrics Table w. User Post RR | Auto Doczekal</vt:lpstr>
      <vt:lpstr>Facebook Fans Total | Auto Doczekal</vt:lpstr>
      <vt:lpstr>Eigene Beiträge (Postings) | Auto Doczekal - 1 of 16</vt:lpstr>
      <vt:lpstr>Eigene Beiträge (Postings) | Auto Doczekal - 2 of 16</vt:lpstr>
      <vt:lpstr>Eigene Beiträge (Postings) | Auto Doczekal - 3 of 16</vt:lpstr>
      <vt:lpstr>Eigene Beiträge (Postings) | Auto Doczekal - 4 of 16</vt:lpstr>
      <vt:lpstr>Eigene Beiträge (Postings) | Auto Doczekal - 5 of 16</vt:lpstr>
      <vt:lpstr>Eigene Beiträge (Postings) | Auto Doczekal - 6 of 16</vt:lpstr>
      <vt:lpstr>Eigene Beiträge (Postings) | Auto Doczekal - 7 of 16</vt:lpstr>
      <vt:lpstr>Eigene Beiträge (Postings) | Auto Doczekal - 8 of 16</vt:lpstr>
      <vt:lpstr>Eigene Beiträge (Postings) | Auto Doczekal - 9 of 16</vt:lpstr>
      <vt:lpstr>Eigene Beiträge (Postings) | Auto Doczekal - 10 of 16</vt:lpstr>
      <vt:lpstr>Eigene Beiträge (Postings) | Auto Doczekal - 11 of 16</vt:lpstr>
      <vt:lpstr>Eigene Beiträge (Postings) | Auto Doczekal - 12 of 16</vt:lpstr>
      <vt:lpstr>Eigene Beiträge (Postings) | Auto Doczekal - 13 of 16</vt:lpstr>
      <vt:lpstr>Eigene Beiträge (Postings) | Auto Doczekal - 14 of 16</vt:lpstr>
      <vt:lpstr>Eigene Beiträge (Postings) | Auto Doczekal - 15 of 16</vt:lpstr>
      <vt:lpstr>Eigene Beiträge (Postings) | Auto Doczekal - 16 of 16</vt:lpstr>
      <vt:lpstr>Eigene Beiträge (Postings) + Reactions | Auto Doczekal - 1 of 19</vt:lpstr>
      <vt:lpstr>Eigene Beiträge (Postings) + Reactions | Auto Doczekal - 2 of 19</vt:lpstr>
      <vt:lpstr>Eigene Beiträge (Postings) + Reactions | Auto Doczekal - 3 of 19</vt:lpstr>
      <vt:lpstr>Eigene Beiträge (Postings) + Reactions | Auto Doczekal - 4 of 19</vt:lpstr>
      <vt:lpstr>Eigene Beiträge (Postings) + Reactions | Auto Doczekal - 5 of 19</vt:lpstr>
      <vt:lpstr>Eigene Beiträge (Postings) + Reactions | Auto Doczekal - 6 of 19</vt:lpstr>
      <vt:lpstr>Eigene Beiträge (Postings) + Reactions | Auto Doczekal - 7 of 19</vt:lpstr>
      <vt:lpstr>Eigene Beiträge (Postings) + Reactions | Auto Doczekal - 8 of 19</vt:lpstr>
      <vt:lpstr>Eigene Beiträge (Postings) + Reactions | Auto Doczekal - 9 of 19</vt:lpstr>
      <vt:lpstr>Eigene Beiträge (Postings) + Reactions | Auto Doczekal - 10 of 19</vt:lpstr>
      <vt:lpstr>Eigene Beiträge (Postings) + Reactions | Auto Doczekal - 11 of 19</vt:lpstr>
      <vt:lpstr>Eigene Beiträge (Postings) + Reactions | Auto Doczekal - 12 of 19</vt:lpstr>
      <vt:lpstr>Eigene Beiträge (Postings) + Reactions | Auto Doczekal - 13 of 19</vt:lpstr>
      <vt:lpstr>Eigene Beiträge (Postings) + Reactions | Auto Doczekal - 14 of 19</vt:lpstr>
      <vt:lpstr>Eigene Beiträge (Postings) + Reactions | Auto Doczekal - 15 of 19</vt:lpstr>
      <vt:lpstr>Eigene Beiträge (Postings) + Reactions | Auto Doczekal - 16 of 19</vt:lpstr>
      <vt:lpstr>Eigene Beiträge (Postings) + Reactions | Auto Doczekal - 17 of 19</vt:lpstr>
      <vt:lpstr>Eigene Beiträge (Postings) + Reactions | Auto Doczekal - 18 of 19</vt:lpstr>
      <vt:lpstr>Eigene Beiträge (Postings) + Reactions | Auto Doczekal - 19 of 19</vt:lpstr>
      <vt:lpstr>Postings/Wochentag | Auto Doczekal</vt:lpstr>
      <vt:lpstr>Postingtypen (Verteilung) | Auto Doczekal</vt:lpstr>
      <vt:lpstr>Interaktionsrate/Postingtyp | Auto Doczekal</vt:lpstr>
      <vt:lpstr>Antwortzeit | Auto Doczekal</vt:lpstr>
      <vt:lpstr>Facebook Check Ins | Auto Doczekal</vt:lpstr>
      <vt:lpstr>Fan Demographie | Auto Doczekal</vt:lpstr>
      <vt:lpstr>Direktnachrichten von Usern | Auto Doczekal</vt:lpstr>
      <vt:lpstr>Facebook Page Fans Online | Auto Doczekal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2018-09-28T20:56:00Z</dcterms:created>
  <dcterms:modified xsi:type="dcterms:W3CDTF">2018-09-28T20:57:31Z</dcterms:modified>
</cp:coreProperties>
</file>