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Autopartner Karl</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1590</c:v>
                </c:pt>
                <c:pt idx="1">
                  <c:v>1589</c:v>
                </c:pt>
                <c:pt idx="2">
                  <c:v>1589</c:v>
                </c:pt>
                <c:pt idx="3">
                  <c:v>1589</c:v>
                </c:pt>
                <c:pt idx="4">
                  <c:v>1590</c:v>
                </c:pt>
                <c:pt idx="5">
                  <c:v>1590</c:v>
                </c:pt>
                <c:pt idx="6">
                  <c:v>1590</c:v>
                </c:pt>
                <c:pt idx="7">
                  <c:v>1591</c:v>
                </c:pt>
                <c:pt idx="8">
                  <c:v>1593</c:v>
                </c:pt>
                <c:pt idx="9">
                  <c:v>1593</c:v>
                </c:pt>
                <c:pt idx="10">
                  <c:v>1594</c:v>
                </c:pt>
                <c:pt idx="11">
                  <c:v>1594</c:v>
                </c:pt>
                <c:pt idx="12">
                  <c:v>1594</c:v>
                </c:pt>
                <c:pt idx="13">
                  <c:v>1594</c:v>
                </c:pt>
                <c:pt idx="14">
                  <c:v>1602</c:v>
                </c:pt>
                <c:pt idx="15">
                  <c:v>1605</c:v>
                </c:pt>
                <c:pt idx="16">
                  <c:v>1609</c:v>
                </c:pt>
                <c:pt idx="17">
                  <c:v>1614</c:v>
                </c:pt>
                <c:pt idx="18">
                  <c:v>1623</c:v>
                </c:pt>
                <c:pt idx="19">
                  <c:v>1629</c:v>
                </c:pt>
                <c:pt idx="20">
                  <c:v>1641</c:v>
                </c:pt>
                <c:pt idx="21">
                  <c:v>1648</c:v>
                </c:pt>
                <c:pt idx="22">
                  <c:v>1656</c:v>
                </c:pt>
                <c:pt idx="23">
                  <c:v>1658</c:v>
                </c:pt>
                <c:pt idx="24">
                  <c:v>1675</c:v>
                </c:pt>
                <c:pt idx="25">
                  <c:v>1686</c:v>
                </c:pt>
                <c:pt idx="26">
                  <c:v>1692</c:v>
                </c:pt>
                <c:pt idx="27">
                  <c:v>1693</c:v>
                </c:pt>
                <c:pt idx="28">
                  <c:v>1698</c:v>
                </c:pt>
                <c:pt idx="29">
                  <c:v>1706</c:v>
                </c:pt>
                <c:pt idx="30">
                  <c:v>1712</c:v>
                </c:pt>
              </c:numCache>
            </c:numRef>
          </c:val>
          <c:smooth val="0"/>
          <c:extLst>
            <c:ext xmlns:c16="http://schemas.microsoft.com/office/drawing/2014/chart" uri="{C3380CC4-5D6E-409C-BE32-E72D297353CC}">
              <c16:uniqueId val="{00000000-3DBF-4C8E-8EEF-784B08E0F9AE}"/>
            </c:ext>
          </c:extLst>
        </c:ser>
        <c:dLbls>
          <c:showLegendKey val="0"/>
          <c:showVal val="0"/>
          <c:showCatName val="0"/>
          <c:showSerName val="0"/>
          <c:showPercent val="0"/>
          <c:showBubbleSize val="0"/>
        </c:dLbls>
        <c:smooth val="0"/>
        <c:axId val="344059920"/>
        <c:axId val="344061560"/>
      </c:lineChart>
      <c:dateAx>
        <c:axId val="344059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61560"/>
        <c:crosses val="autoZero"/>
        <c:auto val="1"/>
        <c:lblOffset val="100"/>
        <c:baseTimeUnit val="days"/>
      </c:dateAx>
      <c:valAx>
        <c:axId val="34406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Autopartner Karl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6</c:v>
                </c:pt>
                <c:pt idx="3">
                  <c:v>2</c:v>
                </c:pt>
                <c:pt idx="4">
                  <c:v>2</c:v>
                </c:pt>
                <c:pt idx="5">
                  <c:v>0</c:v>
                </c:pt>
                <c:pt idx="6">
                  <c:v>0</c:v>
                </c:pt>
              </c:numCache>
            </c:numRef>
          </c:val>
          <c:extLst>
            <c:ext xmlns:c16="http://schemas.microsoft.com/office/drawing/2014/chart" uri="{C3380CC4-5D6E-409C-BE32-E72D297353CC}">
              <c16:uniqueId val="{00000000-8BCC-462C-9DD2-FCE31CD13782}"/>
            </c:ext>
          </c:extLst>
        </c:ser>
        <c:dLbls>
          <c:showLegendKey val="0"/>
          <c:showVal val="0"/>
          <c:showCatName val="0"/>
          <c:showSerName val="0"/>
          <c:showPercent val="0"/>
          <c:showBubbleSize val="0"/>
        </c:dLbls>
        <c:gapWidth val="219"/>
        <c:overlap val="-27"/>
        <c:axId val="339891160"/>
        <c:axId val="339883616"/>
      </c:barChart>
      <c:catAx>
        <c:axId val="33989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83616"/>
        <c:crosses val="autoZero"/>
        <c:auto val="1"/>
        <c:lblAlgn val="ctr"/>
        <c:lblOffset val="100"/>
        <c:noMultiLvlLbl val="0"/>
      </c:catAx>
      <c:valAx>
        <c:axId val="33988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9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Autopartner Karl</c:v>
                </c:pt>
              </c:strCache>
            </c:strRef>
          </c:cat>
          <c:val>
            <c:numRef>
              <c:f>Sheet1!$B$2</c:f>
              <c:numCache>
                <c:formatCode>General</c:formatCode>
                <c:ptCount val="1"/>
                <c:pt idx="0">
                  <c:v>1</c:v>
                </c:pt>
              </c:numCache>
            </c:numRef>
          </c:val>
          <c:extLst>
            <c:ext xmlns:c16="http://schemas.microsoft.com/office/drawing/2014/chart" uri="{C3380CC4-5D6E-409C-BE32-E72D297353CC}">
              <c16:uniqueId val="{00000000-7E34-45E5-8FEC-BD74C622E0F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Autopartner Karl</c:v>
                </c:pt>
              </c:strCache>
            </c:strRef>
          </c:cat>
          <c:val>
            <c:numRef>
              <c:f>Sheet1!$C$2</c:f>
              <c:numCache>
                <c:formatCode>General</c:formatCode>
                <c:ptCount val="1"/>
                <c:pt idx="0">
                  <c:v>12</c:v>
                </c:pt>
              </c:numCache>
            </c:numRef>
          </c:val>
          <c:extLst>
            <c:ext xmlns:c16="http://schemas.microsoft.com/office/drawing/2014/chart" uri="{C3380CC4-5D6E-409C-BE32-E72D297353CC}">
              <c16:uniqueId val="{00000001-7E34-45E5-8FEC-BD74C622E0F9}"/>
            </c:ext>
          </c:extLst>
        </c:ser>
        <c:dLbls>
          <c:showLegendKey val="0"/>
          <c:showVal val="0"/>
          <c:showCatName val="0"/>
          <c:showSerName val="0"/>
          <c:showPercent val="0"/>
          <c:showBubbleSize val="0"/>
        </c:dLbls>
        <c:gapWidth val="150"/>
        <c:overlap val="100"/>
        <c:axId val="339887880"/>
        <c:axId val="339890176"/>
      </c:barChart>
      <c:catAx>
        <c:axId val="33988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90176"/>
        <c:crosses val="autoZero"/>
        <c:auto val="1"/>
        <c:lblAlgn val="ctr"/>
        <c:lblOffset val="100"/>
        <c:noMultiLvlLbl val="0"/>
      </c:catAx>
      <c:valAx>
        <c:axId val="339890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8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Autopartner Karl</c:v>
                </c:pt>
              </c:strCache>
            </c:strRef>
          </c:tx>
          <c:spPr>
            <a:solidFill>
              <a:schemeClr val="accent1"/>
            </a:solidFill>
            <a:ln>
              <a:noFill/>
            </a:ln>
            <a:effectLst/>
          </c:spPr>
          <c:invertIfNegative val="0"/>
          <c:cat>
            <c:strRef>
              <c:f>Sheet1!$A$2:$A$3</c:f>
              <c:strCache>
                <c:ptCount val="2"/>
                <c:pt idx="0">
                  <c:v>Link</c:v>
                </c:pt>
                <c:pt idx="1">
                  <c:v>Photo</c:v>
                </c:pt>
              </c:strCache>
            </c:strRef>
          </c:cat>
          <c:val>
            <c:numRef>
              <c:f>Sheet1!$B$2:$B$3</c:f>
              <c:numCache>
                <c:formatCode>General</c:formatCode>
                <c:ptCount val="2"/>
              </c:numCache>
            </c:numRef>
          </c:val>
          <c:extLst>
            <c:ext xmlns:c16="http://schemas.microsoft.com/office/drawing/2014/chart" uri="{C3380CC4-5D6E-409C-BE32-E72D297353CC}">
              <c16:uniqueId val="{00000000-D8EF-4286-8EEB-67CEE043A74D}"/>
            </c:ext>
          </c:extLst>
        </c:ser>
        <c:dLbls>
          <c:showLegendKey val="0"/>
          <c:showVal val="0"/>
          <c:showCatName val="0"/>
          <c:showSerName val="0"/>
          <c:showPercent val="0"/>
          <c:showBubbleSize val="0"/>
        </c:dLbls>
        <c:gapWidth val="219"/>
        <c:overlap val="-27"/>
        <c:axId val="339886896"/>
        <c:axId val="339901656"/>
      </c:barChart>
      <c:catAx>
        <c:axId val="33988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01656"/>
        <c:crosses val="autoZero"/>
        <c:auto val="1"/>
        <c:lblAlgn val="ctr"/>
        <c:lblOffset val="100"/>
        <c:noMultiLvlLbl val="0"/>
      </c:catAx>
      <c:valAx>
        <c:axId val="33990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8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Autopartner Karl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642-4866-9578-836190AD2DB7}"/>
            </c:ext>
          </c:extLst>
        </c:ser>
        <c:dLbls>
          <c:showLegendKey val="0"/>
          <c:showVal val="0"/>
          <c:showCatName val="0"/>
          <c:showSerName val="0"/>
          <c:showPercent val="0"/>
          <c:showBubbleSize val="0"/>
        </c:dLbls>
        <c:gapWidth val="219"/>
        <c:overlap val="-27"/>
        <c:axId val="339904280"/>
        <c:axId val="339897064"/>
      </c:barChart>
      <c:catAx>
        <c:axId val="33990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97064"/>
        <c:crosses val="autoZero"/>
        <c:auto val="1"/>
        <c:lblAlgn val="ctr"/>
        <c:lblOffset val="100"/>
        <c:noMultiLvlLbl val="0"/>
      </c:catAx>
      <c:valAx>
        <c:axId val="33989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0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Autopartner Karl</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numCache>
            </c:numRef>
          </c:val>
          <c:smooth val="0"/>
          <c:extLst>
            <c:ext xmlns:c16="http://schemas.microsoft.com/office/drawing/2014/chart" uri="{C3380CC4-5D6E-409C-BE32-E72D297353CC}">
              <c16:uniqueId val="{00000000-253A-4D6B-B173-21B688181B6A}"/>
            </c:ext>
          </c:extLst>
        </c:ser>
        <c:dLbls>
          <c:showLegendKey val="0"/>
          <c:showVal val="0"/>
          <c:showCatName val="0"/>
          <c:showSerName val="0"/>
          <c:showPercent val="0"/>
          <c:showBubbleSize val="0"/>
        </c:dLbls>
        <c:smooth val="0"/>
        <c:axId val="339896408"/>
        <c:axId val="339898048"/>
      </c:lineChart>
      <c:dateAx>
        <c:axId val="33989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98048"/>
        <c:crosses val="autoZero"/>
        <c:auto val="1"/>
        <c:lblOffset val="100"/>
        <c:baseTimeUnit val="days"/>
      </c:dateAx>
      <c:valAx>
        <c:axId val="33989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9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55</c:v>
                </c:pt>
                <c:pt idx="2">
                  <c:v>150</c:v>
                </c:pt>
                <c:pt idx="3">
                  <c:v>139</c:v>
                </c:pt>
                <c:pt idx="4">
                  <c:v>100</c:v>
                </c:pt>
                <c:pt idx="5">
                  <c:v>81</c:v>
                </c:pt>
                <c:pt idx="6">
                  <c:v>24</c:v>
                </c:pt>
              </c:numCache>
            </c:numRef>
          </c:val>
          <c:extLst>
            <c:ext xmlns:c16="http://schemas.microsoft.com/office/drawing/2014/chart" uri="{C3380CC4-5D6E-409C-BE32-E72D297353CC}">
              <c16:uniqueId val="{00000000-D0E6-424F-A4D4-687DD538093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c:v>
                </c:pt>
                <c:pt idx="1">
                  <c:v>173</c:v>
                </c:pt>
                <c:pt idx="2">
                  <c:v>382</c:v>
                </c:pt>
                <c:pt idx="3">
                  <c:v>254</c:v>
                </c:pt>
                <c:pt idx="4">
                  <c:v>175</c:v>
                </c:pt>
                <c:pt idx="5">
                  <c:v>97</c:v>
                </c:pt>
                <c:pt idx="6">
                  <c:v>58</c:v>
                </c:pt>
              </c:numCache>
            </c:numRef>
          </c:val>
          <c:extLst>
            <c:ext xmlns:c16="http://schemas.microsoft.com/office/drawing/2014/chart" uri="{C3380CC4-5D6E-409C-BE32-E72D297353CC}">
              <c16:uniqueId val="{00000001-D0E6-424F-A4D4-687DD5380933}"/>
            </c:ext>
          </c:extLst>
        </c:ser>
        <c:dLbls>
          <c:showLegendKey val="0"/>
          <c:showVal val="0"/>
          <c:showCatName val="0"/>
          <c:showSerName val="0"/>
          <c:showPercent val="0"/>
          <c:showBubbleSize val="0"/>
        </c:dLbls>
        <c:gapWidth val="219"/>
        <c:overlap val="-27"/>
        <c:axId val="339873776"/>
        <c:axId val="339879680"/>
      </c:barChart>
      <c:catAx>
        <c:axId val="33987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79680"/>
        <c:crosses val="autoZero"/>
        <c:auto val="1"/>
        <c:lblAlgn val="ctr"/>
        <c:lblOffset val="100"/>
        <c:noMultiLvlLbl val="0"/>
      </c:catAx>
      <c:valAx>
        <c:axId val="33987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7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Autopartner Karl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214.63333333333</c:v>
                </c:pt>
                <c:pt idx="1">
                  <c:v>129.46666666666999</c:v>
                </c:pt>
                <c:pt idx="2">
                  <c:v>83.666666666666998</c:v>
                </c:pt>
                <c:pt idx="3">
                  <c:v>65.966666666666995</c:v>
                </c:pt>
                <c:pt idx="4">
                  <c:v>79.166666666666998</c:v>
                </c:pt>
                <c:pt idx="5">
                  <c:v>143.23333333332999</c:v>
                </c:pt>
                <c:pt idx="6">
                  <c:v>251.9</c:v>
                </c:pt>
                <c:pt idx="7">
                  <c:v>345.13333333332997</c:v>
                </c:pt>
                <c:pt idx="8">
                  <c:v>440.3</c:v>
                </c:pt>
                <c:pt idx="9">
                  <c:v>430.29032258065001</c:v>
                </c:pt>
                <c:pt idx="10">
                  <c:v>428.80645161289999</c:v>
                </c:pt>
                <c:pt idx="11">
                  <c:v>436.87096774193998</c:v>
                </c:pt>
                <c:pt idx="12">
                  <c:v>473.51612903225998</c:v>
                </c:pt>
                <c:pt idx="13">
                  <c:v>459.58064516129002</c:v>
                </c:pt>
                <c:pt idx="14">
                  <c:v>448.45161290323</c:v>
                </c:pt>
                <c:pt idx="15">
                  <c:v>451.48387096774002</c:v>
                </c:pt>
                <c:pt idx="16">
                  <c:v>464.83870967742001</c:v>
                </c:pt>
                <c:pt idx="17">
                  <c:v>471.29032258065001</c:v>
                </c:pt>
                <c:pt idx="18">
                  <c:v>477.16129032257999</c:v>
                </c:pt>
                <c:pt idx="19">
                  <c:v>494</c:v>
                </c:pt>
                <c:pt idx="20">
                  <c:v>522.16129032258004</c:v>
                </c:pt>
                <c:pt idx="21">
                  <c:v>524.64516129031995</c:v>
                </c:pt>
                <c:pt idx="22">
                  <c:v>469.64516129032</c:v>
                </c:pt>
                <c:pt idx="23">
                  <c:v>337.32258064515997</c:v>
                </c:pt>
              </c:numCache>
            </c:numRef>
          </c:val>
          <c:smooth val="0"/>
          <c:extLst>
            <c:ext xmlns:c16="http://schemas.microsoft.com/office/drawing/2014/chart" uri="{C3380CC4-5D6E-409C-BE32-E72D297353CC}">
              <c16:uniqueId val="{00000000-D700-4A3E-9B0E-650401764663}"/>
            </c:ext>
          </c:extLst>
        </c:ser>
        <c:dLbls>
          <c:showLegendKey val="0"/>
          <c:showVal val="0"/>
          <c:showCatName val="0"/>
          <c:showSerName val="0"/>
          <c:showPercent val="0"/>
          <c:showBubbleSize val="0"/>
        </c:dLbls>
        <c:smooth val="0"/>
        <c:axId val="339878368"/>
        <c:axId val="339880336"/>
      </c:lineChart>
      <c:catAx>
        <c:axId val="33987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80336"/>
        <c:crosses val="autoZero"/>
        <c:auto val="1"/>
        <c:lblAlgn val="ctr"/>
        <c:lblOffset val="100"/>
        <c:noMultiLvlLbl val="0"/>
      </c:catAx>
      <c:valAx>
        <c:axId val="33988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7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A671C-4F6C-480D-ABA2-263EFE00AF20}"/>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CEB90FA-031B-4A05-9676-B7E5B71355FC}"/>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167687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452-9AF3-49C7-9A44-5956E97835E4}"/>
              </a:ext>
            </a:extLst>
          </p:cNvPr>
          <p:cNvSpPr>
            <a:spLocks noGrp="1"/>
          </p:cNvSpPr>
          <p:nvPr>
            <p:ph type="title"/>
          </p:nvPr>
        </p:nvSpPr>
        <p:spPr/>
        <p:txBody>
          <a:bodyPr/>
          <a:lstStyle/>
          <a:p>
            <a:r>
              <a:rPr lang="de-DE"/>
              <a:t>Wichtigste Werte (KPI's) | Autopartner Karl</a:t>
            </a:r>
            <a:endParaRPr lang="en-US"/>
          </a:p>
        </p:txBody>
      </p:sp>
      <p:graphicFrame>
        <p:nvGraphicFramePr>
          <p:cNvPr id="5" name="Table Placeholder 4">
            <a:extLst>
              <a:ext uri="{FF2B5EF4-FFF2-40B4-BE49-F238E27FC236}">
                <a16:creationId xmlns:a16="http://schemas.microsoft.com/office/drawing/2014/main" id="{3975F1D3-D21E-44F5-B04E-2B1FA6627518}"/>
              </a:ext>
            </a:extLst>
          </p:cNvPr>
          <p:cNvGraphicFramePr>
            <a:graphicFrameLocks noGrp="1"/>
          </p:cNvGraphicFramePr>
          <p:nvPr>
            <p:ph type="tbl" sz="quarter" idx="13"/>
            <p:extLst>
              <p:ext uri="{D42A27DB-BD31-4B8C-83A1-F6EECF244321}">
                <p14:modId xmlns:p14="http://schemas.microsoft.com/office/powerpoint/2010/main" val="229036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75794777"/>
                    </a:ext>
                  </a:extLst>
                </a:gridCol>
                <a:gridCol w="740664">
                  <a:extLst>
                    <a:ext uri="{9D8B030D-6E8A-4147-A177-3AD203B41FA5}">
                      <a16:colId xmlns:a16="http://schemas.microsoft.com/office/drawing/2014/main" val="1006372039"/>
                    </a:ext>
                  </a:extLst>
                </a:gridCol>
                <a:gridCol w="740664">
                  <a:extLst>
                    <a:ext uri="{9D8B030D-6E8A-4147-A177-3AD203B41FA5}">
                      <a16:colId xmlns:a16="http://schemas.microsoft.com/office/drawing/2014/main" val="1343780912"/>
                    </a:ext>
                  </a:extLst>
                </a:gridCol>
                <a:gridCol w="740664">
                  <a:extLst>
                    <a:ext uri="{9D8B030D-6E8A-4147-A177-3AD203B41FA5}">
                      <a16:colId xmlns:a16="http://schemas.microsoft.com/office/drawing/2014/main" val="624188001"/>
                    </a:ext>
                  </a:extLst>
                </a:gridCol>
                <a:gridCol w="740664">
                  <a:extLst>
                    <a:ext uri="{9D8B030D-6E8A-4147-A177-3AD203B41FA5}">
                      <a16:colId xmlns:a16="http://schemas.microsoft.com/office/drawing/2014/main" val="2107844895"/>
                    </a:ext>
                  </a:extLst>
                </a:gridCol>
                <a:gridCol w="740664">
                  <a:extLst>
                    <a:ext uri="{9D8B030D-6E8A-4147-A177-3AD203B41FA5}">
                      <a16:colId xmlns:a16="http://schemas.microsoft.com/office/drawing/2014/main" val="1504034663"/>
                    </a:ext>
                  </a:extLst>
                </a:gridCol>
                <a:gridCol w="740664">
                  <a:extLst>
                    <a:ext uri="{9D8B030D-6E8A-4147-A177-3AD203B41FA5}">
                      <a16:colId xmlns:a16="http://schemas.microsoft.com/office/drawing/2014/main" val="1428407702"/>
                    </a:ext>
                  </a:extLst>
                </a:gridCol>
                <a:gridCol w="740664">
                  <a:extLst>
                    <a:ext uri="{9D8B030D-6E8A-4147-A177-3AD203B41FA5}">
                      <a16:colId xmlns:a16="http://schemas.microsoft.com/office/drawing/2014/main" val="3753479479"/>
                    </a:ext>
                  </a:extLst>
                </a:gridCol>
                <a:gridCol w="740664">
                  <a:extLst>
                    <a:ext uri="{9D8B030D-6E8A-4147-A177-3AD203B41FA5}">
                      <a16:colId xmlns:a16="http://schemas.microsoft.com/office/drawing/2014/main" val="2882137460"/>
                    </a:ext>
                  </a:extLst>
                </a:gridCol>
                <a:gridCol w="740664">
                  <a:extLst>
                    <a:ext uri="{9D8B030D-6E8A-4147-A177-3AD203B41FA5}">
                      <a16:colId xmlns:a16="http://schemas.microsoft.com/office/drawing/2014/main" val="3537512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90113619"/>
                  </a:ext>
                </a:extLst>
              </a:tr>
              <a:tr h="370840">
                <a:tc>
                  <a:txBody>
                    <a:bodyPr/>
                    <a:lstStyle/>
                    <a:p>
                      <a:r>
                        <a:rPr lang="en-US" sz="1000"/>
                        <a:t>Autopartner Karl</a:t>
                      </a:r>
                    </a:p>
                  </a:txBody>
                  <a:tcPr/>
                </a:tc>
                <a:tc>
                  <a:txBody>
                    <a:bodyPr/>
                    <a:lstStyle/>
                    <a:p>
                      <a:r>
                        <a:rPr lang="en-US" sz="1000"/>
                        <a:t>n/a</a:t>
                      </a:r>
                    </a:p>
                  </a:txBody>
                  <a:tcPr/>
                </a:tc>
                <a:tc>
                  <a:txBody>
                    <a:bodyPr/>
                    <a:lstStyle/>
                    <a:p>
                      <a:r>
                        <a:rPr lang="en-US" sz="1000"/>
                        <a:t>n/a</a:t>
                      </a:r>
                    </a:p>
                  </a:txBody>
                  <a:tcPr/>
                </a:tc>
                <a:tc>
                  <a:txBody>
                    <a:bodyPr/>
                    <a:lstStyle/>
                    <a:p>
                      <a:r>
                        <a:rPr lang="en-US" sz="1000"/>
                        <a:t>13</a:t>
                      </a:r>
                    </a:p>
                  </a:txBody>
                  <a:tcPr/>
                </a:tc>
                <a:tc>
                  <a:txBody>
                    <a:bodyPr/>
                    <a:lstStyle/>
                    <a:p>
                      <a:r>
                        <a:rPr lang="en-US" sz="1000"/>
                        <a:t>202</a:t>
                      </a:r>
                    </a:p>
                  </a:txBody>
                  <a:tcPr/>
                </a:tc>
                <a:tc>
                  <a:txBody>
                    <a:bodyPr/>
                    <a:lstStyle/>
                    <a:p>
                      <a:r>
                        <a:rPr lang="en-US" sz="1000"/>
                        <a:t>9</a:t>
                      </a:r>
                    </a:p>
                  </a:txBody>
                  <a:tcPr/>
                </a:tc>
                <a:tc>
                  <a:txBody>
                    <a:bodyPr/>
                    <a:lstStyle/>
                    <a:p>
                      <a:r>
                        <a:rPr lang="en-US" sz="1000"/>
                        <a:t>14</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837914290"/>
                  </a:ext>
                </a:extLst>
              </a:tr>
            </a:tbl>
          </a:graphicData>
        </a:graphic>
      </p:graphicFrame>
      <p:sp>
        <p:nvSpPr>
          <p:cNvPr id="4" name="Text Placeholder 3">
            <a:extLst>
              <a:ext uri="{FF2B5EF4-FFF2-40B4-BE49-F238E27FC236}">
                <a16:creationId xmlns:a16="http://schemas.microsoft.com/office/drawing/2014/main" id="{DD88F695-5231-4F68-AB0D-2730005A42A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77270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BBCF4-C57A-4102-AFC2-980DEAFEA1E0}"/>
              </a:ext>
            </a:extLst>
          </p:cNvPr>
          <p:cNvSpPr>
            <a:spLocks noGrp="1"/>
          </p:cNvSpPr>
          <p:nvPr>
            <p:ph type="title"/>
          </p:nvPr>
        </p:nvSpPr>
        <p:spPr/>
        <p:txBody>
          <a:bodyPr/>
          <a:lstStyle/>
          <a:p>
            <a:r>
              <a:rPr lang="en-US"/>
              <a:t>Fans (Übersicht) | Autopartner Karl</a:t>
            </a:r>
          </a:p>
        </p:txBody>
      </p:sp>
      <p:graphicFrame>
        <p:nvGraphicFramePr>
          <p:cNvPr id="5" name="Table Placeholder 4">
            <a:extLst>
              <a:ext uri="{FF2B5EF4-FFF2-40B4-BE49-F238E27FC236}">
                <a16:creationId xmlns:a16="http://schemas.microsoft.com/office/drawing/2014/main" id="{52E5C0EB-8763-41A2-9A5B-A1CC08299C42}"/>
              </a:ext>
            </a:extLst>
          </p:cNvPr>
          <p:cNvGraphicFramePr>
            <a:graphicFrameLocks noGrp="1"/>
          </p:cNvGraphicFramePr>
          <p:nvPr>
            <p:ph type="tbl" sz="quarter" idx="13"/>
            <p:extLst>
              <p:ext uri="{D42A27DB-BD31-4B8C-83A1-F6EECF244321}">
                <p14:modId xmlns:p14="http://schemas.microsoft.com/office/powerpoint/2010/main" val="251868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383614"/>
                    </a:ext>
                  </a:extLst>
                </a:gridCol>
                <a:gridCol w="1234440">
                  <a:extLst>
                    <a:ext uri="{9D8B030D-6E8A-4147-A177-3AD203B41FA5}">
                      <a16:colId xmlns:a16="http://schemas.microsoft.com/office/drawing/2014/main" val="2723830098"/>
                    </a:ext>
                  </a:extLst>
                </a:gridCol>
                <a:gridCol w="822960">
                  <a:extLst>
                    <a:ext uri="{9D8B030D-6E8A-4147-A177-3AD203B41FA5}">
                      <a16:colId xmlns:a16="http://schemas.microsoft.com/office/drawing/2014/main" val="2926013751"/>
                    </a:ext>
                  </a:extLst>
                </a:gridCol>
                <a:gridCol w="822960">
                  <a:extLst>
                    <a:ext uri="{9D8B030D-6E8A-4147-A177-3AD203B41FA5}">
                      <a16:colId xmlns:a16="http://schemas.microsoft.com/office/drawing/2014/main" val="1374496914"/>
                    </a:ext>
                  </a:extLst>
                </a:gridCol>
                <a:gridCol w="822960">
                  <a:extLst>
                    <a:ext uri="{9D8B030D-6E8A-4147-A177-3AD203B41FA5}">
                      <a16:colId xmlns:a16="http://schemas.microsoft.com/office/drawing/2014/main" val="2509066155"/>
                    </a:ext>
                  </a:extLst>
                </a:gridCol>
                <a:gridCol w="822960">
                  <a:extLst>
                    <a:ext uri="{9D8B030D-6E8A-4147-A177-3AD203B41FA5}">
                      <a16:colId xmlns:a16="http://schemas.microsoft.com/office/drawing/2014/main" val="3885552529"/>
                    </a:ext>
                  </a:extLst>
                </a:gridCol>
                <a:gridCol w="822960">
                  <a:extLst>
                    <a:ext uri="{9D8B030D-6E8A-4147-A177-3AD203B41FA5}">
                      <a16:colId xmlns:a16="http://schemas.microsoft.com/office/drawing/2014/main" val="2804875345"/>
                    </a:ext>
                  </a:extLst>
                </a:gridCol>
                <a:gridCol w="822960">
                  <a:extLst>
                    <a:ext uri="{9D8B030D-6E8A-4147-A177-3AD203B41FA5}">
                      <a16:colId xmlns:a16="http://schemas.microsoft.com/office/drawing/2014/main" val="36972804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324221493"/>
                  </a:ext>
                </a:extLst>
              </a:tr>
              <a:tr h="370840">
                <a:tc>
                  <a:txBody>
                    <a:bodyPr/>
                    <a:lstStyle/>
                    <a:p>
                      <a:r>
                        <a:rPr lang="en-US" sz="1000"/>
                        <a:t>Autopartner Karl</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448664961"/>
                  </a:ext>
                </a:extLst>
              </a:tr>
            </a:tbl>
          </a:graphicData>
        </a:graphic>
      </p:graphicFrame>
      <p:sp>
        <p:nvSpPr>
          <p:cNvPr id="4" name="Text Placeholder 3">
            <a:extLst>
              <a:ext uri="{FF2B5EF4-FFF2-40B4-BE49-F238E27FC236}">
                <a16:creationId xmlns:a16="http://schemas.microsoft.com/office/drawing/2014/main" id="{FED88307-72A8-4348-9F47-9EE3767B41C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37643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022F9-A462-46B1-9C58-508651E39B65}"/>
              </a:ext>
            </a:extLst>
          </p:cNvPr>
          <p:cNvSpPr>
            <a:spLocks noGrp="1"/>
          </p:cNvSpPr>
          <p:nvPr>
            <p:ph type="title"/>
          </p:nvPr>
        </p:nvSpPr>
        <p:spPr/>
        <p:txBody>
          <a:bodyPr/>
          <a:lstStyle/>
          <a:p>
            <a:r>
              <a:rPr lang="en-US"/>
              <a:t>Key Metrics Table w. User Post RR | Autopartner Karl</a:t>
            </a:r>
          </a:p>
        </p:txBody>
      </p:sp>
      <p:graphicFrame>
        <p:nvGraphicFramePr>
          <p:cNvPr id="5" name="Table Placeholder 4">
            <a:extLst>
              <a:ext uri="{FF2B5EF4-FFF2-40B4-BE49-F238E27FC236}">
                <a16:creationId xmlns:a16="http://schemas.microsoft.com/office/drawing/2014/main" id="{6443E7C5-589E-40DE-98D8-4207184F2B31}"/>
              </a:ext>
            </a:extLst>
          </p:cNvPr>
          <p:cNvGraphicFramePr>
            <a:graphicFrameLocks noGrp="1"/>
          </p:cNvGraphicFramePr>
          <p:nvPr>
            <p:ph type="tbl" sz="quarter" idx="13"/>
            <p:extLst>
              <p:ext uri="{D42A27DB-BD31-4B8C-83A1-F6EECF244321}">
                <p14:modId xmlns:p14="http://schemas.microsoft.com/office/powerpoint/2010/main" val="3279850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65591091"/>
                    </a:ext>
                  </a:extLst>
                </a:gridCol>
                <a:gridCol w="740664">
                  <a:extLst>
                    <a:ext uri="{9D8B030D-6E8A-4147-A177-3AD203B41FA5}">
                      <a16:colId xmlns:a16="http://schemas.microsoft.com/office/drawing/2014/main" val="1950249792"/>
                    </a:ext>
                  </a:extLst>
                </a:gridCol>
                <a:gridCol w="740664">
                  <a:extLst>
                    <a:ext uri="{9D8B030D-6E8A-4147-A177-3AD203B41FA5}">
                      <a16:colId xmlns:a16="http://schemas.microsoft.com/office/drawing/2014/main" val="3145436526"/>
                    </a:ext>
                  </a:extLst>
                </a:gridCol>
                <a:gridCol w="740664">
                  <a:extLst>
                    <a:ext uri="{9D8B030D-6E8A-4147-A177-3AD203B41FA5}">
                      <a16:colId xmlns:a16="http://schemas.microsoft.com/office/drawing/2014/main" val="557501036"/>
                    </a:ext>
                  </a:extLst>
                </a:gridCol>
                <a:gridCol w="740664">
                  <a:extLst>
                    <a:ext uri="{9D8B030D-6E8A-4147-A177-3AD203B41FA5}">
                      <a16:colId xmlns:a16="http://schemas.microsoft.com/office/drawing/2014/main" val="898024924"/>
                    </a:ext>
                  </a:extLst>
                </a:gridCol>
                <a:gridCol w="740664">
                  <a:extLst>
                    <a:ext uri="{9D8B030D-6E8A-4147-A177-3AD203B41FA5}">
                      <a16:colId xmlns:a16="http://schemas.microsoft.com/office/drawing/2014/main" val="3687809196"/>
                    </a:ext>
                  </a:extLst>
                </a:gridCol>
                <a:gridCol w="740664">
                  <a:extLst>
                    <a:ext uri="{9D8B030D-6E8A-4147-A177-3AD203B41FA5}">
                      <a16:colId xmlns:a16="http://schemas.microsoft.com/office/drawing/2014/main" val="2580541789"/>
                    </a:ext>
                  </a:extLst>
                </a:gridCol>
                <a:gridCol w="740664">
                  <a:extLst>
                    <a:ext uri="{9D8B030D-6E8A-4147-A177-3AD203B41FA5}">
                      <a16:colId xmlns:a16="http://schemas.microsoft.com/office/drawing/2014/main" val="1141085396"/>
                    </a:ext>
                  </a:extLst>
                </a:gridCol>
                <a:gridCol w="740664">
                  <a:extLst>
                    <a:ext uri="{9D8B030D-6E8A-4147-A177-3AD203B41FA5}">
                      <a16:colId xmlns:a16="http://schemas.microsoft.com/office/drawing/2014/main" val="839898791"/>
                    </a:ext>
                  </a:extLst>
                </a:gridCol>
                <a:gridCol w="740664">
                  <a:extLst>
                    <a:ext uri="{9D8B030D-6E8A-4147-A177-3AD203B41FA5}">
                      <a16:colId xmlns:a16="http://schemas.microsoft.com/office/drawing/2014/main" val="19202653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09249707"/>
                  </a:ext>
                </a:extLst>
              </a:tr>
              <a:tr h="370840">
                <a:tc>
                  <a:txBody>
                    <a:bodyPr/>
                    <a:lstStyle/>
                    <a:p>
                      <a:r>
                        <a:rPr lang="en-US" sz="1000"/>
                        <a:t>Autopartner Karl</a:t>
                      </a:r>
                    </a:p>
                  </a:txBody>
                  <a:tcPr/>
                </a:tc>
                <a:tc>
                  <a:txBody>
                    <a:bodyPr/>
                    <a:lstStyle/>
                    <a:p>
                      <a:r>
                        <a:rPr lang="en-US" sz="1000"/>
                        <a:t>n/a</a:t>
                      </a:r>
                    </a:p>
                  </a:txBody>
                  <a:tcPr/>
                </a:tc>
                <a:tc>
                  <a:txBody>
                    <a:bodyPr/>
                    <a:lstStyle/>
                    <a:p>
                      <a:r>
                        <a:rPr lang="en-US" sz="1000"/>
                        <a:t>n/a</a:t>
                      </a:r>
                    </a:p>
                  </a:txBody>
                  <a:tcPr/>
                </a:tc>
                <a:tc>
                  <a:txBody>
                    <a:bodyPr/>
                    <a:lstStyle/>
                    <a:p>
                      <a:r>
                        <a:rPr lang="en-US" sz="1000"/>
                        <a:t>13</a:t>
                      </a:r>
                    </a:p>
                  </a:txBody>
                  <a:tcPr/>
                </a:tc>
                <a:tc>
                  <a:txBody>
                    <a:bodyPr/>
                    <a:lstStyle/>
                    <a:p>
                      <a:r>
                        <a:rPr lang="en-US" sz="1000"/>
                        <a:t>202</a:t>
                      </a:r>
                    </a:p>
                  </a:txBody>
                  <a:tcPr/>
                </a:tc>
                <a:tc>
                  <a:txBody>
                    <a:bodyPr/>
                    <a:lstStyle/>
                    <a:p>
                      <a:r>
                        <a:rPr lang="en-US" sz="1000"/>
                        <a:t>9</a:t>
                      </a:r>
                    </a:p>
                  </a:txBody>
                  <a:tcPr/>
                </a:tc>
                <a:tc>
                  <a:txBody>
                    <a:bodyPr/>
                    <a:lstStyle/>
                    <a:p>
                      <a:r>
                        <a:rPr lang="en-US" sz="1000"/>
                        <a:t>14</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86486489"/>
                  </a:ext>
                </a:extLst>
              </a:tr>
            </a:tbl>
          </a:graphicData>
        </a:graphic>
      </p:graphicFrame>
      <p:sp>
        <p:nvSpPr>
          <p:cNvPr id="4" name="Text Placeholder 3">
            <a:extLst>
              <a:ext uri="{FF2B5EF4-FFF2-40B4-BE49-F238E27FC236}">
                <a16:creationId xmlns:a16="http://schemas.microsoft.com/office/drawing/2014/main" id="{754E8C9D-4B8E-415A-AB73-A359147C1BC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78003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352A4-817B-4712-9D13-630D6FB4B852}"/>
              </a:ext>
            </a:extLst>
          </p:cNvPr>
          <p:cNvSpPr>
            <a:spLocks noGrp="1"/>
          </p:cNvSpPr>
          <p:nvPr>
            <p:ph type="title"/>
          </p:nvPr>
        </p:nvSpPr>
        <p:spPr/>
        <p:txBody>
          <a:bodyPr/>
          <a:lstStyle/>
          <a:p>
            <a:r>
              <a:rPr lang="en-US"/>
              <a:t>Facebook Fans Total | Autopartner Karl</a:t>
            </a:r>
          </a:p>
        </p:txBody>
      </p:sp>
      <p:graphicFrame>
        <p:nvGraphicFramePr>
          <p:cNvPr id="6" name="Chart Placeholder 5">
            <a:extLst>
              <a:ext uri="{FF2B5EF4-FFF2-40B4-BE49-F238E27FC236}">
                <a16:creationId xmlns:a16="http://schemas.microsoft.com/office/drawing/2014/main" id="{F8361F06-4783-49E9-8E8F-74AC45B98336}"/>
              </a:ext>
            </a:extLst>
          </p:cNvPr>
          <p:cNvGraphicFramePr>
            <a:graphicFrameLocks noGrp="1"/>
          </p:cNvGraphicFramePr>
          <p:nvPr>
            <p:ph type="chart" sz="quarter" idx="13"/>
            <p:extLst>
              <p:ext uri="{D42A27DB-BD31-4B8C-83A1-F6EECF244321}">
                <p14:modId xmlns:p14="http://schemas.microsoft.com/office/powerpoint/2010/main" val="679887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5629AC-9C1B-4BE3-8763-70DEDFB6940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98226CD-1D6A-451D-B8B9-12F258F17B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6355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9F931-8DD2-48B2-B496-9DC3E19028A3}"/>
              </a:ext>
            </a:extLst>
          </p:cNvPr>
          <p:cNvSpPr>
            <a:spLocks noGrp="1"/>
          </p:cNvSpPr>
          <p:nvPr>
            <p:ph type="title"/>
          </p:nvPr>
        </p:nvSpPr>
        <p:spPr/>
        <p:txBody>
          <a:bodyPr/>
          <a:lstStyle/>
          <a:p>
            <a:r>
              <a:rPr lang="de-DE"/>
              <a:t>Eigene Beiträge (Postings) | Autopartner Karl - 1 of 4</a:t>
            </a:r>
            <a:endParaRPr lang="en-US"/>
          </a:p>
        </p:txBody>
      </p:sp>
      <p:graphicFrame>
        <p:nvGraphicFramePr>
          <p:cNvPr id="5" name="Table Placeholder 4">
            <a:extLst>
              <a:ext uri="{FF2B5EF4-FFF2-40B4-BE49-F238E27FC236}">
                <a16:creationId xmlns:a16="http://schemas.microsoft.com/office/drawing/2014/main" id="{FB9715F0-3FE8-4D7D-9642-8EA7402DF134}"/>
              </a:ext>
            </a:extLst>
          </p:cNvPr>
          <p:cNvGraphicFramePr>
            <a:graphicFrameLocks noGrp="1"/>
          </p:cNvGraphicFramePr>
          <p:nvPr>
            <p:ph type="tbl" sz="quarter" idx="13"/>
            <p:extLst>
              <p:ext uri="{D42A27DB-BD31-4B8C-83A1-F6EECF244321}">
                <p14:modId xmlns:p14="http://schemas.microsoft.com/office/powerpoint/2010/main" val="67965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1022627"/>
                    </a:ext>
                  </a:extLst>
                </a:gridCol>
                <a:gridCol w="658368">
                  <a:extLst>
                    <a:ext uri="{9D8B030D-6E8A-4147-A177-3AD203B41FA5}">
                      <a16:colId xmlns:a16="http://schemas.microsoft.com/office/drawing/2014/main" val="2093203615"/>
                    </a:ext>
                  </a:extLst>
                </a:gridCol>
                <a:gridCol w="658368">
                  <a:extLst>
                    <a:ext uri="{9D8B030D-6E8A-4147-A177-3AD203B41FA5}">
                      <a16:colId xmlns:a16="http://schemas.microsoft.com/office/drawing/2014/main" val="1041291944"/>
                    </a:ext>
                  </a:extLst>
                </a:gridCol>
                <a:gridCol w="658368">
                  <a:extLst>
                    <a:ext uri="{9D8B030D-6E8A-4147-A177-3AD203B41FA5}">
                      <a16:colId xmlns:a16="http://schemas.microsoft.com/office/drawing/2014/main" val="1674128006"/>
                    </a:ext>
                  </a:extLst>
                </a:gridCol>
                <a:gridCol w="658368">
                  <a:extLst>
                    <a:ext uri="{9D8B030D-6E8A-4147-A177-3AD203B41FA5}">
                      <a16:colId xmlns:a16="http://schemas.microsoft.com/office/drawing/2014/main" val="3276375489"/>
                    </a:ext>
                  </a:extLst>
                </a:gridCol>
                <a:gridCol w="658368">
                  <a:extLst>
                    <a:ext uri="{9D8B030D-6E8A-4147-A177-3AD203B41FA5}">
                      <a16:colId xmlns:a16="http://schemas.microsoft.com/office/drawing/2014/main" val="3911285377"/>
                    </a:ext>
                  </a:extLst>
                </a:gridCol>
                <a:gridCol w="658368">
                  <a:extLst>
                    <a:ext uri="{9D8B030D-6E8A-4147-A177-3AD203B41FA5}">
                      <a16:colId xmlns:a16="http://schemas.microsoft.com/office/drawing/2014/main" val="3762151749"/>
                    </a:ext>
                  </a:extLst>
                </a:gridCol>
                <a:gridCol w="658368">
                  <a:extLst>
                    <a:ext uri="{9D8B030D-6E8A-4147-A177-3AD203B41FA5}">
                      <a16:colId xmlns:a16="http://schemas.microsoft.com/office/drawing/2014/main" val="3117039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375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- 2018-08-31 08:00:01 </a:t>
                      </a:r>
                      <a:r>
                        <a:rPr kumimoji="0" lang="de-DE" sz="1000" b="0" i="0" u="none" strike="noStrike" kern="1200" cap="none" spc="0" normalizeH="0" baseline="0" noProof="0">
                          <a:ln>
                            <a:noFill/>
                          </a:ln>
                          <a:solidFill>
                            <a:prstClr val="black"/>
                          </a:solidFill>
                          <a:effectLst/>
                          <a:uLnTx/>
                          <a:uFillTx/>
                          <a:latin typeface="+mn-lt"/>
                          <a:ea typeface="+mn-ea"/>
                          <a:cs typeface="+mn-cs"/>
                        </a:rPr>
                        <a:t> 
 Eine Mission, ein Name: Markus. Markus Schimmer und Markus Zawrel sind für Sie da, wenn es um Ersatzteile und Zubehör geht. Lassen Sie sich von Herrn Zawrel beraten und Sie werden staunen, was alles in Ihrem Volvo oder Ford steckt.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154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- 2018-08-30 17:00:01 </a:t>
                      </a:r>
                      <a:r>
                        <a:rPr kumimoji="0" lang="de-DE" sz="1000" b="0" i="0" u="none" strike="noStrike" kern="1200" cap="none" spc="0" normalizeH="0" baseline="0" noProof="0">
                          <a:ln>
                            <a:noFill/>
                          </a:ln>
                          <a:solidFill>
                            <a:prstClr val="black"/>
                          </a:solidFill>
                          <a:effectLst/>
                          <a:uLnTx/>
                          <a:uFillTx/>
                          <a:latin typeface="+mn-lt"/>
                          <a:ea typeface="+mn-ea"/>
                          <a:cs typeface="+mn-cs"/>
                        </a:rPr>
                        <a:t> 
 Die Autopartner Karl FORD Bühne wurde gerockt am Mistelbacher Stadtfest! Für Autopartner Karl besonders großartig, dafür als einer der Hauptsponsoren zur Verfügung stehen zu dürfen und die Bühne so toll in Szene gesetzt zu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0395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15:00:03 </a:t>
                      </a:r>
                      <a:r>
                        <a:rPr kumimoji="0" lang="de-DE" sz="1000" b="0" i="0" u="none" strike="noStrike" kern="1200" cap="none" spc="0" normalizeH="0" baseline="0" noProof="0">
                          <a:ln>
                            <a:noFill/>
                          </a:ln>
                          <a:solidFill>
                            <a:prstClr val="black"/>
                          </a:solidFill>
                          <a:effectLst/>
                          <a:uLnTx/>
                          <a:uFillTx/>
                          <a:latin typeface="+mn-lt"/>
                          <a:ea typeface="+mn-ea"/>
                          <a:cs typeface="+mn-cs"/>
                        </a:rPr>
                        <a:t> 
 Ganz besonderen Spaß hatte unser Gerhard Karl bei der Eröffnung des Mistelbacher Stadtfestes als einer der Hauptsponsoren gemeinsam mit LAbg. Mag. Kurt Hackl und Bgm. Alfred Pohl auf der Bühne. Prost!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020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12:45:00 </a:t>
                      </a:r>
                      <a:r>
                        <a:rPr kumimoji="0" lang="de-DE" sz="1000" b="0" i="0" u="none" strike="noStrike" kern="1200" cap="none" spc="0" normalizeH="0" baseline="0" noProof="0">
                          <a:ln>
                            <a:noFill/>
                          </a:ln>
                          <a:solidFill>
                            <a:prstClr val="black"/>
                          </a:solidFill>
                          <a:effectLst/>
                          <a:uLnTx/>
                          <a:uFillTx/>
                          <a:latin typeface="+mn-lt"/>
                          <a:ea typeface="+mn-ea"/>
                          <a:cs typeface="+mn-cs"/>
                        </a:rPr>
                        <a:t> 
 Als einer der Hauptsponsoren des Mistelbacher Stadtfestes war natürlich (fast) die ganze Familie dabei, als der neue Ford Focus präsentiert wurde.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4844460"/>
                  </a:ext>
                </a:extLst>
              </a:tr>
            </a:tbl>
          </a:graphicData>
        </a:graphic>
      </p:graphicFrame>
      <p:sp>
        <p:nvSpPr>
          <p:cNvPr id="4" name="Text Placeholder 3">
            <a:extLst>
              <a:ext uri="{FF2B5EF4-FFF2-40B4-BE49-F238E27FC236}">
                <a16:creationId xmlns:a16="http://schemas.microsoft.com/office/drawing/2014/main" id="{331ECE2D-57A4-4FA5-9A80-4056B522309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12838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B6F7D-02E1-4AB4-BE8D-048D97D67F67}"/>
              </a:ext>
            </a:extLst>
          </p:cNvPr>
          <p:cNvSpPr>
            <a:spLocks noGrp="1"/>
          </p:cNvSpPr>
          <p:nvPr>
            <p:ph type="title"/>
          </p:nvPr>
        </p:nvSpPr>
        <p:spPr/>
        <p:txBody>
          <a:bodyPr/>
          <a:lstStyle/>
          <a:p>
            <a:r>
              <a:rPr lang="de-DE"/>
              <a:t>Eigene Beiträge (Postings) | Autopartner Karl - 2 of 4</a:t>
            </a:r>
            <a:endParaRPr lang="en-US"/>
          </a:p>
        </p:txBody>
      </p:sp>
      <p:graphicFrame>
        <p:nvGraphicFramePr>
          <p:cNvPr id="5" name="Table Placeholder 4">
            <a:extLst>
              <a:ext uri="{FF2B5EF4-FFF2-40B4-BE49-F238E27FC236}">
                <a16:creationId xmlns:a16="http://schemas.microsoft.com/office/drawing/2014/main" id="{192CF8A1-9293-4D71-9095-69C3BACFAE48}"/>
              </a:ext>
            </a:extLst>
          </p:cNvPr>
          <p:cNvGraphicFramePr>
            <a:graphicFrameLocks noGrp="1"/>
          </p:cNvGraphicFramePr>
          <p:nvPr>
            <p:ph type="tbl" sz="quarter" idx="13"/>
            <p:extLst>
              <p:ext uri="{D42A27DB-BD31-4B8C-83A1-F6EECF244321}">
                <p14:modId xmlns:p14="http://schemas.microsoft.com/office/powerpoint/2010/main" val="1211461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2664634"/>
                    </a:ext>
                  </a:extLst>
                </a:gridCol>
                <a:gridCol w="658368">
                  <a:extLst>
                    <a:ext uri="{9D8B030D-6E8A-4147-A177-3AD203B41FA5}">
                      <a16:colId xmlns:a16="http://schemas.microsoft.com/office/drawing/2014/main" val="2691476064"/>
                    </a:ext>
                  </a:extLst>
                </a:gridCol>
                <a:gridCol w="658368">
                  <a:extLst>
                    <a:ext uri="{9D8B030D-6E8A-4147-A177-3AD203B41FA5}">
                      <a16:colId xmlns:a16="http://schemas.microsoft.com/office/drawing/2014/main" val="2840761686"/>
                    </a:ext>
                  </a:extLst>
                </a:gridCol>
                <a:gridCol w="658368">
                  <a:extLst>
                    <a:ext uri="{9D8B030D-6E8A-4147-A177-3AD203B41FA5}">
                      <a16:colId xmlns:a16="http://schemas.microsoft.com/office/drawing/2014/main" val="4103983008"/>
                    </a:ext>
                  </a:extLst>
                </a:gridCol>
                <a:gridCol w="658368">
                  <a:extLst>
                    <a:ext uri="{9D8B030D-6E8A-4147-A177-3AD203B41FA5}">
                      <a16:colId xmlns:a16="http://schemas.microsoft.com/office/drawing/2014/main" val="2128940899"/>
                    </a:ext>
                  </a:extLst>
                </a:gridCol>
                <a:gridCol w="658368">
                  <a:extLst>
                    <a:ext uri="{9D8B030D-6E8A-4147-A177-3AD203B41FA5}">
                      <a16:colId xmlns:a16="http://schemas.microsoft.com/office/drawing/2014/main" val="562725576"/>
                    </a:ext>
                  </a:extLst>
                </a:gridCol>
                <a:gridCol w="658368">
                  <a:extLst>
                    <a:ext uri="{9D8B030D-6E8A-4147-A177-3AD203B41FA5}">
                      <a16:colId xmlns:a16="http://schemas.microsoft.com/office/drawing/2014/main" val="1072621629"/>
                    </a:ext>
                  </a:extLst>
                </a:gridCol>
                <a:gridCol w="658368">
                  <a:extLst>
                    <a:ext uri="{9D8B030D-6E8A-4147-A177-3AD203B41FA5}">
                      <a16:colId xmlns:a16="http://schemas.microsoft.com/office/drawing/2014/main" val="4195134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4645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11:10:00 </a:t>
                      </a:r>
                      <a:r>
                        <a:rPr kumimoji="0" lang="de-DE" sz="1000" b="0" i="0" u="none" strike="noStrike" kern="1200" cap="none" spc="0" normalizeH="0" baseline="0" noProof="0">
                          <a:ln>
                            <a:noFill/>
                          </a:ln>
                          <a:solidFill>
                            <a:prstClr val="black"/>
                          </a:solidFill>
                          <a:effectLst/>
                          <a:uLnTx/>
                          <a:uFillTx/>
                          <a:latin typeface="+mn-lt"/>
                          <a:ea typeface="+mn-ea"/>
                          <a:cs typeface="+mn-cs"/>
                        </a:rPr>
                        <a:t> 
 Wann immer Sie Ihr Auto auf- oder umrüsten wollen, Sie einen Teil Ihres Fahrzeuges erneuern müssen oder Sie einfach die Vorteile Ihres Volvos oder Fords erweitern möchten, sprechen Sie Markus Schimmer an! Unser Bereichsleiter für Teile und Zubehör kennt jeden Schrauben per Rang und Namen und berät Sie gerne bei der Teilesuche.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9264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- 2018-08-27 10:01:00 </a:t>
                      </a:r>
                      <a:r>
                        <a:rPr kumimoji="0" lang="de-DE" sz="1000" b="0" i="0" u="none" strike="noStrike" kern="1200" cap="none" spc="0" normalizeH="0" baseline="0" noProof="0">
                          <a:ln>
                            <a:noFill/>
                          </a:ln>
                          <a:solidFill>
                            <a:prstClr val="black"/>
                          </a:solidFill>
                          <a:effectLst/>
                          <a:uLnTx/>
                          <a:uFillTx/>
                          <a:latin typeface="+mn-lt"/>
                          <a:ea typeface="+mn-ea"/>
                          <a:cs typeface="+mn-cs"/>
                        </a:rPr>
                        <a:t> 
 Sefika Tadzic sorgt dafür, dass wir uns alle wohl fühlen bei Autopartner Karl. Schließlich ist Sauberkeit ein wichtiger Wohlfühlfaktor. Dafür sind Selbstständigkeit und Gründlichkeit obligatorisch. Nur Frau Tadzic setzt noch eins oben drauf: Freundlichkeit und immer ein Lächeln für jeden.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5801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- 2018-08-22 09:46:00 </a:t>
                      </a:r>
                      <a:r>
                        <a:rPr kumimoji="0" lang="de-DE" sz="1000" b="0" i="0" u="none" strike="noStrike" kern="1200" cap="none" spc="0" normalizeH="0" baseline="0" noProof="0">
                          <a:ln>
                            <a:noFill/>
                          </a:ln>
                          <a:solidFill>
                            <a:prstClr val="black"/>
                          </a:solidFill>
                          <a:effectLst/>
                          <a:uLnTx/>
                          <a:uFillTx/>
                          <a:latin typeface="+mn-lt"/>
                          <a:ea typeface="+mn-ea"/>
                          <a:cs typeface="+mn-cs"/>
                        </a:rPr>
                        <a:t> 
 Zu unserem Techniker Team zählt auch Reinhard Bader. Er ist ein echter Allrounder und kennt fast alles, was ein Automobil zu bieten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195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- 2018-08-22 08:00:00 </a:t>
                      </a:r>
                      <a:r>
                        <a:rPr kumimoji="0" lang="de-DE" sz="1000" b="0" i="0" u="none" strike="noStrike" kern="1200" cap="none" spc="0" normalizeH="0" baseline="0" noProof="0">
                          <a:ln>
                            <a:noFill/>
                          </a:ln>
                          <a:solidFill>
                            <a:prstClr val="black"/>
                          </a:solidFill>
                          <a:effectLst/>
                          <a:uLnTx/>
                          <a:uFillTx/>
                          <a:latin typeface="+mn-lt"/>
                          <a:ea typeface="+mn-ea"/>
                          <a:cs typeface="+mn-cs"/>
                        </a:rPr>
                        <a:t> 
 ‼️ Ford Lagerabverkauf mit bis zu € 8.000,- Rabatt ‼️ 
Nur noch bis zum 31. August gibt es auf viele Ford Modelle bis zu € 8.000,- Rabatt! 😎 Schau jetzt bei uns in Mistelbach vorbei und sichere Dir ein echtes Schnäppchen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4128518"/>
                  </a:ext>
                </a:extLst>
              </a:tr>
            </a:tbl>
          </a:graphicData>
        </a:graphic>
      </p:graphicFrame>
      <p:sp>
        <p:nvSpPr>
          <p:cNvPr id="4" name="Text Placeholder 3">
            <a:extLst>
              <a:ext uri="{FF2B5EF4-FFF2-40B4-BE49-F238E27FC236}">
                <a16:creationId xmlns:a16="http://schemas.microsoft.com/office/drawing/2014/main" id="{A1CDC171-F9DB-4D2B-B528-0C5E8DE34A8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73868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AAD6D-3F60-4E94-BA03-81818E988E51}"/>
              </a:ext>
            </a:extLst>
          </p:cNvPr>
          <p:cNvSpPr>
            <a:spLocks noGrp="1"/>
          </p:cNvSpPr>
          <p:nvPr>
            <p:ph type="title"/>
          </p:nvPr>
        </p:nvSpPr>
        <p:spPr/>
        <p:txBody>
          <a:bodyPr/>
          <a:lstStyle/>
          <a:p>
            <a:r>
              <a:rPr lang="de-DE"/>
              <a:t>Eigene Beiträge (Postings) | Autopartner Karl - 3 of 4</a:t>
            </a:r>
            <a:endParaRPr lang="en-US"/>
          </a:p>
        </p:txBody>
      </p:sp>
      <p:graphicFrame>
        <p:nvGraphicFramePr>
          <p:cNvPr id="5" name="Table Placeholder 4">
            <a:extLst>
              <a:ext uri="{FF2B5EF4-FFF2-40B4-BE49-F238E27FC236}">
                <a16:creationId xmlns:a16="http://schemas.microsoft.com/office/drawing/2014/main" id="{04EE9926-03A6-4BC0-AB87-0667BE98D136}"/>
              </a:ext>
            </a:extLst>
          </p:cNvPr>
          <p:cNvGraphicFramePr>
            <a:graphicFrameLocks noGrp="1"/>
          </p:cNvGraphicFramePr>
          <p:nvPr>
            <p:ph type="tbl" sz="quarter" idx="13"/>
            <p:extLst>
              <p:ext uri="{D42A27DB-BD31-4B8C-83A1-F6EECF244321}">
                <p14:modId xmlns:p14="http://schemas.microsoft.com/office/powerpoint/2010/main" val="810381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625572"/>
                    </a:ext>
                  </a:extLst>
                </a:gridCol>
                <a:gridCol w="658368">
                  <a:extLst>
                    <a:ext uri="{9D8B030D-6E8A-4147-A177-3AD203B41FA5}">
                      <a16:colId xmlns:a16="http://schemas.microsoft.com/office/drawing/2014/main" val="1717229990"/>
                    </a:ext>
                  </a:extLst>
                </a:gridCol>
                <a:gridCol w="658368">
                  <a:extLst>
                    <a:ext uri="{9D8B030D-6E8A-4147-A177-3AD203B41FA5}">
                      <a16:colId xmlns:a16="http://schemas.microsoft.com/office/drawing/2014/main" val="219303729"/>
                    </a:ext>
                  </a:extLst>
                </a:gridCol>
                <a:gridCol w="658368">
                  <a:extLst>
                    <a:ext uri="{9D8B030D-6E8A-4147-A177-3AD203B41FA5}">
                      <a16:colId xmlns:a16="http://schemas.microsoft.com/office/drawing/2014/main" val="4096184831"/>
                    </a:ext>
                  </a:extLst>
                </a:gridCol>
                <a:gridCol w="658368">
                  <a:extLst>
                    <a:ext uri="{9D8B030D-6E8A-4147-A177-3AD203B41FA5}">
                      <a16:colId xmlns:a16="http://schemas.microsoft.com/office/drawing/2014/main" val="3125707906"/>
                    </a:ext>
                  </a:extLst>
                </a:gridCol>
                <a:gridCol w="658368">
                  <a:extLst>
                    <a:ext uri="{9D8B030D-6E8A-4147-A177-3AD203B41FA5}">
                      <a16:colId xmlns:a16="http://schemas.microsoft.com/office/drawing/2014/main" val="1268573713"/>
                    </a:ext>
                  </a:extLst>
                </a:gridCol>
                <a:gridCol w="658368">
                  <a:extLst>
                    <a:ext uri="{9D8B030D-6E8A-4147-A177-3AD203B41FA5}">
                      <a16:colId xmlns:a16="http://schemas.microsoft.com/office/drawing/2014/main" val="911417478"/>
                    </a:ext>
                  </a:extLst>
                </a:gridCol>
                <a:gridCol w="658368">
                  <a:extLst>
                    <a:ext uri="{9D8B030D-6E8A-4147-A177-3AD203B41FA5}">
                      <a16:colId xmlns:a16="http://schemas.microsoft.com/office/drawing/2014/main" val="1803569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0194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- 2018-08-20 09:09:00 </a:t>
                      </a:r>
                      <a:r>
                        <a:rPr kumimoji="0" lang="de-DE" sz="1000" b="0" i="0" u="none" strike="noStrike" kern="1200" cap="none" spc="0" normalizeH="0" baseline="0" noProof="0">
                          <a:ln>
                            <a:noFill/>
                          </a:ln>
                          <a:solidFill>
                            <a:prstClr val="black"/>
                          </a:solidFill>
                          <a:effectLst/>
                          <a:uLnTx/>
                          <a:uFillTx/>
                          <a:latin typeface="+mn-lt"/>
                          <a:ea typeface="+mn-ea"/>
                          <a:cs typeface="+mn-cs"/>
                        </a:rPr>
                        <a:t> 
 Peter Reiskopf bekleidet die verantwortungsvolle Position des Werkstättenleiters bei uns. Als unser Werkstättenleiter und Ford Senior Techniker ist Peter Reiskopf einer unserer routiniertesten Mitarbeiter und damit eine nicht wegzudenkende Säule von Autopartner Karl. Ford ist sein Steckenpferd, nur mit Motor und Rädern, und ein bisserl komplexer. Aber das weiß Peter Reiskopf besser, als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370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- 2018-08-17 09:00:02 </a:t>
                      </a:r>
                      <a:r>
                        <a:rPr kumimoji="0" lang="de-DE" sz="1000" b="0" i="0" u="none" strike="noStrike" kern="1200" cap="none" spc="0" normalizeH="0" baseline="0" noProof="0">
                          <a:ln>
                            <a:noFill/>
                          </a:ln>
                          <a:solidFill>
                            <a:prstClr val="black"/>
                          </a:solidFill>
                          <a:effectLst/>
                          <a:uLnTx/>
                          <a:uFillTx/>
                          <a:latin typeface="+mn-lt"/>
                          <a:ea typeface="+mn-ea"/>
                          <a:cs typeface="+mn-cs"/>
                        </a:rPr>
                        <a:t> 
 Monika Lehner ist bei Autopartner Karl bereits wie ein Familienmitglied. Immerhin gehört sie zu unseren längsten Mitarbeitern. So ein routinierter Erfahrungsschatz ist gerade im Kundendienst Gold wert.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7646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- 2018-08-15 11:00:00 </a:t>
                      </a:r>
                      <a:r>
                        <a:rPr kumimoji="0" lang="de-DE" sz="1000" b="0" i="0" u="none" strike="noStrike" kern="1200" cap="none" spc="0" normalizeH="0" baseline="0" noProof="0">
                          <a:ln>
                            <a:noFill/>
                          </a:ln>
                          <a:solidFill>
                            <a:prstClr val="black"/>
                          </a:solidFill>
                          <a:effectLst/>
                          <a:uLnTx/>
                          <a:uFillTx/>
                          <a:latin typeface="+mn-lt"/>
                          <a:ea typeface="+mn-ea"/>
                          <a:cs typeface="+mn-cs"/>
                        </a:rPr>
                        <a:t> 
 Unser dritte Musketier ist Michael Zant. Er macht das Trio unserer Auszubildenden komplett. Diese drei sind unser besonderer Stolz, denn Lehrlinge auszubilden ist eine große Verantwortung, für die wir sehr dankbar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9459334"/>
                  </a:ext>
                </a:extLst>
              </a:tr>
            </a:tbl>
          </a:graphicData>
        </a:graphic>
      </p:graphicFrame>
      <p:sp>
        <p:nvSpPr>
          <p:cNvPr id="4" name="Text Placeholder 3">
            <a:extLst>
              <a:ext uri="{FF2B5EF4-FFF2-40B4-BE49-F238E27FC236}">
                <a16:creationId xmlns:a16="http://schemas.microsoft.com/office/drawing/2014/main" id="{13F1442B-350C-4D89-99EF-CB37A049732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81459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C0DBB-85C9-4452-94F2-B18AC5761C3E}"/>
              </a:ext>
            </a:extLst>
          </p:cNvPr>
          <p:cNvSpPr>
            <a:spLocks noGrp="1"/>
          </p:cNvSpPr>
          <p:nvPr>
            <p:ph type="title"/>
          </p:nvPr>
        </p:nvSpPr>
        <p:spPr/>
        <p:txBody>
          <a:bodyPr/>
          <a:lstStyle/>
          <a:p>
            <a:r>
              <a:rPr lang="de-DE"/>
              <a:t>Eigene Beiträge (Postings) | Autopartner Karl - 4 of 4</a:t>
            </a:r>
            <a:endParaRPr lang="en-US"/>
          </a:p>
        </p:txBody>
      </p:sp>
      <p:graphicFrame>
        <p:nvGraphicFramePr>
          <p:cNvPr id="5" name="Table Placeholder 4">
            <a:extLst>
              <a:ext uri="{FF2B5EF4-FFF2-40B4-BE49-F238E27FC236}">
                <a16:creationId xmlns:a16="http://schemas.microsoft.com/office/drawing/2014/main" id="{1BD40C42-AF8F-405D-8FB7-F9F4CBEEE845}"/>
              </a:ext>
            </a:extLst>
          </p:cNvPr>
          <p:cNvGraphicFramePr>
            <a:graphicFrameLocks noGrp="1"/>
          </p:cNvGraphicFramePr>
          <p:nvPr>
            <p:ph type="tbl" sz="quarter" idx="13"/>
            <p:extLst>
              <p:ext uri="{D42A27DB-BD31-4B8C-83A1-F6EECF244321}">
                <p14:modId xmlns:p14="http://schemas.microsoft.com/office/powerpoint/2010/main" val="984417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9225288"/>
                    </a:ext>
                  </a:extLst>
                </a:gridCol>
                <a:gridCol w="658368">
                  <a:extLst>
                    <a:ext uri="{9D8B030D-6E8A-4147-A177-3AD203B41FA5}">
                      <a16:colId xmlns:a16="http://schemas.microsoft.com/office/drawing/2014/main" val="2070012639"/>
                    </a:ext>
                  </a:extLst>
                </a:gridCol>
                <a:gridCol w="658368">
                  <a:extLst>
                    <a:ext uri="{9D8B030D-6E8A-4147-A177-3AD203B41FA5}">
                      <a16:colId xmlns:a16="http://schemas.microsoft.com/office/drawing/2014/main" val="348728880"/>
                    </a:ext>
                  </a:extLst>
                </a:gridCol>
                <a:gridCol w="658368">
                  <a:extLst>
                    <a:ext uri="{9D8B030D-6E8A-4147-A177-3AD203B41FA5}">
                      <a16:colId xmlns:a16="http://schemas.microsoft.com/office/drawing/2014/main" val="3940682875"/>
                    </a:ext>
                  </a:extLst>
                </a:gridCol>
                <a:gridCol w="658368">
                  <a:extLst>
                    <a:ext uri="{9D8B030D-6E8A-4147-A177-3AD203B41FA5}">
                      <a16:colId xmlns:a16="http://schemas.microsoft.com/office/drawing/2014/main" val="3715112009"/>
                    </a:ext>
                  </a:extLst>
                </a:gridCol>
                <a:gridCol w="658368">
                  <a:extLst>
                    <a:ext uri="{9D8B030D-6E8A-4147-A177-3AD203B41FA5}">
                      <a16:colId xmlns:a16="http://schemas.microsoft.com/office/drawing/2014/main" val="95554414"/>
                    </a:ext>
                  </a:extLst>
                </a:gridCol>
                <a:gridCol w="658368">
                  <a:extLst>
                    <a:ext uri="{9D8B030D-6E8A-4147-A177-3AD203B41FA5}">
                      <a16:colId xmlns:a16="http://schemas.microsoft.com/office/drawing/2014/main" val="4176327769"/>
                    </a:ext>
                  </a:extLst>
                </a:gridCol>
                <a:gridCol w="658368">
                  <a:extLst>
                    <a:ext uri="{9D8B030D-6E8A-4147-A177-3AD203B41FA5}">
                      <a16:colId xmlns:a16="http://schemas.microsoft.com/office/drawing/2014/main" val="2175404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493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- 2018-08-13 11:00:01 </a:t>
                      </a:r>
                      <a:r>
                        <a:rPr kumimoji="0" lang="de-DE" sz="1000" b="0" i="0" u="none" strike="noStrike" kern="1200" cap="none" spc="0" normalizeH="0" baseline="0" noProof="0">
                          <a:ln>
                            <a:noFill/>
                          </a:ln>
                          <a:solidFill>
                            <a:prstClr val="black"/>
                          </a:solidFill>
                          <a:effectLst/>
                          <a:uLnTx/>
                          <a:uFillTx/>
                          <a:latin typeface="+mn-lt"/>
                          <a:ea typeface="+mn-ea"/>
                          <a:cs typeface="+mn-cs"/>
                        </a:rPr>
                        <a:t> 
 Unser Karosserietechniker Martin Schnelly hier bei der Arbeit. Zugegeben, dieses Foto ist gestellt, aber nichtsdestotrotz ist Herr Schnelly ein Experte auf seinem Gebiet. Denn bei der Karosserie eines Fahrzeuges geht es schließlich nicht allein um die Schönheit, ist sie doch wie die Haut Ihres Autos. Deshalb sollte man auch beim Blech rundherum nur auf kundige Hände, wie denen des Herrn Schnelly vertrauen.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323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- 2018-08-09 10:00:01 </a:t>
                      </a:r>
                      <a:r>
                        <a:rPr kumimoji="0" lang="de-DE" sz="1000" b="0" i="0" u="none" strike="noStrike" kern="1200" cap="none" spc="0" normalizeH="0" baseline="0" noProof="0">
                          <a:ln>
                            <a:noFill/>
                          </a:ln>
                          <a:solidFill>
                            <a:prstClr val="black"/>
                          </a:solidFill>
                          <a:effectLst/>
                          <a:uLnTx/>
                          <a:uFillTx/>
                          <a:latin typeface="+mn-lt"/>
                          <a:ea typeface="+mn-ea"/>
                          <a:cs typeface="+mn-cs"/>
                        </a:rPr>
                        <a:t> 
 Thomas Körbl ist der Vierte im Bunde unseres Kundendienst-Quartetts. Jung und voller Energie bringt der kontaktfreudige Herr Körbl in unseren Servicegedanken den letzten Schliff. 
Welche Erfahrung haben Sie mit unserem Kundendienst gemacht?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4262955"/>
                  </a:ext>
                </a:extLst>
              </a:tr>
            </a:tbl>
          </a:graphicData>
        </a:graphic>
      </p:graphicFrame>
      <p:sp>
        <p:nvSpPr>
          <p:cNvPr id="4" name="Text Placeholder 3">
            <a:extLst>
              <a:ext uri="{FF2B5EF4-FFF2-40B4-BE49-F238E27FC236}">
                <a16:creationId xmlns:a16="http://schemas.microsoft.com/office/drawing/2014/main" id="{12CBEFAE-5E78-4434-94C2-F14DE4337D6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19023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B518C-317D-4967-8224-C7D56E2EC3CD}"/>
              </a:ext>
            </a:extLst>
          </p:cNvPr>
          <p:cNvSpPr>
            <a:spLocks noGrp="1"/>
          </p:cNvSpPr>
          <p:nvPr>
            <p:ph type="title"/>
          </p:nvPr>
        </p:nvSpPr>
        <p:spPr/>
        <p:txBody>
          <a:bodyPr/>
          <a:lstStyle/>
          <a:p>
            <a:r>
              <a:rPr lang="de-DE"/>
              <a:t>Eigene Beiträge (Postings) + Reactions | Autopartner Karl - 1 of 6</a:t>
            </a:r>
            <a:endParaRPr lang="en-US"/>
          </a:p>
        </p:txBody>
      </p:sp>
      <p:graphicFrame>
        <p:nvGraphicFramePr>
          <p:cNvPr id="5" name="Table Placeholder 4">
            <a:extLst>
              <a:ext uri="{FF2B5EF4-FFF2-40B4-BE49-F238E27FC236}">
                <a16:creationId xmlns:a16="http://schemas.microsoft.com/office/drawing/2014/main" id="{4F765619-0FDD-4BAD-A8DD-E60F6B106605}"/>
              </a:ext>
            </a:extLst>
          </p:cNvPr>
          <p:cNvGraphicFramePr>
            <a:graphicFrameLocks noGrp="1"/>
          </p:cNvGraphicFramePr>
          <p:nvPr>
            <p:ph type="tbl" sz="quarter" idx="13"/>
            <p:extLst>
              <p:ext uri="{D42A27DB-BD31-4B8C-83A1-F6EECF244321}">
                <p14:modId xmlns:p14="http://schemas.microsoft.com/office/powerpoint/2010/main" val="3907308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78824090"/>
                    </a:ext>
                  </a:extLst>
                </a:gridCol>
                <a:gridCol w="822960">
                  <a:extLst>
                    <a:ext uri="{9D8B030D-6E8A-4147-A177-3AD203B41FA5}">
                      <a16:colId xmlns:a16="http://schemas.microsoft.com/office/drawing/2014/main" val="254568891"/>
                    </a:ext>
                  </a:extLst>
                </a:gridCol>
                <a:gridCol w="822960">
                  <a:extLst>
                    <a:ext uri="{9D8B030D-6E8A-4147-A177-3AD203B41FA5}">
                      <a16:colId xmlns:a16="http://schemas.microsoft.com/office/drawing/2014/main" val="1101684147"/>
                    </a:ext>
                  </a:extLst>
                </a:gridCol>
                <a:gridCol w="822960">
                  <a:extLst>
                    <a:ext uri="{9D8B030D-6E8A-4147-A177-3AD203B41FA5}">
                      <a16:colId xmlns:a16="http://schemas.microsoft.com/office/drawing/2014/main" val="3661785467"/>
                    </a:ext>
                  </a:extLst>
                </a:gridCol>
                <a:gridCol w="822960">
                  <a:extLst>
                    <a:ext uri="{9D8B030D-6E8A-4147-A177-3AD203B41FA5}">
                      <a16:colId xmlns:a16="http://schemas.microsoft.com/office/drawing/2014/main" val="2037673832"/>
                    </a:ext>
                  </a:extLst>
                </a:gridCol>
                <a:gridCol w="822960">
                  <a:extLst>
                    <a:ext uri="{9D8B030D-6E8A-4147-A177-3AD203B41FA5}">
                      <a16:colId xmlns:a16="http://schemas.microsoft.com/office/drawing/2014/main" val="4256278095"/>
                    </a:ext>
                  </a:extLst>
                </a:gridCol>
                <a:gridCol w="822960">
                  <a:extLst>
                    <a:ext uri="{9D8B030D-6E8A-4147-A177-3AD203B41FA5}">
                      <a16:colId xmlns:a16="http://schemas.microsoft.com/office/drawing/2014/main" val="4191111657"/>
                    </a:ext>
                  </a:extLst>
                </a:gridCol>
                <a:gridCol w="822960">
                  <a:extLst>
                    <a:ext uri="{9D8B030D-6E8A-4147-A177-3AD203B41FA5}">
                      <a16:colId xmlns:a16="http://schemas.microsoft.com/office/drawing/2014/main" val="4147991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82954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- 2018-08-31 08:00:01 </a:t>
                      </a:r>
                      <a:r>
                        <a:rPr kumimoji="0" lang="de-DE" sz="1000" b="0" i="0" u="none" strike="noStrike" kern="1200" cap="none" spc="0" normalizeH="0" baseline="0" noProof="0">
                          <a:ln>
                            <a:noFill/>
                          </a:ln>
                          <a:solidFill>
                            <a:prstClr val="black"/>
                          </a:solidFill>
                          <a:effectLst/>
                          <a:uLnTx/>
                          <a:uFillTx/>
                          <a:latin typeface="+mn-lt"/>
                          <a:ea typeface="+mn-ea"/>
                          <a:cs typeface="+mn-cs"/>
                        </a:rPr>
                        <a:t> 
 Eine Mission, ein Name: Markus. Markus Schimmer und Markus Zawrel sind für Sie da, wenn es um Ersatzteile und Zubehör geht. Lassen Sie sich von Herrn Zawrel beraten und Sie werden staunen, was alles in Ihrem Volvo oder Ford steckt.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5213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- 2018-08-30 17:00:01 </a:t>
                      </a:r>
                      <a:r>
                        <a:rPr kumimoji="0" lang="de-DE" sz="1000" b="0" i="0" u="none" strike="noStrike" kern="1200" cap="none" spc="0" normalizeH="0" baseline="0" noProof="0">
                          <a:ln>
                            <a:noFill/>
                          </a:ln>
                          <a:solidFill>
                            <a:prstClr val="black"/>
                          </a:solidFill>
                          <a:effectLst/>
                          <a:uLnTx/>
                          <a:uFillTx/>
                          <a:latin typeface="+mn-lt"/>
                          <a:ea typeface="+mn-ea"/>
                          <a:cs typeface="+mn-cs"/>
                        </a:rPr>
                        <a:t> 
 Die Autopartner Karl FORD Bühne wurde gerockt am Mistelbacher Stadtfest! Für Autopartner Karl besonders großartig, dafür als einer der Hauptsponsoren zur Verfügung stehen zu dürfen und die Bühne so toll in Szene gesetzt zu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7185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15:00:03 </a:t>
                      </a:r>
                      <a:r>
                        <a:rPr kumimoji="0" lang="de-DE" sz="1000" b="0" i="0" u="none" strike="noStrike" kern="1200" cap="none" spc="0" normalizeH="0" baseline="0" noProof="0">
                          <a:ln>
                            <a:noFill/>
                          </a:ln>
                          <a:solidFill>
                            <a:prstClr val="black"/>
                          </a:solidFill>
                          <a:effectLst/>
                          <a:uLnTx/>
                          <a:uFillTx/>
                          <a:latin typeface="+mn-lt"/>
                          <a:ea typeface="+mn-ea"/>
                          <a:cs typeface="+mn-cs"/>
                        </a:rPr>
                        <a:t> 
 Ganz besonderen Spaß hatte unser Gerhard Karl bei der Eröffnung des Mistelbacher Stadtfestes als einer der Hauptsponsoren gemeinsam mit LAbg. Mag. Kurt Hackl und Bgm. Alfred Pohl auf der Bühne. Prost!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1511417"/>
                  </a:ext>
                </a:extLst>
              </a:tr>
            </a:tbl>
          </a:graphicData>
        </a:graphic>
      </p:graphicFrame>
      <p:sp>
        <p:nvSpPr>
          <p:cNvPr id="4" name="Text Placeholder 3">
            <a:extLst>
              <a:ext uri="{FF2B5EF4-FFF2-40B4-BE49-F238E27FC236}">
                <a16:creationId xmlns:a16="http://schemas.microsoft.com/office/drawing/2014/main" id="{CD0BE469-631B-493C-BB78-13FA5E61945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01542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A1069-3E9C-405C-9CC0-C6B40CB8C421}"/>
              </a:ext>
            </a:extLst>
          </p:cNvPr>
          <p:cNvSpPr>
            <a:spLocks noGrp="1"/>
          </p:cNvSpPr>
          <p:nvPr>
            <p:ph type="title"/>
          </p:nvPr>
        </p:nvSpPr>
        <p:spPr/>
        <p:txBody>
          <a:bodyPr/>
          <a:lstStyle/>
          <a:p>
            <a:r>
              <a:rPr lang="de-DE"/>
              <a:t>Eigene Beiträge (Postings) + Reactions | Autopartner Karl - 2 of 6</a:t>
            </a:r>
            <a:endParaRPr lang="en-US"/>
          </a:p>
        </p:txBody>
      </p:sp>
      <p:graphicFrame>
        <p:nvGraphicFramePr>
          <p:cNvPr id="5" name="Table Placeholder 4">
            <a:extLst>
              <a:ext uri="{FF2B5EF4-FFF2-40B4-BE49-F238E27FC236}">
                <a16:creationId xmlns:a16="http://schemas.microsoft.com/office/drawing/2014/main" id="{A2FC7EF5-C204-4D47-B3CC-D0C9DC5A77B6}"/>
              </a:ext>
            </a:extLst>
          </p:cNvPr>
          <p:cNvGraphicFramePr>
            <a:graphicFrameLocks noGrp="1"/>
          </p:cNvGraphicFramePr>
          <p:nvPr>
            <p:ph type="tbl" sz="quarter" idx="13"/>
            <p:extLst>
              <p:ext uri="{D42A27DB-BD31-4B8C-83A1-F6EECF244321}">
                <p14:modId xmlns:p14="http://schemas.microsoft.com/office/powerpoint/2010/main" val="2392966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16320699"/>
                    </a:ext>
                  </a:extLst>
                </a:gridCol>
                <a:gridCol w="822960">
                  <a:extLst>
                    <a:ext uri="{9D8B030D-6E8A-4147-A177-3AD203B41FA5}">
                      <a16:colId xmlns:a16="http://schemas.microsoft.com/office/drawing/2014/main" val="4242615195"/>
                    </a:ext>
                  </a:extLst>
                </a:gridCol>
                <a:gridCol w="822960">
                  <a:extLst>
                    <a:ext uri="{9D8B030D-6E8A-4147-A177-3AD203B41FA5}">
                      <a16:colId xmlns:a16="http://schemas.microsoft.com/office/drawing/2014/main" val="1071877065"/>
                    </a:ext>
                  </a:extLst>
                </a:gridCol>
                <a:gridCol w="822960">
                  <a:extLst>
                    <a:ext uri="{9D8B030D-6E8A-4147-A177-3AD203B41FA5}">
                      <a16:colId xmlns:a16="http://schemas.microsoft.com/office/drawing/2014/main" val="3317855081"/>
                    </a:ext>
                  </a:extLst>
                </a:gridCol>
                <a:gridCol w="822960">
                  <a:extLst>
                    <a:ext uri="{9D8B030D-6E8A-4147-A177-3AD203B41FA5}">
                      <a16:colId xmlns:a16="http://schemas.microsoft.com/office/drawing/2014/main" val="2734298701"/>
                    </a:ext>
                  </a:extLst>
                </a:gridCol>
                <a:gridCol w="822960">
                  <a:extLst>
                    <a:ext uri="{9D8B030D-6E8A-4147-A177-3AD203B41FA5}">
                      <a16:colId xmlns:a16="http://schemas.microsoft.com/office/drawing/2014/main" val="711541928"/>
                    </a:ext>
                  </a:extLst>
                </a:gridCol>
                <a:gridCol w="822960">
                  <a:extLst>
                    <a:ext uri="{9D8B030D-6E8A-4147-A177-3AD203B41FA5}">
                      <a16:colId xmlns:a16="http://schemas.microsoft.com/office/drawing/2014/main" val="2907417909"/>
                    </a:ext>
                  </a:extLst>
                </a:gridCol>
                <a:gridCol w="822960">
                  <a:extLst>
                    <a:ext uri="{9D8B030D-6E8A-4147-A177-3AD203B41FA5}">
                      <a16:colId xmlns:a16="http://schemas.microsoft.com/office/drawing/2014/main" val="3031997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765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12:45:00 </a:t>
                      </a:r>
                      <a:r>
                        <a:rPr kumimoji="0" lang="de-DE" sz="1000" b="0" i="0" u="none" strike="noStrike" kern="1200" cap="none" spc="0" normalizeH="0" baseline="0" noProof="0">
                          <a:ln>
                            <a:noFill/>
                          </a:ln>
                          <a:solidFill>
                            <a:prstClr val="black"/>
                          </a:solidFill>
                          <a:effectLst/>
                          <a:uLnTx/>
                          <a:uFillTx/>
                          <a:latin typeface="+mn-lt"/>
                          <a:ea typeface="+mn-ea"/>
                          <a:cs typeface="+mn-cs"/>
                        </a:rPr>
                        <a:t> 
 Als einer der Hauptsponsoren des Mistelbacher Stadtfestes war natürlich (fast) die ganze Familie dabei, als der neue Ford Focus präsentiert wurde.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383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11:10:00 </a:t>
                      </a:r>
                      <a:r>
                        <a:rPr kumimoji="0" lang="de-DE" sz="1000" b="0" i="0" u="none" strike="noStrike" kern="1200" cap="none" spc="0" normalizeH="0" baseline="0" noProof="0">
                          <a:ln>
                            <a:noFill/>
                          </a:ln>
                          <a:solidFill>
                            <a:prstClr val="black"/>
                          </a:solidFill>
                          <a:effectLst/>
                          <a:uLnTx/>
                          <a:uFillTx/>
                          <a:latin typeface="+mn-lt"/>
                          <a:ea typeface="+mn-ea"/>
                          <a:cs typeface="+mn-cs"/>
                        </a:rPr>
                        <a:t> 
 Wann immer Sie Ihr Auto auf- oder umrüsten wollen, Sie einen Teil Ihres Fahrzeuges erneuern müssen oder Sie einfach die Vorteile Ihres Volvos oder Fords erweitern möchten, sprechen Sie Markus Schimmer an! Unser Bereichsleiter für Teile und Zubehör kennt jeden Schrauben per Rang und Namen und berät Sie gerne bei der Teilesuche.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9851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- 2018-08-27 10:01:00 </a:t>
                      </a:r>
                      <a:r>
                        <a:rPr kumimoji="0" lang="de-DE" sz="1000" b="0" i="0" u="none" strike="noStrike" kern="1200" cap="none" spc="0" normalizeH="0" baseline="0" noProof="0">
                          <a:ln>
                            <a:noFill/>
                          </a:ln>
                          <a:solidFill>
                            <a:prstClr val="black"/>
                          </a:solidFill>
                          <a:effectLst/>
                          <a:uLnTx/>
                          <a:uFillTx/>
                          <a:latin typeface="+mn-lt"/>
                          <a:ea typeface="+mn-ea"/>
                          <a:cs typeface="+mn-cs"/>
                        </a:rPr>
                        <a:t> 
 Sefika Tadzic sorgt dafür, dass wir uns alle wohl fühlen bei Autopartner Karl. Schließlich ist Sauberkeit ein wichtiger Wohlfühlfaktor. Dafür sind Selbstständigkeit und Gründlichkeit obligatorisch. Nur Frau Tadzic setzt noch eins oben drauf: Freundlichkeit und immer ein Lächeln für jeden.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2972049"/>
                  </a:ext>
                </a:extLst>
              </a:tr>
            </a:tbl>
          </a:graphicData>
        </a:graphic>
      </p:graphicFrame>
      <p:sp>
        <p:nvSpPr>
          <p:cNvPr id="4" name="Text Placeholder 3">
            <a:extLst>
              <a:ext uri="{FF2B5EF4-FFF2-40B4-BE49-F238E27FC236}">
                <a16:creationId xmlns:a16="http://schemas.microsoft.com/office/drawing/2014/main" id="{C97972B7-8628-4367-AC23-5D8E4017EF0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89514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4DE97-BBAA-493D-859F-DBED2CB96659}"/>
              </a:ext>
            </a:extLst>
          </p:cNvPr>
          <p:cNvSpPr>
            <a:spLocks noGrp="1"/>
          </p:cNvSpPr>
          <p:nvPr>
            <p:ph type="title"/>
          </p:nvPr>
        </p:nvSpPr>
        <p:spPr/>
        <p:txBody>
          <a:bodyPr/>
          <a:lstStyle/>
          <a:p>
            <a:r>
              <a:rPr lang="de-DE"/>
              <a:t>Eigene Beiträge (Postings) + Reactions | Autopartner Karl - 3 of 6</a:t>
            </a:r>
            <a:endParaRPr lang="en-US"/>
          </a:p>
        </p:txBody>
      </p:sp>
      <p:graphicFrame>
        <p:nvGraphicFramePr>
          <p:cNvPr id="5" name="Table Placeholder 4">
            <a:extLst>
              <a:ext uri="{FF2B5EF4-FFF2-40B4-BE49-F238E27FC236}">
                <a16:creationId xmlns:a16="http://schemas.microsoft.com/office/drawing/2014/main" id="{300043A9-EB1A-4035-8AF3-36968B7C936A}"/>
              </a:ext>
            </a:extLst>
          </p:cNvPr>
          <p:cNvGraphicFramePr>
            <a:graphicFrameLocks noGrp="1"/>
          </p:cNvGraphicFramePr>
          <p:nvPr>
            <p:ph type="tbl" sz="quarter" idx="13"/>
            <p:extLst>
              <p:ext uri="{D42A27DB-BD31-4B8C-83A1-F6EECF244321}">
                <p14:modId xmlns:p14="http://schemas.microsoft.com/office/powerpoint/2010/main" val="2093747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52038700"/>
                    </a:ext>
                  </a:extLst>
                </a:gridCol>
                <a:gridCol w="822960">
                  <a:extLst>
                    <a:ext uri="{9D8B030D-6E8A-4147-A177-3AD203B41FA5}">
                      <a16:colId xmlns:a16="http://schemas.microsoft.com/office/drawing/2014/main" val="893171305"/>
                    </a:ext>
                  </a:extLst>
                </a:gridCol>
                <a:gridCol w="822960">
                  <a:extLst>
                    <a:ext uri="{9D8B030D-6E8A-4147-A177-3AD203B41FA5}">
                      <a16:colId xmlns:a16="http://schemas.microsoft.com/office/drawing/2014/main" val="3845287218"/>
                    </a:ext>
                  </a:extLst>
                </a:gridCol>
                <a:gridCol w="822960">
                  <a:extLst>
                    <a:ext uri="{9D8B030D-6E8A-4147-A177-3AD203B41FA5}">
                      <a16:colId xmlns:a16="http://schemas.microsoft.com/office/drawing/2014/main" val="186834272"/>
                    </a:ext>
                  </a:extLst>
                </a:gridCol>
                <a:gridCol w="822960">
                  <a:extLst>
                    <a:ext uri="{9D8B030D-6E8A-4147-A177-3AD203B41FA5}">
                      <a16:colId xmlns:a16="http://schemas.microsoft.com/office/drawing/2014/main" val="607871692"/>
                    </a:ext>
                  </a:extLst>
                </a:gridCol>
                <a:gridCol w="822960">
                  <a:extLst>
                    <a:ext uri="{9D8B030D-6E8A-4147-A177-3AD203B41FA5}">
                      <a16:colId xmlns:a16="http://schemas.microsoft.com/office/drawing/2014/main" val="3035436225"/>
                    </a:ext>
                  </a:extLst>
                </a:gridCol>
                <a:gridCol w="822960">
                  <a:extLst>
                    <a:ext uri="{9D8B030D-6E8A-4147-A177-3AD203B41FA5}">
                      <a16:colId xmlns:a16="http://schemas.microsoft.com/office/drawing/2014/main" val="415945948"/>
                    </a:ext>
                  </a:extLst>
                </a:gridCol>
                <a:gridCol w="822960">
                  <a:extLst>
                    <a:ext uri="{9D8B030D-6E8A-4147-A177-3AD203B41FA5}">
                      <a16:colId xmlns:a16="http://schemas.microsoft.com/office/drawing/2014/main" val="2797993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4129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- 2018-08-22 09:46:00 </a:t>
                      </a:r>
                      <a:r>
                        <a:rPr kumimoji="0" lang="de-DE" sz="1000" b="0" i="0" u="none" strike="noStrike" kern="1200" cap="none" spc="0" normalizeH="0" baseline="0" noProof="0">
                          <a:ln>
                            <a:noFill/>
                          </a:ln>
                          <a:solidFill>
                            <a:prstClr val="black"/>
                          </a:solidFill>
                          <a:effectLst/>
                          <a:uLnTx/>
                          <a:uFillTx/>
                          <a:latin typeface="+mn-lt"/>
                          <a:ea typeface="+mn-ea"/>
                          <a:cs typeface="+mn-cs"/>
                        </a:rPr>
                        <a:t> 
 Zu unserem Techniker Team zählt auch Reinhard Bader. Er ist ein echter Allrounder und kennt fast alles, was ein Automobil zu bieten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66224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- 2018-08-22 08:00:00 </a:t>
                      </a:r>
                      <a:r>
                        <a:rPr kumimoji="0" lang="de-DE" sz="1000" b="0" i="0" u="none" strike="noStrike" kern="1200" cap="none" spc="0" normalizeH="0" baseline="0" noProof="0">
                          <a:ln>
                            <a:noFill/>
                          </a:ln>
                          <a:solidFill>
                            <a:prstClr val="black"/>
                          </a:solidFill>
                          <a:effectLst/>
                          <a:uLnTx/>
                          <a:uFillTx/>
                          <a:latin typeface="+mn-lt"/>
                          <a:ea typeface="+mn-ea"/>
                          <a:cs typeface="+mn-cs"/>
                        </a:rPr>
                        <a:t> 
 ‼️ Ford Lagerabverkauf mit bis zu € 8.000,- Rabatt ‼️ 
Nur noch bis zum 31. August gibt es auf viele Ford Modelle bis zu € 8.000,- Rabatt! 😎 Schau jetzt bei uns in Mistelbach vorbei und sichere Dir ein echtes Schnäppchen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7250330"/>
                  </a:ext>
                </a:extLst>
              </a:tr>
            </a:tbl>
          </a:graphicData>
        </a:graphic>
      </p:graphicFrame>
      <p:sp>
        <p:nvSpPr>
          <p:cNvPr id="4" name="Text Placeholder 3">
            <a:extLst>
              <a:ext uri="{FF2B5EF4-FFF2-40B4-BE49-F238E27FC236}">
                <a16:creationId xmlns:a16="http://schemas.microsoft.com/office/drawing/2014/main" id="{8B8AAB50-8193-4AFC-8C22-8F819DBB0C6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95600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C2AD8-1A57-4A53-BA82-97D989376370}"/>
              </a:ext>
            </a:extLst>
          </p:cNvPr>
          <p:cNvSpPr>
            <a:spLocks noGrp="1"/>
          </p:cNvSpPr>
          <p:nvPr>
            <p:ph type="title"/>
          </p:nvPr>
        </p:nvSpPr>
        <p:spPr/>
        <p:txBody>
          <a:bodyPr/>
          <a:lstStyle/>
          <a:p>
            <a:r>
              <a:rPr lang="de-DE"/>
              <a:t>Eigene Beiträge (Postings) + Reactions | Autopartner Karl - 4 of 6</a:t>
            </a:r>
            <a:endParaRPr lang="en-US"/>
          </a:p>
        </p:txBody>
      </p:sp>
      <p:graphicFrame>
        <p:nvGraphicFramePr>
          <p:cNvPr id="5" name="Table Placeholder 4">
            <a:extLst>
              <a:ext uri="{FF2B5EF4-FFF2-40B4-BE49-F238E27FC236}">
                <a16:creationId xmlns:a16="http://schemas.microsoft.com/office/drawing/2014/main" id="{EDD84877-4FDA-4F89-8825-4D8E4FC1EC06}"/>
              </a:ext>
            </a:extLst>
          </p:cNvPr>
          <p:cNvGraphicFramePr>
            <a:graphicFrameLocks noGrp="1"/>
          </p:cNvGraphicFramePr>
          <p:nvPr>
            <p:ph type="tbl" sz="quarter" idx="13"/>
            <p:extLst>
              <p:ext uri="{D42A27DB-BD31-4B8C-83A1-F6EECF244321}">
                <p14:modId xmlns:p14="http://schemas.microsoft.com/office/powerpoint/2010/main" val="3955209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79925605"/>
                    </a:ext>
                  </a:extLst>
                </a:gridCol>
                <a:gridCol w="822960">
                  <a:extLst>
                    <a:ext uri="{9D8B030D-6E8A-4147-A177-3AD203B41FA5}">
                      <a16:colId xmlns:a16="http://schemas.microsoft.com/office/drawing/2014/main" val="375055101"/>
                    </a:ext>
                  </a:extLst>
                </a:gridCol>
                <a:gridCol w="822960">
                  <a:extLst>
                    <a:ext uri="{9D8B030D-6E8A-4147-A177-3AD203B41FA5}">
                      <a16:colId xmlns:a16="http://schemas.microsoft.com/office/drawing/2014/main" val="2512313337"/>
                    </a:ext>
                  </a:extLst>
                </a:gridCol>
                <a:gridCol w="822960">
                  <a:extLst>
                    <a:ext uri="{9D8B030D-6E8A-4147-A177-3AD203B41FA5}">
                      <a16:colId xmlns:a16="http://schemas.microsoft.com/office/drawing/2014/main" val="3337569173"/>
                    </a:ext>
                  </a:extLst>
                </a:gridCol>
                <a:gridCol w="822960">
                  <a:extLst>
                    <a:ext uri="{9D8B030D-6E8A-4147-A177-3AD203B41FA5}">
                      <a16:colId xmlns:a16="http://schemas.microsoft.com/office/drawing/2014/main" val="3142986387"/>
                    </a:ext>
                  </a:extLst>
                </a:gridCol>
                <a:gridCol w="822960">
                  <a:extLst>
                    <a:ext uri="{9D8B030D-6E8A-4147-A177-3AD203B41FA5}">
                      <a16:colId xmlns:a16="http://schemas.microsoft.com/office/drawing/2014/main" val="1152006762"/>
                    </a:ext>
                  </a:extLst>
                </a:gridCol>
                <a:gridCol w="822960">
                  <a:extLst>
                    <a:ext uri="{9D8B030D-6E8A-4147-A177-3AD203B41FA5}">
                      <a16:colId xmlns:a16="http://schemas.microsoft.com/office/drawing/2014/main" val="4221370470"/>
                    </a:ext>
                  </a:extLst>
                </a:gridCol>
                <a:gridCol w="822960">
                  <a:extLst>
                    <a:ext uri="{9D8B030D-6E8A-4147-A177-3AD203B41FA5}">
                      <a16:colId xmlns:a16="http://schemas.microsoft.com/office/drawing/2014/main" val="2649406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39038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- 2018-08-20 09:09:00 </a:t>
                      </a:r>
                      <a:r>
                        <a:rPr kumimoji="0" lang="de-DE" sz="1000" b="0" i="0" u="none" strike="noStrike" kern="1200" cap="none" spc="0" normalizeH="0" baseline="0" noProof="0">
                          <a:ln>
                            <a:noFill/>
                          </a:ln>
                          <a:solidFill>
                            <a:prstClr val="black"/>
                          </a:solidFill>
                          <a:effectLst/>
                          <a:uLnTx/>
                          <a:uFillTx/>
                          <a:latin typeface="+mn-lt"/>
                          <a:ea typeface="+mn-ea"/>
                          <a:cs typeface="+mn-cs"/>
                        </a:rPr>
                        <a:t> 
 Peter Reiskopf bekleidet die verantwortungsvolle Position des Werkstättenleiters bei uns. Als unser Werkstättenleiter und Ford Senior Techniker ist Peter Reiskopf einer unserer routiniertesten Mitarbeiter und damit eine nicht wegzudenkende Säule von Autopartner Karl. Ford ist sein Steckenpferd, nur mit Motor und Rädern, und ein bisserl komplexer. Aber das weiß Peter Reiskopf besser, als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1065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- 2018-08-17 09:00:02 </a:t>
                      </a:r>
                      <a:r>
                        <a:rPr kumimoji="0" lang="de-DE" sz="1000" b="0" i="0" u="none" strike="noStrike" kern="1200" cap="none" spc="0" normalizeH="0" baseline="0" noProof="0">
                          <a:ln>
                            <a:noFill/>
                          </a:ln>
                          <a:solidFill>
                            <a:prstClr val="black"/>
                          </a:solidFill>
                          <a:effectLst/>
                          <a:uLnTx/>
                          <a:uFillTx/>
                          <a:latin typeface="+mn-lt"/>
                          <a:ea typeface="+mn-ea"/>
                          <a:cs typeface="+mn-cs"/>
                        </a:rPr>
                        <a:t> 
 Monika Lehner ist bei Autopartner Karl bereits wie ein Familienmitglied. Immerhin gehört sie zu unseren längsten Mitarbeitern. So ein routinierter Erfahrungsschatz ist gerade im Kundendienst Gold wert.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2346635"/>
                  </a:ext>
                </a:extLst>
              </a:tr>
            </a:tbl>
          </a:graphicData>
        </a:graphic>
      </p:graphicFrame>
      <p:sp>
        <p:nvSpPr>
          <p:cNvPr id="4" name="Text Placeholder 3">
            <a:extLst>
              <a:ext uri="{FF2B5EF4-FFF2-40B4-BE49-F238E27FC236}">
                <a16:creationId xmlns:a16="http://schemas.microsoft.com/office/drawing/2014/main" id="{B3C8124D-E3A8-4EFC-A7E0-8737750E1B0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63232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AE07D-1985-4C3F-AEB6-D7337D788C05}"/>
              </a:ext>
            </a:extLst>
          </p:cNvPr>
          <p:cNvSpPr>
            <a:spLocks noGrp="1"/>
          </p:cNvSpPr>
          <p:nvPr>
            <p:ph type="title"/>
          </p:nvPr>
        </p:nvSpPr>
        <p:spPr/>
        <p:txBody>
          <a:bodyPr/>
          <a:lstStyle/>
          <a:p>
            <a:r>
              <a:rPr lang="de-DE"/>
              <a:t>Eigene Beiträge (Postings) + Reactions | Autopartner Karl - 5 of 6</a:t>
            </a:r>
            <a:endParaRPr lang="en-US"/>
          </a:p>
        </p:txBody>
      </p:sp>
      <p:graphicFrame>
        <p:nvGraphicFramePr>
          <p:cNvPr id="5" name="Table Placeholder 4">
            <a:extLst>
              <a:ext uri="{FF2B5EF4-FFF2-40B4-BE49-F238E27FC236}">
                <a16:creationId xmlns:a16="http://schemas.microsoft.com/office/drawing/2014/main" id="{BF6E6A9B-7385-48D0-A58B-16C3735373C1}"/>
              </a:ext>
            </a:extLst>
          </p:cNvPr>
          <p:cNvGraphicFramePr>
            <a:graphicFrameLocks noGrp="1"/>
          </p:cNvGraphicFramePr>
          <p:nvPr>
            <p:ph type="tbl" sz="quarter" idx="13"/>
            <p:extLst>
              <p:ext uri="{D42A27DB-BD31-4B8C-83A1-F6EECF244321}">
                <p14:modId xmlns:p14="http://schemas.microsoft.com/office/powerpoint/2010/main" val="2649757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6355710"/>
                    </a:ext>
                  </a:extLst>
                </a:gridCol>
                <a:gridCol w="822960">
                  <a:extLst>
                    <a:ext uri="{9D8B030D-6E8A-4147-A177-3AD203B41FA5}">
                      <a16:colId xmlns:a16="http://schemas.microsoft.com/office/drawing/2014/main" val="1601607638"/>
                    </a:ext>
                  </a:extLst>
                </a:gridCol>
                <a:gridCol w="822960">
                  <a:extLst>
                    <a:ext uri="{9D8B030D-6E8A-4147-A177-3AD203B41FA5}">
                      <a16:colId xmlns:a16="http://schemas.microsoft.com/office/drawing/2014/main" val="1075653659"/>
                    </a:ext>
                  </a:extLst>
                </a:gridCol>
                <a:gridCol w="822960">
                  <a:extLst>
                    <a:ext uri="{9D8B030D-6E8A-4147-A177-3AD203B41FA5}">
                      <a16:colId xmlns:a16="http://schemas.microsoft.com/office/drawing/2014/main" val="426476797"/>
                    </a:ext>
                  </a:extLst>
                </a:gridCol>
                <a:gridCol w="822960">
                  <a:extLst>
                    <a:ext uri="{9D8B030D-6E8A-4147-A177-3AD203B41FA5}">
                      <a16:colId xmlns:a16="http://schemas.microsoft.com/office/drawing/2014/main" val="2962603372"/>
                    </a:ext>
                  </a:extLst>
                </a:gridCol>
                <a:gridCol w="822960">
                  <a:extLst>
                    <a:ext uri="{9D8B030D-6E8A-4147-A177-3AD203B41FA5}">
                      <a16:colId xmlns:a16="http://schemas.microsoft.com/office/drawing/2014/main" val="3973712072"/>
                    </a:ext>
                  </a:extLst>
                </a:gridCol>
                <a:gridCol w="822960">
                  <a:extLst>
                    <a:ext uri="{9D8B030D-6E8A-4147-A177-3AD203B41FA5}">
                      <a16:colId xmlns:a16="http://schemas.microsoft.com/office/drawing/2014/main" val="153446123"/>
                    </a:ext>
                  </a:extLst>
                </a:gridCol>
                <a:gridCol w="822960">
                  <a:extLst>
                    <a:ext uri="{9D8B030D-6E8A-4147-A177-3AD203B41FA5}">
                      <a16:colId xmlns:a16="http://schemas.microsoft.com/office/drawing/2014/main" val="2805293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048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- 2018-08-15 11:00:00 </a:t>
                      </a:r>
                      <a:r>
                        <a:rPr kumimoji="0" lang="de-DE" sz="1000" b="0" i="0" u="none" strike="noStrike" kern="1200" cap="none" spc="0" normalizeH="0" baseline="0" noProof="0">
                          <a:ln>
                            <a:noFill/>
                          </a:ln>
                          <a:solidFill>
                            <a:prstClr val="black"/>
                          </a:solidFill>
                          <a:effectLst/>
                          <a:uLnTx/>
                          <a:uFillTx/>
                          <a:latin typeface="+mn-lt"/>
                          <a:ea typeface="+mn-ea"/>
                          <a:cs typeface="+mn-cs"/>
                        </a:rPr>
                        <a:t> 
 Unser dritte Musketier ist Michael Zant. Er macht das Trio unserer Auszubildenden komplett. Diese drei sind unser besonderer Stolz, denn Lehrlinge auszubilden ist eine große Verantwortung, für die wir sehr dankbar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31568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- 2018-08-13 11:00:01 </a:t>
                      </a:r>
                      <a:r>
                        <a:rPr kumimoji="0" lang="de-DE" sz="1000" b="0" i="0" u="none" strike="noStrike" kern="1200" cap="none" spc="0" normalizeH="0" baseline="0" noProof="0">
                          <a:ln>
                            <a:noFill/>
                          </a:ln>
                          <a:solidFill>
                            <a:prstClr val="black"/>
                          </a:solidFill>
                          <a:effectLst/>
                          <a:uLnTx/>
                          <a:uFillTx/>
                          <a:latin typeface="+mn-lt"/>
                          <a:ea typeface="+mn-ea"/>
                          <a:cs typeface="+mn-cs"/>
                        </a:rPr>
                        <a:t> 
 Unser Karosserietechniker Martin Schnelly hier bei der Arbeit. Zugegeben, dieses Foto ist gestellt, aber nichtsdestotrotz ist Herr Schnelly ein Experte auf seinem Gebiet. Denn bei der Karosserie eines Fahrzeuges geht es schließlich nicht allein um die Schönheit, ist sie doch wie die Haut Ihres Autos. Deshalb sollte man auch beim Blech rundherum nur auf kundige Hände, wie denen des Herrn Schnelly vertrauen.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49502289"/>
                  </a:ext>
                </a:extLst>
              </a:tr>
            </a:tbl>
          </a:graphicData>
        </a:graphic>
      </p:graphicFrame>
      <p:sp>
        <p:nvSpPr>
          <p:cNvPr id="4" name="Text Placeholder 3">
            <a:extLst>
              <a:ext uri="{FF2B5EF4-FFF2-40B4-BE49-F238E27FC236}">
                <a16:creationId xmlns:a16="http://schemas.microsoft.com/office/drawing/2014/main" id="{DFD52F95-70FC-4C0D-B97E-97F5F0CD59A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38055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758E2-2D03-42E5-BE72-356DEAEE5458}"/>
              </a:ext>
            </a:extLst>
          </p:cNvPr>
          <p:cNvSpPr>
            <a:spLocks noGrp="1"/>
          </p:cNvSpPr>
          <p:nvPr>
            <p:ph type="title"/>
          </p:nvPr>
        </p:nvSpPr>
        <p:spPr/>
        <p:txBody>
          <a:bodyPr/>
          <a:lstStyle/>
          <a:p>
            <a:r>
              <a:rPr lang="de-DE"/>
              <a:t>Eigene Beiträge (Postings) + Reactions | Autopartner Karl - 6 of 6</a:t>
            </a:r>
            <a:endParaRPr lang="en-US"/>
          </a:p>
        </p:txBody>
      </p:sp>
      <p:graphicFrame>
        <p:nvGraphicFramePr>
          <p:cNvPr id="5" name="Table Placeholder 4">
            <a:extLst>
              <a:ext uri="{FF2B5EF4-FFF2-40B4-BE49-F238E27FC236}">
                <a16:creationId xmlns:a16="http://schemas.microsoft.com/office/drawing/2014/main" id="{901157ED-2B6B-4CE4-A511-7A4AB457D5B0}"/>
              </a:ext>
            </a:extLst>
          </p:cNvPr>
          <p:cNvGraphicFramePr>
            <a:graphicFrameLocks noGrp="1"/>
          </p:cNvGraphicFramePr>
          <p:nvPr>
            <p:ph type="tbl" sz="quarter" idx="13"/>
            <p:extLst>
              <p:ext uri="{D42A27DB-BD31-4B8C-83A1-F6EECF244321}">
                <p14:modId xmlns:p14="http://schemas.microsoft.com/office/powerpoint/2010/main" val="3490639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1189008"/>
                    </a:ext>
                  </a:extLst>
                </a:gridCol>
                <a:gridCol w="822960">
                  <a:extLst>
                    <a:ext uri="{9D8B030D-6E8A-4147-A177-3AD203B41FA5}">
                      <a16:colId xmlns:a16="http://schemas.microsoft.com/office/drawing/2014/main" val="4217319835"/>
                    </a:ext>
                  </a:extLst>
                </a:gridCol>
                <a:gridCol w="822960">
                  <a:extLst>
                    <a:ext uri="{9D8B030D-6E8A-4147-A177-3AD203B41FA5}">
                      <a16:colId xmlns:a16="http://schemas.microsoft.com/office/drawing/2014/main" val="1232676109"/>
                    </a:ext>
                  </a:extLst>
                </a:gridCol>
                <a:gridCol w="822960">
                  <a:extLst>
                    <a:ext uri="{9D8B030D-6E8A-4147-A177-3AD203B41FA5}">
                      <a16:colId xmlns:a16="http://schemas.microsoft.com/office/drawing/2014/main" val="188874387"/>
                    </a:ext>
                  </a:extLst>
                </a:gridCol>
                <a:gridCol w="822960">
                  <a:extLst>
                    <a:ext uri="{9D8B030D-6E8A-4147-A177-3AD203B41FA5}">
                      <a16:colId xmlns:a16="http://schemas.microsoft.com/office/drawing/2014/main" val="4214942792"/>
                    </a:ext>
                  </a:extLst>
                </a:gridCol>
                <a:gridCol w="822960">
                  <a:extLst>
                    <a:ext uri="{9D8B030D-6E8A-4147-A177-3AD203B41FA5}">
                      <a16:colId xmlns:a16="http://schemas.microsoft.com/office/drawing/2014/main" val="1522864905"/>
                    </a:ext>
                  </a:extLst>
                </a:gridCol>
                <a:gridCol w="822960">
                  <a:extLst>
                    <a:ext uri="{9D8B030D-6E8A-4147-A177-3AD203B41FA5}">
                      <a16:colId xmlns:a16="http://schemas.microsoft.com/office/drawing/2014/main" val="3788446570"/>
                    </a:ext>
                  </a:extLst>
                </a:gridCol>
                <a:gridCol w="822960">
                  <a:extLst>
                    <a:ext uri="{9D8B030D-6E8A-4147-A177-3AD203B41FA5}">
                      <a16:colId xmlns:a16="http://schemas.microsoft.com/office/drawing/2014/main" val="2165201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489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- 2018-08-09 10:00:01 </a:t>
                      </a:r>
                      <a:r>
                        <a:rPr kumimoji="0" lang="de-DE" sz="1000" b="0" i="0" u="none" strike="noStrike" kern="1200" cap="none" spc="0" normalizeH="0" baseline="0" noProof="0">
                          <a:ln>
                            <a:noFill/>
                          </a:ln>
                          <a:solidFill>
                            <a:prstClr val="black"/>
                          </a:solidFill>
                          <a:effectLst/>
                          <a:uLnTx/>
                          <a:uFillTx/>
                          <a:latin typeface="+mn-lt"/>
                          <a:ea typeface="+mn-ea"/>
                          <a:cs typeface="+mn-cs"/>
                        </a:rPr>
                        <a:t> 
 Thomas Körbl ist der Vierte im Bunde unseres Kundendienst-Quartetts. Jung und voller Energie bringt der kontaktfreudige Herr Körbl in unseren Servicegedanken den letzten Schliff. 
Welche Erfahrung haben Sie mit unserem Kundendienst gemacht?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1278327"/>
                  </a:ext>
                </a:extLst>
              </a:tr>
            </a:tbl>
          </a:graphicData>
        </a:graphic>
      </p:graphicFrame>
      <p:sp>
        <p:nvSpPr>
          <p:cNvPr id="4" name="Text Placeholder 3">
            <a:extLst>
              <a:ext uri="{FF2B5EF4-FFF2-40B4-BE49-F238E27FC236}">
                <a16:creationId xmlns:a16="http://schemas.microsoft.com/office/drawing/2014/main" id="{48EC3779-0E83-4772-B65C-6A030893A87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29170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BC66A-8D07-40CA-8CF7-4D405606DD69}"/>
              </a:ext>
            </a:extLst>
          </p:cNvPr>
          <p:cNvSpPr>
            <a:spLocks noGrp="1"/>
          </p:cNvSpPr>
          <p:nvPr>
            <p:ph type="title"/>
          </p:nvPr>
        </p:nvSpPr>
        <p:spPr/>
        <p:txBody>
          <a:bodyPr/>
          <a:lstStyle/>
          <a:p>
            <a:r>
              <a:rPr lang="en-US"/>
              <a:t>Postings/Wochentag | Autopartner Karl</a:t>
            </a:r>
          </a:p>
        </p:txBody>
      </p:sp>
      <p:graphicFrame>
        <p:nvGraphicFramePr>
          <p:cNvPr id="6" name="Chart Placeholder 5">
            <a:extLst>
              <a:ext uri="{FF2B5EF4-FFF2-40B4-BE49-F238E27FC236}">
                <a16:creationId xmlns:a16="http://schemas.microsoft.com/office/drawing/2014/main" id="{02420521-3EC4-436A-AACB-0BA0EF96AD24}"/>
              </a:ext>
            </a:extLst>
          </p:cNvPr>
          <p:cNvGraphicFramePr>
            <a:graphicFrameLocks noGrp="1"/>
          </p:cNvGraphicFramePr>
          <p:nvPr>
            <p:ph type="chart" sz="quarter" idx="13"/>
            <p:extLst>
              <p:ext uri="{D42A27DB-BD31-4B8C-83A1-F6EECF244321}">
                <p14:modId xmlns:p14="http://schemas.microsoft.com/office/powerpoint/2010/main" val="3887116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1CD763-F49C-4769-981A-E14608AA1EB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77B840B-64A1-4C74-B50B-0BA5C3FDE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7315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01150-4966-47FF-B145-1C552DE49C10}"/>
              </a:ext>
            </a:extLst>
          </p:cNvPr>
          <p:cNvSpPr>
            <a:spLocks noGrp="1"/>
          </p:cNvSpPr>
          <p:nvPr>
            <p:ph type="title"/>
          </p:nvPr>
        </p:nvSpPr>
        <p:spPr/>
        <p:txBody>
          <a:bodyPr/>
          <a:lstStyle/>
          <a:p>
            <a:r>
              <a:rPr lang="en-US"/>
              <a:t>Postingtypen (Verteilung) | Autopartner Karl</a:t>
            </a:r>
          </a:p>
        </p:txBody>
      </p:sp>
      <p:graphicFrame>
        <p:nvGraphicFramePr>
          <p:cNvPr id="6" name="Chart Placeholder 5">
            <a:extLst>
              <a:ext uri="{FF2B5EF4-FFF2-40B4-BE49-F238E27FC236}">
                <a16:creationId xmlns:a16="http://schemas.microsoft.com/office/drawing/2014/main" id="{937BBC66-6454-47EF-83A6-2734E531B9C1}"/>
              </a:ext>
            </a:extLst>
          </p:cNvPr>
          <p:cNvGraphicFramePr>
            <a:graphicFrameLocks noGrp="1"/>
          </p:cNvGraphicFramePr>
          <p:nvPr>
            <p:ph type="chart" sz="quarter" idx="13"/>
            <p:extLst>
              <p:ext uri="{D42A27DB-BD31-4B8C-83A1-F6EECF244321}">
                <p14:modId xmlns:p14="http://schemas.microsoft.com/office/powerpoint/2010/main" val="1730174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4AAE2-8AC7-4CF8-B718-40DA91ACBD3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8F1E388-3E46-4DE6-81E4-ABC48DA04F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7334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912C6-41CF-47C3-B9CF-F7EE6CF26A13}"/>
              </a:ext>
            </a:extLst>
          </p:cNvPr>
          <p:cNvSpPr>
            <a:spLocks noGrp="1"/>
          </p:cNvSpPr>
          <p:nvPr>
            <p:ph type="title"/>
          </p:nvPr>
        </p:nvSpPr>
        <p:spPr/>
        <p:txBody>
          <a:bodyPr/>
          <a:lstStyle/>
          <a:p>
            <a:r>
              <a:rPr lang="en-US"/>
              <a:t>Interaktionsrate/Postingtyp | Autopartner Karl</a:t>
            </a:r>
          </a:p>
        </p:txBody>
      </p:sp>
      <p:graphicFrame>
        <p:nvGraphicFramePr>
          <p:cNvPr id="6" name="Chart Placeholder 5">
            <a:extLst>
              <a:ext uri="{FF2B5EF4-FFF2-40B4-BE49-F238E27FC236}">
                <a16:creationId xmlns:a16="http://schemas.microsoft.com/office/drawing/2014/main" id="{20618314-0D23-41C7-A37E-7F13CBE681B1}"/>
              </a:ext>
            </a:extLst>
          </p:cNvPr>
          <p:cNvGraphicFramePr>
            <a:graphicFrameLocks noGrp="1"/>
          </p:cNvGraphicFramePr>
          <p:nvPr>
            <p:ph type="chart" sz="quarter" idx="13"/>
            <p:extLst>
              <p:ext uri="{D42A27DB-BD31-4B8C-83A1-F6EECF244321}">
                <p14:modId xmlns:p14="http://schemas.microsoft.com/office/powerpoint/2010/main" val="1694205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30E690-E6A1-48D5-B056-943276739B7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EC1E25B-1E84-4064-B53B-23CE7D0671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173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86FFD-B5C7-4F07-BEA7-15D64CE84164}"/>
              </a:ext>
            </a:extLst>
          </p:cNvPr>
          <p:cNvSpPr>
            <a:spLocks noGrp="1"/>
          </p:cNvSpPr>
          <p:nvPr>
            <p:ph type="title"/>
          </p:nvPr>
        </p:nvSpPr>
        <p:spPr/>
        <p:txBody>
          <a:bodyPr/>
          <a:lstStyle/>
          <a:p>
            <a:r>
              <a:rPr lang="en-US"/>
              <a:t>Antwortzeit | Autopartner Karl</a:t>
            </a:r>
          </a:p>
        </p:txBody>
      </p:sp>
      <p:graphicFrame>
        <p:nvGraphicFramePr>
          <p:cNvPr id="6" name="Chart Placeholder 5">
            <a:extLst>
              <a:ext uri="{FF2B5EF4-FFF2-40B4-BE49-F238E27FC236}">
                <a16:creationId xmlns:a16="http://schemas.microsoft.com/office/drawing/2014/main" id="{47FEDBE1-7529-4EAC-83BB-B037C6FFEED0}"/>
              </a:ext>
            </a:extLst>
          </p:cNvPr>
          <p:cNvGraphicFramePr>
            <a:graphicFrameLocks noGrp="1"/>
          </p:cNvGraphicFramePr>
          <p:nvPr>
            <p:ph type="chart" sz="quarter" idx="13"/>
            <p:extLst>
              <p:ext uri="{D42A27DB-BD31-4B8C-83A1-F6EECF244321}">
                <p14:modId xmlns:p14="http://schemas.microsoft.com/office/powerpoint/2010/main" val="3039002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0891E1-1791-41AF-B3CD-6A9A3CD4B76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C8D87FA-FB41-448F-A61A-837E2D74E0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89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D8472-402C-4F06-9F86-1C6B295214CD}"/>
              </a:ext>
            </a:extLst>
          </p:cNvPr>
          <p:cNvSpPr>
            <a:spLocks noGrp="1"/>
          </p:cNvSpPr>
          <p:nvPr>
            <p:ph type="title"/>
          </p:nvPr>
        </p:nvSpPr>
        <p:spPr/>
        <p:txBody>
          <a:bodyPr/>
          <a:lstStyle/>
          <a:p>
            <a:r>
              <a:rPr lang="en-US"/>
              <a:t>Facebook Check Ins | Autopartner Karl</a:t>
            </a:r>
          </a:p>
        </p:txBody>
      </p:sp>
      <p:graphicFrame>
        <p:nvGraphicFramePr>
          <p:cNvPr id="6" name="Chart Placeholder 5">
            <a:extLst>
              <a:ext uri="{FF2B5EF4-FFF2-40B4-BE49-F238E27FC236}">
                <a16:creationId xmlns:a16="http://schemas.microsoft.com/office/drawing/2014/main" id="{E170E0A0-A3A5-4689-B06C-8914F71817E8}"/>
              </a:ext>
            </a:extLst>
          </p:cNvPr>
          <p:cNvGraphicFramePr>
            <a:graphicFrameLocks noGrp="1"/>
          </p:cNvGraphicFramePr>
          <p:nvPr>
            <p:ph type="chart" sz="quarter" idx="13"/>
            <p:extLst>
              <p:ext uri="{D42A27DB-BD31-4B8C-83A1-F6EECF244321}">
                <p14:modId xmlns:p14="http://schemas.microsoft.com/office/powerpoint/2010/main" val="3698116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F3E70A-A06A-4836-9807-A3267EB4730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A384D9B-A228-4381-BA3D-6055B2B6AB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3103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32089-0901-41BA-9EE7-434693F4A861}"/>
              </a:ext>
            </a:extLst>
          </p:cNvPr>
          <p:cNvSpPr>
            <a:spLocks noGrp="1"/>
          </p:cNvSpPr>
          <p:nvPr>
            <p:ph type="title"/>
          </p:nvPr>
        </p:nvSpPr>
        <p:spPr/>
        <p:txBody>
          <a:bodyPr/>
          <a:lstStyle/>
          <a:p>
            <a:r>
              <a:rPr lang="en-US"/>
              <a:t>Fan Demographie | Autopartner Karl</a:t>
            </a:r>
          </a:p>
        </p:txBody>
      </p:sp>
      <p:graphicFrame>
        <p:nvGraphicFramePr>
          <p:cNvPr id="6" name="Chart Placeholder 5">
            <a:extLst>
              <a:ext uri="{FF2B5EF4-FFF2-40B4-BE49-F238E27FC236}">
                <a16:creationId xmlns:a16="http://schemas.microsoft.com/office/drawing/2014/main" id="{255E535B-CCCE-4F13-9B52-3DBE163DA814}"/>
              </a:ext>
            </a:extLst>
          </p:cNvPr>
          <p:cNvGraphicFramePr>
            <a:graphicFrameLocks noGrp="1"/>
          </p:cNvGraphicFramePr>
          <p:nvPr>
            <p:ph type="chart" sz="quarter" idx="13"/>
            <p:extLst>
              <p:ext uri="{D42A27DB-BD31-4B8C-83A1-F6EECF244321}">
                <p14:modId xmlns:p14="http://schemas.microsoft.com/office/powerpoint/2010/main" val="3515442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6C9A77-FD9E-43BD-9108-C8E4064E639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BFD12EC-FFDF-4E9B-8385-2ECD63F5BC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4375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E2A4C-4B2B-44AF-8F56-6C89FA9FBC03}"/>
              </a:ext>
            </a:extLst>
          </p:cNvPr>
          <p:cNvSpPr>
            <a:spLocks noGrp="1"/>
          </p:cNvSpPr>
          <p:nvPr>
            <p:ph type="title"/>
          </p:nvPr>
        </p:nvSpPr>
        <p:spPr/>
        <p:txBody>
          <a:bodyPr/>
          <a:lstStyle/>
          <a:p>
            <a:r>
              <a:rPr lang="en-US"/>
              <a:t>Page Fans Online | Autopartner Karl</a:t>
            </a:r>
          </a:p>
        </p:txBody>
      </p:sp>
      <p:graphicFrame>
        <p:nvGraphicFramePr>
          <p:cNvPr id="6" name="Chart Placeholder 5">
            <a:extLst>
              <a:ext uri="{FF2B5EF4-FFF2-40B4-BE49-F238E27FC236}">
                <a16:creationId xmlns:a16="http://schemas.microsoft.com/office/drawing/2014/main" id="{E9696CA8-C455-4043-A6CE-7D3DC3234BF0}"/>
              </a:ext>
            </a:extLst>
          </p:cNvPr>
          <p:cNvGraphicFramePr>
            <a:graphicFrameLocks noGrp="1"/>
          </p:cNvGraphicFramePr>
          <p:nvPr>
            <p:ph type="chart" sz="quarter" idx="13"/>
            <p:extLst>
              <p:ext uri="{D42A27DB-BD31-4B8C-83A1-F6EECF244321}">
                <p14:modId xmlns:p14="http://schemas.microsoft.com/office/powerpoint/2010/main" val="483774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E7492D-3326-4020-8CF4-B835A78ED6E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E93F682-383B-40A6-902D-B41AD2C609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37234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855</Words>
  <Application>Microsoft Office PowerPoint</Application>
  <PresentationFormat>On-screen Show (4:3)</PresentationFormat>
  <Paragraphs>396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Facebook Page Report</vt:lpstr>
      <vt:lpstr>Wichtigste Werte (KPI's) | Autopartner Karl</vt:lpstr>
      <vt:lpstr>Fans (Übersicht) | Autopartner Karl</vt:lpstr>
      <vt:lpstr>Key Metrics Table w. User Post RR | Autopartner Karl</vt:lpstr>
      <vt:lpstr>Facebook Fans Total | Autopartner Karl</vt:lpstr>
      <vt:lpstr>Eigene Beiträge (Postings) | Autopartner Karl - 1 of 4</vt:lpstr>
      <vt:lpstr>Eigene Beiträge (Postings) | Autopartner Karl - 2 of 4</vt:lpstr>
      <vt:lpstr>Eigene Beiträge (Postings) | Autopartner Karl - 3 of 4</vt:lpstr>
      <vt:lpstr>Eigene Beiträge (Postings) | Autopartner Karl - 4 of 4</vt:lpstr>
      <vt:lpstr>Eigene Beiträge (Postings) + Reactions | Autopartner Karl - 1 of 6</vt:lpstr>
      <vt:lpstr>Eigene Beiträge (Postings) + Reactions | Autopartner Karl - 2 of 6</vt:lpstr>
      <vt:lpstr>Eigene Beiträge (Postings) + Reactions | Autopartner Karl - 3 of 6</vt:lpstr>
      <vt:lpstr>Eigene Beiträge (Postings) + Reactions | Autopartner Karl - 4 of 6</vt:lpstr>
      <vt:lpstr>Eigene Beiträge (Postings) + Reactions | Autopartner Karl - 5 of 6</vt:lpstr>
      <vt:lpstr>Eigene Beiträge (Postings) + Reactions | Autopartner Karl - 6 of 6</vt:lpstr>
      <vt:lpstr>Postings/Wochentag | Autopartner Karl</vt:lpstr>
      <vt:lpstr>Postingtypen (Verteilung) | Autopartner Karl</vt:lpstr>
      <vt:lpstr>Interaktionsrate/Postingtyp | Autopartner Karl</vt:lpstr>
      <vt:lpstr>Antwortzeit | Autopartner Karl</vt:lpstr>
      <vt:lpstr>Facebook Check Ins | Autopartner Karl</vt:lpstr>
      <vt:lpstr>Fan Demographie | Autopartner Karl</vt:lpstr>
      <vt:lpstr>Page Fans Online | Autopartner Karl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2018-09-07T08:35:57Z</dcterms:created>
  <dcterms:modified xsi:type="dcterms:W3CDTF">2018-09-07T08:36:45Z</dcterms:modified>
</cp:coreProperties>
</file>