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764</c:v>
                </c:pt>
                <c:pt idx="1">
                  <c:v>764</c:v>
                </c:pt>
                <c:pt idx="2">
                  <c:v>764</c:v>
                </c:pt>
                <c:pt idx="3">
                  <c:v>765</c:v>
                </c:pt>
                <c:pt idx="4">
                  <c:v>765</c:v>
                </c:pt>
                <c:pt idx="5">
                  <c:v>766</c:v>
                </c:pt>
                <c:pt idx="6">
                  <c:v>766</c:v>
                </c:pt>
                <c:pt idx="7">
                  <c:v>772</c:v>
                </c:pt>
                <c:pt idx="8">
                  <c:v>781</c:v>
                </c:pt>
                <c:pt idx="9">
                  <c:v>788</c:v>
                </c:pt>
                <c:pt idx="10">
                  <c:v>788</c:v>
                </c:pt>
                <c:pt idx="11">
                  <c:v>790</c:v>
                </c:pt>
                <c:pt idx="12">
                  <c:v>792</c:v>
                </c:pt>
                <c:pt idx="13">
                  <c:v>797</c:v>
                </c:pt>
                <c:pt idx="14">
                  <c:v>797</c:v>
                </c:pt>
                <c:pt idx="15">
                  <c:v>801</c:v>
                </c:pt>
                <c:pt idx="16">
                  <c:v>806</c:v>
                </c:pt>
                <c:pt idx="17">
                  <c:v>807</c:v>
                </c:pt>
                <c:pt idx="18">
                  <c:v>810</c:v>
                </c:pt>
                <c:pt idx="19">
                  <c:v>814</c:v>
                </c:pt>
                <c:pt idx="20">
                  <c:v>816</c:v>
                </c:pt>
                <c:pt idx="21">
                  <c:v>818</c:v>
                </c:pt>
                <c:pt idx="22">
                  <c:v>821</c:v>
                </c:pt>
                <c:pt idx="23">
                  <c:v>824</c:v>
                </c:pt>
                <c:pt idx="24">
                  <c:v>826</c:v>
                </c:pt>
                <c:pt idx="25">
                  <c:v>828</c:v>
                </c:pt>
                <c:pt idx="26">
                  <c:v>830</c:v>
                </c:pt>
                <c:pt idx="27">
                  <c:v>831</c:v>
                </c:pt>
                <c:pt idx="28">
                  <c:v>833</c:v>
                </c:pt>
                <c:pt idx="29">
                  <c:v>833</c:v>
                </c:pt>
                <c:pt idx="30">
                  <c:v>835</c:v>
                </c:pt>
              </c:numCache>
            </c:numRef>
          </c:val>
          <c:smooth val="0"/>
          <c:extLst>
            <c:ext xmlns:c16="http://schemas.microsoft.com/office/drawing/2014/chart" uri="{C3380CC4-5D6E-409C-BE32-E72D297353CC}">
              <c16:uniqueId val="{00000000-E88D-4822-B910-F27D6E753CBA}"/>
            </c:ext>
          </c:extLst>
        </c:ser>
        <c:dLbls>
          <c:showLegendKey val="0"/>
          <c:showVal val="0"/>
          <c:showCatName val="0"/>
          <c:showSerName val="0"/>
          <c:showPercent val="0"/>
          <c:showBubbleSize val="0"/>
        </c:dLbls>
        <c:smooth val="0"/>
        <c:axId val="359584456"/>
        <c:axId val="359581832"/>
      </c:lineChart>
      <c:dateAx>
        <c:axId val="35958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1832"/>
        <c:crosses val="autoZero"/>
        <c:auto val="1"/>
        <c:lblOffset val="100"/>
        <c:baseTimeUnit val="days"/>
      </c:dateAx>
      <c:valAx>
        <c:axId val="35958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2</c:v>
                </c:pt>
                <c:pt idx="4">
                  <c:v>1</c:v>
                </c:pt>
                <c:pt idx="5">
                  <c:v>0</c:v>
                </c:pt>
                <c:pt idx="6">
                  <c:v>0</c:v>
                </c:pt>
              </c:numCache>
            </c:numRef>
          </c:val>
          <c:extLst>
            <c:ext xmlns:c16="http://schemas.microsoft.com/office/drawing/2014/chart" uri="{C3380CC4-5D6E-409C-BE32-E72D297353CC}">
              <c16:uniqueId val="{00000000-6D99-41FD-A8CF-98D2EE4E2FAB}"/>
            </c:ext>
          </c:extLst>
        </c:ser>
        <c:dLbls>
          <c:showLegendKey val="0"/>
          <c:showVal val="0"/>
          <c:showCatName val="0"/>
          <c:showSerName val="0"/>
          <c:showPercent val="0"/>
          <c:showBubbleSize val="0"/>
        </c:dLbls>
        <c:gapWidth val="219"/>
        <c:overlap val="-27"/>
        <c:axId val="423695248"/>
        <c:axId val="423701808"/>
      </c:barChart>
      <c:catAx>
        <c:axId val="42369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01808"/>
        <c:crosses val="autoZero"/>
        <c:auto val="1"/>
        <c:lblAlgn val="ctr"/>
        <c:lblOffset val="100"/>
        <c:noMultiLvlLbl val="0"/>
      </c:catAx>
      <c:valAx>
        <c:axId val="42370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6</c:v>
                </c:pt>
              </c:numCache>
            </c:numRef>
          </c:val>
          <c:extLst>
            <c:ext xmlns:c16="http://schemas.microsoft.com/office/drawing/2014/chart" uri="{C3380CC4-5D6E-409C-BE32-E72D297353CC}">
              <c16:uniqueId val="{00000000-9A6B-444A-B0BC-F0336D562D15}"/>
            </c:ext>
          </c:extLst>
        </c:ser>
        <c:dLbls>
          <c:showLegendKey val="0"/>
          <c:showVal val="0"/>
          <c:showCatName val="0"/>
          <c:showSerName val="0"/>
          <c:showPercent val="0"/>
          <c:showBubbleSize val="0"/>
        </c:dLbls>
        <c:gapWidth val="150"/>
        <c:overlap val="100"/>
        <c:axId val="423680488"/>
        <c:axId val="423674256"/>
      </c:barChart>
      <c:catAx>
        <c:axId val="42368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74256"/>
        <c:crosses val="autoZero"/>
        <c:auto val="1"/>
        <c:lblAlgn val="ctr"/>
        <c:lblOffset val="100"/>
        <c:noMultiLvlLbl val="0"/>
      </c:catAx>
      <c:valAx>
        <c:axId val="423674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8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4.3870503999099002</c:v>
                </c:pt>
              </c:numCache>
            </c:numRef>
          </c:val>
          <c:extLst>
            <c:ext xmlns:c16="http://schemas.microsoft.com/office/drawing/2014/chart" uri="{C3380CC4-5D6E-409C-BE32-E72D297353CC}">
              <c16:uniqueId val="{00000000-93C7-4D29-81C2-B6A922925896}"/>
            </c:ext>
          </c:extLst>
        </c:ser>
        <c:dLbls>
          <c:showLegendKey val="0"/>
          <c:showVal val="0"/>
          <c:showCatName val="0"/>
          <c:showSerName val="0"/>
          <c:showPercent val="0"/>
          <c:showBubbleSize val="0"/>
        </c:dLbls>
        <c:gapWidth val="219"/>
        <c:overlap val="-27"/>
        <c:axId val="423673928"/>
        <c:axId val="423674584"/>
      </c:barChart>
      <c:catAx>
        <c:axId val="42367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74584"/>
        <c:crosses val="autoZero"/>
        <c:auto val="1"/>
        <c:lblAlgn val="ctr"/>
        <c:lblOffset val="100"/>
        <c:noMultiLvlLbl val="0"/>
      </c:catAx>
      <c:valAx>
        <c:axId val="42367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7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8A3-4561-A8B5-EED0215012D6}"/>
            </c:ext>
          </c:extLst>
        </c:ser>
        <c:dLbls>
          <c:showLegendKey val="0"/>
          <c:showVal val="0"/>
          <c:showCatName val="0"/>
          <c:showSerName val="0"/>
          <c:showPercent val="0"/>
          <c:showBubbleSize val="0"/>
        </c:dLbls>
        <c:gapWidth val="219"/>
        <c:overlap val="-27"/>
        <c:axId val="423688688"/>
        <c:axId val="423687048"/>
      </c:barChart>
      <c:catAx>
        <c:axId val="42368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87048"/>
        <c:crosses val="autoZero"/>
        <c:auto val="1"/>
        <c:lblAlgn val="ctr"/>
        <c:lblOffset val="100"/>
        <c:noMultiLvlLbl val="0"/>
      </c:catAx>
      <c:valAx>
        <c:axId val="42368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8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E29-4D38-9106-31EA6B918F7B}"/>
            </c:ext>
          </c:extLst>
        </c:ser>
        <c:dLbls>
          <c:showLegendKey val="0"/>
          <c:showVal val="0"/>
          <c:showCatName val="0"/>
          <c:showSerName val="0"/>
          <c:showPercent val="0"/>
          <c:showBubbleSize val="0"/>
        </c:dLbls>
        <c:smooth val="0"/>
        <c:axId val="423687704"/>
        <c:axId val="423689016"/>
      </c:lineChart>
      <c:dateAx>
        <c:axId val="42368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89016"/>
        <c:crosses val="autoZero"/>
        <c:auto val="1"/>
        <c:lblOffset val="100"/>
        <c:baseTimeUnit val="days"/>
      </c:dateAx>
      <c:valAx>
        <c:axId val="42368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43</c:v>
                </c:pt>
                <c:pt idx="2">
                  <c:v>74</c:v>
                </c:pt>
                <c:pt idx="3">
                  <c:v>65</c:v>
                </c:pt>
                <c:pt idx="4">
                  <c:v>53</c:v>
                </c:pt>
                <c:pt idx="5">
                  <c:v>13</c:v>
                </c:pt>
                <c:pt idx="6">
                  <c:v>11</c:v>
                </c:pt>
              </c:numCache>
            </c:numRef>
          </c:val>
          <c:extLst>
            <c:ext xmlns:c16="http://schemas.microsoft.com/office/drawing/2014/chart" uri="{C3380CC4-5D6E-409C-BE32-E72D297353CC}">
              <c16:uniqueId val="{00000000-1C3B-4AA4-B9B3-A489F9619F5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97</c:v>
                </c:pt>
                <c:pt idx="2">
                  <c:v>165</c:v>
                </c:pt>
                <c:pt idx="3">
                  <c:v>138</c:v>
                </c:pt>
                <c:pt idx="4">
                  <c:v>94</c:v>
                </c:pt>
                <c:pt idx="5">
                  <c:v>54</c:v>
                </c:pt>
                <c:pt idx="6">
                  <c:v>24</c:v>
                </c:pt>
              </c:numCache>
            </c:numRef>
          </c:val>
          <c:extLst>
            <c:ext xmlns:c16="http://schemas.microsoft.com/office/drawing/2014/chart" uri="{C3380CC4-5D6E-409C-BE32-E72D297353CC}">
              <c16:uniqueId val="{00000001-1C3B-4AA4-B9B3-A489F9619F5A}"/>
            </c:ext>
          </c:extLst>
        </c:ser>
        <c:dLbls>
          <c:showLegendKey val="0"/>
          <c:showVal val="0"/>
          <c:showCatName val="0"/>
          <c:showSerName val="0"/>
          <c:showPercent val="0"/>
          <c:showBubbleSize val="0"/>
        </c:dLbls>
        <c:gapWidth val="219"/>
        <c:overlap val="-27"/>
        <c:axId val="433755408"/>
        <c:axId val="433756392"/>
      </c:barChart>
      <c:catAx>
        <c:axId val="43375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56392"/>
        <c:crosses val="autoZero"/>
        <c:auto val="1"/>
        <c:lblAlgn val="ctr"/>
        <c:lblOffset val="100"/>
        <c:noMultiLvlLbl val="0"/>
      </c:catAx>
      <c:valAx>
        <c:axId val="43375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5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131.6</c:v>
                </c:pt>
                <c:pt idx="1">
                  <c:v>72.666666666666998</c:v>
                </c:pt>
                <c:pt idx="2">
                  <c:v>45.766666666667</c:v>
                </c:pt>
                <c:pt idx="3">
                  <c:v>34.333333333333002</c:v>
                </c:pt>
                <c:pt idx="4">
                  <c:v>39.6</c:v>
                </c:pt>
                <c:pt idx="5">
                  <c:v>82.666666666666998</c:v>
                </c:pt>
                <c:pt idx="6">
                  <c:v>187.13333333333</c:v>
                </c:pt>
                <c:pt idx="7">
                  <c:v>261.89999999999998</c:v>
                </c:pt>
                <c:pt idx="8">
                  <c:v>328.76666666667001</c:v>
                </c:pt>
                <c:pt idx="9">
                  <c:v>320.48387096774002</c:v>
                </c:pt>
                <c:pt idx="10">
                  <c:v>310.93548387097002</c:v>
                </c:pt>
                <c:pt idx="11">
                  <c:v>316.25806451612999</c:v>
                </c:pt>
                <c:pt idx="12">
                  <c:v>345.22580645161003</c:v>
                </c:pt>
                <c:pt idx="13">
                  <c:v>325.70967741934999</c:v>
                </c:pt>
                <c:pt idx="14">
                  <c:v>317.16129032257999</c:v>
                </c:pt>
                <c:pt idx="15">
                  <c:v>324.58064516129002</c:v>
                </c:pt>
                <c:pt idx="16">
                  <c:v>339.48387096774002</c:v>
                </c:pt>
                <c:pt idx="17">
                  <c:v>345.03225806452002</c:v>
                </c:pt>
                <c:pt idx="18">
                  <c:v>351.90322580645</c:v>
                </c:pt>
                <c:pt idx="19">
                  <c:v>357.32258064515997</c:v>
                </c:pt>
                <c:pt idx="20">
                  <c:v>374.35483870968</c:v>
                </c:pt>
                <c:pt idx="21">
                  <c:v>370.41935483870998</c:v>
                </c:pt>
                <c:pt idx="22">
                  <c:v>326.25806451612999</c:v>
                </c:pt>
                <c:pt idx="23">
                  <c:v>230.96774193548001</c:v>
                </c:pt>
              </c:numCache>
            </c:numRef>
          </c:val>
          <c:smooth val="0"/>
          <c:extLst>
            <c:ext xmlns:c16="http://schemas.microsoft.com/office/drawing/2014/chart" uri="{C3380CC4-5D6E-409C-BE32-E72D297353CC}">
              <c16:uniqueId val="{00000000-7E4A-4A4F-AACF-8DBF61ACEFB6}"/>
            </c:ext>
          </c:extLst>
        </c:ser>
        <c:dLbls>
          <c:showLegendKey val="0"/>
          <c:showVal val="0"/>
          <c:showCatName val="0"/>
          <c:showSerName val="0"/>
          <c:showPercent val="0"/>
          <c:showBubbleSize val="0"/>
        </c:dLbls>
        <c:smooth val="0"/>
        <c:axId val="433768528"/>
        <c:axId val="433763936"/>
      </c:lineChart>
      <c:catAx>
        <c:axId val="43376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63936"/>
        <c:crosses val="autoZero"/>
        <c:auto val="1"/>
        <c:lblAlgn val="ctr"/>
        <c:lblOffset val="100"/>
        <c:noMultiLvlLbl val="0"/>
      </c:catAx>
      <c:valAx>
        <c:axId val="43376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6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F2A6-958C-4429-87E2-E4F4C3C45317}"/>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0CA002DF-0953-48B1-A227-E56F527DAC9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22660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A71B-48D5-4AB4-8D69-0B382E3FC774}"/>
              </a:ext>
            </a:extLst>
          </p:cNvPr>
          <p:cNvSpPr>
            <a:spLocks noGrp="1"/>
          </p:cNvSpPr>
          <p:nvPr>
            <p:ph type="title"/>
          </p:nvPr>
        </p:nvSpPr>
        <p:spPr/>
        <p:txBody>
          <a:bodyPr/>
          <a:lstStyle/>
          <a:p>
            <a:r>
              <a:rPr lang="de-DE"/>
              <a:t>Wichtigste Werte (KPI's) | Schmidt Automobile</a:t>
            </a:r>
            <a:endParaRPr lang="en-US"/>
          </a:p>
        </p:txBody>
      </p:sp>
      <p:graphicFrame>
        <p:nvGraphicFramePr>
          <p:cNvPr id="5" name="Table Placeholder 4">
            <a:extLst>
              <a:ext uri="{FF2B5EF4-FFF2-40B4-BE49-F238E27FC236}">
                <a16:creationId xmlns:a16="http://schemas.microsoft.com/office/drawing/2014/main" id="{15814149-E2EF-40E3-8095-75D0963E722D}"/>
              </a:ext>
            </a:extLst>
          </p:cNvPr>
          <p:cNvGraphicFramePr>
            <a:graphicFrameLocks noGrp="1"/>
          </p:cNvGraphicFramePr>
          <p:nvPr>
            <p:ph type="tbl" sz="quarter" idx="13"/>
            <p:extLst>
              <p:ext uri="{D42A27DB-BD31-4B8C-83A1-F6EECF244321}">
                <p14:modId xmlns:p14="http://schemas.microsoft.com/office/powerpoint/2010/main" val="1661230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14933354"/>
                    </a:ext>
                  </a:extLst>
                </a:gridCol>
                <a:gridCol w="740664">
                  <a:extLst>
                    <a:ext uri="{9D8B030D-6E8A-4147-A177-3AD203B41FA5}">
                      <a16:colId xmlns:a16="http://schemas.microsoft.com/office/drawing/2014/main" val="3113290179"/>
                    </a:ext>
                  </a:extLst>
                </a:gridCol>
                <a:gridCol w="740664">
                  <a:extLst>
                    <a:ext uri="{9D8B030D-6E8A-4147-A177-3AD203B41FA5}">
                      <a16:colId xmlns:a16="http://schemas.microsoft.com/office/drawing/2014/main" val="3456876962"/>
                    </a:ext>
                  </a:extLst>
                </a:gridCol>
                <a:gridCol w="740664">
                  <a:extLst>
                    <a:ext uri="{9D8B030D-6E8A-4147-A177-3AD203B41FA5}">
                      <a16:colId xmlns:a16="http://schemas.microsoft.com/office/drawing/2014/main" val="392934820"/>
                    </a:ext>
                  </a:extLst>
                </a:gridCol>
                <a:gridCol w="740664">
                  <a:extLst>
                    <a:ext uri="{9D8B030D-6E8A-4147-A177-3AD203B41FA5}">
                      <a16:colId xmlns:a16="http://schemas.microsoft.com/office/drawing/2014/main" val="3186912815"/>
                    </a:ext>
                  </a:extLst>
                </a:gridCol>
                <a:gridCol w="740664">
                  <a:extLst>
                    <a:ext uri="{9D8B030D-6E8A-4147-A177-3AD203B41FA5}">
                      <a16:colId xmlns:a16="http://schemas.microsoft.com/office/drawing/2014/main" val="2027500765"/>
                    </a:ext>
                  </a:extLst>
                </a:gridCol>
                <a:gridCol w="740664">
                  <a:extLst>
                    <a:ext uri="{9D8B030D-6E8A-4147-A177-3AD203B41FA5}">
                      <a16:colId xmlns:a16="http://schemas.microsoft.com/office/drawing/2014/main" val="90065679"/>
                    </a:ext>
                  </a:extLst>
                </a:gridCol>
                <a:gridCol w="740664">
                  <a:extLst>
                    <a:ext uri="{9D8B030D-6E8A-4147-A177-3AD203B41FA5}">
                      <a16:colId xmlns:a16="http://schemas.microsoft.com/office/drawing/2014/main" val="3350736602"/>
                    </a:ext>
                  </a:extLst>
                </a:gridCol>
                <a:gridCol w="740664">
                  <a:extLst>
                    <a:ext uri="{9D8B030D-6E8A-4147-A177-3AD203B41FA5}">
                      <a16:colId xmlns:a16="http://schemas.microsoft.com/office/drawing/2014/main" val="3210820959"/>
                    </a:ext>
                  </a:extLst>
                </a:gridCol>
                <a:gridCol w="740664">
                  <a:extLst>
                    <a:ext uri="{9D8B030D-6E8A-4147-A177-3AD203B41FA5}">
                      <a16:colId xmlns:a16="http://schemas.microsoft.com/office/drawing/2014/main" val="9312450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76642539"/>
                  </a:ext>
                </a:extLst>
              </a:tr>
              <a:tr h="370840">
                <a:tc>
                  <a:txBody>
                    <a:bodyPr/>
                    <a:lstStyle/>
                    <a:p>
                      <a:r>
                        <a:rPr lang="en-US" sz="1000"/>
                        <a:t>Schmidt Automobile</a:t>
                      </a:r>
                    </a:p>
                  </a:txBody>
                  <a:tcPr/>
                </a:tc>
                <a:tc>
                  <a:txBody>
                    <a:bodyPr/>
                    <a:lstStyle/>
                    <a:p>
                      <a:r>
                        <a:rPr lang="en-US" sz="1000"/>
                        <a:t>835</a:t>
                      </a:r>
                    </a:p>
                  </a:txBody>
                  <a:tcPr/>
                </a:tc>
                <a:tc>
                  <a:txBody>
                    <a:bodyPr/>
                    <a:lstStyle/>
                    <a:p>
                      <a:r>
                        <a:rPr lang="en-US" sz="1000"/>
                        <a:t>69</a:t>
                      </a:r>
                    </a:p>
                  </a:txBody>
                  <a:tcPr/>
                </a:tc>
                <a:tc>
                  <a:txBody>
                    <a:bodyPr/>
                    <a:lstStyle/>
                    <a:p>
                      <a:r>
                        <a:rPr lang="en-US" sz="1000"/>
                        <a:t>6</a:t>
                      </a:r>
                    </a:p>
                  </a:txBody>
                  <a:tcPr/>
                </a:tc>
                <a:tc>
                  <a:txBody>
                    <a:bodyPr/>
                    <a:lstStyle/>
                    <a:p>
                      <a:r>
                        <a:rPr lang="en-US" sz="1000"/>
                        <a:t>157</a:t>
                      </a:r>
                    </a:p>
                  </a:txBody>
                  <a:tcPr/>
                </a:tc>
                <a:tc>
                  <a:txBody>
                    <a:bodyPr/>
                    <a:lstStyle/>
                    <a:p>
                      <a:r>
                        <a:rPr lang="en-US" sz="1000"/>
                        <a:t>19</a:t>
                      </a:r>
                    </a:p>
                  </a:txBody>
                  <a:tcPr/>
                </a:tc>
                <a:tc>
                  <a:txBody>
                    <a:bodyPr/>
                    <a:lstStyle/>
                    <a:p>
                      <a:r>
                        <a:rPr lang="en-US" sz="1000"/>
                        <a:t>30</a:t>
                      </a:r>
                    </a:p>
                  </a:txBody>
                  <a:tcPr/>
                </a:tc>
                <a:tc>
                  <a:txBody>
                    <a:bodyPr/>
                    <a:lstStyle/>
                    <a:p>
                      <a:r>
                        <a:rPr lang="en-US" sz="1000"/>
                        <a:t>0</a:t>
                      </a:r>
                    </a:p>
                  </a:txBody>
                  <a:tcPr/>
                </a:tc>
                <a:tc>
                  <a:txBody>
                    <a:bodyPr/>
                    <a:lstStyle/>
                    <a:p>
                      <a:r>
                        <a:rPr lang="en-US" sz="1000"/>
                        <a:t>4.2917 %</a:t>
                      </a:r>
                    </a:p>
                  </a:txBody>
                  <a:tcPr/>
                </a:tc>
                <a:tc>
                  <a:txBody>
                    <a:bodyPr/>
                    <a:lstStyle/>
                    <a:p>
                      <a:r>
                        <a:rPr lang="en-US" sz="1000"/>
                        <a:t>0.0 %</a:t>
                      </a:r>
                    </a:p>
                  </a:txBody>
                  <a:tcPr/>
                </a:tc>
                <a:extLst>
                  <a:ext uri="{0D108BD9-81ED-4DB2-BD59-A6C34878D82A}">
                    <a16:rowId xmlns:a16="http://schemas.microsoft.com/office/drawing/2014/main" val="4106422930"/>
                  </a:ext>
                </a:extLst>
              </a:tr>
            </a:tbl>
          </a:graphicData>
        </a:graphic>
      </p:graphicFrame>
      <p:sp>
        <p:nvSpPr>
          <p:cNvPr id="4" name="Text Placeholder 3">
            <a:extLst>
              <a:ext uri="{FF2B5EF4-FFF2-40B4-BE49-F238E27FC236}">
                <a16:creationId xmlns:a16="http://schemas.microsoft.com/office/drawing/2014/main" id="{7FD166A4-CB59-49E2-9DE5-1BF53538B36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36753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D43A0-63DE-481A-8894-5AEF787006C9}"/>
              </a:ext>
            </a:extLst>
          </p:cNvPr>
          <p:cNvSpPr>
            <a:spLocks noGrp="1"/>
          </p:cNvSpPr>
          <p:nvPr>
            <p:ph type="title"/>
          </p:nvPr>
        </p:nvSpPr>
        <p:spPr/>
        <p:txBody>
          <a:bodyPr/>
          <a:lstStyle/>
          <a:p>
            <a:r>
              <a:rPr lang="en-US"/>
              <a:t>Fans (Übersicht) | Schmidt Automobile</a:t>
            </a:r>
          </a:p>
        </p:txBody>
      </p:sp>
      <p:graphicFrame>
        <p:nvGraphicFramePr>
          <p:cNvPr id="5" name="Table Placeholder 4">
            <a:extLst>
              <a:ext uri="{FF2B5EF4-FFF2-40B4-BE49-F238E27FC236}">
                <a16:creationId xmlns:a16="http://schemas.microsoft.com/office/drawing/2014/main" id="{421382DC-4D6A-4EF8-8EEF-B547881B1755}"/>
              </a:ext>
            </a:extLst>
          </p:cNvPr>
          <p:cNvGraphicFramePr>
            <a:graphicFrameLocks noGrp="1"/>
          </p:cNvGraphicFramePr>
          <p:nvPr>
            <p:ph type="tbl" sz="quarter" idx="13"/>
            <p:extLst>
              <p:ext uri="{D42A27DB-BD31-4B8C-83A1-F6EECF244321}">
                <p14:modId xmlns:p14="http://schemas.microsoft.com/office/powerpoint/2010/main" val="499467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0499369"/>
                    </a:ext>
                  </a:extLst>
                </a:gridCol>
                <a:gridCol w="1234440">
                  <a:extLst>
                    <a:ext uri="{9D8B030D-6E8A-4147-A177-3AD203B41FA5}">
                      <a16:colId xmlns:a16="http://schemas.microsoft.com/office/drawing/2014/main" val="3685166403"/>
                    </a:ext>
                  </a:extLst>
                </a:gridCol>
                <a:gridCol w="822960">
                  <a:extLst>
                    <a:ext uri="{9D8B030D-6E8A-4147-A177-3AD203B41FA5}">
                      <a16:colId xmlns:a16="http://schemas.microsoft.com/office/drawing/2014/main" val="3758441097"/>
                    </a:ext>
                  </a:extLst>
                </a:gridCol>
                <a:gridCol w="822960">
                  <a:extLst>
                    <a:ext uri="{9D8B030D-6E8A-4147-A177-3AD203B41FA5}">
                      <a16:colId xmlns:a16="http://schemas.microsoft.com/office/drawing/2014/main" val="1640861330"/>
                    </a:ext>
                  </a:extLst>
                </a:gridCol>
                <a:gridCol w="822960">
                  <a:extLst>
                    <a:ext uri="{9D8B030D-6E8A-4147-A177-3AD203B41FA5}">
                      <a16:colId xmlns:a16="http://schemas.microsoft.com/office/drawing/2014/main" val="4123676889"/>
                    </a:ext>
                  </a:extLst>
                </a:gridCol>
                <a:gridCol w="822960">
                  <a:extLst>
                    <a:ext uri="{9D8B030D-6E8A-4147-A177-3AD203B41FA5}">
                      <a16:colId xmlns:a16="http://schemas.microsoft.com/office/drawing/2014/main" val="4184672925"/>
                    </a:ext>
                  </a:extLst>
                </a:gridCol>
                <a:gridCol w="822960">
                  <a:extLst>
                    <a:ext uri="{9D8B030D-6E8A-4147-A177-3AD203B41FA5}">
                      <a16:colId xmlns:a16="http://schemas.microsoft.com/office/drawing/2014/main" val="2206800838"/>
                    </a:ext>
                  </a:extLst>
                </a:gridCol>
                <a:gridCol w="822960">
                  <a:extLst>
                    <a:ext uri="{9D8B030D-6E8A-4147-A177-3AD203B41FA5}">
                      <a16:colId xmlns:a16="http://schemas.microsoft.com/office/drawing/2014/main" val="40647171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85035251"/>
                  </a:ext>
                </a:extLst>
              </a:tr>
              <a:tr h="370840">
                <a:tc>
                  <a:txBody>
                    <a:bodyPr/>
                    <a:lstStyle/>
                    <a:p>
                      <a:r>
                        <a:rPr lang="en-US" sz="1000"/>
                        <a:t>Schmidt Automobile</a:t>
                      </a:r>
                    </a:p>
                  </a:txBody>
                  <a:tcPr/>
                </a:tc>
                <a:tc>
                  <a:txBody>
                    <a:bodyPr/>
                    <a:lstStyle/>
                    <a:p>
                      <a:r>
                        <a:rPr lang="en-US" sz="1000"/>
                        <a:t>835</a:t>
                      </a:r>
                    </a:p>
                  </a:txBody>
                  <a:tcPr/>
                </a:tc>
                <a:tc>
                  <a:txBody>
                    <a:bodyPr/>
                    <a:lstStyle/>
                    <a:p>
                      <a:r>
                        <a:rPr lang="en-US" sz="1000"/>
                        <a:t>3</a:t>
                      </a:r>
                    </a:p>
                  </a:txBody>
                  <a:tcPr/>
                </a:tc>
                <a:tc>
                  <a:txBody>
                    <a:bodyPr/>
                    <a:lstStyle/>
                    <a:p>
                      <a:r>
                        <a:rPr lang="en-US" sz="1000"/>
                        <a:t>0.4 %</a:t>
                      </a:r>
                    </a:p>
                  </a:txBody>
                  <a:tcPr/>
                </a:tc>
                <a:tc>
                  <a:txBody>
                    <a:bodyPr/>
                    <a:lstStyle/>
                    <a:p>
                      <a:r>
                        <a:rPr lang="en-US" sz="1000"/>
                        <a:t>12</a:t>
                      </a:r>
                    </a:p>
                  </a:txBody>
                  <a:tcPr/>
                </a:tc>
                <a:tc>
                  <a:txBody>
                    <a:bodyPr/>
                    <a:lstStyle/>
                    <a:p>
                      <a:r>
                        <a:rPr lang="en-US" sz="1000"/>
                        <a:t>1.5 %</a:t>
                      </a:r>
                    </a:p>
                  </a:txBody>
                  <a:tcPr/>
                </a:tc>
                <a:tc>
                  <a:txBody>
                    <a:bodyPr/>
                    <a:lstStyle/>
                    <a:p>
                      <a:r>
                        <a:rPr lang="en-US" sz="1000"/>
                        <a:t>70</a:t>
                      </a:r>
                    </a:p>
                  </a:txBody>
                  <a:tcPr/>
                </a:tc>
                <a:tc>
                  <a:txBody>
                    <a:bodyPr/>
                    <a:lstStyle/>
                    <a:p>
                      <a:r>
                        <a:rPr lang="en-US" sz="1000"/>
                        <a:t>9.2 %</a:t>
                      </a:r>
                    </a:p>
                  </a:txBody>
                  <a:tcPr/>
                </a:tc>
                <a:extLst>
                  <a:ext uri="{0D108BD9-81ED-4DB2-BD59-A6C34878D82A}">
                    <a16:rowId xmlns:a16="http://schemas.microsoft.com/office/drawing/2014/main" val="2939116058"/>
                  </a:ext>
                </a:extLst>
              </a:tr>
            </a:tbl>
          </a:graphicData>
        </a:graphic>
      </p:graphicFrame>
      <p:sp>
        <p:nvSpPr>
          <p:cNvPr id="4" name="Text Placeholder 3">
            <a:extLst>
              <a:ext uri="{FF2B5EF4-FFF2-40B4-BE49-F238E27FC236}">
                <a16:creationId xmlns:a16="http://schemas.microsoft.com/office/drawing/2014/main" id="{2FB030FF-ED0D-4DA7-9D5D-2C445F816BD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6526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C8BB-5EFB-4D18-A295-D3C981165EA1}"/>
              </a:ext>
            </a:extLst>
          </p:cNvPr>
          <p:cNvSpPr>
            <a:spLocks noGrp="1"/>
          </p:cNvSpPr>
          <p:nvPr>
            <p:ph type="title"/>
          </p:nvPr>
        </p:nvSpPr>
        <p:spPr/>
        <p:txBody>
          <a:bodyPr/>
          <a:lstStyle/>
          <a:p>
            <a:r>
              <a:rPr lang="en-US"/>
              <a:t>Key Metrics Table w. User Post RR | Schmidt Automobile</a:t>
            </a:r>
          </a:p>
        </p:txBody>
      </p:sp>
      <p:graphicFrame>
        <p:nvGraphicFramePr>
          <p:cNvPr id="5" name="Table Placeholder 4">
            <a:extLst>
              <a:ext uri="{FF2B5EF4-FFF2-40B4-BE49-F238E27FC236}">
                <a16:creationId xmlns:a16="http://schemas.microsoft.com/office/drawing/2014/main" id="{56DA45E1-294E-4425-AE7E-08EF9693DD4A}"/>
              </a:ext>
            </a:extLst>
          </p:cNvPr>
          <p:cNvGraphicFramePr>
            <a:graphicFrameLocks noGrp="1"/>
          </p:cNvGraphicFramePr>
          <p:nvPr>
            <p:ph type="tbl" sz="quarter" idx="13"/>
            <p:extLst>
              <p:ext uri="{D42A27DB-BD31-4B8C-83A1-F6EECF244321}">
                <p14:modId xmlns:p14="http://schemas.microsoft.com/office/powerpoint/2010/main" val="1037321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46099511"/>
                    </a:ext>
                  </a:extLst>
                </a:gridCol>
                <a:gridCol w="740664">
                  <a:extLst>
                    <a:ext uri="{9D8B030D-6E8A-4147-A177-3AD203B41FA5}">
                      <a16:colId xmlns:a16="http://schemas.microsoft.com/office/drawing/2014/main" val="2643160898"/>
                    </a:ext>
                  </a:extLst>
                </a:gridCol>
                <a:gridCol w="740664">
                  <a:extLst>
                    <a:ext uri="{9D8B030D-6E8A-4147-A177-3AD203B41FA5}">
                      <a16:colId xmlns:a16="http://schemas.microsoft.com/office/drawing/2014/main" val="3385793923"/>
                    </a:ext>
                  </a:extLst>
                </a:gridCol>
                <a:gridCol w="740664">
                  <a:extLst>
                    <a:ext uri="{9D8B030D-6E8A-4147-A177-3AD203B41FA5}">
                      <a16:colId xmlns:a16="http://schemas.microsoft.com/office/drawing/2014/main" val="2650110567"/>
                    </a:ext>
                  </a:extLst>
                </a:gridCol>
                <a:gridCol w="740664">
                  <a:extLst>
                    <a:ext uri="{9D8B030D-6E8A-4147-A177-3AD203B41FA5}">
                      <a16:colId xmlns:a16="http://schemas.microsoft.com/office/drawing/2014/main" val="1375540953"/>
                    </a:ext>
                  </a:extLst>
                </a:gridCol>
                <a:gridCol w="740664">
                  <a:extLst>
                    <a:ext uri="{9D8B030D-6E8A-4147-A177-3AD203B41FA5}">
                      <a16:colId xmlns:a16="http://schemas.microsoft.com/office/drawing/2014/main" val="3233990487"/>
                    </a:ext>
                  </a:extLst>
                </a:gridCol>
                <a:gridCol w="740664">
                  <a:extLst>
                    <a:ext uri="{9D8B030D-6E8A-4147-A177-3AD203B41FA5}">
                      <a16:colId xmlns:a16="http://schemas.microsoft.com/office/drawing/2014/main" val="1505925755"/>
                    </a:ext>
                  </a:extLst>
                </a:gridCol>
                <a:gridCol w="740664">
                  <a:extLst>
                    <a:ext uri="{9D8B030D-6E8A-4147-A177-3AD203B41FA5}">
                      <a16:colId xmlns:a16="http://schemas.microsoft.com/office/drawing/2014/main" val="3769278168"/>
                    </a:ext>
                  </a:extLst>
                </a:gridCol>
                <a:gridCol w="740664">
                  <a:extLst>
                    <a:ext uri="{9D8B030D-6E8A-4147-A177-3AD203B41FA5}">
                      <a16:colId xmlns:a16="http://schemas.microsoft.com/office/drawing/2014/main" val="1850497687"/>
                    </a:ext>
                  </a:extLst>
                </a:gridCol>
                <a:gridCol w="740664">
                  <a:extLst>
                    <a:ext uri="{9D8B030D-6E8A-4147-A177-3AD203B41FA5}">
                      <a16:colId xmlns:a16="http://schemas.microsoft.com/office/drawing/2014/main" val="14132600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88463069"/>
                  </a:ext>
                </a:extLst>
              </a:tr>
              <a:tr h="370840">
                <a:tc>
                  <a:txBody>
                    <a:bodyPr/>
                    <a:lstStyle/>
                    <a:p>
                      <a:r>
                        <a:rPr lang="en-US" sz="1000"/>
                        <a:t>Schmidt Automobile</a:t>
                      </a:r>
                    </a:p>
                  </a:txBody>
                  <a:tcPr/>
                </a:tc>
                <a:tc>
                  <a:txBody>
                    <a:bodyPr/>
                    <a:lstStyle/>
                    <a:p>
                      <a:r>
                        <a:rPr lang="en-US" sz="1000"/>
                        <a:t>835</a:t>
                      </a:r>
                    </a:p>
                  </a:txBody>
                  <a:tcPr/>
                </a:tc>
                <a:tc>
                  <a:txBody>
                    <a:bodyPr/>
                    <a:lstStyle/>
                    <a:p>
                      <a:r>
                        <a:rPr lang="en-US" sz="1000"/>
                        <a:t>69</a:t>
                      </a:r>
                    </a:p>
                  </a:txBody>
                  <a:tcPr/>
                </a:tc>
                <a:tc>
                  <a:txBody>
                    <a:bodyPr/>
                    <a:lstStyle/>
                    <a:p>
                      <a:r>
                        <a:rPr lang="en-US" sz="1000"/>
                        <a:t>6</a:t>
                      </a:r>
                    </a:p>
                  </a:txBody>
                  <a:tcPr/>
                </a:tc>
                <a:tc>
                  <a:txBody>
                    <a:bodyPr/>
                    <a:lstStyle/>
                    <a:p>
                      <a:r>
                        <a:rPr lang="en-US" sz="1000"/>
                        <a:t>157</a:t>
                      </a:r>
                    </a:p>
                  </a:txBody>
                  <a:tcPr/>
                </a:tc>
                <a:tc>
                  <a:txBody>
                    <a:bodyPr/>
                    <a:lstStyle/>
                    <a:p>
                      <a:r>
                        <a:rPr lang="en-US" sz="1000"/>
                        <a:t>19</a:t>
                      </a:r>
                    </a:p>
                  </a:txBody>
                  <a:tcPr/>
                </a:tc>
                <a:tc>
                  <a:txBody>
                    <a:bodyPr/>
                    <a:lstStyle/>
                    <a:p>
                      <a:r>
                        <a:rPr lang="en-US" sz="1000"/>
                        <a:t>30</a:t>
                      </a:r>
                    </a:p>
                  </a:txBody>
                  <a:tcPr/>
                </a:tc>
                <a:tc>
                  <a:txBody>
                    <a:bodyPr/>
                    <a:lstStyle/>
                    <a:p>
                      <a:r>
                        <a:rPr lang="en-US" sz="1000"/>
                        <a:t>0</a:t>
                      </a:r>
                    </a:p>
                  </a:txBody>
                  <a:tcPr/>
                </a:tc>
                <a:tc>
                  <a:txBody>
                    <a:bodyPr/>
                    <a:lstStyle/>
                    <a:p>
                      <a:r>
                        <a:rPr lang="en-US" sz="1000"/>
                        <a:t>4.2917 %</a:t>
                      </a:r>
                    </a:p>
                  </a:txBody>
                  <a:tcPr/>
                </a:tc>
                <a:tc>
                  <a:txBody>
                    <a:bodyPr/>
                    <a:lstStyle/>
                    <a:p>
                      <a:r>
                        <a:rPr lang="en-US" sz="1000"/>
                        <a:t>0.0 %</a:t>
                      </a:r>
                    </a:p>
                  </a:txBody>
                  <a:tcPr/>
                </a:tc>
                <a:extLst>
                  <a:ext uri="{0D108BD9-81ED-4DB2-BD59-A6C34878D82A}">
                    <a16:rowId xmlns:a16="http://schemas.microsoft.com/office/drawing/2014/main" val="31364366"/>
                  </a:ext>
                </a:extLst>
              </a:tr>
            </a:tbl>
          </a:graphicData>
        </a:graphic>
      </p:graphicFrame>
      <p:sp>
        <p:nvSpPr>
          <p:cNvPr id="4" name="Text Placeholder 3">
            <a:extLst>
              <a:ext uri="{FF2B5EF4-FFF2-40B4-BE49-F238E27FC236}">
                <a16:creationId xmlns:a16="http://schemas.microsoft.com/office/drawing/2014/main" id="{5961F4D9-BF9F-4917-8019-F23D5B878DA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13364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C55AA-305F-445D-9866-385451BA81B5}"/>
              </a:ext>
            </a:extLst>
          </p:cNvPr>
          <p:cNvSpPr>
            <a:spLocks noGrp="1"/>
          </p:cNvSpPr>
          <p:nvPr>
            <p:ph type="title"/>
          </p:nvPr>
        </p:nvSpPr>
        <p:spPr/>
        <p:txBody>
          <a:bodyPr/>
          <a:lstStyle/>
          <a:p>
            <a:r>
              <a:rPr lang="en-US"/>
              <a:t>Facebook Fans Total | Schmidt Automobile</a:t>
            </a:r>
          </a:p>
        </p:txBody>
      </p:sp>
      <p:graphicFrame>
        <p:nvGraphicFramePr>
          <p:cNvPr id="6" name="Chart Placeholder 5">
            <a:extLst>
              <a:ext uri="{FF2B5EF4-FFF2-40B4-BE49-F238E27FC236}">
                <a16:creationId xmlns:a16="http://schemas.microsoft.com/office/drawing/2014/main" id="{5DB6248F-C96F-4872-A6F5-99CDC1A8C1C2}"/>
              </a:ext>
            </a:extLst>
          </p:cNvPr>
          <p:cNvGraphicFramePr>
            <a:graphicFrameLocks noGrp="1"/>
          </p:cNvGraphicFramePr>
          <p:nvPr>
            <p:ph type="chart" sz="quarter" idx="13"/>
            <p:extLst>
              <p:ext uri="{D42A27DB-BD31-4B8C-83A1-F6EECF244321}">
                <p14:modId xmlns:p14="http://schemas.microsoft.com/office/powerpoint/2010/main" val="1298512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05609-F574-460C-BB66-0BD5151CDC3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535428C-CB60-4F8D-8B9F-B514F6686B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54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7290-5FBE-4F6A-916E-B80204170EF9}"/>
              </a:ext>
            </a:extLst>
          </p:cNvPr>
          <p:cNvSpPr>
            <a:spLocks noGrp="1"/>
          </p:cNvSpPr>
          <p:nvPr>
            <p:ph type="title"/>
          </p:nvPr>
        </p:nvSpPr>
        <p:spPr/>
        <p:txBody>
          <a:bodyPr/>
          <a:lstStyle/>
          <a:p>
            <a:r>
              <a:rPr lang="de-DE"/>
              <a:t>Eigene Beiträge (Postings) | Schmidt Automobile - 1 of 2</a:t>
            </a:r>
            <a:endParaRPr lang="en-US"/>
          </a:p>
        </p:txBody>
      </p:sp>
      <p:graphicFrame>
        <p:nvGraphicFramePr>
          <p:cNvPr id="5" name="Table Placeholder 4">
            <a:extLst>
              <a:ext uri="{FF2B5EF4-FFF2-40B4-BE49-F238E27FC236}">
                <a16:creationId xmlns:a16="http://schemas.microsoft.com/office/drawing/2014/main" id="{238DCD48-444E-4F2F-91C7-FF4282483EA6}"/>
              </a:ext>
            </a:extLst>
          </p:cNvPr>
          <p:cNvGraphicFramePr>
            <a:graphicFrameLocks noGrp="1"/>
          </p:cNvGraphicFramePr>
          <p:nvPr>
            <p:ph type="tbl" sz="quarter" idx="13"/>
            <p:extLst>
              <p:ext uri="{D42A27DB-BD31-4B8C-83A1-F6EECF244321}">
                <p14:modId xmlns:p14="http://schemas.microsoft.com/office/powerpoint/2010/main" val="855164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8230061"/>
                    </a:ext>
                  </a:extLst>
                </a:gridCol>
                <a:gridCol w="658368">
                  <a:extLst>
                    <a:ext uri="{9D8B030D-6E8A-4147-A177-3AD203B41FA5}">
                      <a16:colId xmlns:a16="http://schemas.microsoft.com/office/drawing/2014/main" val="2687825924"/>
                    </a:ext>
                  </a:extLst>
                </a:gridCol>
                <a:gridCol w="658368">
                  <a:extLst>
                    <a:ext uri="{9D8B030D-6E8A-4147-A177-3AD203B41FA5}">
                      <a16:colId xmlns:a16="http://schemas.microsoft.com/office/drawing/2014/main" val="3294266595"/>
                    </a:ext>
                  </a:extLst>
                </a:gridCol>
                <a:gridCol w="658368">
                  <a:extLst>
                    <a:ext uri="{9D8B030D-6E8A-4147-A177-3AD203B41FA5}">
                      <a16:colId xmlns:a16="http://schemas.microsoft.com/office/drawing/2014/main" val="607024403"/>
                    </a:ext>
                  </a:extLst>
                </a:gridCol>
                <a:gridCol w="658368">
                  <a:extLst>
                    <a:ext uri="{9D8B030D-6E8A-4147-A177-3AD203B41FA5}">
                      <a16:colId xmlns:a16="http://schemas.microsoft.com/office/drawing/2014/main" val="1520400740"/>
                    </a:ext>
                  </a:extLst>
                </a:gridCol>
                <a:gridCol w="658368">
                  <a:extLst>
                    <a:ext uri="{9D8B030D-6E8A-4147-A177-3AD203B41FA5}">
                      <a16:colId xmlns:a16="http://schemas.microsoft.com/office/drawing/2014/main" val="2320157755"/>
                    </a:ext>
                  </a:extLst>
                </a:gridCol>
                <a:gridCol w="658368">
                  <a:extLst>
                    <a:ext uri="{9D8B030D-6E8A-4147-A177-3AD203B41FA5}">
                      <a16:colId xmlns:a16="http://schemas.microsoft.com/office/drawing/2014/main" val="1791332696"/>
                    </a:ext>
                  </a:extLst>
                </a:gridCol>
                <a:gridCol w="658368">
                  <a:extLst>
                    <a:ext uri="{9D8B030D-6E8A-4147-A177-3AD203B41FA5}">
                      <a16:colId xmlns:a16="http://schemas.microsoft.com/office/drawing/2014/main" val="3918711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462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- 2018-08-23 09:31:47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195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- 2018-08-23 09:31:18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965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- 2018-08-22 17:43:00 </a:t>
                      </a:r>
                      <a:r>
                        <a:rPr kumimoji="0" lang="en-US" sz="1000" b="0" i="0" u="none" strike="noStrike" kern="1200" cap="none" spc="0" normalizeH="0" baseline="0" noProof="0">
                          <a:ln>
                            <a:noFill/>
                          </a:ln>
                          <a:solidFill>
                            <a:prstClr val="black"/>
                          </a:solidFill>
                          <a:effectLst/>
                          <a:uLnTx/>
                          <a:uFillTx/>
                          <a:latin typeface="+mn-lt"/>
                          <a:ea typeface="+mn-ea"/>
                          <a:cs typeface="+mn-cs"/>
                        </a:rPr>
                        <a:t> 
 Vorführwagenaktion bei Mazda Schmidt in Salzburg:
Mazda MX 5 G160 Revolution in Jet Schwarz Metallic
zugelassen im Mai 2017, 10.500 Kilometer gefahren.
Listenpreis € 33.190,-- - Kaufpreis € 24.892,--, das ergibt eine  Ersparnis von -25%! Kontakt: info@schmidtauto.at, T: 0662639300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483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- 2018-08-22 12:06:00 </a:t>
                      </a:r>
                      <a:r>
                        <a:rPr kumimoji="0" lang="en-US" sz="1000" b="0" i="0" u="none" strike="noStrike" kern="1200" cap="none" spc="0" normalizeH="0" baseline="0" noProof="0">
                          <a:ln>
                            <a:noFill/>
                          </a:ln>
                          <a:solidFill>
                            <a:prstClr val="black"/>
                          </a:solidFill>
                          <a:effectLst/>
                          <a:uLnTx/>
                          <a:uFillTx/>
                          <a:latin typeface="+mn-lt"/>
                          <a:ea typeface="+mn-ea"/>
                          <a:cs typeface="+mn-cs"/>
                        </a:rPr>
                        <a:t> 
 Vorführwagen Aktion bei Mazda Schmidt
Mazda 6 SPC CD 175 Automatik Revolution Top, in der Farbe Titanium Flash Metallic, zugelassen seit
März 2018, mit ca 10.000 Kilometern am Tacho.
Listenpreis € 44.660,-- - Kaufpreis € 33.900,--
ergibt eine Ersparnis von € 10.760.--. Kontakt: info@schmidtauto.at, T: +43662639300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2367941"/>
                  </a:ext>
                </a:extLst>
              </a:tr>
            </a:tbl>
          </a:graphicData>
        </a:graphic>
      </p:graphicFrame>
      <p:sp>
        <p:nvSpPr>
          <p:cNvPr id="4" name="Text Placeholder 3">
            <a:extLst>
              <a:ext uri="{FF2B5EF4-FFF2-40B4-BE49-F238E27FC236}">
                <a16:creationId xmlns:a16="http://schemas.microsoft.com/office/drawing/2014/main" id="{B6ADB78D-53A9-43A0-AEDF-2281531B995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87023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217C-9359-4CDD-B93C-F83E3035AE9C}"/>
              </a:ext>
            </a:extLst>
          </p:cNvPr>
          <p:cNvSpPr>
            <a:spLocks noGrp="1"/>
          </p:cNvSpPr>
          <p:nvPr>
            <p:ph type="title"/>
          </p:nvPr>
        </p:nvSpPr>
        <p:spPr/>
        <p:txBody>
          <a:bodyPr/>
          <a:lstStyle/>
          <a:p>
            <a:r>
              <a:rPr lang="de-DE"/>
              <a:t>Eigene Beiträge (Postings) | Schmidt Automobile - 2 of 2</a:t>
            </a:r>
            <a:endParaRPr lang="en-US"/>
          </a:p>
        </p:txBody>
      </p:sp>
      <p:graphicFrame>
        <p:nvGraphicFramePr>
          <p:cNvPr id="5" name="Table Placeholder 4">
            <a:extLst>
              <a:ext uri="{FF2B5EF4-FFF2-40B4-BE49-F238E27FC236}">
                <a16:creationId xmlns:a16="http://schemas.microsoft.com/office/drawing/2014/main" id="{70155ECE-C475-449B-AB18-63B0AA403F9E}"/>
              </a:ext>
            </a:extLst>
          </p:cNvPr>
          <p:cNvGraphicFramePr>
            <a:graphicFrameLocks noGrp="1"/>
          </p:cNvGraphicFramePr>
          <p:nvPr>
            <p:ph type="tbl" sz="quarter" idx="13"/>
            <p:extLst>
              <p:ext uri="{D42A27DB-BD31-4B8C-83A1-F6EECF244321}">
                <p14:modId xmlns:p14="http://schemas.microsoft.com/office/powerpoint/2010/main" val="349640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2765475"/>
                    </a:ext>
                  </a:extLst>
                </a:gridCol>
                <a:gridCol w="658368">
                  <a:extLst>
                    <a:ext uri="{9D8B030D-6E8A-4147-A177-3AD203B41FA5}">
                      <a16:colId xmlns:a16="http://schemas.microsoft.com/office/drawing/2014/main" val="1897321656"/>
                    </a:ext>
                  </a:extLst>
                </a:gridCol>
                <a:gridCol w="658368">
                  <a:extLst>
                    <a:ext uri="{9D8B030D-6E8A-4147-A177-3AD203B41FA5}">
                      <a16:colId xmlns:a16="http://schemas.microsoft.com/office/drawing/2014/main" val="2956109991"/>
                    </a:ext>
                  </a:extLst>
                </a:gridCol>
                <a:gridCol w="658368">
                  <a:extLst>
                    <a:ext uri="{9D8B030D-6E8A-4147-A177-3AD203B41FA5}">
                      <a16:colId xmlns:a16="http://schemas.microsoft.com/office/drawing/2014/main" val="2607445577"/>
                    </a:ext>
                  </a:extLst>
                </a:gridCol>
                <a:gridCol w="658368">
                  <a:extLst>
                    <a:ext uri="{9D8B030D-6E8A-4147-A177-3AD203B41FA5}">
                      <a16:colId xmlns:a16="http://schemas.microsoft.com/office/drawing/2014/main" val="1480408921"/>
                    </a:ext>
                  </a:extLst>
                </a:gridCol>
                <a:gridCol w="658368">
                  <a:extLst>
                    <a:ext uri="{9D8B030D-6E8A-4147-A177-3AD203B41FA5}">
                      <a16:colId xmlns:a16="http://schemas.microsoft.com/office/drawing/2014/main" val="948796747"/>
                    </a:ext>
                  </a:extLst>
                </a:gridCol>
                <a:gridCol w="658368">
                  <a:extLst>
                    <a:ext uri="{9D8B030D-6E8A-4147-A177-3AD203B41FA5}">
                      <a16:colId xmlns:a16="http://schemas.microsoft.com/office/drawing/2014/main" val="223453130"/>
                    </a:ext>
                  </a:extLst>
                </a:gridCol>
                <a:gridCol w="658368">
                  <a:extLst>
                    <a:ext uri="{9D8B030D-6E8A-4147-A177-3AD203B41FA5}">
                      <a16:colId xmlns:a16="http://schemas.microsoft.com/office/drawing/2014/main" val="10561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76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- 2018-08-17 12:16:00 </a:t>
                      </a:r>
                      <a:r>
                        <a:rPr kumimoji="0" lang="en-US" sz="1000" b="0" i="0" u="none" strike="noStrike" kern="1200" cap="none" spc="0" normalizeH="0" baseline="0" noProof="0">
                          <a:ln>
                            <a:noFill/>
                          </a:ln>
                          <a:solidFill>
                            <a:prstClr val="black"/>
                          </a:solidFill>
                          <a:effectLst/>
                          <a:uLnTx/>
                          <a:uFillTx/>
                          <a:latin typeface="+mn-lt"/>
                          <a:ea typeface="+mn-ea"/>
                          <a:cs typeface="+mn-cs"/>
                        </a:rPr>
                        <a:t> 
 Aeute hat unser Alex einen Volvo V40 D3 Summum mit 150 PS, Erstzulassung aus dem November 2012 mit 
131.700 Kilometern. Ledersitze, Rückfahrkamera, Tempomat uvm. gibt es bei Schmidt in der Alpenstraße
um unschlagbare € 12.000,- statt € 12.980,-. Meldet Euch gleich bei Alex. T: +43 662 63930 173 oder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511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- 2018-08-08 09:00:00 </a:t>
                      </a:r>
                      <a:r>
                        <a:rPr kumimoji="0" lang="en-US" sz="1000" b="0" i="0" u="none" strike="noStrike" kern="1200" cap="none" spc="0" normalizeH="0" baseline="0" noProof="0">
                          <a:ln>
                            <a:noFill/>
                          </a:ln>
                          <a:solidFill>
                            <a:prstClr val="black"/>
                          </a:solidFill>
                          <a:effectLst/>
                          <a:uLnTx/>
                          <a:uFillTx/>
                          <a:latin typeface="+mn-lt"/>
                          <a:ea typeface="+mn-ea"/>
                          <a:cs typeface="+mn-cs"/>
                        </a:rPr>
                        <a:t> 
 Das große SUV-Prachtstück von Ford, den EDGE, gibt es jetzt zu bislang unerreichten Konditionen. 😍 Hier ein paar Beispiele:
➡️ Edge Titanium mit Automatik und 210PS um €41.300 statt €58.000 (0km)
➡️ Edge Titanium mit 180PS um €35.900 statt €65.000 (Vorführer)
➡️ Edge Sport mit 180 PS um €39.000 statt €57.000
Mehr Infos bekommst du bei unseren Ford-Verkaufsberatern und auf unserer Webseite 👉🏻 http://bit.ly/lagerabverkauf-2018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004416"/>
                  </a:ext>
                </a:extLst>
              </a:tr>
            </a:tbl>
          </a:graphicData>
        </a:graphic>
      </p:graphicFrame>
      <p:sp>
        <p:nvSpPr>
          <p:cNvPr id="4" name="Text Placeholder 3">
            <a:extLst>
              <a:ext uri="{FF2B5EF4-FFF2-40B4-BE49-F238E27FC236}">
                <a16:creationId xmlns:a16="http://schemas.microsoft.com/office/drawing/2014/main" id="{B7E26CAF-B7E8-4A6F-AD74-16951B86539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8295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C3C16-5EB6-454D-BC1A-B3FCB87BD65D}"/>
              </a:ext>
            </a:extLst>
          </p:cNvPr>
          <p:cNvSpPr>
            <a:spLocks noGrp="1"/>
          </p:cNvSpPr>
          <p:nvPr>
            <p:ph type="title"/>
          </p:nvPr>
        </p:nvSpPr>
        <p:spPr/>
        <p:txBody>
          <a:bodyPr/>
          <a:lstStyle/>
          <a:p>
            <a:r>
              <a:rPr lang="de-DE"/>
              <a:t>Eigene Beiträge (Postings) + Reactions | Schmidt Automobile - 1 of 3</a:t>
            </a:r>
            <a:endParaRPr lang="en-US"/>
          </a:p>
        </p:txBody>
      </p:sp>
      <p:graphicFrame>
        <p:nvGraphicFramePr>
          <p:cNvPr id="5" name="Table Placeholder 4">
            <a:extLst>
              <a:ext uri="{FF2B5EF4-FFF2-40B4-BE49-F238E27FC236}">
                <a16:creationId xmlns:a16="http://schemas.microsoft.com/office/drawing/2014/main" id="{68A9E93B-921E-430A-944C-FC8E68ED82E6}"/>
              </a:ext>
            </a:extLst>
          </p:cNvPr>
          <p:cNvGraphicFramePr>
            <a:graphicFrameLocks noGrp="1"/>
          </p:cNvGraphicFramePr>
          <p:nvPr>
            <p:ph type="tbl" sz="quarter" idx="13"/>
            <p:extLst>
              <p:ext uri="{D42A27DB-BD31-4B8C-83A1-F6EECF244321}">
                <p14:modId xmlns:p14="http://schemas.microsoft.com/office/powerpoint/2010/main" val="304662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9527070"/>
                    </a:ext>
                  </a:extLst>
                </a:gridCol>
                <a:gridCol w="822960">
                  <a:extLst>
                    <a:ext uri="{9D8B030D-6E8A-4147-A177-3AD203B41FA5}">
                      <a16:colId xmlns:a16="http://schemas.microsoft.com/office/drawing/2014/main" val="3808548647"/>
                    </a:ext>
                  </a:extLst>
                </a:gridCol>
                <a:gridCol w="822960">
                  <a:extLst>
                    <a:ext uri="{9D8B030D-6E8A-4147-A177-3AD203B41FA5}">
                      <a16:colId xmlns:a16="http://schemas.microsoft.com/office/drawing/2014/main" val="2971888237"/>
                    </a:ext>
                  </a:extLst>
                </a:gridCol>
                <a:gridCol w="822960">
                  <a:extLst>
                    <a:ext uri="{9D8B030D-6E8A-4147-A177-3AD203B41FA5}">
                      <a16:colId xmlns:a16="http://schemas.microsoft.com/office/drawing/2014/main" val="1981829254"/>
                    </a:ext>
                  </a:extLst>
                </a:gridCol>
                <a:gridCol w="822960">
                  <a:extLst>
                    <a:ext uri="{9D8B030D-6E8A-4147-A177-3AD203B41FA5}">
                      <a16:colId xmlns:a16="http://schemas.microsoft.com/office/drawing/2014/main" val="1620230530"/>
                    </a:ext>
                  </a:extLst>
                </a:gridCol>
                <a:gridCol w="822960">
                  <a:extLst>
                    <a:ext uri="{9D8B030D-6E8A-4147-A177-3AD203B41FA5}">
                      <a16:colId xmlns:a16="http://schemas.microsoft.com/office/drawing/2014/main" val="1989592870"/>
                    </a:ext>
                  </a:extLst>
                </a:gridCol>
                <a:gridCol w="822960">
                  <a:extLst>
                    <a:ext uri="{9D8B030D-6E8A-4147-A177-3AD203B41FA5}">
                      <a16:colId xmlns:a16="http://schemas.microsoft.com/office/drawing/2014/main" val="1452982080"/>
                    </a:ext>
                  </a:extLst>
                </a:gridCol>
                <a:gridCol w="822960">
                  <a:extLst>
                    <a:ext uri="{9D8B030D-6E8A-4147-A177-3AD203B41FA5}">
                      <a16:colId xmlns:a16="http://schemas.microsoft.com/office/drawing/2014/main" val="266411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6743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- 2018-08-23 09:31:47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324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- 2018-08-23 09:31:18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203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- 2018-08-22 17:43:00 </a:t>
                      </a:r>
                      <a:r>
                        <a:rPr kumimoji="0" lang="en-US" sz="1000" b="0" i="0" u="none" strike="noStrike" kern="1200" cap="none" spc="0" normalizeH="0" baseline="0" noProof="0">
                          <a:ln>
                            <a:noFill/>
                          </a:ln>
                          <a:solidFill>
                            <a:prstClr val="black"/>
                          </a:solidFill>
                          <a:effectLst/>
                          <a:uLnTx/>
                          <a:uFillTx/>
                          <a:latin typeface="+mn-lt"/>
                          <a:ea typeface="+mn-ea"/>
                          <a:cs typeface="+mn-cs"/>
                        </a:rPr>
                        <a:t> 
 Vorführwagenaktion bei Mazda Schmidt in Salzburg:
Mazda MX 5 G160 Revolution in Jet Schwarz Metallic
zugelassen im Mai 2017, 10.500 Kilometer gefahren.
Listenpreis € 33.190,-- - Kaufpreis € 24.892,--, das ergibt eine  Ersparnis von -25%! Kontakt: info@schmidtauto.at, T: 0662639300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4752627"/>
                  </a:ext>
                </a:extLst>
              </a:tr>
            </a:tbl>
          </a:graphicData>
        </a:graphic>
      </p:graphicFrame>
      <p:sp>
        <p:nvSpPr>
          <p:cNvPr id="4" name="Text Placeholder 3">
            <a:extLst>
              <a:ext uri="{FF2B5EF4-FFF2-40B4-BE49-F238E27FC236}">
                <a16:creationId xmlns:a16="http://schemas.microsoft.com/office/drawing/2014/main" id="{15B31EF1-06A6-4278-9AF9-856BFE83002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6412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2FFAA-580D-42FC-9DED-B2FC517EB9A1}"/>
              </a:ext>
            </a:extLst>
          </p:cNvPr>
          <p:cNvSpPr>
            <a:spLocks noGrp="1"/>
          </p:cNvSpPr>
          <p:nvPr>
            <p:ph type="title"/>
          </p:nvPr>
        </p:nvSpPr>
        <p:spPr/>
        <p:txBody>
          <a:bodyPr/>
          <a:lstStyle/>
          <a:p>
            <a:r>
              <a:rPr lang="de-DE"/>
              <a:t>Eigene Beiträge (Postings) + Reactions | Schmidt Automobile - 2 of 3</a:t>
            </a:r>
            <a:endParaRPr lang="en-US"/>
          </a:p>
        </p:txBody>
      </p:sp>
      <p:graphicFrame>
        <p:nvGraphicFramePr>
          <p:cNvPr id="5" name="Table Placeholder 4">
            <a:extLst>
              <a:ext uri="{FF2B5EF4-FFF2-40B4-BE49-F238E27FC236}">
                <a16:creationId xmlns:a16="http://schemas.microsoft.com/office/drawing/2014/main" id="{400F7066-BD9F-4C0D-8212-78A395756E18}"/>
              </a:ext>
            </a:extLst>
          </p:cNvPr>
          <p:cNvGraphicFramePr>
            <a:graphicFrameLocks noGrp="1"/>
          </p:cNvGraphicFramePr>
          <p:nvPr>
            <p:ph type="tbl" sz="quarter" idx="13"/>
            <p:extLst>
              <p:ext uri="{D42A27DB-BD31-4B8C-83A1-F6EECF244321}">
                <p14:modId xmlns:p14="http://schemas.microsoft.com/office/powerpoint/2010/main" val="184358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8476399"/>
                    </a:ext>
                  </a:extLst>
                </a:gridCol>
                <a:gridCol w="822960">
                  <a:extLst>
                    <a:ext uri="{9D8B030D-6E8A-4147-A177-3AD203B41FA5}">
                      <a16:colId xmlns:a16="http://schemas.microsoft.com/office/drawing/2014/main" val="2744488320"/>
                    </a:ext>
                  </a:extLst>
                </a:gridCol>
                <a:gridCol w="822960">
                  <a:extLst>
                    <a:ext uri="{9D8B030D-6E8A-4147-A177-3AD203B41FA5}">
                      <a16:colId xmlns:a16="http://schemas.microsoft.com/office/drawing/2014/main" val="2518953228"/>
                    </a:ext>
                  </a:extLst>
                </a:gridCol>
                <a:gridCol w="822960">
                  <a:extLst>
                    <a:ext uri="{9D8B030D-6E8A-4147-A177-3AD203B41FA5}">
                      <a16:colId xmlns:a16="http://schemas.microsoft.com/office/drawing/2014/main" val="2024667093"/>
                    </a:ext>
                  </a:extLst>
                </a:gridCol>
                <a:gridCol w="822960">
                  <a:extLst>
                    <a:ext uri="{9D8B030D-6E8A-4147-A177-3AD203B41FA5}">
                      <a16:colId xmlns:a16="http://schemas.microsoft.com/office/drawing/2014/main" val="333624515"/>
                    </a:ext>
                  </a:extLst>
                </a:gridCol>
                <a:gridCol w="822960">
                  <a:extLst>
                    <a:ext uri="{9D8B030D-6E8A-4147-A177-3AD203B41FA5}">
                      <a16:colId xmlns:a16="http://schemas.microsoft.com/office/drawing/2014/main" val="642891301"/>
                    </a:ext>
                  </a:extLst>
                </a:gridCol>
                <a:gridCol w="822960">
                  <a:extLst>
                    <a:ext uri="{9D8B030D-6E8A-4147-A177-3AD203B41FA5}">
                      <a16:colId xmlns:a16="http://schemas.microsoft.com/office/drawing/2014/main" val="1295863107"/>
                    </a:ext>
                  </a:extLst>
                </a:gridCol>
                <a:gridCol w="822960">
                  <a:extLst>
                    <a:ext uri="{9D8B030D-6E8A-4147-A177-3AD203B41FA5}">
                      <a16:colId xmlns:a16="http://schemas.microsoft.com/office/drawing/2014/main" val="124183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3646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- 2018-08-22 12:06:00 </a:t>
                      </a:r>
                      <a:r>
                        <a:rPr kumimoji="0" lang="en-US" sz="1000" b="0" i="0" u="none" strike="noStrike" kern="1200" cap="none" spc="0" normalizeH="0" baseline="0" noProof="0">
                          <a:ln>
                            <a:noFill/>
                          </a:ln>
                          <a:solidFill>
                            <a:prstClr val="black"/>
                          </a:solidFill>
                          <a:effectLst/>
                          <a:uLnTx/>
                          <a:uFillTx/>
                          <a:latin typeface="+mn-lt"/>
                          <a:ea typeface="+mn-ea"/>
                          <a:cs typeface="+mn-cs"/>
                        </a:rPr>
                        <a:t> 
 Vorführwagen Aktion bei Mazda Schmidt
Mazda 6 SPC CD 175 Automatik Revolution Top, in der Farbe Titanium Flash Metallic, zugelassen seit
März 2018, mit ca 10.000 Kilometern am Tacho.
Listenpreis € 44.660,-- - Kaufpreis € 33.900,--
ergibt eine Ersparnis von € 10.760.--. Kontakt: info@schmidtauto.at, T: +43662639300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0380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- 2018-08-17 12:16:00 </a:t>
                      </a:r>
                      <a:r>
                        <a:rPr kumimoji="0" lang="en-US" sz="1000" b="0" i="0" u="none" strike="noStrike" kern="1200" cap="none" spc="0" normalizeH="0" baseline="0" noProof="0">
                          <a:ln>
                            <a:noFill/>
                          </a:ln>
                          <a:solidFill>
                            <a:prstClr val="black"/>
                          </a:solidFill>
                          <a:effectLst/>
                          <a:uLnTx/>
                          <a:uFillTx/>
                          <a:latin typeface="+mn-lt"/>
                          <a:ea typeface="+mn-ea"/>
                          <a:cs typeface="+mn-cs"/>
                        </a:rPr>
                        <a:t> 
 Aeute hat unser Alex einen Volvo V40 D3 Summum mit 150 PS, Erstzulassung aus dem November 2012 mit 
131.700 Kilometern. Ledersitze, Rückfahrkamera, Tempomat uvm. gibt es bei Schmidt in der Alpenstraße
um unschlagbare € 12.000,- statt € 12.980,-. Meldet Euch gleich bei Alex. T: +43 662 63930 173 oder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8771711"/>
                  </a:ext>
                </a:extLst>
              </a:tr>
            </a:tbl>
          </a:graphicData>
        </a:graphic>
      </p:graphicFrame>
      <p:sp>
        <p:nvSpPr>
          <p:cNvPr id="4" name="Text Placeholder 3">
            <a:extLst>
              <a:ext uri="{FF2B5EF4-FFF2-40B4-BE49-F238E27FC236}">
                <a16:creationId xmlns:a16="http://schemas.microsoft.com/office/drawing/2014/main" id="{CCE61D2C-856C-4E7C-9759-AD04C747A52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83046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BB9B-33B1-47AC-A91F-C48C236032C6}"/>
              </a:ext>
            </a:extLst>
          </p:cNvPr>
          <p:cNvSpPr>
            <a:spLocks noGrp="1"/>
          </p:cNvSpPr>
          <p:nvPr>
            <p:ph type="title"/>
          </p:nvPr>
        </p:nvSpPr>
        <p:spPr/>
        <p:txBody>
          <a:bodyPr/>
          <a:lstStyle/>
          <a:p>
            <a:r>
              <a:rPr lang="de-DE"/>
              <a:t>Eigene Beiträge (Postings) + Reactions | Schmidt Automobile - 3 of 3</a:t>
            </a:r>
            <a:endParaRPr lang="en-US"/>
          </a:p>
        </p:txBody>
      </p:sp>
      <p:graphicFrame>
        <p:nvGraphicFramePr>
          <p:cNvPr id="5" name="Table Placeholder 4">
            <a:extLst>
              <a:ext uri="{FF2B5EF4-FFF2-40B4-BE49-F238E27FC236}">
                <a16:creationId xmlns:a16="http://schemas.microsoft.com/office/drawing/2014/main" id="{F449138E-0D41-485F-8997-B52B554A3451}"/>
              </a:ext>
            </a:extLst>
          </p:cNvPr>
          <p:cNvGraphicFramePr>
            <a:graphicFrameLocks noGrp="1"/>
          </p:cNvGraphicFramePr>
          <p:nvPr>
            <p:ph type="tbl" sz="quarter" idx="13"/>
            <p:extLst>
              <p:ext uri="{D42A27DB-BD31-4B8C-83A1-F6EECF244321}">
                <p14:modId xmlns:p14="http://schemas.microsoft.com/office/powerpoint/2010/main" val="1247609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1448125"/>
                    </a:ext>
                  </a:extLst>
                </a:gridCol>
                <a:gridCol w="822960">
                  <a:extLst>
                    <a:ext uri="{9D8B030D-6E8A-4147-A177-3AD203B41FA5}">
                      <a16:colId xmlns:a16="http://schemas.microsoft.com/office/drawing/2014/main" val="2040781985"/>
                    </a:ext>
                  </a:extLst>
                </a:gridCol>
                <a:gridCol w="822960">
                  <a:extLst>
                    <a:ext uri="{9D8B030D-6E8A-4147-A177-3AD203B41FA5}">
                      <a16:colId xmlns:a16="http://schemas.microsoft.com/office/drawing/2014/main" val="3251576347"/>
                    </a:ext>
                  </a:extLst>
                </a:gridCol>
                <a:gridCol w="822960">
                  <a:extLst>
                    <a:ext uri="{9D8B030D-6E8A-4147-A177-3AD203B41FA5}">
                      <a16:colId xmlns:a16="http://schemas.microsoft.com/office/drawing/2014/main" val="422019170"/>
                    </a:ext>
                  </a:extLst>
                </a:gridCol>
                <a:gridCol w="822960">
                  <a:extLst>
                    <a:ext uri="{9D8B030D-6E8A-4147-A177-3AD203B41FA5}">
                      <a16:colId xmlns:a16="http://schemas.microsoft.com/office/drawing/2014/main" val="512610384"/>
                    </a:ext>
                  </a:extLst>
                </a:gridCol>
                <a:gridCol w="822960">
                  <a:extLst>
                    <a:ext uri="{9D8B030D-6E8A-4147-A177-3AD203B41FA5}">
                      <a16:colId xmlns:a16="http://schemas.microsoft.com/office/drawing/2014/main" val="1764183259"/>
                    </a:ext>
                  </a:extLst>
                </a:gridCol>
                <a:gridCol w="822960">
                  <a:extLst>
                    <a:ext uri="{9D8B030D-6E8A-4147-A177-3AD203B41FA5}">
                      <a16:colId xmlns:a16="http://schemas.microsoft.com/office/drawing/2014/main" val="3884790565"/>
                    </a:ext>
                  </a:extLst>
                </a:gridCol>
                <a:gridCol w="822960">
                  <a:extLst>
                    <a:ext uri="{9D8B030D-6E8A-4147-A177-3AD203B41FA5}">
                      <a16:colId xmlns:a16="http://schemas.microsoft.com/office/drawing/2014/main" val="4289645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471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- 2018-08-08 09:00:00 </a:t>
                      </a:r>
                      <a:r>
                        <a:rPr kumimoji="0" lang="en-US" sz="1000" b="0" i="0" u="none" strike="noStrike" kern="1200" cap="none" spc="0" normalizeH="0" baseline="0" noProof="0">
                          <a:ln>
                            <a:noFill/>
                          </a:ln>
                          <a:solidFill>
                            <a:prstClr val="black"/>
                          </a:solidFill>
                          <a:effectLst/>
                          <a:uLnTx/>
                          <a:uFillTx/>
                          <a:latin typeface="+mn-lt"/>
                          <a:ea typeface="+mn-ea"/>
                          <a:cs typeface="+mn-cs"/>
                        </a:rPr>
                        <a:t> 
 Das große SUV-Prachtstück von Ford, den EDGE, gibt es jetzt zu bislang unerreichten Konditionen. 😍 Hier ein paar Beispiele:
➡️ Edge Titanium mit Automatik und 210PS um €41.300 statt €58.000 (0km)
➡️ Edge Titanium mit 180PS um €35.900 statt €65.000 (Vorführer)
➡️ Edge Sport mit 180 PS um €39.000 statt €57.000
Mehr Infos bekommst du bei unseren Ford-Verkaufsberatern und auf unserer Webseite 👉🏻 http://bit.ly/lagerabverkauf-2018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1374404"/>
                  </a:ext>
                </a:extLst>
              </a:tr>
            </a:tbl>
          </a:graphicData>
        </a:graphic>
      </p:graphicFrame>
      <p:sp>
        <p:nvSpPr>
          <p:cNvPr id="4" name="Text Placeholder 3">
            <a:extLst>
              <a:ext uri="{FF2B5EF4-FFF2-40B4-BE49-F238E27FC236}">
                <a16:creationId xmlns:a16="http://schemas.microsoft.com/office/drawing/2014/main" id="{0A448923-4C8F-4F6B-AFBB-CB899422408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71422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E007C-6C21-4F09-AD97-9551C86F5DD8}"/>
              </a:ext>
            </a:extLst>
          </p:cNvPr>
          <p:cNvSpPr>
            <a:spLocks noGrp="1"/>
          </p:cNvSpPr>
          <p:nvPr>
            <p:ph type="title"/>
          </p:nvPr>
        </p:nvSpPr>
        <p:spPr/>
        <p:txBody>
          <a:bodyPr/>
          <a:lstStyle/>
          <a:p>
            <a:r>
              <a:rPr lang="en-US"/>
              <a:t>Postings/Wochentag | Schmidt Automobile</a:t>
            </a:r>
          </a:p>
        </p:txBody>
      </p:sp>
      <p:graphicFrame>
        <p:nvGraphicFramePr>
          <p:cNvPr id="6" name="Chart Placeholder 5">
            <a:extLst>
              <a:ext uri="{FF2B5EF4-FFF2-40B4-BE49-F238E27FC236}">
                <a16:creationId xmlns:a16="http://schemas.microsoft.com/office/drawing/2014/main" id="{26071C87-50E2-4D05-9F79-4EE04EA456FC}"/>
              </a:ext>
            </a:extLst>
          </p:cNvPr>
          <p:cNvGraphicFramePr>
            <a:graphicFrameLocks noGrp="1"/>
          </p:cNvGraphicFramePr>
          <p:nvPr>
            <p:ph type="chart" sz="quarter" idx="13"/>
            <p:extLst>
              <p:ext uri="{D42A27DB-BD31-4B8C-83A1-F6EECF244321}">
                <p14:modId xmlns:p14="http://schemas.microsoft.com/office/powerpoint/2010/main" val="357155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FEBB1-59EB-4A04-8359-14A979B1BB9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A133727-ED48-46EA-AABD-1EB2D1BF2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611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7B73E-F8E8-4BDC-BF7C-9120878F0470}"/>
              </a:ext>
            </a:extLst>
          </p:cNvPr>
          <p:cNvSpPr>
            <a:spLocks noGrp="1"/>
          </p:cNvSpPr>
          <p:nvPr>
            <p:ph type="title"/>
          </p:nvPr>
        </p:nvSpPr>
        <p:spPr/>
        <p:txBody>
          <a:bodyPr/>
          <a:lstStyle/>
          <a:p>
            <a:r>
              <a:rPr lang="en-US"/>
              <a:t>Postingtypen (Verteilung) | Schmidt Automobile</a:t>
            </a:r>
          </a:p>
        </p:txBody>
      </p:sp>
      <p:graphicFrame>
        <p:nvGraphicFramePr>
          <p:cNvPr id="6" name="Chart Placeholder 5">
            <a:extLst>
              <a:ext uri="{FF2B5EF4-FFF2-40B4-BE49-F238E27FC236}">
                <a16:creationId xmlns:a16="http://schemas.microsoft.com/office/drawing/2014/main" id="{AA01D419-ED5C-4215-B5DF-FE8770F9164C}"/>
              </a:ext>
            </a:extLst>
          </p:cNvPr>
          <p:cNvGraphicFramePr>
            <a:graphicFrameLocks noGrp="1"/>
          </p:cNvGraphicFramePr>
          <p:nvPr>
            <p:ph type="chart" sz="quarter" idx="13"/>
            <p:extLst>
              <p:ext uri="{D42A27DB-BD31-4B8C-83A1-F6EECF244321}">
                <p14:modId xmlns:p14="http://schemas.microsoft.com/office/powerpoint/2010/main" val="44494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689090-0370-43C7-B4CF-043AC3607AB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539B45F-941B-47F9-A141-BE7A94ADB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129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9D3AA-8D77-4A74-9D77-0C0D2C4F9D6E}"/>
              </a:ext>
            </a:extLst>
          </p:cNvPr>
          <p:cNvSpPr>
            <a:spLocks noGrp="1"/>
          </p:cNvSpPr>
          <p:nvPr>
            <p:ph type="title"/>
          </p:nvPr>
        </p:nvSpPr>
        <p:spPr/>
        <p:txBody>
          <a:bodyPr/>
          <a:lstStyle/>
          <a:p>
            <a:r>
              <a:rPr lang="en-US"/>
              <a:t>Interaktionsrate/Postingtyp | Schmidt Automobile</a:t>
            </a:r>
          </a:p>
        </p:txBody>
      </p:sp>
      <p:graphicFrame>
        <p:nvGraphicFramePr>
          <p:cNvPr id="6" name="Chart Placeholder 5">
            <a:extLst>
              <a:ext uri="{FF2B5EF4-FFF2-40B4-BE49-F238E27FC236}">
                <a16:creationId xmlns:a16="http://schemas.microsoft.com/office/drawing/2014/main" id="{49D7DB8A-778C-4F73-945C-C147AF55A594}"/>
              </a:ext>
            </a:extLst>
          </p:cNvPr>
          <p:cNvGraphicFramePr>
            <a:graphicFrameLocks noGrp="1"/>
          </p:cNvGraphicFramePr>
          <p:nvPr>
            <p:ph type="chart" sz="quarter" idx="13"/>
            <p:extLst>
              <p:ext uri="{D42A27DB-BD31-4B8C-83A1-F6EECF244321}">
                <p14:modId xmlns:p14="http://schemas.microsoft.com/office/powerpoint/2010/main" val="107638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C820B5-2DDF-46A2-ABC4-C627CB7D3E2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8759E04-6C3B-45E7-858A-DCDFA6E43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03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3B5BA-D138-4F6F-9D0C-F5AFFE8AE00C}"/>
              </a:ext>
            </a:extLst>
          </p:cNvPr>
          <p:cNvSpPr>
            <a:spLocks noGrp="1"/>
          </p:cNvSpPr>
          <p:nvPr>
            <p:ph type="title"/>
          </p:nvPr>
        </p:nvSpPr>
        <p:spPr/>
        <p:txBody>
          <a:bodyPr/>
          <a:lstStyle/>
          <a:p>
            <a:r>
              <a:rPr lang="en-US"/>
              <a:t>Antwortzeit | Schmidt Automobile</a:t>
            </a:r>
          </a:p>
        </p:txBody>
      </p:sp>
      <p:graphicFrame>
        <p:nvGraphicFramePr>
          <p:cNvPr id="6" name="Chart Placeholder 5">
            <a:extLst>
              <a:ext uri="{FF2B5EF4-FFF2-40B4-BE49-F238E27FC236}">
                <a16:creationId xmlns:a16="http://schemas.microsoft.com/office/drawing/2014/main" id="{9D40770B-1FC1-4D7A-8B0D-A3C4F76AD434}"/>
              </a:ext>
            </a:extLst>
          </p:cNvPr>
          <p:cNvGraphicFramePr>
            <a:graphicFrameLocks noGrp="1"/>
          </p:cNvGraphicFramePr>
          <p:nvPr>
            <p:ph type="chart" sz="quarter" idx="13"/>
            <p:extLst>
              <p:ext uri="{D42A27DB-BD31-4B8C-83A1-F6EECF244321}">
                <p14:modId xmlns:p14="http://schemas.microsoft.com/office/powerpoint/2010/main" val="1047577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BB1F2-79E6-4004-89BD-E7ADB1B2808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BFA9BA7-4372-44A4-9322-99115ACAD9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752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EA52-10B5-4D95-B7F3-19E1B76BF552}"/>
              </a:ext>
            </a:extLst>
          </p:cNvPr>
          <p:cNvSpPr>
            <a:spLocks noGrp="1"/>
          </p:cNvSpPr>
          <p:nvPr>
            <p:ph type="title"/>
          </p:nvPr>
        </p:nvSpPr>
        <p:spPr/>
        <p:txBody>
          <a:bodyPr/>
          <a:lstStyle/>
          <a:p>
            <a:r>
              <a:rPr lang="de-DE"/>
              <a:t>Facebook Check Ins | Schmidt Automobile</a:t>
            </a:r>
            <a:endParaRPr lang="en-US"/>
          </a:p>
        </p:txBody>
      </p:sp>
      <p:graphicFrame>
        <p:nvGraphicFramePr>
          <p:cNvPr id="6" name="Chart Placeholder 5">
            <a:extLst>
              <a:ext uri="{FF2B5EF4-FFF2-40B4-BE49-F238E27FC236}">
                <a16:creationId xmlns:a16="http://schemas.microsoft.com/office/drawing/2014/main" id="{6DC7B325-3F35-409A-9D4B-ECB709AAAF2B}"/>
              </a:ext>
            </a:extLst>
          </p:cNvPr>
          <p:cNvGraphicFramePr>
            <a:graphicFrameLocks noGrp="1"/>
          </p:cNvGraphicFramePr>
          <p:nvPr>
            <p:ph type="chart" sz="quarter" idx="13"/>
            <p:extLst>
              <p:ext uri="{D42A27DB-BD31-4B8C-83A1-F6EECF244321}">
                <p14:modId xmlns:p14="http://schemas.microsoft.com/office/powerpoint/2010/main" val="3770202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5064BD-C37D-475C-9ECF-4BA4E37D6E4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175E2A6-788B-4863-A786-ADFB2CD16F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693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A384-4910-4025-96AF-77E33F42A448}"/>
              </a:ext>
            </a:extLst>
          </p:cNvPr>
          <p:cNvSpPr>
            <a:spLocks noGrp="1"/>
          </p:cNvSpPr>
          <p:nvPr>
            <p:ph type="title"/>
          </p:nvPr>
        </p:nvSpPr>
        <p:spPr/>
        <p:txBody>
          <a:bodyPr/>
          <a:lstStyle/>
          <a:p>
            <a:r>
              <a:rPr lang="en-US"/>
              <a:t>Fan Demographie | Schmidt Automobile</a:t>
            </a:r>
          </a:p>
        </p:txBody>
      </p:sp>
      <p:graphicFrame>
        <p:nvGraphicFramePr>
          <p:cNvPr id="6" name="Chart Placeholder 5">
            <a:extLst>
              <a:ext uri="{FF2B5EF4-FFF2-40B4-BE49-F238E27FC236}">
                <a16:creationId xmlns:a16="http://schemas.microsoft.com/office/drawing/2014/main" id="{BFD03E37-E2FB-4A23-BED5-02F26FF4CF37}"/>
              </a:ext>
            </a:extLst>
          </p:cNvPr>
          <p:cNvGraphicFramePr>
            <a:graphicFrameLocks noGrp="1"/>
          </p:cNvGraphicFramePr>
          <p:nvPr>
            <p:ph type="chart" sz="quarter" idx="13"/>
            <p:extLst>
              <p:ext uri="{D42A27DB-BD31-4B8C-83A1-F6EECF244321}">
                <p14:modId xmlns:p14="http://schemas.microsoft.com/office/powerpoint/2010/main" val="2841443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73C77F-4515-4B17-A614-55B3D8FC559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02933C9-3722-4F8D-9EAD-33976EE84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103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F1A62-E72E-47A4-9DF8-1193AD1CDEE7}"/>
              </a:ext>
            </a:extLst>
          </p:cNvPr>
          <p:cNvSpPr>
            <a:spLocks noGrp="1"/>
          </p:cNvSpPr>
          <p:nvPr>
            <p:ph type="title"/>
          </p:nvPr>
        </p:nvSpPr>
        <p:spPr/>
        <p:txBody>
          <a:bodyPr/>
          <a:lstStyle/>
          <a:p>
            <a:r>
              <a:rPr lang="de-DE"/>
              <a:t>Direktnachrichten von Usern | Schmidt Automobile</a:t>
            </a:r>
            <a:endParaRPr lang="en-US"/>
          </a:p>
        </p:txBody>
      </p:sp>
      <p:graphicFrame>
        <p:nvGraphicFramePr>
          <p:cNvPr id="5" name="Table Placeholder 4">
            <a:extLst>
              <a:ext uri="{FF2B5EF4-FFF2-40B4-BE49-F238E27FC236}">
                <a16:creationId xmlns:a16="http://schemas.microsoft.com/office/drawing/2014/main" id="{CA4E8870-48B5-40FE-BF10-C65324ADB2A6}"/>
              </a:ext>
            </a:extLst>
          </p:cNvPr>
          <p:cNvGraphicFramePr>
            <a:graphicFrameLocks noGrp="1"/>
          </p:cNvGraphicFramePr>
          <p:nvPr>
            <p:ph type="tbl" sz="quarter" idx="13"/>
            <p:extLst>
              <p:ext uri="{D42A27DB-BD31-4B8C-83A1-F6EECF244321}">
                <p14:modId xmlns:p14="http://schemas.microsoft.com/office/powerpoint/2010/main" val="260699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871554"/>
                    </a:ext>
                  </a:extLst>
                </a:gridCol>
                <a:gridCol w="2057400">
                  <a:extLst>
                    <a:ext uri="{9D8B030D-6E8A-4147-A177-3AD203B41FA5}">
                      <a16:colId xmlns:a16="http://schemas.microsoft.com/office/drawing/2014/main" val="4196729225"/>
                    </a:ext>
                  </a:extLst>
                </a:gridCol>
                <a:gridCol w="822960">
                  <a:extLst>
                    <a:ext uri="{9D8B030D-6E8A-4147-A177-3AD203B41FA5}">
                      <a16:colId xmlns:a16="http://schemas.microsoft.com/office/drawing/2014/main" val="2690142861"/>
                    </a:ext>
                  </a:extLst>
                </a:gridCol>
                <a:gridCol w="1234440">
                  <a:extLst>
                    <a:ext uri="{9D8B030D-6E8A-4147-A177-3AD203B41FA5}">
                      <a16:colId xmlns:a16="http://schemas.microsoft.com/office/drawing/2014/main" val="4835755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445846578"/>
                  </a:ext>
                </a:extLst>
              </a:tr>
              <a:tr h="370840">
                <a:tc>
                  <a:txBody>
                    <a:bodyPr/>
                    <a:lstStyle/>
                    <a:p>
                      <a:r>
                        <a:rPr lang="en-US" sz="1000" b="1"/>
                        <a:t> Schmidt Automobile </a:t>
                      </a:r>
                      <a:r>
                        <a:rPr lang="en-US" sz="1000"/>
                        <a:t> got a message by </a:t>
                      </a:r>
                      <a:r>
                        <a:rPr lang="en-US" sz="1000" b="1"/>
                        <a:t> Daniel Wagner - 2018-08-16 17:58:32 .</a:t>
                      </a:r>
                      <a:r>
                        <a:rPr lang="en-US" sz="1000"/>
                        <a:t>
 {message}</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4</a:t>
                      </a:r>
                    </a:p>
                  </a:txBody>
                  <a:tcPr/>
                </a:tc>
                <a:tc>
                  <a:txBody>
                    <a:bodyPr/>
                    <a:lstStyle/>
                    <a:p>
                      <a:r>
                        <a:rPr lang="en-US" sz="1000"/>
                        <a:t>08/16/2018 17:58:32</a:t>
                      </a:r>
                    </a:p>
                  </a:txBody>
                  <a:tcPr/>
                </a:tc>
                <a:extLst>
                  <a:ext uri="{0D108BD9-81ED-4DB2-BD59-A6C34878D82A}">
                    <a16:rowId xmlns:a16="http://schemas.microsoft.com/office/drawing/2014/main" val="3252096260"/>
                  </a:ext>
                </a:extLst>
              </a:tr>
            </a:tbl>
          </a:graphicData>
        </a:graphic>
      </p:graphicFrame>
      <p:sp>
        <p:nvSpPr>
          <p:cNvPr id="4" name="Text Placeholder 3">
            <a:extLst>
              <a:ext uri="{FF2B5EF4-FFF2-40B4-BE49-F238E27FC236}">
                <a16:creationId xmlns:a16="http://schemas.microsoft.com/office/drawing/2014/main" id="{530789E1-E2EC-48BD-955E-A5251E4AD5F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55442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7A285-047F-41C7-9791-1C7630D1BBC5}"/>
              </a:ext>
            </a:extLst>
          </p:cNvPr>
          <p:cNvSpPr>
            <a:spLocks noGrp="1"/>
          </p:cNvSpPr>
          <p:nvPr>
            <p:ph type="title"/>
          </p:nvPr>
        </p:nvSpPr>
        <p:spPr/>
        <p:txBody>
          <a:bodyPr/>
          <a:lstStyle/>
          <a:p>
            <a:r>
              <a:rPr lang="en-US"/>
              <a:t>Page Fans Online | Schmidt Automobile</a:t>
            </a:r>
          </a:p>
        </p:txBody>
      </p:sp>
      <p:graphicFrame>
        <p:nvGraphicFramePr>
          <p:cNvPr id="6" name="Chart Placeholder 5">
            <a:extLst>
              <a:ext uri="{FF2B5EF4-FFF2-40B4-BE49-F238E27FC236}">
                <a16:creationId xmlns:a16="http://schemas.microsoft.com/office/drawing/2014/main" id="{A2FF9C18-759A-4C92-8A73-021FC33F3764}"/>
              </a:ext>
            </a:extLst>
          </p:cNvPr>
          <p:cNvGraphicFramePr>
            <a:graphicFrameLocks noGrp="1"/>
          </p:cNvGraphicFramePr>
          <p:nvPr>
            <p:ph type="chart" sz="quarter" idx="13"/>
            <p:extLst>
              <p:ext uri="{D42A27DB-BD31-4B8C-83A1-F6EECF244321}">
                <p14:modId xmlns:p14="http://schemas.microsoft.com/office/powerpoint/2010/main" val="693101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F6A614-F50F-44C1-B1E4-9FB974B4981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1381040-8851-45A7-B341-C02E49377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38354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553</Words>
  <Application>Microsoft Office PowerPoint</Application>
  <PresentationFormat>On-screen Show (4:3)</PresentationFormat>
  <Paragraphs>244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Page Report</vt:lpstr>
      <vt:lpstr>Wichtigste Werte (KPI's) | Schmidt Automobile</vt:lpstr>
      <vt:lpstr>Fans (Übersicht) | Schmidt Automobile</vt:lpstr>
      <vt:lpstr>Key Metrics Table w. User Post RR | Schmidt Automobile</vt:lpstr>
      <vt:lpstr>Facebook Fans Total | Schmidt Automobile</vt:lpstr>
      <vt:lpstr>Eigene Beiträge (Postings) | Schmidt Automobile - 1 of 2</vt:lpstr>
      <vt:lpstr>Eigene Beiträge (Postings) | Schmidt Automobile - 2 of 2</vt:lpstr>
      <vt:lpstr>Eigene Beiträge (Postings) + Reactions | Schmidt Automobile - 1 of 3</vt:lpstr>
      <vt:lpstr>Eigene Beiträge (Postings) + Reactions | Schmidt Automobile - 2 of 3</vt:lpstr>
      <vt:lpstr>Eigene Beiträge (Postings) + Reactions | Schmidt Automobile - 3 of 3</vt:lpstr>
      <vt:lpstr>Postings/Wochentag | Schmidt Automobile</vt:lpstr>
      <vt:lpstr>Postingtypen (Verteilung) | Schmidt Automobile</vt:lpstr>
      <vt:lpstr>Interaktionsrate/Postingtyp | Schmidt Automobile</vt:lpstr>
      <vt:lpstr>Antwortzeit | Schmidt Automobile</vt:lpstr>
      <vt:lpstr>Facebook Check Ins | Schmidt Automobile</vt:lpstr>
      <vt:lpstr>Fan Demographie | Schmidt Automobile</vt:lpstr>
      <vt:lpstr>Direktnachrichten von Usern | Schmidt Automobile</vt:lpstr>
      <vt:lpstr>Page Fans Online | Schmidt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2018-09-03T17:34:20Z</dcterms:created>
  <dcterms:modified xsi:type="dcterms:W3CDTF">2018-09-03T17:34:50Z</dcterms:modified>
</cp:coreProperties>
</file>