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1377</c:v>
                </c:pt>
                <c:pt idx="1">
                  <c:v>1375</c:v>
                </c:pt>
                <c:pt idx="2">
                  <c:v>1375</c:v>
                </c:pt>
                <c:pt idx="3">
                  <c:v>1377</c:v>
                </c:pt>
                <c:pt idx="4">
                  <c:v>1377</c:v>
                </c:pt>
                <c:pt idx="5">
                  <c:v>1378</c:v>
                </c:pt>
                <c:pt idx="6">
                  <c:v>1379</c:v>
                </c:pt>
                <c:pt idx="7">
                  <c:v>1378</c:v>
                </c:pt>
                <c:pt idx="8">
                  <c:v>1377</c:v>
                </c:pt>
                <c:pt idx="9">
                  <c:v>1377</c:v>
                </c:pt>
                <c:pt idx="10">
                  <c:v>1381</c:v>
                </c:pt>
                <c:pt idx="11">
                  <c:v>1382</c:v>
                </c:pt>
                <c:pt idx="12">
                  <c:v>1390</c:v>
                </c:pt>
                <c:pt idx="13">
                  <c:v>1395</c:v>
                </c:pt>
                <c:pt idx="14">
                  <c:v>1396</c:v>
                </c:pt>
                <c:pt idx="15">
                  <c:v>1400</c:v>
                </c:pt>
                <c:pt idx="16">
                  <c:v>1401</c:v>
                </c:pt>
                <c:pt idx="17">
                  <c:v>1400</c:v>
                </c:pt>
                <c:pt idx="18">
                  <c:v>1400</c:v>
                </c:pt>
                <c:pt idx="19">
                  <c:v>1401</c:v>
                </c:pt>
                <c:pt idx="20">
                  <c:v>1404</c:v>
                </c:pt>
                <c:pt idx="21">
                  <c:v>1405</c:v>
                </c:pt>
                <c:pt idx="22">
                  <c:v>1408</c:v>
                </c:pt>
                <c:pt idx="23">
                  <c:v>1409</c:v>
                </c:pt>
                <c:pt idx="24">
                  <c:v>1413</c:v>
                </c:pt>
                <c:pt idx="25">
                  <c:v>1416</c:v>
                </c:pt>
                <c:pt idx="26">
                  <c:v>1421</c:v>
                </c:pt>
                <c:pt idx="27">
                  <c:v>1425</c:v>
                </c:pt>
                <c:pt idx="28">
                  <c:v>1427</c:v>
                </c:pt>
                <c:pt idx="29">
                  <c:v>1427</c:v>
                </c:pt>
                <c:pt idx="30">
                  <c:v>1429</c:v>
                </c:pt>
              </c:numCache>
            </c:numRef>
          </c:val>
          <c:smooth val="0"/>
          <c:extLst>
            <c:ext xmlns:c16="http://schemas.microsoft.com/office/drawing/2014/chart" uri="{C3380CC4-5D6E-409C-BE32-E72D297353CC}">
              <c16:uniqueId val="{00000000-015C-4A10-9CF6-4CFE5867DD06}"/>
            </c:ext>
          </c:extLst>
        </c:ser>
        <c:dLbls>
          <c:showLegendKey val="0"/>
          <c:showVal val="0"/>
          <c:showCatName val="0"/>
          <c:showSerName val="0"/>
          <c:showPercent val="0"/>
          <c:showBubbleSize val="0"/>
        </c:dLbls>
        <c:smooth val="0"/>
        <c:axId val="361961224"/>
        <c:axId val="361956632"/>
      </c:lineChart>
      <c:dateAx>
        <c:axId val="361961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56632"/>
        <c:crosses val="autoZero"/>
        <c:auto val="1"/>
        <c:lblOffset val="100"/>
        <c:baseTimeUnit val="days"/>
      </c:dateAx>
      <c:valAx>
        <c:axId val="361956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6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Schirak Automobile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1</c:v>
                </c:pt>
                <c:pt idx="6">
                  <c:v>0</c:v>
                </c:pt>
              </c:numCache>
            </c:numRef>
          </c:val>
          <c:extLst>
            <c:ext xmlns:c16="http://schemas.microsoft.com/office/drawing/2014/chart" uri="{C3380CC4-5D6E-409C-BE32-E72D297353CC}">
              <c16:uniqueId val="{00000000-351C-4750-8BD2-4689F9F162CC}"/>
            </c:ext>
          </c:extLst>
        </c:ser>
        <c:dLbls>
          <c:showLegendKey val="0"/>
          <c:showVal val="0"/>
          <c:showCatName val="0"/>
          <c:showSerName val="0"/>
          <c:showPercent val="0"/>
          <c:showBubbleSize val="0"/>
        </c:dLbls>
        <c:gapWidth val="219"/>
        <c:overlap val="-27"/>
        <c:axId val="365911472"/>
        <c:axId val="365911144"/>
      </c:barChart>
      <c:catAx>
        <c:axId val="365911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11144"/>
        <c:crosses val="autoZero"/>
        <c:auto val="1"/>
        <c:lblAlgn val="ctr"/>
        <c:lblOffset val="100"/>
        <c:noMultiLvlLbl val="0"/>
      </c:catAx>
      <c:valAx>
        <c:axId val="36591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1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Schirak Automobile</c:v>
                </c:pt>
              </c:strCache>
            </c:strRef>
          </c:cat>
          <c:val>
            <c:numRef>
              <c:f>Sheet1!$B$2</c:f>
              <c:numCache>
                <c:formatCode>General</c:formatCode>
                <c:ptCount val="1"/>
                <c:pt idx="0">
                  <c:v>1</c:v>
                </c:pt>
              </c:numCache>
            </c:numRef>
          </c:val>
          <c:extLst>
            <c:ext xmlns:c16="http://schemas.microsoft.com/office/drawing/2014/chart" uri="{C3380CC4-5D6E-409C-BE32-E72D297353CC}">
              <c16:uniqueId val="{00000000-09A5-4932-94F8-EE7BB833F5B9}"/>
            </c:ext>
          </c:extLst>
        </c:ser>
        <c:dLbls>
          <c:showLegendKey val="0"/>
          <c:showVal val="0"/>
          <c:showCatName val="0"/>
          <c:showSerName val="0"/>
          <c:showPercent val="0"/>
          <c:showBubbleSize val="0"/>
        </c:dLbls>
        <c:gapWidth val="150"/>
        <c:overlap val="100"/>
        <c:axId val="365918688"/>
        <c:axId val="365907536"/>
      </c:barChart>
      <c:catAx>
        <c:axId val="36591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07536"/>
        <c:crosses val="autoZero"/>
        <c:auto val="1"/>
        <c:lblAlgn val="ctr"/>
        <c:lblOffset val="100"/>
        <c:noMultiLvlLbl val="0"/>
      </c:catAx>
      <c:valAx>
        <c:axId val="365907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1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Schirak Automobile</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19.434372733865001</c:v>
                </c:pt>
              </c:numCache>
            </c:numRef>
          </c:val>
          <c:extLst>
            <c:ext xmlns:c16="http://schemas.microsoft.com/office/drawing/2014/chart" uri="{C3380CC4-5D6E-409C-BE32-E72D297353CC}">
              <c16:uniqueId val="{00000000-B4F5-4A3F-A36D-38E2B78F3C6B}"/>
            </c:ext>
          </c:extLst>
        </c:ser>
        <c:dLbls>
          <c:showLegendKey val="0"/>
          <c:showVal val="0"/>
          <c:showCatName val="0"/>
          <c:showSerName val="0"/>
          <c:showPercent val="0"/>
          <c:showBubbleSize val="0"/>
        </c:dLbls>
        <c:gapWidth val="219"/>
        <c:overlap val="-27"/>
        <c:axId val="367121864"/>
        <c:axId val="367127112"/>
      </c:barChart>
      <c:catAx>
        <c:axId val="367121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27112"/>
        <c:crosses val="autoZero"/>
        <c:auto val="1"/>
        <c:lblAlgn val="ctr"/>
        <c:lblOffset val="100"/>
        <c:noMultiLvlLbl val="0"/>
      </c:catAx>
      <c:valAx>
        <c:axId val="36712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2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Schirak Automobile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BDA-4287-A831-176C20094BCA}"/>
            </c:ext>
          </c:extLst>
        </c:ser>
        <c:dLbls>
          <c:showLegendKey val="0"/>
          <c:showVal val="0"/>
          <c:showCatName val="0"/>
          <c:showSerName val="0"/>
          <c:showPercent val="0"/>
          <c:showBubbleSize val="0"/>
        </c:dLbls>
        <c:gapWidth val="219"/>
        <c:overlap val="-27"/>
        <c:axId val="367125144"/>
        <c:axId val="367129080"/>
      </c:barChart>
      <c:catAx>
        <c:axId val="36712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29080"/>
        <c:crosses val="autoZero"/>
        <c:auto val="1"/>
        <c:lblAlgn val="ctr"/>
        <c:lblOffset val="100"/>
        <c:noMultiLvlLbl val="0"/>
      </c:catAx>
      <c:valAx>
        <c:axId val="36712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2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61</c:v>
                </c:pt>
                <c:pt idx="1">
                  <c:v>61</c:v>
                </c:pt>
                <c:pt idx="2">
                  <c:v>61</c:v>
                </c:pt>
                <c:pt idx="3">
                  <c:v>61</c:v>
                </c:pt>
                <c:pt idx="4">
                  <c:v>61</c:v>
                </c:pt>
                <c:pt idx="5">
                  <c:v>61</c:v>
                </c:pt>
                <c:pt idx="6">
                  <c:v>61</c:v>
                </c:pt>
                <c:pt idx="7">
                  <c:v>61</c:v>
                </c:pt>
                <c:pt idx="8">
                  <c:v>61</c:v>
                </c:pt>
                <c:pt idx="9">
                  <c:v>61</c:v>
                </c:pt>
                <c:pt idx="10">
                  <c:v>61</c:v>
                </c:pt>
                <c:pt idx="11">
                  <c:v>61</c:v>
                </c:pt>
                <c:pt idx="12">
                  <c:v>61</c:v>
                </c:pt>
                <c:pt idx="13">
                  <c:v>61</c:v>
                </c:pt>
                <c:pt idx="14">
                  <c:v>61</c:v>
                </c:pt>
                <c:pt idx="15">
                  <c:v>61</c:v>
                </c:pt>
                <c:pt idx="16">
                  <c:v>61</c:v>
                </c:pt>
                <c:pt idx="17">
                  <c:v>61</c:v>
                </c:pt>
                <c:pt idx="18">
                  <c:v>61</c:v>
                </c:pt>
                <c:pt idx="19">
                  <c:v>61</c:v>
                </c:pt>
                <c:pt idx="20">
                  <c:v>61</c:v>
                </c:pt>
                <c:pt idx="21">
                  <c:v>61</c:v>
                </c:pt>
                <c:pt idx="22">
                  <c:v>61</c:v>
                </c:pt>
                <c:pt idx="23">
                  <c:v>61</c:v>
                </c:pt>
                <c:pt idx="24">
                  <c:v>61</c:v>
                </c:pt>
                <c:pt idx="25">
                  <c:v>61</c:v>
                </c:pt>
                <c:pt idx="26">
                  <c:v>61</c:v>
                </c:pt>
                <c:pt idx="27">
                  <c:v>61</c:v>
                </c:pt>
                <c:pt idx="28">
                  <c:v>61</c:v>
                </c:pt>
                <c:pt idx="29">
                  <c:v>61</c:v>
                </c:pt>
                <c:pt idx="30">
                  <c:v>61</c:v>
                </c:pt>
              </c:numCache>
            </c:numRef>
          </c:val>
          <c:smooth val="0"/>
          <c:extLst>
            <c:ext xmlns:c16="http://schemas.microsoft.com/office/drawing/2014/chart" uri="{C3380CC4-5D6E-409C-BE32-E72D297353CC}">
              <c16:uniqueId val="{00000000-1907-4C2A-AF9D-DB68F15EBDD7}"/>
            </c:ext>
          </c:extLst>
        </c:ser>
        <c:dLbls>
          <c:showLegendKey val="0"/>
          <c:showVal val="0"/>
          <c:showCatName val="0"/>
          <c:showSerName val="0"/>
          <c:showPercent val="0"/>
          <c:showBubbleSize val="0"/>
        </c:dLbls>
        <c:smooth val="0"/>
        <c:axId val="367135312"/>
        <c:axId val="367133672"/>
      </c:lineChart>
      <c:dateAx>
        <c:axId val="367135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33672"/>
        <c:crosses val="autoZero"/>
        <c:auto val="1"/>
        <c:lblOffset val="100"/>
        <c:baseTimeUnit val="days"/>
      </c:dateAx>
      <c:valAx>
        <c:axId val="367133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3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74</c:v>
                </c:pt>
                <c:pt idx="2">
                  <c:v>110</c:v>
                </c:pt>
                <c:pt idx="3">
                  <c:v>97</c:v>
                </c:pt>
                <c:pt idx="4">
                  <c:v>64</c:v>
                </c:pt>
                <c:pt idx="5">
                  <c:v>34</c:v>
                </c:pt>
                <c:pt idx="6">
                  <c:v>14</c:v>
                </c:pt>
              </c:numCache>
            </c:numRef>
          </c:val>
          <c:extLst>
            <c:ext xmlns:c16="http://schemas.microsoft.com/office/drawing/2014/chart" uri="{C3380CC4-5D6E-409C-BE32-E72D297353CC}">
              <c16:uniqueId val="{00000000-3C24-43AC-9A6E-663C15E478C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c:v>
                </c:pt>
                <c:pt idx="1">
                  <c:v>220</c:v>
                </c:pt>
                <c:pt idx="2">
                  <c:v>334</c:v>
                </c:pt>
                <c:pt idx="3">
                  <c:v>213</c:v>
                </c:pt>
                <c:pt idx="4">
                  <c:v>161</c:v>
                </c:pt>
                <c:pt idx="5">
                  <c:v>59</c:v>
                </c:pt>
                <c:pt idx="6">
                  <c:v>28</c:v>
                </c:pt>
              </c:numCache>
            </c:numRef>
          </c:val>
          <c:extLst>
            <c:ext xmlns:c16="http://schemas.microsoft.com/office/drawing/2014/chart" uri="{C3380CC4-5D6E-409C-BE32-E72D297353CC}">
              <c16:uniqueId val="{00000001-3C24-43AC-9A6E-663C15E478C8}"/>
            </c:ext>
          </c:extLst>
        </c:ser>
        <c:dLbls>
          <c:showLegendKey val="0"/>
          <c:showVal val="0"/>
          <c:showCatName val="0"/>
          <c:showSerName val="0"/>
          <c:showPercent val="0"/>
          <c:showBubbleSize val="0"/>
        </c:dLbls>
        <c:gapWidth val="219"/>
        <c:overlap val="-27"/>
        <c:axId val="367134656"/>
        <c:axId val="367133344"/>
      </c:barChart>
      <c:catAx>
        <c:axId val="36713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33344"/>
        <c:crosses val="autoZero"/>
        <c:auto val="1"/>
        <c:lblAlgn val="ctr"/>
        <c:lblOffset val="100"/>
        <c:noMultiLvlLbl val="0"/>
      </c:catAx>
      <c:valAx>
        <c:axId val="36713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3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265.2</c:v>
                </c:pt>
                <c:pt idx="1">
                  <c:v>156.86666666667</c:v>
                </c:pt>
                <c:pt idx="2">
                  <c:v>101.66666666667</c:v>
                </c:pt>
                <c:pt idx="3">
                  <c:v>77.766666666667007</c:v>
                </c:pt>
                <c:pt idx="4">
                  <c:v>89</c:v>
                </c:pt>
                <c:pt idx="5">
                  <c:v>162.6</c:v>
                </c:pt>
                <c:pt idx="6">
                  <c:v>305.23333333332999</c:v>
                </c:pt>
                <c:pt idx="7">
                  <c:v>414.13333333332997</c:v>
                </c:pt>
                <c:pt idx="8">
                  <c:v>532.33333333332996</c:v>
                </c:pt>
                <c:pt idx="9">
                  <c:v>528.67741935484003</c:v>
                </c:pt>
                <c:pt idx="10">
                  <c:v>541.35483870968005</c:v>
                </c:pt>
                <c:pt idx="11">
                  <c:v>555.35483870968005</c:v>
                </c:pt>
                <c:pt idx="12">
                  <c:v>599.29032258065001</c:v>
                </c:pt>
                <c:pt idx="13">
                  <c:v>577.03225806451997</c:v>
                </c:pt>
                <c:pt idx="14">
                  <c:v>567.58064516129002</c:v>
                </c:pt>
                <c:pt idx="15">
                  <c:v>562.06451612903004</c:v>
                </c:pt>
                <c:pt idx="16">
                  <c:v>578.19354838710001</c:v>
                </c:pt>
                <c:pt idx="17">
                  <c:v>593.70967741934999</c:v>
                </c:pt>
                <c:pt idx="18">
                  <c:v>588.61290322580999</c:v>
                </c:pt>
                <c:pt idx="19">
                  <c:v>603.41935483870998</c:v>
                </c:pt>
                <c:pt idx="20">
                  <c:v>634.74193548386995</c:v>
                </c:pt>
                <c:pt idx="21">
                  <c:v>635.51612903225998</c:v>
                </c:pt>
                <c:pt idx="22">
                  <c:v>575.83870967741996</c:v>
                </c:pt>
                <c:pt idx="23">
                  <c:v>420.74193548387001</c:v>
                </c:pt>
              </c:numCache>
            </c:numRef>
          </c:val>
          <c:smooth val="0"/>
          <c:extLst>
            <c:ext xmlns:c16="http://schemas.microsoft.com/office/drawing/2014/chart" uri="{C3380CC4-5D6E-409C-BE32-E72D297353CC}">
              <c16:uniqueId val="{00000000-2D4A-4D26-89E2-5F96BB565419}"/>
            </c:ext>
          </c:extLst>
        </c:ser>
        <c:dLbls>
          <c:showLegendKey val="0"/>
          <c:showVal val="0"/>
          <c:showCatName val="0"/>
          <c:showSerName val="0"/>
          <c:showPercent val="0"/>
          <c:showBubbleSize val="0"/>
        </c:dLbls>
        <c:smooth val="0"/>
        <c:axId val="367143168"/>
        <c:axId val="367142512"/>
      </c:lineChart>
      <c:catAx>
        <c:axId val="36714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42512"/>
        <c:crosses val="autoZero"/>
        <c:auto val="1"/>
        <c:lblAlgn val="ctr"/>
        <c:lblOffset val="100"/>
        <c:noMultiLvlLbl val="0"/>
      </c:catAx>
      <c:valAx>
        <c:axId val="36714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4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4D470-BE90-4BD8-A62E-0CFF2311884C}"/>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E6DF4C61-7BF3-4561-9105-C0D3C8D3DF10}"/>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901889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951EF-345A-4ABE-9320-3EAA04522A40}"/>
              </a:ext>
            </a:extLst>
          </p:cNvPr>
          <p:cNvSpPr>
            <a:spLocks noGrp="1"/>
          </p:cNvSpPr>
          <p:nvPr>
            <p:ph type="title"/>
          </p:nvPr>
        </p:nvSpPr>
        <p:spPr/>
        <p:txBody>
          <a:bodyPr/>
          <a:lstStyle/>
          <a:p>
            <a:r>
              <a:rPr lang="de-DE"/>
              <a:t>Wichtigste Werte (KPI's) | Schirak Automobile</a:t>
            </a:r>
            <a:endParaRPr lang="en-US"/>
          </a:p>
        </p:txBody>
      </p:sp>
      <p:graphicFrame>
        <p:nvGraphicFramePr>
          <p:cNvPr id="5" name="Table Placeholder 4">
            <a:extLst>
              <a:ext uri="{FF2B5EF4-FFF2-40B4-BE49-F238E27FC236}">
                <a16:creationId xmlns:a16="http://schemas.microsoft.com/office/drawing/2014/main" id="{1C76C9CB-35CD-4932-8EBF-1372DE6F229C}"/>
              </a:ext>
            </a:extLst>
          </p:cNvPr>
          <p:cNvGraphicFramePr>
            <a:graphicFrameLocks noGrp="1"/>
          </p:cNvGraphicFramePr>
          <p:nvPr>
            <p:ph type="tbl" sz="quarter" idx="13"/>
            <p:extLst>
              <p:ext uri="{D42A27DB-BD31-4B8C-83A1-F6EECF244321}">
                <p14:modId xmlns:p14="http://schemas.microsoft.com/office/powerpoint/2010/main" val="778440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7309860"/>
                    </a:ext>
                  </a:extLst>
                </a:gridCol>
                <a:gridCol w="740664">
                  <a:extLst>
                    <a:ext uri="{9D8B030D-6E8A-4147-A177-3AD203B41FA5}">
                      <a16:colId xmlns:a16="http://schemas.microsoft.com/office/drawing/2014/main" val="887585945"/>
                    </a:ext>
                  </a:extLst>
                </a:gridCol>
                <a:gridCol w="740664">
                  <a:extLst>
                    <a:ext uri="{9D8B030D-6E8A-4147-A177-3AD203B41FA5}">
                      <a16:colId xmlns:a16="http://schemas.microsoft.com/office/drawing/2014/main" val="1384295828"/>
                    </a:ext>
                  </a:extLst>
                </a:gridCol>
                <a:gridCol w="740664">
                  <a:extLst>
                    <a:ext uri="{9D8B030D-6E8A-4147-A177-3AD203B41FA5}">
                      <a16:colId xmlns:a16="http://schemas.microsoft.com/office/drawing/2014/main" val="1935071606"/>
                    </a:ext>
                  </a:extLst>
                </a:gridCol>
                <a:gridCol w="740664">
                  <a:extLst>
                    <a:ext uri="{9D8B030D-6E8A-4147-A177-3AD203B41FA5}">
                      <a16:colId xmlns:a16="http://schemas.microsoft.com/office/drawing/2014/main" val="2843425700"/>
                    </a:ext>
                  </a:extLst>
                </a:gridCol>
                <a:gridCol w="740664">
                  <a:extLst>
                    <a:ext uri="{9D8B030D-6E8A-4147-A177-3AD203B41FA5}">
                      <a16:colId xmlns:a16="http://schemas.microsoft.com/office/drawing/2014/main" val="748239206"/>
                    </a:ext>
                  </a:extLst>
                </a:gridCol>
                <a:gridCol w="740664">
                  <a:extLst>
                    <a:ext uri="{9D8B030D-6E8A-4147-A177-3AD203B41FA5}">
                      <a16:colId xmlns:a16="http://schemas.microsoft.com/office/drawing/2014/main" val="2382716692"/>
                    </a:ext>
                  </a:extLst>
                </a:gridCol>
                <a:gridCol w="740664">
                  <a:extLst>
                    <a:ext uri="{9D8B030D-6E8A-4147-A177-3AD203B41FA5}">
                      <a16:colId xmlns:a16="http://schemas.microsoft.com/office/drawing/2014/main" val="3668238320"/>
                    </a:ext>
                  </a:extLst>
                </a:gridCol>
                <a:gridCol w="740664">
                  <a:extLst>
                    <a:ext uri="{9D8B030D-6E8A-4147-A177-3AD203B41FA5}">
                      <a16:colId xmlns:a16="http://schemas.microsoft.com/office/drawing/2014/main" val="479661163"/>
                    </a:ext>
                  </a:extLst>
                </a:gridCol>
                <a:gridCol w="740664">
                  <a:extLst>
                    <a:ext uri="{9D8B030D-6E8A-4147-A177-3AD203B41FA5}">
                      <a16:colId xmlns:a16="http://schemas.microsoft.com/office/drawing/2014/main" val="418321939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09920444"/>
                  </a:ext>
                </a:extLst>
              </a:tr>
              <a:tr h="370840">
                <a:tc>
                  <a:txBody>
                    <a:bodyPr/>
                    <a:lstStyle/>
                    <a:p>
                      <a:r>
                        <a:rPr lang="en-US" sz="1000"/>
                        <a:t>Schirak Automobile</a:t>
                      </a:r>
                    </a:p>
                  </a:txBody>
                  <a:tcPr/>
                </a:tc>
                <a:tc>
                  <a:txBody>
                    <a:bodyPr/>
                    <a:lstStyle/>
                    <a:p>
                      <a:r>
                        <a:rPr lang="en-US" sz="1000"/>
                        <a:t>1427</a:t>
                      </a:r>
                    </a:p>
                  </a:txBody>
                  <a:tcPr/>
                </a:tc>
                <a:tc>
                  <a:txBody>
                    <a:bodyPr/>
                    <a:lstStyle/>
                    <a:p>
                      <a:r>
                        <a:rPr lang="en-US" sz="1000"/>
                        <a:t>50</a:t>
                      </a:r>
                    </a:p>
                  </a:txBody>
                  <a:tcPr/>
                </a:tc>
                <a:tc>
                  <a:txBody>
                    <a:bodyPr/>
                    <a:lstStyle/>
                    <a:p>
                      <a:r>
                        <a:rPr lang="en-US" sz="1000"/>
                        <a:t>1</a:t>
                      </a:r>
                    </a:p>
                  </a:txBody>
                  <a:tcPr/>
                </a:tc>
                <a:tc>
                  <a:txBody>
                    <a:bodyPr/>
                    <a:lstStyle/>
                    <a:p>
                      <a:r>
                        <a:rPr lang="en-US" sz="1000"/>
                        <a:t>222</a:t>
                      </a:r>
                    </a:p>
                  </a:txBody>
                  <a:tcPr/>
                </a:tc>
                <a:tc>
                  <a:txBody>
                    <a:bodyPr/>
                    <a:lstStyle/>
                    <a:p>
                      <a:r>
                        <a:rPr lang="en-US" sz="1000"/>
                        <a:t>39</a:t>
                      </a:r>
                    </a:p>
                  </a:txBody>
                  <a:tcPr/>
                </a:tc>
                <a:tc>
                  <a:txBody>
                    <a:bodyPr/>
                    <a:lstStyle/>
                    <a:p>
                      <a:r>
                        <a:rPr lang="en-US" sz="1000"/>
                        <a:t>7</a:t>
                      </a:r>
                    </a:p>
                  </a:txBody>
                  <a:tcPr/>
                </a:tc>
                <a:tc>
                  <a:txBody>
                    <a:bodyPr/>
                    <a:lstStyle/>
                    <a:p>
                      <a:r>
                        <a:rPr lang="en-US" sz="1000"/>
                        <a:t>0</a:t>
                      </a:r>
                    </a:p>
                  </a:txBody>
                  <a:tcPr/>
                </a:tc>
                <a:tc>
                  <a:txBody>
                    <a:bodyPr/>
                    <a:lstStyle/>
                    <a:p>
                      <a:r>
                        <a:rPr lang="en-US" sz="1000"/>
                        <a:t>19.1155 %</a:t>
                      </a:r>
                    </a:p>
                  </a:txBody>
                  <a:tcPr/>
                </a:tc>
                <a:tc>
                  <a:txBody>
                    <a:bodyPr/>
                    <a:lstStyle/>
                    <a:p>
                      <a:r>
                        <a:rPr lang="en-US" sz="1000"/>
                        <a:t>0.0 %</a:t>
                      </a:r>
                    </a:p>
                  </a:txBody>
                  <a:tcPr/>
                </a:tc>
                <a:extLst>
                  <a:ext uri="{0D108BD9-81ED-4DB2-BD59-A6C34878D82A}">
                    <a16:rowId xmlns:a16="http://schemas.microsoft.com/office/drawing/2014/main" val="2903918574"/>
                  </a:ext>
                </a:extLst>
              </a:tr>
            </a:tbl>
          </a:graphicData>
        </a:graphic>
      </p:graphicFrame>
      <p:sp>
        <p:nvSpPr>
          <p:cNvPr id="4" name="Text Placeholder 3">
            <a:extLst>
              <a:ext uri="{FF2B5EF4-FFF2-40B4-BE49-F238E27FC236}">
                <a16:creationId xmlns:a16="http://schemas.microsoft.com/office/drawing/2014/main" id="{05D85140-DF59-4BBF-8EE4-BF2687C0352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697652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DFB67-68B2-499A-B152-F35F7EF7D482}"/>
              </a:ext>
            </a:extLst>
          </p:cNvPr>
          <p:cNvSpPr>
            <a:spLocks noGrp="1"/>
          </p:cNvSpPr>
          <p:nvPr>
            <p:ph type="title"/>
          </p:nvPr>
        </p:nvSpPr>
        <p:spPr/>
        <p:txBody>
          <a:bodyPr/>
          <a:lstStyle/>
          <a:p>
            <a:r>
              <a:rPr lang="en-US"/>
              <a:t>Fans (Übersicht) | Schirak Automobile</a:t>
            </a:r>
          </a:p>
        </p:txBody>
      </p:sp>
      <p:graphicFrame>
        <p:nvGraphicFramePr>
          <p:cNvPr id="5" name="Table Placeholder 4">
            <a:extLst>
              <a:ext uri="{FF2B5EF4-FFF2-40B4-BE49-F238E27FC236}">
                <a16:creationId xmlns:a16="http://schemas.microsoft.com/office/drawing/2014/main" id="{95C002BC-A5DC-4C7F-8617-E21154DD1227}"/>
              </a:ext>
            </a:extLst>
          </p:cNvPr>
          <p:cNvGraphicFramePr>
            <a:graphicFrameLocks noGrp="1"/>
          </p:cNvGraphicFramePr>
          <p:nvPr>
            <p:ph type="tbl" sz="quarter" idx="13"/>
            <p:extLst>
              <p:ext uri="{D42A27DB-BD31-4B8C-83A1-F6EECF244321}">
                <p14:modId xmlns:p14="http://schemas.microsoft.com/office/powerpoint/2010/main" val="3839473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45455545"/>
                    </a:ext>
                  </a:extLst>
                </a:gridCol>
                <a:gridCol w="1234440">
                  <a:extLst>
                    <a:ext uri="{9D8B030D-6E8A-4147-A177-3AD203B41FA5}">
                      <a16:colId xmlns:a16="http://schemas.microsoft.com/office/drawing/2014/main" val="3717345559"/>
                    </a:ext>
                  </a:extLst>
                </a:gridCol>
                <a:gridCol w="822960">
                  <a:extLst>
                    <a:ext uri="{9D8B030D-6E8A-4147-A177-3AD203B41FA5}">
                      <a16:colId xmlns:a16="http://schemas.microsoft.com/office/drawing/2014/main" val="459162518"/>
                    </a:ext>
                  </a:extLst>
                </a:gridCol>
                <a:gridCol w="822960">
                  <a:extLst>
                    <a:ext uri="{9D8B030D-6E8A-4147-A177-3AD203B41FA5}">
                      <a16:colId xmlns:a16="http://schemas.microsoft.com/office/drawing/2014/main" val="788280288"/>
                    </a:ext>
                  </a:extLst>
                </a:gridCol>
                <a:gridCol w="822960">
                  <a:extLst>
                    <a:ext uri="{9D8B030D-6E8A-4147-A177-3AD203B41FA5}">
                      <a16:colId xmlns:a16="http://schemas.microsoft.com/office/drawing/2014/main" val="2581342780"/>
                    </a:ext>
                  </a:extLst>
                </a:gridCol>
                <a:gridCol w="822960">
                  <a:extLst>
                    <a:ext uri="{9D8B030D-6E8A-4147-A177-3AD203B41FA5}">
                      <a16:colId xmlns:a16="http://schemas.microsoft.com/office/drawing/2014/main" val="873403507"/>
                    </a:ext>
                  </a:extLst>
                </a:gridCol>
                <a:gridCol w="822960">
                  <a:extLst>
                    <a:ext uri="{9D8B030D-6E8A-4147-A177-3AD203B41FA5}">
                      <a16:colId xmlns:a16="http://schemas.microsoft.com/office/drawing/2014/main" val="1842983707"/>
                    </a:ext>
                  </a:extLst>
                </a:gridCol>
                <a:gridCol w="822960">
                  <a:extLst>
                    <a:ext uri="{9D8B030D-6E8A-4147-A177-3AD203B41FA5}">
                      <a16:colId xmlns:a16="http://schemas.microsoft.com/office/drawing/2014/main" val="67629665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593021101"/>
                  </a:ext>
                </a:extLst>
              </a:tr>
              <a:tr h="370840">
                <a:tc>
                  <a:txBody>
                    <a:bodyPr/>
                    <a:lstStyle/>
                    <a:p>
                      <a:r>
                        <a:rPr lang="en-US" sz="1000"/>
                        <a:t>Schirak Automobile</a:t>
                      </a:r>
                    </a:p>
                  </a:txBody>
                  <a:tcPr/>
                </a:tc>
                <a:tc>
                  <a:txBody>
                    <a:bodyPr/>
                    <a:lstStyle/>
                    <a:p>
                      <a:r>
                        <a:rPr lang="en-US" sz="1000"/>
                        <a:t>1427</a:t>
                      </a:r>
                    </a:p>
                  </a:txBody>
                  <a:tcPr/>
                </a:tc>
                <a:tc>
                  <a:txBody>
                    <a:bodyPr/>
                    <a:lstStyle/>
                    <a:p>
                      <a:r>
                        <a:rPr lang="en-US" sz="1000"/>
                        <a:t>3</a:t>
                      </a:r>
                    </a:p>
                  </a:txBody>
                  <a:tcPr/>
                </a:tc>
                <a:tc>
                  <a:txBody>
                    <a:bodyPr/>
                    <a:lstStyle/>
                    <a:p>
                      <a:r>
                        <a:rPr lang="en-US" sz="1000"/>
                        <a:t>0.2 %</a:t>
                      </a:r>
                    </a:p>
                  </a:txBody>
                  <a:tcPr/>
                </a:tc>
                <a:tc>
                  <a:txBody>
                    <a:bodyPr/>
                    <a:lstStyle/>
                    <a:p>
                      <a:r>
                        <a:rPr lang="en-US" sz="1000"/>
                        <a:t>19</a:t>
                      </a:r>
                    </a:p>
                  </a:txBody>
                  <a:tcPr/>
                </a:tc>
                <a:tc>
                  <a:txBody>
                    <a:bodyPr/>
                    <a:lstStyle/>
                    <a:p>
                      <a:r>
                        <a:rPr lang="en-US" sz="1000"/>
                        <a:t>1.3 %</a:t>
                      </a:r>
                    </a:p>
                  </a:txBody>
                  <a:tcPr/>
                </a:tc>
                <a:tc>
                  <a:txBody>
                    <a:bodyPr/>
                    <a:lstStyle/>
                    <a:p>
                      <a:r>
                        <a:rPr lang="en-US" sz="1000"/>
                        <a:t>50</a:t>
                      </a:r>
                    </a:p>
                  </a:txBody>
                  <a:tcPr/>
                </a:tc>
                <a:tc>
                  <a:txBody>
                    <a:bodyPr/>
                    <a:lstStyle/>
                    <a:p>
                      <a:r>
                        <a:rPr lang="en-US" sz="1000"/>
                        <a:t>3.6 %</a:t>
                      </a:r>
                    </a:p>
                  </a:txBody>
                  <a:tcPr/>
                </a:tc>
                <a:extLst>
                  <a:ext uri="{0D108BD9-81ED-4DB2-BD59-A6C34878D82A}">
                    <a16:rowId xmlns:a16="http://schemas.microsoft.com/office/drawing/2014/main" val="3813654060"/>
                  </a:ext>
                </a:extLst>
              </a:tr>
            </a:tbl>
          </a:graphicData>
        </a:graphic>
      </p:graphicFrame>
      <p:sp>
        <p:nvSpPr>
          <p:cNvPr id="4" name="Text Placeholder 3">
            <a:extLst>
              <a:ext uri="{FF2B5EF4-FFF2-40B4-BE49-F238E27FC236}">
                <a16:creationId xmlns:a16="http://schemas.microsoft.com/office/drawing/2014/main" id="{1629F19E-C136-40A4-8A63-AF61C6FA8DD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737725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DC45-5497-44DA-A556-5DB77C6741F8}"/>
              </a:ext>
            </a:extLst>
          </p:cNvPr>
          <p:cNvSpPr>
            <a:spLocks noGrp="1"/>
          </p:cNvSpPr>
          <p:nvPr>
            <p:ph type="title"/>
          </p:nvPr>
        </p:nvSpPr>
        <p:spPr/>
        <p:txBody>
          <a:bodyPr/>
          <a:lstStyle/>
          <a:p>
            <a:r>
              <a:rPr lang="en-US"/>
              <a:t>Key Metrics Table w. User Post RR | Schirak Automobile</a:t>
            </a:r>
          </a:p>
        </p:txBody>
      </p:sp>
      <p:graphicFrame>
        <p:nvGraphicFramePr>
          <p:cNvPr id="5" name="Table Placeholder 4">
            <a:extLst>
              <a:ext uri="{FF2B5EF4-FFF2-40B4-BE49-F238E27FC236}">
                <a16:creationId xmlns:a16="http://schemas.microsoft.com/office/drawing/2014/main" id="{6407439A-23F4-4B5A-B984-FD1FF5E431A4}"/>
              </a:ext>
            </a:extLst>
          </p:cNvPr>
          <p:cNvGraphicFramePr>
            <a:graphicFrameLocks noGrp="1"/>
          </p:cNvGraphicFramePr>
          <p:nvPr>
            <p:ph type="tbl" sz="quarter" idx="13"/>
            <p:extLst>
              <p:ext uri="{D42A27DB-BD31-4B8C-83A1-F6EECF244321}">
                <p14:modId xmlns:p14="http://schemas.microsoft.com/office/powerpoint/2010/main" val="274006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50504759"/>
                    </a:ext>
                  </a:extLst>
                </a:gridCol>
                <a:gridCol w="740664">
                  <a:extLst>
                    <a:ext uri="{9D8B030D-6E8A-4147-A177-3AD203B41FA5}">
                      <a16:colId xmlns:a16="http://schemas.microsoft.com/office/drawing/2014/main" val="3296113076"/>
                    </a:ext>
                  </a:extLst>
                </a:gridCol>
                <a:gridCol w="740664">
                  <a:extLst>
                    <a:ext uri="{9D8B030D-6E8A-4147-A177-3AD203B41FA5}">
                      <a16:colId xmlns:a16="http://schemas.microsoft.com/office/drawing/2014/main" val="3072014268"/>
                    </a:ext>
                  </a:extLst>
                </a:gridCol>
                <a:gridCol w="740664">
                  <a:extLst>
                    <a:ext uri="{9D8B030D-6E8A-4147-A177-3AD203B41FA5}">
                      <a16:colId xmlns:a16="http://schemas.microsoft.com/office/drawing/2014/main" val="1164400968"/>
                    </a:ext>
                  </a:extLst>
                </a:gridCol>
                <a:gridCol w="740664">
                  <a:extLst>
                    <a:ext uri="{9D8B030D-6E8A-4147-A177-3AD203B41FA5}">
                      <a16:colId xmlns:a16="http://schemas.microsoft.com/office/drawing/2014/main" val="2519486446"/>
                    </a:ext>
                  </a:extLst>
                </a:gridCol>
                <a:gridCol w="740664">
                  <a:extLst>
                    <a:ext uri="{9D8B030D-6E8A-4147-A177-3AD203B41FA5}">
                      <a16:colId xmlns:a16="http://schemas.microsoft.com/office/drawing/2014/main" val="3656211843"/>
                    </a:ext>
                  </a:extLst>
                </a:gridCol>
                <a:gridCol w="740664">
                  <a:extLst>
                    <a:ext uri="{9D8B030D-6E8A-4147-A177-3AD203B41FA5}">
                      <a16:colId xmlns:a16="http://schemas.microsoft.com/office/drawing/2014/main" val="907760611"/>
                    </a:ext>
                  </a:extLst>
                </a:gridCol>
                <a:gridCol w="740664">
                  <a:extLst>
                    <a:ext uri="{9D8B030D-6E8A-4147-A177-3AD203B41FA5}">
                      <a16:colId xmlns:a16="http://schemas.microsoft.com/office/drawing/2014/main" val="1343492137"/>
                    </a:ext>
                  </a:extLst>
                </a:gridCol>
                <a:gridCol w="740664">
                  <a:extLst>
                    <a:ext uri="{9D8B030D-6E8A-4147-A177-3AD203B41FA5}">
                      <a16:colId xmlns:a16="http://schemas.microsoft.com/office/drawing/2014/main" val="3165841222"/>
                    </a:ext>
                  </a:extLst>
                </a:gridCol>
                <a:gridCol w="740664">
                  <a:extLst>
                    <a:ext uri="{9D8B030D-6E8A-4147-A177-3AD203B41FA5}">
                      <a16:colId xmlns:a16="http://schemas.microsoft.com/office/drawing/2014/main" val="16287301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60712034"/>
                  </a:ext>
                </a:extLst>
              </a:tr>
              <a:tr h="370840">
                <a:tc>
                  <a:txBody>
                    <a:bodyPr/>
                    <a:lstStyle/>
                    <a:p>
                      <a:r>
                        <a:rPr lang="en-US" sz="1000"/>
                        <a:t>Schirak Automobile</a:t>
                      </a:r>
                    </a:p>
                  </a:txBody>
                  <a:tcPr/>
                </a:tc>
                <a:tc>
                  <a:txBody>
                    <a:bodyPr/>
                    <a:lstStyle/>
                    <a:p>
                      <a:r>
                        <a:rPr lang="en-US" sz="1000"/>
                        <a:t>1427</a:t>
                      </a:r>
                    </a:p>
                  </a:txBody>
                  <a:tcPr/>
                </a:tc>
                <a:tc>
                  <a:txBody>
                    <a:bodyPr/>
                    <a:lstStyle/>
                    <a:p>
                      <a:r>
                        <a:rPr lang="en-US" sz="1000"/>
                        <a:t>50</a:t>
                      </a:r>
                    </a:p>
                  </a:txBody>
                  <a:tcPr/>
                </a:tc>
                <a:tc>
                  <a:txBody>
                    <a:bodyPr/>
                    <a:lstStyle/>
                    <a:p>
                      <a:r>
                        <a:rPr lang="en-US" sz="1000"/>
                        <a:t>1</a:t>
                      </a:r>
                    </a:p>
                  </a:txBody>
                  <a:tcPr/>
                </a:tc>
                <a:tc>
                  <a:txBody>
                    <a:bodyPr/>
                    <a:lstStyle/>
                    <a:p>
                      <a:r>
                        <a:rPr lang="en-US" sz="1000"/>
                        <a:t>222</a:t>
                      </a:r>
                    </a:p>
                  </a:txBody>
                  <a:tcPr/>
                </a:tc>
                <a:tc>
                  <a:txBody>
                    <a:bodyPr/>
                    <a:lstStyle/>
                    <a:p>
                      <a:r>
                        <a:rPr lang="en-US" sz="1000"/>
                        <a:t>39</a:t>
                      </a:r>
                    </a:p>
                  </a:txBody>
                  <a:tcPr/>
                </a:tc>
                <a:tc>
                  <a:txBody>
                    <a:bodyPr/>
                    <a:lstStyle/>
                    <a:p>
                      <a:r>
                        <a:rPr lang="en-US" sz="1000"/>
                        <a:t>7</a:t>
                      </a:r>
                    </a:p>
                  </a:txBody>
                  <a:tcPr/>
                </a:tc>
                <a:tc>
                  <a:txBody>
                    <a:bodyPr/>
                    <a:lstStyle/>
                    <a:p>
                      <a:r>
                        <a:rPr lang="en-US" sz="1000"/>
                        <a:t>0</a:t>
                      </a:r>
                    </a:p>
                  </a:txBody>
                  <a:tcPr/>
                </a:tc>
                <a:tc>
                  <a:txBody>
                    <a:bodyPr/>
                    <a:lstStyle/>
                    <a:p>
                      <a:r>
                        <a:rPr lang="en-US" sz="1000"/>
                        <a:t>19.1155 %</a:t>
                      </a:r>
                    </a:p>
                  </a:txBody>
                  <a:tcPr/>
                </a:tc>
                <a:tc>
                  <a:txBody>
                    <a:bodyPr/>
                    <a:lstStyle/>
                    <a:p>
                      <a:r>
                        <a:rPr lang="en-US" sz="1000"/>
                        <a:t>0.0 %</a:t>
                      </a:r>
                    </a:p>
                  </a:txBody>
                  <a:tcPr/>
                </a:tc>
                <a:extLst>
                  <a:ext uri="{0D108BD9-81ED-4DB2-BD59-A6C34878D82A}">
                    <a16:rowId xmlns:a16="http://schemas.microsoft.com/office/drawing/2014/main" val="377959058"/>
                  </a:ext>
                </a:extLst>
              </a:tr>
            </a:tbl>
          </a:graphicData>
        </a:graphic>
      </p:graphicFrame>
      <p:sp>
        <p:nvSpPr>
          <p:cNvPr id="4" name="Text Placeholder 3">
            <a:extLst>
              <a:ext uri="{FF2B5EF4-FFF2-40B4-BE49-F238E27FC236}">
                <a16:creationId xmlns:a16="http://schemas.microsoft.com/office/drawing/2014/main" id="{92D3EA37-F136-4226-8248-1583E61D18E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47008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A2432-6A4B-4A8C-B459-C98221AC9FC0}"/>
              </a:ext>
            </a:extLst>
          </p:cNvPr>
          <p:cNvSpPr>
            <a:spLocks noGrp="1"/>
          </p:cNvSpPr>
          <p:nvPr>
            <p:ph type="title"/>
          </p:nvPr>
        </p:nvSpPr>
        <p:spPr/>
        <p:txBody>
          <a:bodyPr/>
          <a:lstStyle/>
          <a:p>
            <a:r>
              <a:rPr lang="en-US"/>
              <a:t>Facebook Fans Total | Schirak Automobile</a:t>
            </a:r>
          </a:p>
        </p:txBody>
      </p:sp>
      <p:graphicFrame>
        <p:nvGraphicFramePr>
          <p:cNvPr id="6" name="Chart Placeholder 5">
            <a:extLst>
              <a:ext uri="{FF2B5EF4-FFF2-40B4-BE49-F238E27FC236}">
                <a16:creationId xmlns:a16="http://schemas.microsoft.com/office/drawing/2014/main" id="{A39EA467-9742-423D-B4E5-89FEDC29F274}"/>
              </a:ext>
            </a:extLst>
          </p:cNvPr>
          <p:cNvGraphicFramePr>
            <a:graphicFrameLocks noGrp="1"/>
          </p:cNvGraphicFramePr>
          <p:nvPr>
            <p:ph type="chart" sz="quarter" idx="13"/>
            <p:extLst>
              <p:ext uri="{D42A27DB-BD31-4B8C-83A1-F6EECF244321}">
                <p14:modId xmlns:p14="http://schemas.microsoft.com/office/powerpoint/2010/main" val="1387891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5ACE68-65BF-488A-933B-E12F17924CC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CF19B41-850F-4556-8749-449C31B9F0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8356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BA45F-2E2F-4262-9E83-C40A99F1E886}"/>
              </a:ext>
            </a:extLst>
          </p:cNvPr>
          <p:cNvSpPr>
            <a:spLocks noGrp="1"/>
          </p:cNvSpPr>
          <p:nvPr>
            <p:ph type="title"/>
          </p:nvPr>
        </p:nvSpPr>
        <p:spPr/>
        <p:txBody>
          <a:bodyPr/>
          <a:lstStyle/>
          <a:p>
            <a:r>
              <a:rPr lang="de-DE"/>
              <a:t>Eigene Beiträge (Postings) | Schirak Automobile</a:t>
            </a:r>
            <a:endParaRPr lang="en-US"/>
          </a:p>
        </p:txBody>
      </p:sp>
      <p:graphicFrame>
        <p:nvGraphicFramePr>
          <p:cNvPr id="5" name="Table Placeholder 4">
            <a:extLst>
              <a:ext uri="{FF2B5EF4-FFF2-40B4-BE49-F238E27FC236}">
                <a16:creationId xmlns:a16="http://schemas.microsoft.com/office/drawing/2014/main" id="{0BD3AC1F-AB25-49EB-87F6-2889DBE26CDA}"/>
              </a:ext>
            </a:extLst>
          </p:cNvPr>
          <p:cNvGraphicFramePr>
            <a:graphicFrameLocks noGrp="1"/>
          </p:cNvGraphicFramePr>
          <p:nvPr>
            <p:ph type="tbl" sz="quarter" idx="13"/>
            <p:extLst>
              <p:ext uri="{D42A27DB-BD31-4B8C-83A1-F6EECF244321}">
                <p14:modId xmlns:p14="http://schemas.microsoft.com/office/powerpoint/2010/main" val="665301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44376254"/>
                    </a:ext>
                  </a:extLst>
                </a:gridCol>
                <a:gridCol w="658368">
                  <a:extLst>
                    <a:ext uri="{9D8B030D-6E8A-4147-A177-3AD203B41FA5}">
                      <a16:colId xmlns:a16="http://schemas.microsoft.com/office/drawing/2014/main" val="1419962313"/>
                    </a:ext>
                  </a:extLst>
                </a:gridCol>
                <a:gridCol w="658368">
                  <a:extLst>
                    <a:ext uri="{9D8B030D-6E8A-4147-A177-3AD203B41FA5}">
                      <a16:colId xmlns:a16="http://schemas.microsoft.com/office/drawing/2014/main" val="2175222347"/>
                    </a:ext>
                  </a:extLst>
                </a:gridCol>
                <a:gridCol w="658368">
                  <a:extLst>
                    <a:ext uri="{9D8B030D-6E8A-4147-A177-3AD203B41FA5}">
                      <a16:colId xmlns:a16="http://schemas.microsoft.com/office/drawing/2014/main" val="2632344402"/>
                    </a:ext>
                  </a:extLst>
                </a:gridCol>
                <a:gridCol w="658368">
                  <a:extLst>
                    <a:ext uri="{9D8B030D-6E8A-4147-A177-3AD203B41FA5}">
                      <a16:colId xmlns:a16="http://schemas.microsoft.com/office/drawing/2014/main" val="315079371"/>
                    </a:ext>
                  </a:extLst>
                </a:gridCol>
                <a:gridCol w="658368">
                  <a:extLst>
                    <a:ext uri="{9D8B030D-6E8A-4147-A177-3AD203B41FA5}">
                      <a16:colId xmlns:a16="http://schemas.microsoft.com/office/drawing/2014/main" val="4120947531"/>
                    </a:ext>
                  </a:extLst>
                </a:gridCol>
                <a:gridCol w="658368">
                  <a:extLst>
                    <a:ext uri="{9D8B030D-6E8A-4147-A177-3AD203B41FA5}">
                      <a16:colId xmlns:a16="http://schemas.microsoft.com/office/drawing/2014/main" val="946945037"/>
                    </a:ext>
                  </a:extLst>
                </a:gridCol>
                <a:gridCol w="658368">
                  <a:extLst>
                    <a:ext uri="{9D8B030D-6E8A-4147-A177-3AD203B41FA5}">
                      <a16:colId xmlns:a16="http://schemas.microsoft.com/office/drawing/2014/main" val="2129043589"/>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940579423"/>
                  </a:ext>
                </a:extLst>
              </a:tr>
              <a:tr h="370840">
                <a:tc>
                  <a:txBody>
                    <a:bodyPr/>
                    <a:lstStyle/>
                    <a:p>
                      <a:r>
                        <a:rPr lang="en-US" sz="1000" b="1"/>
                        <a:t> Schirak Automobile - 2018-08-11 09:00:00 </a:t>
                      </a:r>
                      <a:r>
                        <a:rPr lang="en-US" sz="1000"/>
                        <a:t> 
 Der neue Volvo V60 - der perfekte Familien-Kombi! 😍👨‍👩‍👧‍👦
Skandinavisches Design trifft auf innovative Technologien. Komm' jetzt zu uns nach #SanktPölten und überzeuge Dich selbst. 😎👇</a:t>
                      </a:r>
                    </a:p>
                  </a:txBody>
                  <a:tcPr/>
                </a:tc>
                <a:tc>
                  <a:txBody>
                    <a:bodyPr/>
                    <a:lstStyle/>
                    <a:p>
                      <a:r>
                        <a:rPr lang="en-US" sz="1000"/>
                        <a:t>268</a:t>
                      </a:r>
                    </a:p>
                  </a:txBody>
                  <a:tcPr/>
                </a:tc>
                <a:tc>
                  <a:txBody>
                    <a:bodyPr/>
                    <a:lstStyle/>
                    <a:p>
                      <a:r>
                        <a:rPr lang="en-US" sz="1000"/>
                        <a:t>222</a:t>
                      </a:r>
                    </a:p>
                  </a:txBody>
                  <a:tcPr/>
                </a:tc>
                <a:tc>
                  <a:txBody>
                    <a:bodyPr/>
                    <a:lstStyle/>
                    <a:p>
                      <a:r>
                        <a:rPr lang="en-US" sz="1000"/>
                        <a:t>39</a:t>
                      </a:r>
                    </a:p>
                  </a:txBody>
                  <a:tcPr/>
                </a:tc>
                <a:tc>
                  <a:txBody>
                    <a:bodyPr/>
                    <a:lstStyle/>
                    <a:p>
                      <a:r>
                        <a:rPr lang="en-US" sz="1000"/>
                        <a:t>7</a:t>
                      </a:r>
                    </a:p>
                  </a:txBody>
                  <a:tcPr/>
                </a:tc>
                <a:tc>
                  <a:txBody>
                    <a:bodyPr/>
                    <a:lstStyle/>
                    <a:p>
                      <a:r>
                        <a:rPr lang="en-US" sz="1000"/>
                        <a:t>19.4344 %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245779435"/>
                  </a:ext>
                </a:extLst>
              </a:tr>
            </a:tbl>
          </a:graphicData>
        </a:graphic>
      </p:graphicFrame>
      <p:sp>
        <p:nvSpPr>
          <p:cNvPr id="4" name="Text Placeholder 3">
            <a:extLst>
              <a:ext uri="{FF2B5EF4-FFF2-40B4-BE49-F238E27FC236}">
                <a16:creationId xmlns:a16="http://schemas.microsoft.com/office/drawing/2014/main" id="{5A718D85-83E3-4E9D-823B-EE38E649227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60614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053BF-5BCA-4254-BE58-6BB21D0E2661}"/>
              </a:ext>
            </a:extLst>
          </p:cNvPr>
          <p:cNvSpPr>
            <a:spLocks noGrp="1"/>
          </p:cNvSpPr>
          <p:nvPr>
            <p:ph type="title"/>
          </p:nvPr>
        </p:nvSpPr>
        <p:spPr/>
        <p:txBody>
          <a:bodyPr/>
          <a:lstStyle/>
          <a:p>
            <a:r>
              <a:rPr lang="de-DE"/>
              <a:t>Eigene Beiträge (Postings) + Reactions | Schirak Automobile</a:t>
            </a:r>
            <a:endParaRPr lang="en-US"/>
          </a:p>
        </p:txBody>
      </p:sp>
      <p:graphicFrame>
        <p:nvGraphicFramePr>
          <p:cNvPr id="5" name="Table Placeholder 4">
            <a:extLst>
              <a:ext uri="{FF2B5EF4-FFF2-40B4-BE49-F238E27FC236}">
                <a16:creationId xmlns:a16="http://schemas.microsoft.com/office/drawing/2014/main" id="{1F28F737-B26E-47E8-9234-6157C7EAB0C5}"/>
              </a:ext>
            </a:extLst>
          </p:cNvPr>
          <p:cNvGraphicFramePr>
            <a:graphicFrameLocks noGrp="1"/>
          </p:cNvGraphicFramePr>
          <p:nvPr>
            <p:ph type="tbl" sz="quarter" idx="13"/>
            <p:extLst>
              <p:ext uri="{D42A27DB-BD31-4B8C-83A1-F6EECF244321}">
                <p14:modId xmlns:p14="http://schemas.microsoft.com/office/powerpoint/2010/main" val="2693536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77116068"/>
                    </a:ext>
                  </a:extLst>
                </a:gridCol>
                <a:gridCol w="822960">
                  <a:extLst>
                    <a:ext uri="{9D8B030D-6E8A-4147-A177-3AD203B41FA5}">
                      <a16:colId xmlns:a16="http://schemas.microsoft.com/office/drawing/2014/main" val="472785164"/>
                    </a:ext>
                  </a:extLst>
                </a:gridCol>
                <a:gridCol w="822960">
                  <a:extLst>
                    <a:ext uri="{9D8B030D-6E8A-4147-A177-3AD203B41FA5}">
                      <a16:colId xmlns:a16="http://schemas.microsoft.com/office/drawing/2014/main" val="687697410"/>
                    </a:ext>
                  </a:extLst>
                </a:gridCol>
                <a:gridCol w="822960">
                  <a:extLst>
                    <a:ext uri="{9D8B030D-6E8A-4147-A177-3AD203B41FA5}">
                      <a16:colId xmlns:a16="http://schemas.microsoft.com/office/drawing/2014/main" val="2156508420"/>
                    </a:ext>
                  </a:extLst>
                </a:gridCol>
                <a:gridCol w="822960">
                  <a:extLst>
                    <a:ext uri="{9D8B030D-6E8A-4147-A177-3AD203B41FA5}">
                      <a16:colId xmlns:a16="http://schemas.microsoft.com/office/drawing/2014/main" val="3925328506"/>
                    </a:ext>
                  </a:extLst>
                </a:gridCol>
                <a:gridCol w="822960">
                  <a:extLst>
                    <a:ext uri="{9D8B030D-6E8A-4147-A177-3AD203B41FA5}">
                      <a16:colId xmlns:a16="http://schemas.microsoft.com/office/drawing/2014/main" val="3162724741"/>
                    </a:ext>
                  </a:extLst>
                </a:gridCol>
                <a:gridCol w="822960">
                  <a:extLst>
                    <a:ext uri="{9D8B030D-6E8A-4147-A177-3AD203B41FA5}">
                      <a16:colId xmlns:a16="http://schemas.microsoft.com/office/drawing/2014/main" val="4190180249"/>
                    </a:ext>
                  </a:extLst>
                </a:gridCol>
                <a:gridCol w="822960">
                  <a:extLst>
                    <a:ext uri="{9D8B030D-6E8A-4147-A177-3AD203B41FA5}">
                      <a16:colId xmlns:a16="http://schemas.microsoft.com/office/drawing/2014/main" val="3363030853"/>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Like</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extLst>
                  <a:ext uri="{0D108BD9-81ED-4DB2-BD59-A6C34878D82A}">
                    <a16:rowId xmlns:a16="http://schemas.microsoft.com/office/drawing/2014/main" val="1410040489"/>
                  </a:ext>
                </a:extLst>
              </a:tr>
              <a:tr h="370840">
                <a:tc>
                  <a:txBody>
                    <a:bodyPr/>
                    <a:lstStyle/>
                    <a:p>
                      <a:r>
                        <a:rPr lang="en-US" sz="1000" b="1"/>
                        <a:t> Schirak Automobile - 2018-08-11 09:00:00 </a:t>
                      </a:r>
                      <a:r>
                        <a:rPr lang="en-US" sz="1000"/>
                        <a:t> 
 Der neue Volvo V60 - der perfekte Familien-Kombi! 😍👨‍👩‍👧‍👦
Skandinavisches Design trifft auf innovative Technologien. Komm' jetzt zu uns nach #SanktPölten und überzeuge Dich selbst. 😎👇</a:t>
                      </a:r>
                    </a:p>
                  </a:txBody>
                  <a:tcPr/>
                </a:tc>
                <a:tc>
                  <a:txBody>
                    <a:bodyPr/>
                    <a:lstStyle/>
                    <a:p>
                      <a:r>
                        <a:rPr lang="en-US" sz="1000"/>
                        <a:t>222</a:t>
                      </a:r>
                    </a:p>
                  </a:txBody>
                  <a:tcPr/>
                </a:tc>
                <a:tc>
                  <a:txBody>
                    <a:bodyPr/>
                    <a:lstStyle/>
                    <a:p>
                      <a:r>
                        <a:rPr lang="en-US" sz="1000"/>
                        <a:t>213</a:t>
                      </a:r>
                    </a:p>
                  </a:txBody>
                  <a:tcPr/>
                </a:tc>
                <a:tc>
                  <a:txBody>
                    <a:bodyPr/>
                    <a:lstStyle/>
                    <a:p>
                      <a:r>
                        <a:rPr lang="en-US" sz="1000"/>
                        <a:t>8</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507097956"/>
                  </a:ext>
                </a:extLst>
              </a:tr>
            </a:tbl>
          </a:graphicData>
        </a:graphic>
      </p:graphicFrame>
      <p:sp>
        <p:nvSpPr>
          <p:cNvPr id="4" name="Text Placeholder 3">
            <a:extLst>
              <a:ext uri="{FF2B5EF4-FFF2-40B4-BE49-F238E27FC236}">
                <a16:creationId xmlns:a16="http://schemas.microsoft.com/office/drawing/2014/main" id="{260BD76C-8F48-4021-96CD-F3751C6493A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454687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C9078-2C85-4576-84F2-BDA1753AA225}"/>
              </a:ext>
            </a:extLst>
          </p:cNvPr>
          <p:cNvSpPr>
            <a:spLocks noGrp="1"/>
          </p:cNvSpPr>
          <p:nvPr>
            <p:ph type="title"/>
          </p:nvPr>
        </p:nvSpPr>
        <p:spPr/>
        <p:txBody>
          <a:bodyPr/>
          <a:lstStyle/>
          <a:p>
            <a:r>
              <a:rPr lang="en-US"/>
              <a:t>Postings/Wochentag | Schirak Automobile</a:t>
            </a:r>
          </a:p>
        </p:txBody>
      </p:sp>
      <p:graphicFrame>
        <p:nvGraphicFramePr>
          <p:cNvPr id="6" name="Chart Placeholder 5">
            <a:extLst>
              <a:ext uri="{FF2B5EF4-FFF2-40B4-BE49-F238E27FC236}">
                <a16:creationId xmlns:a16="http://schemas.microsoft.com/office/drawing/2014/main" id="{7EFC57AC-A9EB-44C0-AB5D-4ACC6717963D}"/>
              </a:ext>
            </a:extLst>
          </p:cNvPr>
          <p:cNvGraphicFramePr>
            <a:graphicFrameLocks noGrp="1"/>
          </p:cNvGraphicFramePr>
          <p:nvPr>
            <p:ph type="chart" sz="quarter" idx="13"/>
            <p:extLst>
              <p:ext uri="{D42A27DB-BD31-4B8C-83A1-F6EECF244321}">
                <p14:modId xmlns:p14="http://schemas.microsoft.com/office/powerpoint/2010/main" val="167218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607F36-25FF-4ADD-9DE2-3B87C691A8C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3DA0CD75-05A6-4D6F-B846-81718D76B1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7271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39040-DCA6-48BA-8CB4-127D8FB9A1B6}"/>
              </a:ext>
            </a:extLst>
          </p:cNvPr>
          <p:cNvSpPr>
            <a:spLocks noGrp="1"/>
          </p:cNvSpPr>
          <p:nvPr>
            <p:ph type="title"/>
          </p:nvPr>
        </p:nvSpPr>
        <p:spPr/>
        <p:txBody>
          <a:bodyPr/>
          <a:lstStyle/>
          <a:p>
            <a:r>
              <a:rPr lang="en-US"/>
              <a:t>Postingtypen (Verteilung) | Schirak Automobile</a:t>
            </a:r>
          </a:p>
        </p:txBody>
      </p:sp>
      <p:graphicFrame>
        <p:nvGraphicFramePr>
          <p:cNvPr id="6" name="Chart Placeholder 5">
            <a:extLst>
              <a:ext uri="{FF2B5EF4-FFF2-40B4-BE49-F238E27FC236}">
                <a16:creationId xmlns:a16="http://schemas.microsoft.com/office/drawing/2014/main" id="{58C94242-A885-4838-A6D3-A7728EB655BA}"/>
              </a:ext>
            </a:extLst>
          </p:cNvPr>
          <p:cNvGraphicFramePr>
            <a:graphicFrameLocks noGrp="1"/>
          </p:cNvGraphicFramePr>
          <p:nvPr>
            <p:ph type="chart" sz="quarter" idx="13"/>
            <p:extLst>
              <p:ext uri="{D42A27DB-BD31-4B8C-83A1-F6EECF244321}">
                <p14:modId xmlns:p14="http://schemas.microsoft.com/office/powerpoint/2010/main" val="224451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926387-DEF6-451B-B5E2-5476A8C9BE5E}"/>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A32F7571-85F3-4E38-80AF-08C1987DD3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6657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D9960-18C0-47AB-AAFF-C54C67C7C4C3}"/>
              </a:ext>
            </a:extLst>
          </p:cNvPr>
          <p:cNvSpPr>
            <a:spLocks noGrp="1"/>
          </p:cNvSpPr>
          <p:nvPr>
            <p:ph type="title"/>
          </p:nvPr>
        </p:nvSpPr>
        <p:spPr/>
        <p:txBody>
          <a:bodyPr/>
          <a:lstStyle/>
          <a:p>
            <a:r>
              <a:rPr lang="en-US"/>
              <a:t>Interaktionsrate/Postingtyp | Schirak Automobile</a:t>
            </a:r>
          </a:p>
        </p:txBody>
      </p:sp>
      <p:graphicFrame>
        <p:nvGraphicFramePr>
          <p:cNvPr id="6" name="Chart Placeholder 5">
            <a:extLst>
              <a:ext uri="{FF2B5EF4-FFF2-40B4-BE49-F238E27FC236}">
                <a16:creationId xmlns:a16="http://schemas.microsoft.com/office/drawing/2014/main" id="{E4D1DE34-5FB6-4384-961E-1B9092718680}"/>
              </a:ext>
            </a:extLst>
          </p:cNvPr>
          <p:cNvGraphicFramePr>
            <a:graphicFrameLocks noGrp="1"/>
          </p:cNvGraphicFramePr>
          <p:nvPr>
            <p:ph type="chart" sz="quarter" idx="13"/>
            <p:extLst>
              <p:ext uri="{D42A27DB-BD31-4B8C-83A1-F6EECF244321}">
                <p14:modId xmlns:p14="http://schemas.microsoft.com/office/powerpoint/2010/main" val="1689339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A93A87-92E9-4ACF-B46C-3171F779D4A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8E393AB5-3F4F-42B7-8F35-0D3CB85412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0793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0929-AA0C-4058-94F1-2A6120C6711E}"/>
              </a:ext>
            </a:extLst>
          </p:cNvPr>
          <p:cNvSpPr>
            <a:spLocks noGrp="1"/>
          </p:cNvSpPr>
          <p:nvPr>
            <p:ph type="title"/>
          </p:nvPr>
        </p:nvSpPr>
        <p:spPr/>
        <p:txBody>
          <a:bodyPr/>
          <a:lstStyle/>
          <a:p>
            <a:r>
              <a:rPr lang="en-US"/>
              <a:t>Antwortzeit | Schirak Automobile</a:t>
            </a:r>
          </a:p>
        </p:txBody>
      </p:sp>
      <p:graphicFrame>
        <p:nvGraphicFramePr>
          <p:cNvPr id="6" name="Chart Placeholder 5">
            <a:extLst>
              <a:ext uri="{FF2B5EF4-FFF2-40B4-BE49-F238E27FC236}">
                <a16:creationId xmlns:a16="http://schemas.microsoft.com/office/drawing/2014/main" id="{D567F4EC-D7F3-410F-9507-6986F7530B95}"/>
              </a:ext>
            </a:extLst>
          </p:cNvPr>
          <p:cNvGraphicFramePr>
            <a:graphicFrameLocks noGrp="1"/>
          </p:cNvGraphicFramePr>
          <p:nvPr>
            <p:ph type="chart" sz="quarter" idx="13"/>
            <p:extLst>
              <p:ext uri="{D42A27DB-BD31-4B8C-83A1-F6EECF244321}">
                <p14:modId xmlns:p14="http://schemas.microsoft.com/office/powerpoint/2010/main" val="2560284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FA4A3E-4261-4772-9CE7-77018267376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0636DBD-E5F4-4FE1-9759-9E72D2D88C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1939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FC504-50A7-40EA-B498-B82F5D651A9C}"/>
              </a:ext>
            </a:extLst>
          </p:cNvPr>
          <p:cNvSpPr>
            <a:spLocks noGrp="1"/>
          </p:cNvSpPr>
          <p:nvPr>
            <p:ph type="title"/>
          </p:nvPr>
        </p:nvSpPr>
        <p:spPr/>
        <p:txBody>
          <a:bodyPr/>
          <a:lstStyle/>
          <a:p>
            <a:r>
              <a:rPr lang="en-US"/>
              <a:t>Facebook Check Ins | Schirak Automobile</a:t>
            </a:r>
          </a:p>
        </p:txBody>
      </p:sp>
      <p:graphicFrame>
        <p:nvGraphicFramePr>
          <p:cNvPr id="6" name="Chart Placeholder 5">
            <a:extLst>
              <a:ext uri="{FF2B5EF4-FFF2-40B4-BE49-F238E27FC236}">
                <a16:creationId xmlns:a16="http://schemas.microsoft.com/office/drawing/2014/main" id="{ABA0580F-9643-4513-BEE0-D8A8CFC65AA5}"/>
              </a:ext>
            </a:extLst>
          </p:cNvPr>
          <p:cNvGraphicFramePr>
            <a:graphicFrameLocks noGrp="1"/>
          </p:cNvGraphicFramePr>
          <p:nvPr>
            <p:ph type="chart" sz="quarter" idx="13"/>
            <p:extLst>
              <p:ext uri="{D42A27DB-BD31-4B8C-83A1-F6EECF244321}">
                <p14:modId xmlns:p14="http://schemas.microsoft.com/office/powerpoint/2010/main" val="3348881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C7AFAC-0923-4ECD-A78F-718FAEECD6C0}"/>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6954841-03B3-44B1-A608-BB4F01AEAF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0329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53C1B-07E5-43D0-90D7-222E42582F86}"/>
              </a:ext>
            </a:extLst>
          </p:cNvPr>
          <p:cNvSpPr>
            <a:spLocks noGrp="1"/>
          </p:cNvSpPr>
          <p:nvPr>
            <p:ph type="title"/>
          </p:nvPr>
        </p:nvSpPr>
        <p:spPr/>
        <p:txBody>
          <a:bodyPr/>
          <a:lstStyle/>
          <a:p>
            <a:r>
              <a:rPr lang="en-US"/>
              <a:t>Fan Demographie | Schirak Automobile</a:t>
            </a:r>
          </a:p>
        </p:txBody>
      </p:sp>
      <p:graphicFrame>
        <p:nvGraphicFramePr>
          <p:cNvPr id="6" name="Chart Placeholder 5">
            <a:extLst>
              <a:ext uri="{FF2B5EF4-FFF2-40B4-BE49-F238E27FC236}">
                <a16:creationId xmlns:a16="http://schemas.microsoft.com/office/drawing/2014/main" id="{C87D0E75-6106-4233-896F-F6337B8F9103}"/>
              </a:ext>
            </a:extLst>
          </p:cNvPr>
          <p:cNvGraphicFramePr>
            <a:graphicFrameLocks noGrp="1"/>
          </p:cNvGraphicFramePr>
          <p:nvPr>
            <p:ph type="chart" sz="quarter" idx="13"/>
            <p:extLst>
              <p:ext uri="{D42A27DB-BD31-4B8C-83A1-F6EECF244321}">
                <p14:modId xmlns:p14="http://schemas.microsoft.com/office/powerpoint/2010/main" val="2564688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34FF1F-38BF-40D3-A773-BBC5E7A92413}"/>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56F2EF95-AED4-42DB-BD65-308FB4A1E4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3789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BFF1A-B328-4786-B9E8-1C3C9BC49439}"/>
              </a:ext>
            </a:extLst>
          </p:cNvPr>
          <p:cNvSpPr>
            <a:spLocks noGrp="1"/>
          </p:cNvSpPr>
          <p:nvPr>
            <p:ph type="title"/>
          </p:nvPr>
        </p:nvSpPr>
        <p:spPr/>
        <p:txBody>
          <a:bodyPr/>
          <a:lstStyle/>
          <a:p>
            <a:r>
              <a:rPr lang="de-DE"/>
              <a:t>Direktnachrichten von Usern | Schirak Automobile</a:t>
            </a:r>
            <a:endParaRPr lang="en-US"/>
          </a:p>
        </p:txBody>
      </p:sp>
      <p:graphicFrame>
        <p:nvGraphicFramePr>
          <p:cNvPr id="5" name="Table Placeholder 4">
            <a:extLst>
              <a:ext uri="{FF2B5EF4-FFF2-40B4-BE49-F238E27FC236}">
                <a16:creationId xmlns:a16="http://schemas.microsoft.com/office/drawing/2014/main" id="{74A85D27-A866-4C72-8E6B-608AB0E6FC7D}"/>
              </a:ext>
            </a:extLst>
          </p:cNvPr>
          <p:cNvGraphicFramePr>
            <a:graphicFrameLocks noGrp="1"/>
          </p:cNvGraphicFramePr>
          <p:nvPr>
            <p:ph type="tbl" sz="quarter" idx="13"/>
            <p:extLst>
              <p:ext uri="{D42A27DB-BD31-4B8C-83A1-F6EECF244321}">
                <p14:modId xmlns:p14="http://schemas.microsoft.com/office/powerpoint/2010/main" val="1108910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87225789"/>
                    </a:ext>
                  </a:extLst>
                </a:gridCol>
                <a:gridCol w="2057400">
                  <a:extLst>
                    <a:ext uri="{9D8B030D-6E8A-4147-A177-3AD203B41FA5}">
                      <a16:colId xmlns:a16="http://schemas.microsoft.com/office/drawing/2014/main" val="3458468492"/>
                    </a:ext>
                  </a:extLst>
                </a:gridCol>
                <a:gridCol w="822960">
                  <a:extLst>
                    <a:ext uri="{9D8B030D-6E8A-4147-A177-3AD203B41FA5}">
                      <a16:colId xmlns:a16="http://schemas.microsoft.com/office/drawing/2014/main" val="3661441407"/>
                    </a:ext>
                  </a:extLst>
                </a:gridCol>
                <a:gridCol w="1234440">
                  <a:extLst>
                    <a:ext uri="{9D8B030D-6E8A-4147-A177-3AD203B41FA5}">
                      <a16:colId xmlns:a16="http://schemas.microsoft.com/office/drawing/2014/main" val="4235145769"/>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711553204"/>
                  </a:ext>
                </a:extLst>
              </a:tr>
              <a:tr h="370840">
                <a:tc>
                  <a:txBody>
                    <a:bodyPr/>
                    <a:lstStyle/>
                    <a:p>
                      <a:r>
                        <a:rPr lang="en-US" sz="1000" b="1"/>
                        <a:t> Schirak Automobile </a:t>
                      </a:r>
                      <a:r>
                        <a:rPr lang="en-US" sz="1000"/>
                        <a:t> got a message by </a:t>
                      </a:r>
                      <a:r>
                        <a:rPr lang="en-US" sz="1000" b="1"/>
                        <a:t> Stephan Biczo - 2018-08-13 21:35:11 .</a:t>
                      </a:r>
                      <a:r>
                        <a:rPr lang="en-US" sz="1000"/>
                        <a:t>
 {message}</a:t>
                      </a:r>
                    </a:p>
                  </a:txBody>
                  <a:tcPr/>
                </a:tc>
                <a:tc>
                  <a:txBody>
                    <a:bodyPr/>
                    <a:lstStyle/>
                    <a:p>
                      <a:r>
                        <a:rPr lang="de-DE" sz="1000"/>
                        <a:t>Hallo Herr Biczo, 
heute ist leider keine Probefahrt mehr möglich. Gerne können Sie aber nach telefonischer Vereinbarung bei Herrn Stanic (06649629985) eine Probefahrt ausmachen. Ab Donnerstag 16.08.2018 sollten auch kurzfristige Probefahrten möglich sein. 
Nur zur Info: Im Moment sind nur V60 Probefahrten möglich. Der S60 wird erst ab Anfang 2019 verfügbar sein.   
LG 
Schirak automobile</a:t>
                      </a:r>
                      <a:endParaRPr lang="en-US" sz="1000"/>
                    </a:p>
                  </a:txBody>
                  <a:tcPr/>
                </a:tc>
                <a:tc>
                  <a:txBody>
                    <a:bodyPr/>
                    <a:lstStyle/>
                    <a:p>
                      <a:r>
                        <a:rPr lang="en-US" sz="1000"/>
                        <a:t>4</a:t>
                      </a:r>
                    </a:p>
                  </a:txBody>
                  <a:tcPr/>
                </a:tc>
                <a:tc>
                  <a:txBody>
                    <a:bodyPr/>
                    <a:lstStyle/>
                    <a:p>
                      <a:r>
                        <a:rPr lang="en-US" sz="1000"/>
                        <a:t>08/14/2018 12:22:08</a:t>
                      </a:r>
                    </a:p>
                  </a:txBody>
                  <a:tcPr/>
                </a:tc>
                <a:extLst>
                  <a:ext uri="{0D108BD9-81ED-4DB2-BD59-A6C34878D82A}">
                    <a16:rowId xmlns:a16="http://schemas.microsoft.com/office/drawing/2014/main" val="660108848"/>
                  </a:ext>
                </a:extLst>
              </a:tr>
            </a:tbl>
          </a:graphicData>
        </a:graphic>
      </p:graphicFrame>
      <p:sp>
        <p:nvSpPr>
          <p:cNvPr id="4" name="Text Placeholder 3">
            <a:extLst>
              <a:ext uri="{FF2B5EF4-FFF2-40B4-BE49-F238E27FC236}">
                <a16:creationId xmlns:a16="http://schemas.microsoft.com/office/drawing/2014/main" id="{B7512818-A940-4E3E-86F8-25C23CC2643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1075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13FF9-FA4B-466E-8D51-5960F52160A4}"/>
              </a:ext>
            </a:extLst>
          </p:cNvPr>
          <p:cNvSpPr>
            <a:spLocks noGrp="1"/>
          </p:cNvSpPr>
          <p:nvPr>
            <p:ph type="title"/>
          </p:nvPr>
        </p:nvSpPr>
        <p:spPr/>
        <p:txBody>
          <a:bodyPr/>
          <a:lstStyle/>
          <a:p>
            <a:r>
              <a:rPr lang="en-US"/>
              <a:t>Page Fans Online | Schirak Automobile</a:t>
            </a:r>
          </a:p>
        </p:txBody>
      </p:sp>
      <p:graphicFrame>
        <p:nvGraphicFramePr>
          <p:cNvPr id="6" name="Chart Placeholder 5">
            <a:extLst>
              <a:ext uri="{FF2B5EF4-FFF2-40B4-BE49-F238E27FC236}">
                <a16:creationId xmlns:a16="http://schemas.microsoft.com/office/drawing/2014/main" id="{97BD5DEB-4737-428A-9065-DB913C83E7F3}"/>
              </a:ext>
            </a:extLst>
          </p:cNvPr>
          <p:cNvGraphicFramePr>
            <a:graphicFrameLocks noGrp="1"/>
          </p:cNvGraphicFramePr>
          <p:nvPr>
            <p:ph type="chart" sz="quarter" idx="13"/>
            <p:extLst>
              <p:ext uri="{D42A27DB-BD31-4B8C-83A1-F6EECF244321}">
                <p14:modId xmlns:p14="http://schemas.microsoft.com/office/powerpoint/2010/main" val="1449926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82D10E-7E4E-4C8B-B79F-18375CC4146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7807993B-7E94-40AA-A6DF-536CBC74F2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35122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316</Words>
  <Application>Microsoft Office PowerPoint</Application>
  <PresentationFormat>On-screen Show (4:3)</PresentationFormat>
  <Paragraphs>134</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Facebook Page Report</vt:lpstr>
      <vt:lpstr>Wichtigste Werte (KPI's) | Schirak Automobile</vt:lpstr>
      <vt:lpstr>Fans (Übersicht) | Schirak Automobile</vt:lpstr>
      <vt:lpstr>Key Metrics Table w. User Post RR | Schirak Automobile</vt:lpstr>
      <vt:lpstr>Facebook Fans Total | Schirak Automobile</vt:lpstr>
      <vt:lpstr>Eigene Beiträge (Postings) | Schirak Automobile</vt:lpstr>
      <vt:lpstr>Eigene Beiträge (Postings) + Reactions | Schirak Automobile</vt:lpstr>
      <vt:lpstr>Postings/Wochentag | Schirak Automobile</vt:lpstr>
      <vt:lpstr>Postingtypen (Verteilung) | Schirak Automobile</vt:lpstr>
      <vt:lpstr>Interaktionsrate/Postingtyp | Schirak Automobile</vt:lpstr>
      <vt:lpstr>Antwortzeit | Schirak Automobile</vt:lpstr>
      <vt:lpstr>Facebook Check Ins | Schirak Automobile</vt:lpstr>
      <vt:lpstr>Fan Demographie | Schirak Automobile</vt:lpstr>
      <vt:lpstr>Direktnachrichten von Usern | Schirak Automobile</vt:lpstr>
      <vt:lpstr>Page Fans Online | Schirak Automobile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2018-09-03T17:32:55Z</dcterms:created>
  <dcterms:modified xsi:type="dcterms:W3CDTF">2018-09-03T17:33:17Z</dcterms:modified>
</cp:coreProperties>
</file>