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1647</c:v>
                </c:pt>
                <c:pt idx="1">
                  <c:v>1648</c:v>
                </c:pt>
                <c:pt idx="2">
                  <c:v>1648</c:v>
                </c:pt>
                <c:pt idx="3">
                  <c:v>1648</c:v>
                </c:pt>
                <c:pt idx="4">
                  <c:v>1649</c:v>
                </c:pt>
                <c:pt idx="5">
                  <c:v>1649</c:v>
                </c:pt>
                <c:pt idx="6">
                  <c:v>1648</c:v>
                </c:pt>
                <c:pt idx="7">
                  <c:v>1650</c:v>
                </c:pt>
                <c:pt idx="8">
                  <c:v>1653</c:v>
                </c:pt>
                <c:pt idx="9">
                  <c:v>1654</c:v>
                </c:pt>
                <c:pt idx="10">
                  <c:v>1654</c:v>
                </c:pt>
                <c:pt idx="11">
                  <c:v>1654</c:v>
                </c:pt>
                <c:pt idx="12">
                  <c:v>1657</c:v>
                </c:pt>
                <c:pt idx="13">
                  <c:v>1661</c:v>
                </c:pt>
                <c:pt idx="14">
                  <c:v>1662</c:v>
                </c:pt>
                <c:pt idx="15">
                  <c:v>1663</c:v>
                </c:pt>
                <c:pt idx="16">
                  <c:v>1663</c:v>
                </c:pt>
                <c:pt idx="17">
                  <c:v>1662</c:v>
                </c:pt>
                <c:pt idx="18">
                  <c:v>1661</c:v>
                </c:pt>
                <c:pt idx="19">
                  <c:v>1661</c:v>
                </c:pt>
                <c:pt idx="20">
                  <c:v>1660</c:v>
                </c:pt>
                <c:pt idx="21">
                  <c:v>1659</c:v>
                </c:pt>
                <c:pt idx="22">
                  <c:v>1660</c:v>
                </c:pt>
                <c:pt idx="23">
                  <c:v>1661</c:v>
                </c:pt>
                <c:pt idx="24">
                  <c:v>1661</c:v>
                </c:pt>
                <c:pt idx="25">
                  <c:v>1661</c:v>
                </c:pt>
                <c:pt idx="26">
                  <c:v>1660</c:v>
                </c:pt>
                <c:pt idx="27">
                  <c:v>1662</c:v>
                </c:pt>
                <c:pt idx="28">
                  <c:v>1663</c:v>
                </c:pt>
                <c:pt idx="29">
                  <c:v>1663</c:v>
                </c:pt>
                <c:pt idx="30">
                  <c:v>1665</c:v>
                </c:pt>
              </c:numCache>
            </c:numRef>
          </c:val>
          <c:smooth val="0"/>
          <c:extLst>
            <c:ext xmlns:c16="http://schemas.microsoft.com/office/drawing/2014/chart" uri="{C3380CC4-5D6E-409C-BE32-E72D297353CC}">
              <c16:uniqueId val="{00000000-F89C-4FF8-8A45-E5FC60D75CA7}"/>
            </c:ext>
          </c:extLst>
        </c:ser>
        <c:dLbls>
          <c:showLegendKey val="0"/>
          <c:showVal val="0"/>
          <c:showCatName val="0"/>
          <c:showSerName val="0"/>
          <c:showPercent val="0"/>
          <c:showBubbleSize val="0"/>
        </c:dLbls>
        <c:smooth val="0"/>
        <c:axId val="356543632"/>
        <c:axId val="356547240"/>
      </c:lineChart>
      <c:dateAx>
        <c:axId val="356543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547240"/>
        <c:crosses val="autoZero"/>
        <c:auto val="1"/>
        <c:lblOffset val="100"/>
        <c:baseTimeUnit val="days"/>
      </c:dateAx>
      <c:valAx>
        <c:axId val="356547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543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2</c:v>
                </c:pt>
                <c:pt idx="2">
                  <c:v>3</c:v>
                </c:pt>
                <c:pt idx="3">
                  <c:v>4</c:v>
                </c:pt>
                <c:pt idx="4">
                  <c:v>3</c:v>
                </c:pt>
                <c:pt idx="5">
                  <c:v>2</c:v>
                </c:pt>
                <c:pt idx="6">
                  <c:v>2</c:v>
                </c:pt>
              </c:numCache>
            </c:numRef>
          </c:val>
          <c:extLst>
            <c:ext xmlns:c16="http://schemas.microsoft.com/office/drawing/2014/chart" uri="{C3380CC4-5D6E-409C-BE32-E72D297353CC}">
              <c16:uniqueId val="{00000000-C3DF-4FB1-84BE-9FE4A1FE6BC3}"/>
            </c:ext>
          </c:extLst>
        </c:ser>
        <c:dLbls>
          <c:showLegendKey val="0"/>
          <c:showVal val="0"/>
          <c:showCatName val="0"/>
          <c:showSerName val="0"/>
          <c:showPercent val="0"/>
          <c:showBubbleSize val="0"/>
        </c:dLbls>
        <c:gapWidth val="219"/>
        <c:overlap val="-27"/>
        <c:axId val="448544256"/>
        <c:axId val="448542288"/>
      </c:barChart>
      <c:catAx>
        <c:axId val="448544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542288"/>
        <c:crosses val="autoZero"/>
        <c:auto val="1"/>
        <c:lblAlgn val="ctr"/>
        <c:lblOffset val="100"/>
        <c:noMultiLvlLbl val="0"/>
      </c:catAx>
      <c:valAx>
        <c:axId val="448542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544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Kohla-Strauss GmbH</c:v>
                </c:pt>
              </c:strCache>
            </c:strRef>
          </c:cat>
          <c:val>
            <c:numRef>
              <c:f>Sheet1!$B$2</c:f>
              <c:numCache>
                <c:formatCode>General</c:formatCode>
                <c:ptCount val="1"/>
                <c:pt idx="0">
                  <c:v>1</c:v>
                </c:pt>
              </c:numCache>
            </c:numRef>
          </c:val>
          <c:extLst>
            <c:ext xmlns:c16="http://schemas.microsoft.com/office/drawing/2014/chart" uri="{C3380CC4-5D6E-409C-BE32-E72D297353CC}">
              <c16:uniqueId val="{00000000-0B77-4049-BD44-2396EB8A1ECF}"/>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Kohla-Strauss GmbH</c:v>
                </c:pt>
              </c:strCache>
            </c:strRef>
          </c:cat>
          <c:val>
            <c:numRef>
              <c:f>Sheet1!$C$2</c:f>
              <c:numCache>
                <c:formatCode>General</c:formatCode>
                <c:ptCount val="1"/>
                <c:pt idx="0">
                  <c:v>13</c:v>
                </c:pt>
              </c:numCache>
            </c:numRef>
          </c:val>
          <c:extLst>
            <c:ext xmlns:c16="http://schemas.microsoft.com/office/drawing/2014/chart" uri="{C3380CC4-5D6E-409C-BE32-E72D297353CC}">
              <c16:uniqueId val="{00000001-0B77-4049-BD44-2396EB8A1ECF}"/>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Kohla-Strauss GmbH</c:v>
                </c:pt>
              </c:strCache>
            </c:strRef>
          </c:cat>
          <c:val>
            <c:numRef>
              <c:f>Sheet1!$D$2</c:f>
              <c:numCache>
                <c:formatCode>General</c:formatCode>
                <c:ptCount val="1"/>
                <c:pt idx="0">
                  <c:v>1</c:v>
                </c:pt>
              </c:numCache>
            </c:numRef>
          </c:val>
          <c:extLst>
            <c:ext xmlns:c16="http://schemas.microsoft.com/office/drawing/2014/chart" uri="{C3380CC4-5D6E-409C-BE32-E72D297353CC}">
              <c16:uniqueId val="{00000002-0B77-4049-BD44-2396EB8A1ECF}"/>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Kohla-Strauss GmbH</c:v>
                </c:pt>
              </c:strCache>
            </c:strRef>
          </c:cat>
          <c:val>
            <c:numRef>
              <c:f>Sheet1!$E$2</c:f>
              <c:numCache>
                <c:formatCode>General</c:formatCode>
                <c:ptCount val="1"/>
                <c:pt idx="0">
                  <c:v>2</c:v>
                </c:pt>
              </c:numCache>
            </c:numRef>
          </c:val>
          <c:extLst>
            <c:ext xmlns:c16="http://schemas.microsoft.com/office/drawing/2014/chart" uri="{C3380CC4-5D6E-409C-BE32-E72D297353CC}">
              <c16:uniqueId val="{00000003-0B77-4049-BD44-2396EB8A1ECF}"/>
            </c:ext>
          </c:extLst>
        </c:ser>
        <c:ser>
          <c:idx val="4"/>
          <c:order val="4"/>
          <c:tx>
            <c:strRef>
              <c:f>Sheet1!$F$1</c:f>
              <c:strCache>
                <c:ptCount val="1"/>
                <c:pt idx="0">
                  <c:v>YouTube Video</c:v>
                </c:pt>
              </c:strCache>
            </c:strRef>
          </c:tx>
          <c:spPr>
            <a:solidFill>
              <a:schemeClr val="accent5"/>
            </a:solidFill>
            <a:ln>
              <a:noFill/>
            </a:ln>
            <a:effectLst/>
          </c:spPr>
          <c:invertIfNegative val="0"/>
          <c:cat>
            <c:strRef>
              <c:f>Sheet1!$A$2</c:f>
              <c:strCache>
                <c:ptCount val="1"/>
                <c:pt idx="0">
                  <c:v>Kohla-Strauss GmbH</c:v>
                </c:pt>
              </c:strCache>
            </c:strRef>
          </c:cat>
          <c:val>
            <c:numRef>
              <c:f>Sheet1!$F$2</c:f>
              <c:numCache>
                <c:formatCode>General</c:formatCode>
                <c:ptCount val="1"/>
                <c:pt idx="0">
                  <c:v>1</c:v>
                </c:pt>
              </c:numCache>
            </c:numRef>
          </c:val>
          <c:extLst>
            <c:ext xmlns:c16="http://schemas.microsoft.com/office/drawing/2014/chart" uri="{C3380CC4-5D6E-409C-BE32-E72D297353CC}">
              <c16:uniqueId val="{00000004-0B77-4049-BD44-2396EB8A1ECF}"/>
            </c:ext>
          </c:extLst>
        </c:ser>
        <c:dLbls>
          <c:showLegendKey val="0"/>
          <c:showVal val="0"/>
          <c:showCatName val="0"/>
          <c:showSerName val="0"/>
          <c:showPercent val="0"/>
          <c:showBubbleSize val="0"/>
        </c:dLbls>
        <c:gapWidth val="150"/>
        <c:overlap val="100"/>
        <c:axId val="448503584"/>
        <c:axId val="448503912"/>
      </c:barChart>
      <c:catAx>
        <c:axId val="448503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503912"/>
        <c:crosses val="autoZero"/>
        <c:auto val="1"/>
        <c:lblAlgn val="ctr"/>
        <c:lblOffset val="100"/>
        <c:noMultiLvlLbl val="0"/>
      </c:catAx>
      <c:valAx>
        <c:axId val="4485039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503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Sheet1!$A$2:$A$6</c:f>
              <c:strCache>
                <c:ptCount val="5"/>
                <c:pt idx="0">
                  <c:v>Link</c:v>
                </c:pt>
                <c:pt idx="1">
                  <c:v>Photo</c:v>
                </c:pt>
                <c:pt idx="2">
                  <c:v>Status</c:v>
                </c:pt>
                <c:pt idx="3">
                  <c:v>Video</c:v>
                </c:pt>
                <c:pt idx="4">
                  <c:v>YouTube Video</c:v>
                </c:pt>
              </c:strCache>
            </c:strRef>
          </c:cat>
          <c:val>
            <c:numRef>
              <c:f>Sheet1!$B$2:$B$6</c:f>
              <c:numCache>
                <c:formatCode>General</c:formatCode>
                <c:ptCount val="5"/>
                <c:pt idx="0">
                  <c:v>1.1438892233594</c:v>
                </c:pt>
                <c:pt idx="1">
                  <c:v>1.8064614358790001</c:v>
                </c:pt>
                <c:pt idx="2">
                  <c:v>0.30066145520144</c:v>
                </c:pt>
                <c:pt idx="3">
                  <c:v>0.75386670745715001</c:v>
                </c:pt>
                <c:pt idx="4">
                  <c:v>0.42092603728201999</c:v>
                </c:pt>
              </c:numCache>
            </c:numRef>
          </c:val>
          <c:extLst>
            <c:ext xmlns:c16="http://schemas.microsoft.com/office/drawing/2014/chart" uri="{C3380CC4-5D6E-409C-BE32-E72D297353CC}">
              <c16:uniqueId val="{00000000-0B66-4C55-9DC5-935D02D846D5}"/>
            </c:ext>
          </c:extLst>
        </c:ser>
        <c:dLbls>
          <c:showLegendKey val="0"/>
          <c:showVal val="0"/>
          <c:showCatName val="0"/>
          <c:showSerName val="0"/>
          <c:showPercent val="0"/>
          <c:showBubbleSize val="0"/>
        </c:dLbls>
        <c:gapWidth val="219"/>
        <c:overlap val="-27"/>
        <c:axId val="221978592"/>
        <c:axId val="221975312"/>
      </c:barChart>
      <c:catAx>
        <c:axId val="221978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975312"/>
        <c:crosses val="autoZero"/>
        <c:auto val="1"/>
        <c:lblAlgn val="ctr"/>
        <c:lblOffset val="100"/>
        <c:noMultiLvlLbl val="0"/>
      </c:catAx>
      <c:valAx>
        <c:axId val="221975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978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70B0-4AAF-A48A-38153F556818}"/>
            </c:ext>
          </c:extLst>
        </c:ser>
        <c:dLbls>
          <c:showLegendKey val="0"/>
          <c:showVal val="0"/>
          <c:showCatName val="0"/>
          <c:showSerName val="0"/>
          <c:showPercent val="0"/>
          <c:showBubbleSize val="0"/>
        </c:dLbls>
        <c:gapWidth val="219"/>
        <c:overlap val="-27"/>
        <c:axId val="221976952"/>
        <c:axId val="221978920"/>
      </c:barChart>
      <c:catAx>
        <c:axId val="221976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978920"/>
        <c:crosses val="autoZero"/>
        <c:auto val="1"/>
        <c:lblAlgn val="ctr"/>
        <c:lblOffset val="100"/>
        <c:noMultiLvlLbl val="0"/>
      </c:catAx>
      <c:valAx>
        <c:axId val="221978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976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134</c:v>
                </c:pt>
                <c:pt idx="1">
                  <c:v>134</c:v>
                </c:pt>
                <c:pt idx="2">
                  <c:v>134</c:v>
                </c:pt>
                <c:pt idx="3">
                  <c:v>134</c:v>
                </c:pt>
                <c:pt idx="4">
                  <c:v>134</c:v>
                </c:pt>
                <c:pt idx="5">
                  <c:v>134</c:v>
                </c:pt>
                <c:pt idx="6">
                  <c:v>134</c:v>
                </c:pt>
                <c:pt idx="7">
                  <c:v>134</c:v>
                </c:pt>
                <c:pt idx="8">
                  <c:v>134</c:v>
                </c:pt>
                <c:pt idx="9">
                  <c:v>134</c:v>
                </c:pt>
                <c:pt idx="10">
                  <c:v>134</c:v>
                </c:pt>
                <c:pt idx="11">
                  <c:v>134</c:v>
                </c:pt>
                <c:pt idx="12">
                  <c:v>134</c:v>
                </c:pt>
                <c:pt idx="13">
                  <c:v>134</c:v>
                </c:pt>
                <c:pt idx="14">
                  <c:v>134</c:v>
                </c:pt>
                <c:pt idx="15">
                  <c:v>134</c:v>
                </c:pt>
                <c:pt idx="16">
                  <c:v>134</c:v>
                </c:pt>
                <c:pt idx="17">
                  <c:v>134</c:v>
                </c:pt>
                <c:pt idx="18">
                  <c:v>134</c:v>
                </c:pt>
                <c:pt idx="19">
                  <c:v>134</c:v>
                </c:pt>
                <c:pt idx="20">
                  <c:v>134</c:v>
                </c:pt>
                <c:pt idx="21">
                  <c:v>134</c:v>
                </c:pt>
                <c:pt idx="22">
                  <c:v>134</c:v>
                </c:pt>
                <c:pt idx="23">
                  <c:v>134</c:v>
                </c:pt>
                <c:pt idx="24">
                  <c:v>134</c:v>
                </c:pt>
                <c:pt idx="25">
                  <c:v>134</c:v>
                </c:pt>
                <c:pt idx="26">
                  <c:v>134</c:v>
                </c:pt>
                <c:pt idx="27">
                  <c:v>134</c:v>
                </c:pt>
                <c:pt idx="28">
                  <c:v>134</c:v>
                </c:pt>
                <c:pt idx="29">
                  <c:v>134</c:v>
                </c:pt>
                <c:pt idx="30">
                  <c:v>134</c:v>
                </c:pt>
              </c:numCache>
            </c:numRef>
          </c:val>
          <c:smooth val="0"/>
          <c:extLst>
            <c:ext xmlns:c16="http://schemas.microsoft.com/office/drawing/2014/chart" uri="{C3380CC4-5D6E-409C-BE32-E72D297353CC}">
              <c16:uniqueId val="{00000000-C572-4B4D-896C-7F0EA98514E8}"/>
            </c:ext>
          </c:extLst>
        </c:ser>
        <c:dLbls>
          <c:showLegendKey val="0"/>
          <c:showVal val="0"/>
          <c:showCatName val="0"/>
          <c:showSerName val="0"/>
          <c:showPercent val="0"/>
          <c:showBubbleSize val="0"/>
        </c:dLbls>
        <c:smooth val="0"/>
        <c:axId val="221981872"/>
        <c:axId val="221982528"/>
      </c:lineChart>
      <c:dateAx>
        <c:axId val="221981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982528"/>
        <c:crosses val="autoZero"/>
        <c:auto val="1"/>
        <c:lblOffset val="100"/>
        <c:baseTimeUnit val="days"/>
      </c:dateAx>
      <c:valAx>
        <c:axId val="221982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981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7</c:v>
                </c:pt>
                <c:pt idx="1">
                  <c:v>91</c:v>
                </c:pt>
                <c:pt idx="2">
                  <c:v>165</c:v>
                </c:pt>
                <c:pt idx="3">
                  <c:v>133</c:v>
                </c:pt>
                <c:pt idx="4">
                  <c:v>91</c:v>
                </c:pt>
                <c:pt idx="5">
                  <c:v>52</c:v>
                </c:pt>
                <c:pt idx="6">
                  <c:v>25</c:v>
                </c:pt>
              </c:numCache>
            </c:numRef>
          </c:val>
          <c:extLst>
            <c:ext xmlns:c16="http://schemas.microsoft.com/office/drawing/2014/chart" uri="{C3380CC4-5D6E-409C-BE32-E72D297353CC}">
              <c16:uniqueId val="{00000000-DF0F-40EA-8EF1-E87E414DBCF6}"/>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17</c:v>
                </c:pt>
                <c:pt idx="1">
                  <c:v>248</c:v>
                </c:pt>
                <c:pt idx="2">
                  <c:v>329</c:v>
                </c:pt>
                <c:pt idx="3">
                  <c:v>225</c:v>
                </c:pt>
                <c:pt idx="4">
                  <c:v>159</c:v>
                </c:pt>
                <c:pt idx="5">
                  <c:v>75</c:v>
                </c:pt>
                <c:pt idx="6">
                  <c:v>40</c:v>
                </c:pt>
              </c:numCache>
            </c:numRef>
          </c:val>
          <c:extLst>
            <c:ext xmlns:c16="http://schemas.microsoft.com/office/drawing/2014/chart" uri="{C3380CC4-5D6E-409C-BE32-E72D297353CC}">
              <c16:uniqueId val="{00000001-DF0F-40EA-8EF1-E87E414DBCF6}"/>
            </c:ext>
          </c:extLst>
        </c:ser>
        <c:dLbls>
          <c:showLegendKey val="0"/>
          <c:showVal val="0"/>
          <c:showCatName val="0"/>
          <c:showSerName val="0"/>
          <c:showPercent val="0"/>
          <c:showBubbleSize val="0"/>
        </c:dLbls>
        <c:gapWidth val="219"/>
        <c:overlap val="-27"/>
        <c:axId val="221954648"/>
        <c:axId val="221960224"/>
      </c:barChart>
      <c:catAx>
        <c:axId val="221954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960224"/>
        <c:crosses val="autoZero"/>
        <c:auto val="1"/>
        <c:lblAlgn val="ctr"/>
        <c:lblOffset val="100"/>
        <c:noMultiLvlLbl val="0"/>
      </c:catAx>
      <c:valAx>
        <c:axId val="221960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954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246.43333333333001</c:v>
                </c:pt>
                <c:pt idx="1">
                  <c:v>139.1</c:v>
                </c:pt>
                <c:pt idx="2">
                  <c:v>91.566666666667004</c:v>
                </c:pt>
                <c:pt idx="3">
                  <c:v>75.266666666667007</c:v>
                </c:pt>
                <c:pt idx="4">
                  <c:v>108.43333333333</c:v>
                </c:pt>
                <c:pt idx="5">
                  <c:v>205.56666666666999</c:v>
                </c:pt>
                <c:pt idx="6">
                  <c:v>405.16666666666998</c:v>
                </c:pt>
                <c:pt idx="7">
                  <c:v>550.43333333332998</c:v>
                </c:pt>
                <c:pt idx="8">
                  <c:v>670.73333333333005</c:v>
                </c:pt>
                <c:pt idx="9">
                  <c:v>646.67741935484003</c:v>
                </c:pt>
                <c:pt idx="10">
                  <c:v>640.61290322580999</c:v>
                </c:pt>
                <c:pt idx="11">
                  <c:v>655.93548387096996</c:v>
                </c:pt>
                <c:pt idx="12">
                  <c:v>726.48387096774002</c:v>
                </c:pt>
                <c:pt idx="13">
                  <c:v>691.19354838710001</c:v>
                </c:pt>
                <c:pt idx="14">
                  <c:v>664.64516129031995</c:v>
                </c:pt>
                <c:pt idx="15">
                  <c:v>674.96774193548003</c:v>
                </c:pt>
                <c:pt idx="16">
                  <c:v>686.29032258065001</c:v>
                </c:pt>
                <c:pt idx="17">
                  <c:v>700.35483870968005</c:v>
                </c:pt>
                <c:pt idx="18">
                  <c:v>711.96774193548003</c:v>
                </c:pt>
                <c:pt idx="19">
                  <c:v>732.19354838710001</c:v>
                </c:pt>
                <c:pt idx="20">
                  <c:v>793.67741935484003</c:v>
                </c:pt>
                <c:pt idx="21">
                  <c:v>794.48387096774002</c:v>
                </c:pt>
                <c:pt idx="22">
                  <c:v>671.12903225805996</c:v>
                </c:pt>
                <c:pt idx="23">
                  <c:v>432.41935483870998</c:v>
                </c:pt>
              </c:numCache>
            </c:numRef>
          </c:val>
          <c:smooth val="0"/>
          <c:extLst>
            <c:ext xmlns:c16="http://schemas.microsoft.com/office/drawing/2014/chart" uri="{C3380CC4-5D6E-409C-BE32-E72D297353CC}">
              <c16:uniqueId val="{00000000-5CC5-4790-99CE-64CA56698DA5}"/>
            </c:ext>
          </c:extLst>
        </c:ser>
        <c:dLbls>
          <c:showLegendKey val="0"/>
          <c:showVal val="0"/>
          <c:showCatName val="0"/>
          <c:showSerName val="0"/>
          <c:showPercent val="0"/>
          <c:showBubbleSize val="0"/>
        </c:dLbls>
        <c:smooth val="0"/>
        <c:axId val="221960552"/>
        <c:axId val="221957272"/>
      </c:lineChart>
      <c:catAx>
        <c:axId val="221960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957272"/>
        <c:crosses val="autoZero"/>
        <c:auto val="1"/>
        <c:lblAlgn val="ctr"/>
        <c:lblOffset val="100"/>
        <c:noMultiLvlLbl val="0"/>
      </c:catAx>
      <c:valAx>
        <c:axId val="221957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960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C0C95-C66F-443B-855B-EB2A7F8DBFF2}"/>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89AF7EB5-8F5E-4ECA-99C7-39418887E7C3}"/>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26516451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3A1A1-E00E-45EF-A568-BF580C39CF5C}"/>
              </a:ext>
            </a:extLst>
          </p:cNvPr>
          <p:cNvSpPr>
            <a:spLocks noGrp="1"/>
          </p:cNvSpPr>
          <p:nvPr>
            <p:ph type="title"/>
          </p:nvPr>
        </p:nvSpPr>
        <p:spPr/>
        <p:txBody>
          <a:bodyPr/>
          <a:lstStyle/>
          <a:p>
            <a:r>
              <a:rPr lang="de-DE"/>
              <a:t>Wichtigste Werte (KPI's) | Kohla-Strauss GmbH</a:t>
            </a:r>
            <a:endParaRPr lang="en-US"/>
          </a:p>
        </p:txBody>
      </p:sp>
      <p:graphicFrame>
        <p:nvGraphicFramePr>
          <p:cNvPr id="5" name="Table Placeholder 4">
            <a:extLst>
              <a:ext uri="{FF2B5EF4-FFF2-40B4-BE49-F238E27FC236}">
                <a16:creationId xmlns:a16="http://schemas.microsoft.com/office/drawing/2014/main" id="{56E0A4D2-E27E-41F5-B16A-8BD85CA55F65}"/>
              </a:ext>
            </a:extLst>
          </p:cNvPr>
          <p:cNvGraphicFramePr>
            <a:graphicFrameLocks noGrp="1"/>
          </p:cNvGraphicFramePr>
          <p:nvPr>
            <p:ph type="tbl" sz="quarter" idx="13"/>
            <p:extLst>
              <p:ext uri="{D42A27DB-BD31-4B8C-83A1-F6EECF244321}">
                <p14:modId xmlns:p14="http://schemas.microsoft.com/office/powerpoint/2010/main" val="4188312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30571391"/>
                    </a:ext>
                  </a:extLst>
                </a:gridCol>
                <a:gridCol w="740664">
                  <a:extLst>
                    <a:ext uri="{9D8B030D-6E8A-4147-A177-3AD203B41FA5}">
                      <a16:colId xmlns:a16="http://schemas.microsoft.com/office/drawing/2014/main" val="2066607468"/>
                    </a:ext>
                  </a:extLst>
                </a:gridCol>
                <a:gridCol w="740664">
                  <a:extLst>
                    <a:ext uri="{9D8B030D-6E8A-4147-A177-3AD203B41FA5}">
                      <a16:colId xmlns:a16="http://schemas.microsoft.com/office/drawing/2014/main" val="3641909190"/>
                    </a:ext>
                  </a:extLst>
                </a:gridCol>
                <a:gridCol w="740664">
                  <a:extLst>
                    <a:ext uri="{9D8B030D-6E8A-4147-A177-3AD203B41FA5}">
                      <a16:colId xmlns:a16="http://schemas.microsoft.com/office/drawing/2014/main" val="2582086388"/>
                    </a:ext>
                  </a:extLst>
                </a:gridCol>
                <a:gridCol w="740664">
                  <a:extLst>
                    <a:ext uri="{9D8B030D-6E8A-4147-A177-3AD203B41FA5}">
                      <a16:colId xmlns:a16="http://schemas.microsoft.com/office/drawing/2014/main" val="3525037432"/>
                    </a:ext>
                  </a:extLst>
                </a:gridCol>
                <a:gridCol w="740664">
                  <a:extLst>
                    <a:ext uri="{9D8B030D-6E8A-4147-A177-3AD203B41FA5}">
                      <a16:colId xmlns:a16="http://schemas.microsoft.com/office/drawing/2014/main" val="2244032246"/>
                    </a:ext>
                  </a:extLst>
                </a:gridCol>
                <a:gridCol w="740664">
                  <a:extLst>
                    <a:ext uri="{9D8B030D-6E8A-4147-A177-3AD203B41FA5}">
                      <a16:colId xmlns:a16="http://schemas.microsoft.com/office/drawing/2014/main" val="1285916862"/>
                    </a:ext>
                  </a:extLst>
                </a:gridCol>
                <a:gridCol w="740664">
                  <a:extLst>
                    <a:ext uri="{9D8B030D-6E8A-4147-A177-3AD203B41FA5}">
                      <a16:colId xmlns:a16="http://schemas.microsoft.com/office/drawing/2014/main" val="189906018"/>
                    </a:ext>
                  </a:extLst>
                </a:gridCol>
                <a:gridCol w="740664">
                  <a:extLst>
                    <a:ext uri="{9D8B030D-6E8A-4147-A177-3AD203B41FA5}">
                      <a16:colId xmlns:a16="http://schemas.microsoft.com/office/drawing/2014/main" val="1227118647"/>
                    </a:ext>
                  </a:extLst>
                </a:gridCol>
                <a:gridCol w="740664">
                  <a:extLst>
                    <a:ext uri="{9D8B030D-6E8A-4147-A177-3AD203B41FA5}">
                      <a16:colId xmlns:a16="http://schemas.microsoft.com/office/drawing/2014/main" val="50587787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00178472"/>
                  </a:ext>
                </a:extLst>
              </a:tr>
              <a:tr h="370840">
                <a:tc>
                  <a:txBody>
                    <a:bodyPr/>
                    <a:lstStyle/>
                    <a:p>
                      <a:r>
                        <a:rPr lang="en-US" sz="1000"/>
                        <a:t>Kohla-Strauss GmbH</a:t>
                      </a:r>
                    </a:p>
                  </a:txBody>
                  <a:tcPr/>
                </a:tc>
                <a:tc>
                  <a:txBody>
                    <a:bodyPr/>
                    <a:lstStyle/>
                    <a:p>
                      <a:r>
                        <a:rPr lang="en-US" sz="1000"/>
                        <a:t>1662</a:t>
                      </a:r>
                    </a:p>
                  </a:txBody>
                  <a:tcPr/>
                </a:tc>
                <a:tc>
                  <a:txBody>
                    <a:bodyPr/>
                    <a:lstStyle/>
                    <a:p>
                      <a:r>
                        <a:rPr lang="en-US" sz="1000"/>
                        <a:t>14</a:t>
                      </a:r>
                    </a:p>
                  </a:txBody>
                  <a:tcPr/>
                </a:tc>
                <a:tc>
                  <a:txBody>
                    <a:bodyPr/>
                    <a:lstStyle/>
                    <a:p>
                      <a:r>
                        <a:rPr lang="en-US" sz="1000"/>
                        <a:t>18</a:t>
                      </a:r>
                    </a:p>
                  </a:txBody>
                  <a:tcPr/>
                </a:tc>
                <a:tc>
                  <a:txBody>
                    <a:bodyPr/>
                    <a:lstStyle/>
                    <a:p>
                      <a:r>
                        <a:rPr lang="en-US" sz="1000"/>
                        <a:t>396</a:t>
                      </a:r>
                    </a:p>
                  </a:txBody>
                  <a:tcPr/>
                </a:tc>
                <a:tc>
                  <a:txBody>
                    <a:bodyPr/>
                    <a:lstStyle/>
                    <a:p>
                      <a:r>
                        <a:rPr lang="en-US" sz="1000"/>
                        <a:t>17</a:t>
                      </a:r>
                    </a:p>
                  </a:txBody>
                  <a:tcPr/>
                </a:tc>
                <a:tc>
                  <a:txBody>
                    <a:bodyPr/>
                    <a:lstStyle/>
                    <a:p>
                      <a:r>
                        <a:rPr lang="en-US" sz="1000"/>
                        <a:t>31</a:t>
                      </a:r>
                    </a:p>
                  </a:txBody>
                  <a:tcPr/>
                </a:tc>
                <a:tc>
                  <a:txBody>
                    <a:bodyPr/>
                    <a:lstStyle/>
                    <a:p>
                      <a:r>
                        <a:rPr lang="en-US" sz="1000"/>
                        <a:t>0</a:t>
                      </a:r>
                    </a:p>
                  </a:txBody>
                  <a:tcPr/>
                </a:tc>
                <a:tc>
                  <a:txBody>
                    <a:bodyPr/>
                    <a:lstStyle/>
                    <a:p>
                      <a:r>
                        <a:rPr lang="en-US" sz="1000"/>
                        <a:t>1.4904 %</a:t>
                      </a:r>
                    </a:p>
                  </a:txBody>
                  <a:tcPr/>
                </a:tc>
                <a:tc>
                  <a:txBody>
                    <a:bodyPr/>
                    <a:lstStyle/>
                    <a:p>
                      <a:r>
                        <a:rPr lang="en-US" sz="1000"/>
                        <a:t>0.0 %</a:t>
                      </a:r>
                    </a:p>
                  </a:txBody>
                  <a:tcPr/>
                </a:tc>
                <a:extLst>
                  <a:ext uri="{0D108BD9-81ED-4DB2-BD59-A6C34878D82A}">
                    <a16:rowId xmlns:a16="http://schemas.microsoft.com/office/drawing/2014/main" val="2473712955"/>
                  </a:ext>
                </a:extLst>
              </a:tr>
            </a:tbl>
          </a:graphicData>
        </a:graphic>
      </p:graphicFrame>
      <p:sp>
        <p:nvSpPr>
          <p:cNvPr id="4" name="Text Placeholder 3">
            <a:extLst>
              <a:ext uri="{FF2B5EF4-FFF2-40B4-BE49-F238E27FC236}">
                <a16:creationId xmlns:a16="http://schemas.microsoft.com/office/drawing/2014/main" id="{CB2005A6-D726-441B-B220-403C9E8AB1B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8112805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0F1B8-97C1-40B0-8634-6A991E0161D1}"/>
              </a:ext>
            </a:extLst>
          </p:cNvPr>
          <p:cNvSpPr>
            <a:spLocks noGrp="1"/>
          </p:cNvSpPr>
          <p:nvPr>
            <p:ph type="title"/>
          </p:nvPr>
        </p:nvSpPr>
        <p:spPr/>
        <p:txBody>
          <a:bodyPr/>
          <a:lstStyle/>
          <a:p>
            <a:r>
              <a:rPr lang="en-US"/>
              <a:t>Fans (Übersicht) | Kohla-Strauss GmbH</a:t>
            </a:r>
          </a:p>
        </p:txBody>
      </p:sp>
      <p:graphicFrame>
        <p:nvGraphicFramePr>
          <p:cNvPr id="5" name="Table Placeholder 4">
            <a:extLst>
              <a:ext uri="{FF2B5EF4-FFF2-40B4-BE49-F238E27FC236}">
                <a16:creationId xmlns:a16="http://schemas.microsoft.com/office/drawing/2014/main" id="{6A6E89AC-64BB-4B8C-A3B2-8E3F273D0AE6}"/>
              </a:ext>
            </a:extLst>
          </p:cNvPr>
          <p:cNvGraphicFramePr>
            <a:graphicFrameLocks noGrp="1"/>
          </p:cNvGraphicFramePr>
          <p:nvPr>
            <p:ph type="tbl" sz="quarter" idx="13"/>
            <p:extLst>
              <p:ext uri="{D42A27DB-BD31-4B8C-83A1-F6EECF244321}">
                <p14:modId xmlns:p14="http://schemas.microsoft.com/office/powerpoint/2010/main" val="1260985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9725152"/>
                    </a:ext>
                  </a:extLst>
                </a:gridCol>
                <a:gridCol w="1234440">
                  <a:extLst>
                    <a:ext uri="{9D8B030D-6E8A-4147-A177-3AD203B41FA5}">
                      <a16:colId xmlns:a16="http://schemas.microsoft.com/office/drawing/2014/main" val="2118094041"/>
                    </a:ext>
                  </a:extLst>
                </a:gridCol>
                <a:gridCol w="822960">
                  <a:extLst>
                    <a:ext uri="{9D8B030D-6E8A-4147-A177-3AD203B41FA5}">
                      <a16:colId xmlns:a16="http://schemas.microsoft.com/office/drawing/2014/main" val="1561255237"/>
                    </a:ext>
                  </a:extLst>
                </a:gridCol>
                <a:gridCol w="822960">
                  <a:extLst>
                    <a:ext uri="{9D8B030D-6E8A-4147-A177-3AD203B41FA5}">
                      <a16:colId xmlns:a16="http://schemas.microsoft.com/office/drawing/2014/main" val="3669251905"/>
                    </a:ext>
                  </a:extLst>
                </a:gridCol>
                <a:gridCol w="822960">
                  <a:extLst>
                    <a:ext uri="{9D8B030D-6E8A-4147-A177-3AD203B41FA5}">
                      <a16:colId xmlns:a16="http://schemas.microsoft.com/office/drawing/2014/main" val="4268512083"/>
                    </a:ext>
                  </a:extLst>
                </a:gridCol>
                <a:gridCol w="822960">
                  <a:extLst>
                    <a:ext uri="{9D8B030D-6E8A-4147-A177-3AD203B41FA5}">
                      <a16:colId xmlns:a16="http://schemas.microsoft.com/office/drawing/2014/main" val="913485046"/>
                    </a:ext>
                  </a:extLst>
                </a:gridCol>
                <a:gridCol w="822960">
                  <a:extLst>
                    <a:ext uri="{9D8B030D-6E8A-4147-A177-3AD203B41FA5}">
                      <a16:colId xmlns:a16="http://schemas.microsoft.com/office/drawing/2014/main" val="2556445490"/>
                    </a:ext>
                  </a:extLst>
                </a:gridCol>
                <a:gridCol w="822960">
                  <a:extLst>
                    <a:ext uri="{9D8B030D-6E8A-4147-A177-3AD203B41FA5}">
                      <a16:colId xmlns:a16="http://schemas.microsoft.com/office/drawing/2014/main" val="274403212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163897924"/>
                  </a:ext>
                </a:extLst>
              </a:tr>
              <a:tr h="370840">
                <a:tc>
                  <a:txBody>
                    <a:bodyPr/>
                    <a:lstStyle/>
                    <a:p>
                      <a:r>
                        <a:rPr lang="en-US" sz="1000"/>
                        <a:t>Kohla-Strauss GmbH</a:t>
                      </a:r>
                    </a:p>
                  </a:txBody>
                  <a:tcPr/>
                </a:tc>
                <a:tc>
                  <a:txBody>
                    <a:bodyPr/>
                    <a:lstStyle/>
                    <a:p>
                      <a:r>
                        <a:rPr lang="en-US" sz="1000"/>
                        <a:t>1662</a:t>
                      </a:r>
                    </a:p>
                  </a:txBody>
                  <a:tcPr/>
                </a:tc>
                <a:tc>
                  <a:txBody>
                    <a:bodyPr/>
                    <a:lstStyle/>
                    <a:p>
                      <a:r>
                        <a:rPr lang="en-US" sz="1000"/>
                        <a:t>0</a:t>
                      </a:r>
                    </a:p>
                  </a:txBody>
                  <a:tcPr/>
                </a:tc>
                <a:tc>
                  <a:txBody>
                    <a:bodyPr/>
                    <a:lstStyle/>
                    <a:p>
                      <a:r>
                        <a:rPr lang="en-US" sz="1000"/>
                        <a:t>0.0 %</a:t>
                      </a:r>
                    </a:p>
                  </a:txBody>
                  <a:tcPr/>
                </a:tc>
                <a:tc>
                  <a:txBody>
                    <a:bodyPr/>
                    <a:lstStyle/>
                    <a:p>
                      <a:r>
                        <a:rPr lang="en-US" sz="1000"/>
                        <a:t>2</a:t>
                      </a:r>
                    </a:p>
                  </a:txBody>
                  <a:tcPr/>
                </a:tc>
                <a:tc>
                  <a:txBody>
                    <a:bodyPr/>
                    <a:lstStyle/>
                    <a:p>
                      <a:r>
                        <a:rPr lang="en-US" sz="1000"/>
                        <a:t>0.1 %</a:t>
                      </a:r>
                    </a:p>
                  </a:txBody>
                  <a:tcPr/>
                </a:tc>
                <a:tc>
                  <a:txBody>
                    <a:bodyPr/>
                    <a:lstStyle/>
                    <a:p>
                      <a:r>
                        <a:rPr lang="en-US" sz="1000"/>
                        <a:t>15</a:t>
                      </a:r>
                    </a:p>
                  </a:txBody>
                  <a:tcPr/>
                </a:tc>
                <a:tc>
                  <a:txBody>
                    <a:bodyPr/>
                    <a:lstStyle/>
                    <a:p>
                      <a:r>
                        <a:rPr lang="en-US" sz="1000"/>
                        <a:t>0.9 %</a:t>
                      </a:r>
                    </a:p>
                  </a:txBody>
                  <a:tcPr/>
                </a:tc>
                <a:extLst>
                  <a:ext uri="{0D108BD9-81ED-4DB2-BD59-A6C34878D82A}">
                    <a16:rowId xmlns:a16="http://schemas.microsoft.com/office/drawing/2014/main" val="835885600"/>
                  </a:ext>
                </a:extLst>
              </a:tr>
            </a:tbl>
          </a:graphicData>
        </a:graphic>
      </p:graphicFrame>
      <p:sp>
        <p:nvSpPr>
          <p:cNvPr id="4" name="Text Placeholder 3">
            <a:extLst>
              <a:ext uri="{FF2B5EF4-FFF2-40B4-BE49-F238E27FC236}">
                <a16:creationId xmlns:a16="http://schemas.microsoft.com/office/drawing/2014/main" id="{CA8C114E-BC5A-495C-BD0D-E2B635503FC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454694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4244D-C202-44EB-B134-C8F9DCAA2B3A}"/>
              </a:ext>
            </a:extLst>
          </p:cNvPr>
          <p:cNvSpPr>
            <a:spLocks noGrp="1"/>
          </p:cNvSpPr>
          <p:nvPr>
            <p:ph type="title"/>
          </p:nvPr>
        </p:nvSpPr>
        <p:spPr/>
        <p:txBody>
          <a:bodyPr/>
          <a:lstStyle/>
          <a:p>
            <a:r>
              <a:rPr lang="en-US"/>
              <a:t>Key Metrics Table w. User Post RR | Kohla-Strauss GmbH</a:t>
            </a:r>
          </a:p>
        </p:txBody>
      </p:sp>
      <p:graphicFrame>
        <p:nvGraphicFramePr>
          <p:cNvPr id="5" name="Table Placeholder 4">
            <a:extLst>
              <a:ext uri="{FF2B5EF4-FFF2-40B4-BE49-F238E27FC236}">
                <a16:creationId xmlns:a16="http://schemas.microsoft.com/office/drawing/2014/main" id="{3822C679-726B-4A04-AD83-86BA5C42F942}"/>
              </a:ext>
            </a:extLst>
          </p:cNvPr>
          <p:cNvGraphicFramePr>
            <a:graphicFrameLocks noGrp="1"/>
          </p:cNvGraphicFramePr>
          <p:nvPr>
            <p:ph type="tbl" sz="quarter" idx="13"/>
            <p:extLst>
              <p:ext uri="{D42A27DB-BD31-4B8C-83A1-F6EECF244321}">
                <p14:modId xmlns:p14="http://schemas.microsoft.com/office/powerpoint/2010/main" val="1073027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15649898"/>
                    </a:ext>
                  </a:extLst>
                </a:gridCol>
                <a:gridCol w="740664">
                  <a:extLst>
                    <a:ext uri="{9D8B030D-6E8A-4147-A177-3AD203B41FA5}">
                      <a16:colId xmlns:a16="http://schemas.microsoft.com/office/drawing/2014/main" val="577827963"/>
                    </a:ext>
                  </a:extLst>
                </a:gridCol>
                <a:gridCol w="740664">
                  <a:extLst>
                    <a:ext uri="{9D8B030D-6E8A-4147-A177-3AD203B41FA5}">
                      <a16:colId xmlns:a16="http://schemas.microsoft.com/office/drawing/2014/main" val="1771739185"/>
                    </a:ext>
                  </a:extLst>
                </a:gridCol>
                <a:gridCol w="740664">
                  <a:extLst>
                    <a:ext uri="{9D8B030D-6E8A-4147-A177-3AD203B41FA5}">
                      <a16:colId xmlns:a16="http://schemas.microsoft.com/office/drawing/2014/main" val="3668262607"/>
                    </a:ext>
                  </a:extLst>
                </a:gridCol>
                <a:gridCol w="740664">
                  <a:extLst>
                    <a:ext uri="{9D8B030D-6E8A-4147-A177-3AD203B41FA5}">
                      <a16:colId xmlns:a16="http://schemas.microsoft.com/office/drawing/2014/main" val="2925188143"/>
                    </a:ext>
                  </a:extLst>
                </a:gridCol>
                <a:gridCol w="740664">
                  <a:extLst>
                    <a:ext uri="{9D8B030D-6E8A-4147-A177-3AD203B41FA5}">
                      <a16:colId xmlns:a16="http://schemas.microsoft.com/office/drawing/2014/main" val="2046738983"/>
                    </a:ext>
                  </a:extLst>
                </a:gridCol>
                <a:gridCol w="740664">
                  <a:extLst>
                    <a:ext uri="{9D8B030D-6E8A-4147-A177-3AD203B41FA5}">
                      <a16:colId xmlns:a16="http://schemas.microsoft.com/office/drawing/2014/main" val="3123162700"/>
                    </a:ext>
                  </a:extLst>
                </a:gridCol>
                <a:gridCol w="740664">
                  <a:extLst>
                    <a:ext uri="{9D8B030D-6E8A-4147-A177-3AD203B41FA5}">
                      <a16:colId xmlns:a16="http://schemas.microsoft.com/office/drawing/2014/main" val="2397498678"/>
                    </a:ext>
                  </a:extLst>
                </a:gridCol>
                <a:gridCol w="740664">
                  <a:extLst>
                    <a:ext uri="{9D8B030D-6E8A-4147-A177-3AD203B41FA5}">
                      <a16:colId xmlns:a16="http://schemas.microsoft.com/office/drawing/2014/main" val="3490940948"/>
                    </a:ext>
                  </a:extLst>
                </a:gridCol>
                <a:gridCol w="740664">
                  <a:extLst>
                    <a:ext uri="{9D8B030D-6E8A-4147-A177-3AD203B41FA5}">
                      <a16:colId xmlns:a16="http://schemas.microsoft.com/office/drawing/2014/main" val="317751828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62241314"/>
                  </a:ext>
                </a:extLst>
              </a:tr>
              <a:tr h="370840">
                <a:tc>
                  <a:txBody>
                    <a:bodyPr/>
                    <a:lstStyle/>
                    <a:p>
                      <a:r>
                        <a:rPr lang="en-US" sz="1000"/>
                        <a:t>Kohla-Strauss GmbH</a:t>
                      </a:r>
                    </a:p>
                  </a:txBody>
                  <a:tcPr/>
                </a:tc>
                <a:tc>
                  <a:txBody>
                    <a:bodyPr/>
                    <a:lstStyle/>
                    <a:p>
                      <a:r>
                        <a:rPr lang="en-US" sz="1000"/>
                        <a:t>1662</a:t>
                      </a:r>
                    </a:p>
                  </a:txBody>
                  <a:tcPr/>
                </a:tc>
                <a:tc>
                  <a:txBody>
                    <a:bodyPr/>
                    <a:lstStyle/>
                    <a:p>
                      <a:r>
                        <a:rPr lang="en-US" sz="1000"/>
                        <a:t>14</a:t>
                      </a:r>
                    </a:p>
                  </a:txBody>
                  <a:tcPr/>
                </a:tc>
                <a:tc>
                  <a:txBody>
                    <a:bodyPr/>
                    <a:lstStyle/>
                    <a:p>
                      <a:r>
                        <a:rPr lang="en-US" sz="1000"/>
                        <a:t>18</a:t>
                      </a:r>
                    </a:p>
                  </a:txBody>
                  <a:tcPr/>
                </a:tc>
                <a:tc>
                  <a:txBody>
                    <a:bodyPr/>
                    <a:lstStyle/>
                    <a:p>
                      <a:r>
                        <a:rPr lang="en-US" sz="1000"/>
                        <a:t>396</a:t>
                      </a:r>
                    </a:p>
                  </a:txBody>
                  <a:tcPr/>
                </a:tc>
                <a:tc>
                  <a:txBody>
                    <a:bodyPr/>
                    <a:lstStyle/>
                    <a:p>
                      <a:r>
                        <a:rPr lang="en-US" sz="1000"/>
                        <a:t>17</a:t>
                      </a:r>
                    </a:p>
                  </a:txBody>
                  <a:tcPr/>
                </a:tc>
                <a:tc>
                  <a:txBody>
                    <a:bodyPr/>
                    <a:lstStyle/>
                    <a:p>
                      <a:r>
                        <a:rPr lang="en-US" sz="1000"/>
                        <a:t>31</a:t>
                      </a:r>
                    </a:p>
                  </a:txBody>
                  <a:tcPr/>
                </a:tc>
                <a:tc>
                  <a:txBody>
                    <a:bodyPr/>
                    <a:lstStyle/>
                    <a:p>
                      <a:r>
                        <a:rPr lang="en-US" sz="1000"/>
                        <a:t>0</a:t>
                      </a:r>
                    </a:p>
                  </a:txBody>
                  <a:tcPr/>
                </a:tc>
                <a:tc>
                  <a:txBody>
                    <a:bodyPr/>
                    <a:lstStyle/>
                    <a:p>
                      <a:r>
                        <a:rPr lang="en-US" sz="1000"/>
                        <a:t>1.4904 %</a:t>
                      </a:r>
                    </a:p>
                  </a:txBody>
                  <a:tcPr/>
                </a:tc>
                <a:tc>
                  <a:txBody>
                    <a:bodyPr/>
                    <a:lstStyle/>
                    <a:p>
                      <a:r>
                        <a:rPr lang="en-US" sz="1000"/>
                        <a:t>0.0 %</a:t>
                      </a:r>
                    </a:p>
                  </a:txBody>
                  <a:tcPr/>
                </a:tc>
                <a:extLst>
                  <a:ext uri="{0D108BD9-81ED-4DB2-BD59-A6C34878D82A}">
                    <a16:rowId xmlns:a16="http://schemas.microsoft.com/office/drawing/2014/main" val="1097971311"/>
                  </a:ext>
                </a:extLst>
              </a:tr>
            </a:tbl>
          </a:graphicData>
        </a:graphic>
      </p:graphicFrame>
      <p:sp>
        <p:nvSpPr>
          <p:cNvPr id="4" name="Text Placeholder 3">
            <a:extLst>
              <a:ext uri="{FF2B5EF4-FFF2-40B4-BE49-F238E27FC236}">
                <a16:creationId xmlns:a16="http://schemas.microsoft.com/office/drawing/2014/main" id="{83F21C6C-07C0-47AE-B4B0-3EF7088DE50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179640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16604-8A99-4BE4-8C44-888ECAB501E3}"/>
              </a:ext>
            </a:extLst>
          </p:cNvPr>
          <p:cNvSpPr>
            <a:spLocks noGrp="1"/>
          </p:cNvSpPr>
          <p:nvPr>
            <p:ph type="title"/>
          </p:nvPr>
        </p:nvSpPr>
        <p:spPr/>
        <p:txBody>
          <a:bodyPr/>
          <a:lstStyle/>
          <a:p>
            <a:r>
              <a:rPr lang="en-US"/>
              <a:t>Facebook Fans Total | Kohla-Strauss GmbH</a:t>
            </a:r>
          </a:p>
        </p:txBody>
      </p:sp>
      <p:graphicFrame>
        <p:nvGraphicFramePr>
          <p:cNvPr id="6" name="Chart Placeholder 5">
            <a:extLst>
              <a:ext uri="{FF2B5EF4-FFF2-40B4-BE49-F238E27FC236}">
                <a16:creationId xmlns:a16="http://schemas.microsoft.com/office/drawing/2014/main" id="{5FA4CC36-3BB5-46D3-AD0B-9A044245496B}"/>
              </a:ext>
            </a:extLst>
          </p:cNvPr>
          <p:cNvGraphicFramePr>
            <a:graphicFrameLocks noGrp="1"/>
          </p:cNvGraphicFramePr>
          <p:nvPr>
            <p:ph type="chart" sz="quarter" idx="13"/>
            <p:extLst>
              <p:ext uri="{D42A27DB-BD31-4B8C-83A1-F6EECF244321}">
                <p14:modId xmlns:p14="http://schemas.microsoft.com/office/powerpoint/2010/main" val="31188596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9BB5D7-3CED-49E2-AC90-43DC82F4EB48}"/>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E0D041D5-1FB8-46EC-B006-319A05A65E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04804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74335-4751-4EAF-8F90-5B40B84C8357}"/>
              </a:ext>
            </a:extLst>
          </p:cNvPr>
          <p:cNvSpPr>
            <a:spLocks noGrp="1"/>
          </p:cNvSpPr>
          <p:nvPr>
            <p:ph type="title"/>
          </p:nvPr>
        </p:nvSpPr>
        <p:spPr/>
        <p:txBody>
          <a:bodyPr/>
          <a:lstStyle/>
          <a:p>
            <a:r>
              <a:rPr lang="de-DE"/>
              <a:t>Eigene Beiträge (Postings) | Kohla-Strauss GmbH - 1 of 8</a:t>
            </a:r>
            <a:endParaRPr lang="en-US"/>
          </a:p>
        </p:txBody>
      </p:sp>
      <p:graphicFrame>
        <p:nvGraphicFramePr>
          <p:cNvPr id="5" name="Table Placeholder 4">
            <a:extLst>
              <a:ext uri="{FF2B5EF4-FFF2-40B4-BE49-F238E27FC236}">
                <a16:creationId xmlns:a16="http://schemas.microsoft.com/office/drawing/2014/main" id="{C59FA2A4-A558-4558-A6D7-93538437DF01}"/>
              </a:ext>
            </a:extLst>
          </p:cNvPr>
          <p:cNvGraphicFramePr>
            <a:graphicFrameLocks noGrp="1"/>
          </p:cNvGraphicFramePr>
          <p:nvPr>
            <p:ph type="tbl" sz="quarter" idx="13"/>
            <p:extLst>
              <p:ext uri="{D42A27DB-BD31-4B8C-83A1-F6EECF244321}">
                <p14:modId xmlns:p14="http://schemas.microsoft.com/office/powerpoint/2010/main" val="2099850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39539071"/>
                    </a:ext>
                  </a:extLst>
                </a:gridCol>
                <a:gridCol w="658368">
                  <a:extLst>
                    <a:ext uri="{9D8B030D-6E8A-4147-A177-3AD203B41FA5}">
                      <a16:colId xmlns:a16="http://schemas.microsoft.com/office/drawing/2014/main" val="3340489820"/>
                    </a:ext>
                  </a:extLst>
                </a:gridCol>
                <a:gridCol w="658368">
                  <a:extLst>
                    <a:ext uri="{9D8B030D-6E8A-4147-A177-3AD203B41FA5}">
                      <a16:colId xmlns:a16="http://schemas.microsoft.com/office/drawing/2014/main" val="805521581"/>
                    </a:ext>
                  </a:extLst>
                </a:gridCol>
                <a:gridCol w="658368">
                  <a:extLst>
                    <a:ext uri="{9D8B030D-6E8A-4147-A177-3AD203B41FA5}">
                      <a16:colId xmlns:a16="http://schemas.microsoft.com/office/drawing/2014/main" val="2643078592"/>
                    </a:ext>
                  </a:extLst>
                </a:gridCol>
                <a:gridCol w="658368">
                  <a:extLst>
                    <a:ext uri="{9D8B030D-6E8A-4147-A177-3AD203B41FA5}">
                      <a16:colId xmlns:a16="http://schemas.microsoft.com/office/drawing/2014/main" val="1365981187"/>
                    </a:ext>
                  </a:extLst>
                </a:gridCol>
                <a:gridCol w="658368">
                  <a:extLst>
                    <a:ext uri="{9D8B030D-6E8A-4147-A177-3AD203B41FA5}">
                      <a16:colId xmlns:a16="http://schemas.microsoft.com/office/drawing/2014/main" val="490271523"/>
                    </a:ext>
                  </a:extLst>
                </a:gridCol>
                <a:gridCol w="658368">
                  <a:extLst>
                    <a:ext uri="{9D8B030D-6E8A-4147-A177-3AD203B41FA5}">
                      <a16:colId xmlns:a16="http://schemas.microsoft.com/office/drawing/2014/main" val="3056668912"/>
                    </a:ext>
                  </a:extLst>
                </a:gridCol>
                <a:gridCol w="658368">
                  <a:extLst>
                    <a:ext uri="{9D8B030D-6E8A-4147-A177-3AD203B41FA5}">
                      <a16:colId xmlns:a16="http://schemas.microsoft.com/office/drawing/2014/main" val="3516150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17336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- 2018-08-31 18:04:00 </a:t>
                      </a:r>
                      <a:r>
                        <a:rPr kumimoji="0" lang="de-DE" sz="1000" b="0" i="0" u="none" strike="noStrike" kern="1200" cap="none" spc="0" normalizeH="0" baseline="0" noProof="0">
                          <a:ln>
                            <a:noFill/>
                          </a:ln>
                          <a:solidFill>
                            <a:prstClr val="black"/>
                          </a:solidFill>
                          <a:effectLst/>
                          <a:uLnTx/>
                          <a:uFillTx/>
                          <a:latin typeface="+mn-lt"/>
                          <a:ea typeface="+mn-ea"/>
                          <a:cs typeface="+mn-cs"/>
                        </a:rPr>
                        <a:t> 
 Auf dem Weg zur Serienreife absolvierte die siebte Generation des 3er BMW ihre fahrdynamische Erprobung und Abstimmung auch auf der legendären Nordschleife des Nürburgrings.
Bleibt sich der 3er treu?  -  Was meinst du?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53051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- 2018-08-29 13:12:00 </a:t>
                      </a:r>
                      <a:r>
                        <a:rPr kumimoji="0" lang="en-US" sz="1000" b="0" i="0" u="none" strike="noStrike" kern="1200" cap="none" spc="0" normalizeH="0" baseline="0" noProof="0">
                          <a:ln>
                            <a:noFill/>
                          </a:ln>
                          <a:solidFill>
                            <a:prstClr val="black"/>
                          </a:solidFill>
                          <a:effectLst/>
                          <a:uLnTx/>
                          <a:uFillTx/>
                          <a:latin typeface="+mn-lt"/>
                          <a:ea typeface="+mn-ea"/>
                          <a:cs typeface="+mn-cs"/>
                        </a:rPr>
                        <a:t> 
 Der „Austro-Roadster“ 🇦🇹️:
Weltpremiere des neuen BMW Z4 in Pebble Beach.
BMW präsentiert die First Edition des neuen offenen Sportwagens auf dem Pebble Beach im kalifornischen Monterey.
Der neue BMW Z4 wird exklusiv in Österreich für den Weltmarkt produziert. Die Fertigung des neuen BMW Z4 startet noch dieses Jahr in Graz.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10512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- 2018-08-27 18:12:00 </a:t>
                      </a:r>
                      <a:r>
                        <a:rPr kumimoji="0" lang="de-DE" sz="1000" b="0" i="0" u="none" strike="noStrike" kern="1200" cap="none" spc="0" normalizeH="0" baseline="0" noProof="0">
                          <a:ln>
                            <a:noFill/>
                          </a:ln>
                          <a:solidFill>
                            <a:prstClr val="black"/>
                          </a:solidFill>
                          <a:effectLst/>
                          <a:uLnTx/>
                          <a:uFillTx/>
                          <a:latin typeface="+mn-lt"/>
                          <a:ea typeface="+mn-ea"/>
                          <a:cs typeface="+mn-cs"/>
                        </a:rPr>
                        <a:t> 
 ... wir sind stolz, dass wir dieses hochwertige Opern-Festival jOPERA festivalsommer überstützen dürfen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61749623"/>
                  </a:ext>
                </a:extLst>
              </a:tr>
            </a:tbl>
          </a:graphicData>
        </a:graphic>
      </p:graphicFrame>
      <p:sp>
        <p:nvSpPr>
          <p:cNvPr id="4" name="Text Placeholder 3">
            <a:extLst>
              <a:ext uri="{FF2B5EF4-FFF2-40B4-BE49-F238E27FC236}">
                <a16:creationId xmlns:a16="http://schemas.microsoft.com/office/drawing/2014/main" id="{8B598C33-2E51-42C6-A949-FB7D529F5D47}"/>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5039917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D4482-DC19-441D-AEEF-4B43C8588A46}"/>
              </a:ext>
            </a:extLst>
          </p:cNvPr>
          <p:cNvSpPr>
            <a:spLocks noGrp="1"/>
          </p:cNvSpPr>
          <p:nvPr>
            <p:ph type="title"/>
          </p:nvPr>
        </p:nvSpPr>
        <p:spPr/>
        <p:txBody>
          <a:bodyPr/>
          <a:lstStyle/>
          <a:p>
            <a:r>
              <a:rPr lang="de-DE"/>
              <a:t>Eigene Beiträge (Postings) | Kohla-Strauss GmbH - 2 of 8</a:t>
            </a:r>
            <a:endParaRPr lang="en-US"/>
          </a:p>
        </p:txBody>
      </p:sp>
      <p:graphicFrame>
        <p:nvGraphicFramePr>
          <p:cNvPr id="5" name="Table Placeholder 4">
            <a:extLst>
              <a:ext uri="{FF2B5EF4-FFF2-40B4-BE49-F238E27FC236}">
                <a16:creationId xmlns:a16="http://schemas.microsoft.com/office/drawing/2014/main" id="{AC4D1BB4-50EB-4A3F-B32C-B861C9D6E23C}"/>
              </a:ext>
            </a:extLst>
          </p:cNvPr>
          <p:cNvGraphicFramePr>
            <a:graphicFrameLocks noGrp="1"/>
          </p:cNvGraphicFramePr>
          <p:nvPr>
            <p:ph type="tbl" sz="quarter" idx="13"/>
            <p:extLst>
              <p:ext uri="{D42A27DB-BD31-4B8C-83A1-F6EECF244321}">
                <p14:modId xmlns:p14="http://schemas.microsoft.com/office/powerpoint/2010/main" val="2650577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34746827"/>
                    </a:ext>
                  </a:extLst>
                </a:gridCol>
                <a:gridCol w="658368">
                  <a:extLst>
                    <a:ext uri="{9D8B030D-6E8A-4147-A177-3AD203B41FA5}">
                      <a16:colId xmlns:a16="http://schemas.microsoft.com/office/drawing/2014/main" val="821699644"/>
                    </a:ext>
                  </a:extLst>
                </a:gridCol>
                <a:gridCol w="658368">
                  <a:extLst>
                    <a:ext uri="{9D8B030D-6E8A-4147-A177-3AD203B41FA5}">
                      <a16:colId xmlns:a16="http://schemas.microsoft.com/office/drawing/2014/main" val="157924301"/>
                    </a:ext>
                  </a:extLst>
                </a:gridCol>
                <a:gridCol w="658368">
                  <a:extLst>
                    <a:ext uri="{9D8B030D-6E8A-4147-A177-3AD203B41FA5}">
                      <a16:colId xmlns:a16="http://schemas.microsoft.com/office/drawing/2014/main" val="2447676034"/>
                    </a:ext>
                  </a:extLst>
                </a:gridCol>
                <a:gridCol w="658368">
                  <a:extLst>
                    <a:ext uri="{9D8B030D-6E8A-4147-A177-3AD203B41FA5}">
                      <a16:colId xmlns:a16="http://schemas.microsoft.com/office/drawing/2014/main" val="3145054092"/>
                    </a:ext>
                  </a:extLst>
                </a:gridCol>
                <a:gridCol w="658368">
                  <a:extLst>
                    <a:ext uri="{9D8B030D-6E8A-4147-A177-3AD203B41FA5}">
                      <a16:colId xmlns:a16="http://schemas.microsoft.com/office/drawing/2014/main" val="1638144727"/>
                    </a:ext>
                  </a:extLst>
                </a:gridCol>
                <a:gridCol w="658368">
                  <a:extLst>
                    <a:ext uri="{9D8B030D-6E8A-4147-A177-3AD203B41FA5}">
                      <a16:colId xmlns:a16="http://schemas.microsoft.com/office/drawing/2014/main" val="2579726128"/>
                    </a:ext>
                  </a:extLst>
                </a:gridCol>
                <a:gridCol w="658368">
                  <a:extLst>
                    <a:ext uri="{9D8B030D-6E8A-4147-A177-3AD203B41FA5}">
                      <a16:colId xmlns:a16="http://schemas.microsoft.com/office/drawing/2014/main" val="1149739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22899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- 2018-08-25 13:10:00 </a:t>
                      </a:r>
                      <a:r>
                        <a:rPr kumimoji="0" lang="de-DE" sz="1000" b="0" i="0" u="none" strike="noStrike" kern="1200" cap="none" spc="0" normalizeH="0" baseline="0" noProof="0">
                          <a:ln>
                            <a:noFill/>
                          </a:ln>
                          <a:solidFill>
                            <a:prstClr val="black"/>
                          </a:solidFill>
                          <a:effectLst/>
                          <a:uLnTx/>
                          <a:uFillTx/>
                          <a:latin typeface="+mn-lt"/>
                          <a:ea typeface="+mn-ea"/>
                          <a:cs typeface="+mn-cs"/>
                        </a:rPr>
                        <a:t> 
 MINILIKE 2018. BREAK THE ROUTINE. Wir waren dabei 😎🚙🌍☀️
Unzählige MINI-Fahrerinnen und -fahrer aus ganz Österreich folgten am vergangenen Wochenende dem Aufruf der MINI-Community zum Jahrestreffen, dem MINILIKE 2018, am Flugplatz in Mariazell.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33461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- 2018-08-23 14:45:07 </a:t>
                      </a:r>
                      <a:r>
                        <a:rPr kumimoji="0" lang="de-DE" sz="1000" b="0" i="0" u="none" strike="noStrike" kern="1200" cap="none" spc="0" normalizeH="0" baseline="0" noProof="0">
                          <a:ln>
                            <a:noFill/>
                          </a:ln>
                          <a:solidFill>
                            <a:prstClr val="black"/>
                          </a:solidFill>
                          <a:effectLst/>
                          <a:uLnTx/>
                          <a:uFillTx/>
                          <a:latin typeface="+mn-lt"/>
                          <a:ea typeface="+mn-ea"/>
                          <a:cs typeface="+mn-cs"/>
                        </a:rPr>
                        <a:t> 
 ☀️ Sommer. Sonne. Sonnenschein. ☀️
Wir erleben den Sommerfahrspaß im MINI Cabrio. Und du?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36386344"/>
                  </a:ext>
                </a:extLst>
              </a:tr>
            </a:tbl>
          </a:graphicData>
        </a:graphic>
      </p:graphicFrame>
      <p:sp>
        <p:nvSpPr>
          <p:cNvPr id="4" name="Text Placeholder 3">
            <a:extLst>
              <a:ext uri="{FF2B5EF4-FFF2-40B4-BE49-F238E27FC236}">
                <a16:creationId xmlns:a16="http://schemas.microsoft.com/office/drawing/2014/main" id="{BE7010F7-6681-461F-B880-96B1F5A3283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8411239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76D3A-2781-430F-AB14-8994CED3ABA3}"/>
              </a:ext>
            </a:extLst>
          </p:cNvPr>
          <p:cNvSpPr>
            <a:spLocks noGrp="1"/>
          </p:cNvSpPr>
          <p:nvPr>
            <p:ph type="title"/>
          </p:nvPr>
        </p:nvSpPr>
        <p:spPr/>
        <p:txBody>
          <a:bodyPr/>
          <a:lstStyle/>
          <a:p>
            <a:r>
              <a:rPr lang="de-DE"/>
              <a:t>Eigene Beiträge (Postings) | Kohla-Strauss GmbH - 3 of 8</a:t>
            </a:r>
            <a:endParaRPr lang="en-US"/>
          </a:p>
        </p:txBody>
      </p:sp>
      <p:graphicFrame>
        <p:nvGraphicFramePr>
          <p:cNvPr id="5" name="Table Placeholder 4">
            <a:extLst>
              <a:ext uri="{FF2B5EF4-FFF2-40B4-BE49-F238E27FC236}">
                <a16:creationId xmlns:a16="http://schemas.microsoft.com/office/drawing/2014/main" id="{62B79689-0160-44C5-A1F0-99A0F21411D1}"/>
              </a:ext>
            </a:extLst>
          </p:cNvPr>
          <p:cNvGraphicFramePr>
            <a:graphicFrameLocks noGrp="1"/>
          </p:cNvGraphicFramePr>
          <p:nvPr>
            <p:ph type="tbl" sz="quarter" idx="13"/>
            <p:extLst>
              <p:ext uri="{D42A27DB-BD31-4B8C-83A1-F6EECF244321}">
                <p14:modId xmlns:p14="http://schemas.microsoft.com/office/powerpoint/2010/main" val="3280113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82488161"/>
                    </a:ext>
                  </a:extLst>
                </a:gridCol>
                <a:gridCol w="658368">
                  <a:extLst>
                    <a:ext uri="{9D8B030D-6E8A-4147-A177-3AD203B41FA5}">
                      <a16:colId xmlns:a16="http://schemas.microsoft.com/office/drawing/2014/main" val="1754928937"/>
                    </a:ext>
                  </a:extLst>
                </a:gridCol>
                <a:gridCol w="658368">
                  <a:extLst>
                    <a:ext uri="{9D8B030D-6E8A-4147-A177-3AD203B41FA5}">
                      <a16:colId xmlns:a16="http://schemas.microsoft.com/office/drawing/2014/main" val="4068379310"/>
                    </a:ext>
                  </a:extLst>
                </a:gridCol>
                <a:gridCol w="658368">
                  <a:extLst>
                    <a:ext uri="{9D8B030D-6E8A-4147-A177-3AD203B41FA5}">
                      <a16:colId xmlns:a16="http://schemas.microsoft.com/office/drawing/2014/main" val="2399114547"/>
                    </a:ext>
                  </a:extLst>
                </a:gridCol>
                <a:gridCol w="658368">
                  <a:extLst>
                    <a:ext uri="{9D8B030D-6E8A-4147-A177-3AD203B41FA5}">
                      <a16:colId xmlns:a16="http://schemas.microsoft.com/office/drawing/2014/main" val="1132848392"/>
                    </a:ext>
                  </a:extLst>
                </a:gridCol>
                <a:gridCol w="658368">
                  <a:extLst>
                    <a:ext uri="{9D8B030D-6E8A-4147-A177-3AD203B41FA5}">
                      <a16:colId xmlns:a16="http://schemas.microsoft.com/office/drawing/2014/main" val="4030988379"/>
                    </a:ext>
                  </a:extLst>
                </a:gridCol>
                <a:gridCol w="658368">
                  <a:extLst>
                    <a:ext uri="{9D8B030D-6E8A-4147-A177-3AD203B41FA5}">
                      <a16:colId xmlns:a16="http://schemas.microsoft.com/office/drawing/2014/main" val="869391007"/>
                    </a:ext>
                  </a:extLst>
                </a:gridCol>
                <a:gridCol w="658368">
                  <a:extLst>
                    <a:ext uri="{9D8B030D-6E8A-4147-A177-3AD203B41FA5}">
                      <a16:colId xmlns:a16="http://schemas.microsoft.com/office/drawing/2014/main" val="2206997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04403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- 2018-08-21 12:15:00 </a:t>
                      </a:r>
                      <a:r>
                        <a:rPr kumimoji="0" lang="en-US" sz="1000" b="0" i="0" u="none" strike="noStrike" kern="1200" cap="none" spc="0" normalizeH="0" baseline="0" noProof="0">
                          <a:ln>
                            <a:noFill/>
                          </a:ln>
                          <a:solidFill>
                            <a:prstClr val="black"/>
                          </a:solidFill>
                          <a:effectLst/>
                          <a:uLnTx/>
                          <a:uFillTx/>
                          <a:latin typeface="+mn-lt"/>
                          <a:ea typeface="+mn-ea"/>
                          <a:cs typeface="+mn-cs"/>
                        </a:rPr>
                        <a:t> 
 Folge keinem außer Dir selbst. 💥
Nur für kurze Zeit gibt's den BMW X2 im Leasing ab € 325,- bei € 0,- Anzahlung inklusive:
🔧 4 Jahre kostenloser Service
💬 Freisprecheinrichtung
🗺️ Navigationssystem
📹 Rückfahrkamera
⏬ Parkassistent
Die Teams von Kohla-Strauss in St. Michael und Oberpullendorf freuen sich auf Deinen Besuch!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14891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- 2018-08-19 09:20:00 </a:t>
                      </a:r>
                      <a:r>
                        <a:rPr kumimoji="0" lang="de-DE" sz="1000" b="0" i="0" u="none" strike="noStrike" kern="1200" cap="none" spc="0" normalizeH="0" baseline="0" noProof="0">
                          <a:ln>
                            <a:noFill/>
                          </a:ln>
                          <a:solidFill>
                            <a:prstClr val="black"/>
                          </a:solidFill>
                          <a:effectLst/>
                          <a:uLnTx/>
                          <a:uFillTx/>
                          <a:latin typeface="+mn-lt"/>
                          <a:ea typeface="+mn-ea"/>
                          <a:cs typeface="+mn-cs"/>
                        </a:rPr>
                        <a:t> 
 Als offizieller Mobilitätspartner steht BMW an der Seite der GAMECHANGER, um mit dir die Welt umfassend nachhaltig zu verändern und einen Beitrag für eine bessere Lebensqualität zu leisten – gestern, heute und in den nächsten 100 Jahren.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96002413"/>
                  </a:ext>
                </a:extLst>
              </a:tr>
            </a:tbl>
          </a:graphicData>
        </a:graphic>
      </p:graphicFrame>
      <p:sp>
        <p:nvSpPr>
          <p:cNvPr id="4" name="Text Placeholder 3">
            <a:extLst>
              <a:ext uri="{FF2B5EF4-FFF2-40B4-BE49-F238E27FC236}">
                <a16:creationId xmlns:a16="http://schemas.microsoft.com/office/drawing/2014/main" id="{3E0FC730-4B7D-41BE-A40E-865D88570E8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7789334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02753-EFB2-4711-B283-E8D3F2B9685D}"/>
              </a:ext>
            </a:extLst>
          </p:cNvPr>
          <p:cNvSpPr>
            <a:spLocks noGrp="1"/>
          </p:cNvSpPr>
          <p:nvPr>
            <p:ph type="title"/>
          </p:nvPr>
        </p:nvSpPr>
        <p:spPr/>
        <p:txBody>
          <a:bodyPr/>
          <a:lstStyle/>
          <a:p>
            <a:r>
              <a:rPr lang="de-DE"/>
              <a:t>Eigene Beiträge (Postings) | Kohla-Strauss GmbH - 4 of 8</a:t>
            </a:r>
            <a:endParaRPr lang="en-US"/>
          </a:p>
        </p:txBody>
      </p:sp>
      <p:graphicFrame>
        <p:nvGraphicFramePr>
          <p:cNvPr id="5" name="Table Placeholder 4">
            <a:extLst>
              <a:ext uri="{FF2B5EF4-FFF2-40B4-BE49-F238E27FC236}">
                <a16:creationId xmlns:a16="http://schemas.microsoft.com/office/drawing/2014/main" id="{171AE9D0-B891-4EC6-8E16-9AD3A682EFF6}"/>
              </a:ext>
            </a:extLst>
          </p:cNvPr>
          <p:cNvGraphicFramePr>
            <a:graphicFrameLocks noGrp="1"/>
          </p:cNvGraphicFramePr>
          <p:nvPr>
            <p:ph type="tbl" sz="quarter" idx="13"/>
            <p:extLst>
              <p:ext uri="{D42A27DB-BD31-4B8C-83A1-F6EECF244321}">
                <p14:modId xmlns:p14="http://schemas.microsoft.com/office/powerpoint/2010/main" val="2749958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77371859"/>
                    </a:ext>
                  </a:extLst>
                </a:gridCol>
                <a:gridCol w="658368">
                  <a:extLst>
                    <a:ext uri="{9D8B030D-6E8A-4147-A177-3AD203B41FA5}">
                      <a16:colId xmlns:a16="http://schemas.microsoft.com/office/drawing/2014/main" val="3987666461"/>
                    </a:ext>
                  </a:extLst>
                </a:gridCol>
                <a:gridCol w="658368">
                  <a:extLst>
                    <a:ext uri="{9D8B030D-6E8A-4147-A177-3AD203B41FA5}">
                      <a16:colId xmlns:a16="http://schemas.microsoft.com/office/drawing/2014/main" val="3697175005"/>
                    </a:ext>
                  </a:extLst>
                </a:gridCol>
                <a:gridCol w="658368">
                  <a:extLst>
                    <a:ext uri="{9D8B030D-6E8A-4147-A177-3AD203B41FA5}">
                      <a16:colId xmlns:a16="http://schemas.microsoft.com/office/drawing/2014/main" val="3005382311"/>
                    </a:ext>
                  </a:extLst>
                </a:gridCol>
                <a:gridCol w="658368">
                  <a:extLst>
                    <a:ext uri="{9D8B030D-6E8A-4147-A177-3AD203B41FA5}">
                      <a16:colId xmlns:a16="http://schemas.microsoft.com/office/drawing/2014/main" val="987887211"/>
                    </a:ext>
                  </a:extLst>
                </a:gridCol>
                <a:gridCol w="658368">
                  <a:extLst>
                    <a:ext uri="{9D8B030D-6E8A-4147-A177-3AD203B41FA5}">
                      <a16:colId xmlns:a16="http://schemas.microsoft.com/office/drawing/2014/main" val="50623066"/>
                    </a:ext>
                  </a:extLst>
                </a:gridCol>
                <a:gridCol w="658368">
                  <a:extLst>
                    <a:ext uri="{9D8B030D-6E8A-4147-A177-3AD203B41FA5}">
                      <a16:colId xmlns:a16="http://schemas.microsoft.com/office/drawing/2014/main" val="2893610073"/>
                    </a:ext>
                  </a:extLst>
                </a:gridCol>
                <a:gridCol w="658368">
                  <a:extLst>
                    <a:ext uri="{9D8B030D-6E8A-4147-A177-3AD203B41FA5}">
                      <a16:colId xmlns:a16="http://schemas.microsoft.com/office/drawing/2014/main" val="396490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13438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- 2018-08-17 17:50:00 </a:t>
                      </a:r>
                      <a:r>
                        <a:rPr kumimoji="0" lang="de-DE" sz="1000" b="0" i="0" u="none" strike="noStrike" kern="1200" cap="none" spc="0" normalizeH="0" baseline="0" noProof="0">
                          <a:ln>
                            <a:noFill/>
                          </a:ln>
                          <a:solidFill>
                            <a:prstClr val="black"/>
                          </a:solidFill>
                          <a:effectLst/>
                          <a:uLnTx/>
                          <a:uFillTx/>
                          <a:latin typeface="+mn-lt"/>
                          <a:ea typeface="+mn-ea"/>
                          <a:cs typeface="+mn-cs"/>
                        </a:rPr>
                        <a:t> 
 MINI YOURS. GANZ PERSÖNLICH.
Kennst du schon MINI Yours?
Dieses innovative Angebot ermöglicht dir, Side Scuttles, Dekorleisten, Einstiegsleisten und LED-Türprojektoren in einem von deinem kreierten Design produzieren zu lassen.
Ein MINI repräsentiert deine Persönlichkeit. Je ausgeprägter der Charakter, desto individueller das Fahrzeug. Mit MINI Yours machst du deinen MINI zum exklusiven Einzelstück.
Mehr Infos findest du unter:
🌍 https://www.mini.at/de_AT/home/range/mini-yours.html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53991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- 2018-08-16 13:37:42 </a:t>
                      </a:r>
                      <a:r>
                        <a:rPr kumimoji="0" lang="de-DE" sz="1000" b="0" i="0" u="none" strike="noStrike" kern="1200" cap="none" spc="0" normalizeH="0" baseline="0" noProof="0">
                          <a:ln>
                            <a:noFill/>
                          </a:ln>
                          <a:solidFill>
                            <a:prstClr val="black"/>
                          </a:solidFill>
                          <a:effectLst/>
                          <a:uLnTx/>
                          <a:uFillTx/>
                          <a:latin typeface="+mn-lt"/>
                          <a:ea typeface="+mn-ea"/>
                          <a:cs typeface="+mn-cs"/>
                        </a:rPr>
                        <a:t> 
 Mit diesem BMW-M5-Werbeklassiker wollen wir Madonna zum heutigen 60er gratulieren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91710358"/>
                  </a:ext>
                </a:extLst>
              </a:tr>
            </a:tbl>
          </a:graphicData>
        </a:graphic>
      </p:graphicFrame>
      <p:sp>
        <p:nvSpPr>
          <p:cNvPr id="4" name="Text Placeholder 3">
            <a:extLst>
              <a:ext uri="{FF2B5EF4-FFF2-40B4-BE49-F238E27FC236}">
                <a16:creationId xmlns:a16="http://schemas.microsoft.com/office/drawing/2014/main" id="{7292F074-E100-4619-9C66-B9EFF877C21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9471962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777E3-19C2-4B9B-8745-FF3C04044B68}"/>
              </a:ext>
            </a:extLst>
          </p:cNvPr>
          <p:cNvSpPr>
            <a:spLocks noGrp="1"/>
          </p:cNvSpPr>
          <p:nvPr>
            <p:ph type="title"/>
          </p:nvPr>
        </p:nvSpPr>
        <p:spPr/>
        <p:txBody>
          <a:bodyPr/>
          <a:lstStyle/>
          <a:p>
            <a:r>
              <a:rPr lang="de-DE"/>
              <a:t>Eigene Beiträge (Postings) | Kohla-Strauss GmbH - 5 of 8</a:t>
            </a:r>
            <a:endParaRPr lang="en-US"/>
          </a:p>
        </p:txBody>
      </p:sp>
      <p:graphicFrame>
        <p:nvGraphicFramePr>
          <p:cNvPr id="5" name="Table Placeholder 4">
            <a:extLst>
              <a:ext uri="{FF2B5EF4-FFF2-40B4-BE49-F238E27FC236}">
                <a16:creationId xmlns:a16="http://schemas.microsoft.com/office/drawing/2014/main" id="{53B41B8B-1615-4232-B368-F1BFD5F9E3A6}"/>
              </a:ext>
            </a:extLst>
          </p:cNvPr>
          <p:cNvGraphicFramePr>
            <a:graphicFrameLocks noGrp="1"/>
          </p:cNvGraphicFramePr>
          <p:nvPr>
            <p:ph type="tbl" sz="quarter" idx="13"/>
            <p:extLst>
              <p:ext uri="{D42A27DB-BD31-4B8C-83A1-F6EECF244321}">
                <p14:modId xmlns:p14="http://schemas.microsoft.com/office/powerpoint/2010/main" val="779659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24666471"/>
                    </a:ext>
                  </a:extLst>
                </a:gridCol>
                <a:gridCol w="658368">
                  <a:extLst>
                    <a:ext uri="{9D8B030D-6E8A-4147-A177-3AD203B41FA5}">
                      <a16:colId xmlns:a16="http://schemas.microsoft.com/office/drawing/2014/main" val="2501022930"/>
                    </a:ext>
                  </a:extLst>
                </a:gridCol>
                <a:gridCol w="658368">
                  <a:extLst>
                    <a:ext uri="{9D8B030D-6E8A-4147-A177-3AD203B41FA5}">
                      <a16:colId xmlns:a16="http://schemas.microsoft.com/office/drawing/2014/main" val="1476167402"/>
                    </a:ext>
                  </a:extLst>
                </a:gridCol>
                <a:gridCol w="658368">
                  <a:extLst>
                    <a:ext uri="{9D8B030D-6E8A-4147-A177-3AD203B41FA5}">
                      <a16:colId xmlns:a16="http://schemas.microsoft.com/office/drawing/2014/main" val="1067922975"/>
                    </a:ext>
                  </a:extLst>
                </a:gridCol>
                <a:gridCol w="658368">
                  <a:extLst>
                    <a:ext uri="{9D8B030D-6E8A-4147-A177-3AD203B41FA5}">
                      <a16:colId xmlns:a16="http://schemas.microsoft.com/office/drawing/2014/main" val="1373760392"/>
                    </a:ext>
                  </a:extLst>
                </a:gridCol>
                <a:gridCol w="658368">
                  <a:extLst>
                    <a:ext uri="{9D8B030D-6E8A-4147-A177-3AD203B41FA5}">
                      <a16:colId xmlns:a16="http://schemas.microsoft.com/office/drawing/2014/main" val="2332135085"/>
                    </a:ext>
                  </a:extLst>
                </a:gridCol>
                <a:gridCol w="658368">
                  <a:extLst>
                    <a:ext uri="{9D8B030D-6E8A-4147-A177-3AD203B41FA5}">
                      <a16:colId xmlns:a16="http://schemas.microsoft.com/office/drawing/2014/main" val="43138861"/>
                    </a:ext>
                  </a:extLst>
                </a:gridCol>
                <a:gridCol w="658368">
                  <a:extLst>
                    <a:ext uri="{9D8B030D-6E8A-4147-A177-3AD203B41FA5}">
                      <a16:colId xmlns:a16="http://schemas.microsoft.com/office/drawing/2014/main" val="4089389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71538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- 2018-08-15 15:47:00 </a:t>
                      </a:r>
                      <a:r>
                        <a:rPr kumimoji="0" lang="en-US" sz="1000" b="0" i="0" u="none" strike="noStrike" kern="1200" cap="none" spc="0" normalizeH="0" baseline="0" noProof="0">
                          <a:ln>
                            <a:noFill/>
                          </a:ln>
                          <a:solidFill>
                            <a:prstClr val="black"/>
                          </a:solidFill>
                          <a:effectLst/>
                          <a:uLnTx/>
                          <a:uFillTx/>
                          <a:latin typeface="+mn-lt"/>
                          <a:ea typeface="+mn-ea"/>
                          <a:cs typeface="+mn-cs"/>
                        </a:rPr>
                        <a:t> 
 ⚡ FAIRPAY. BMW i3. ⚡
Möchtest du die Zukunft hautnah erleben?
... dann steige jetzt ein - mit dem aktuellen Angebot gibt es den innovativen BMW i3 jetzt ab € 299,-- im Monat.
🚙 ohne Anzahlung.
🚙 BMW Service Inclusive Paket (kostenloses Service für 5 Jahre oder 60.000 km)
Fragen? Unser Verkaufsteam steht dir gerne zur Verfügung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86503471"/>
                  </a:ext>
                </a:extLst>
              </a:tr>
            </a:tbl>
          </a:graphicData>
        </a:graphic>
      </p:graphicFrame>
      <p:sp>
        <p:nvSpPr>
          <p:cNvPr id="4" name="Text Placeholder 3">
            <a:extLst>
              <a:ext uri="{FF2B5EF4-FFF2-40B4-BE49-F238E27FC236}">
                <a16:creationId xmlns:a16="http://schemas.microsoft.com/office/drawing/2014/main" id="{8DC200EA-C17A-42C4-92D8-6B8F984572A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0674274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FCACC-5DCE-4CE1-A727-7B45EEF573D8}"/>
              </a:ext>
            </a:extLst>
          </p:cNvPr>
          <p:cNvSpPr>
            <a:spLocks noGrp="1"/>
          </p:cNvSpPr>
          <p:nvPr>
            <p:ph type="title"/>
          </p:nvPr>
        </p:nvSpPr>
        <p:spPr/>
        <p:txBody>
          <a:bodyPr/>
          <a:lstStyle/>
          <a:p>
            <a:r>
              <a:rPr lang="de-DE"/>
              <a:t>Eigene Beiträge (Postings) | Kohla-Strauss GmbH - 6 of 8</a:t>
            </a:r>
            <a:endParaRPr lang="en-US"/>
          </a:p>
        </p:txBody>
      </p:sp>
      <p:graphicFrame>
        <p:nvGraphicFramePr>
          <p:cNvPr id="5" name="Table Placeholder 4">
            <a:extLst>
              <a:ext uri="{FF2B5EF4-FFF2-40B4-BE49-F238E27FC236}">
                <a16:creationId xmlns:a16="http://schemas.microsoft.com/office/drawing/2014/main" id="{6D77CDB8-5185-4CD4-B9DE-D0989E9862B4}"/>
              </a:ext>
            </a:extLst>
          </p:cNvPr>
          <p:cNvGraphicFramePr>
            <a:graphicFrameLocks noGrp="1"/>
          </p:cNvGraphicFramePr>
          <p:nvPr>
            <p:ph type="tbl" sz="quarter" idx="13"/>
            <p:extLst>
              <p:ext uri="{D42A27DB-BD31-4B8C-83A1-F6EECF244321}">
                <p14:modId xmlns:p14="http://schemas.microsoft.com/office/powerpoint/2010/main" val="1073125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06850115"/>
                    </a:ext>
                  </a:extLst>
                </a:gridCol>
                <a:gridCol w="658368">
                  <a:extLst>
                    <a:ext uri="{9D8B030D-6E8A-4147-A177-3AD203B41FA5}">
                      <a16:colId xmlns:a16="http://schemas.microsoft.com/office/drawing/2014/main" val="2293456890"/>
                    </a:ext>
                  </a:extLst>
                </a:gridCol>
                <a:gridCol w="658368">
                  <a:extLst>
                    <a:ext uri="{9D8B030D-6E8A-4147-A177-3AD203B41FA5}">
                      <a16:colId xmlns:a16="http://schemas.microsoft.com/office/drawing/2014/main" val="1900542250"/>
                    </a:ext>
                  </a:extLst>
                </a:gridCol>
                <a:gridCol w="658368">
                  <a:extLst>
                    <a:ext uri="{9D8B030D-6E8A-4147-A177-3AD203B41FA5}">
                      <a16:colId xmlns:a16="http://schemas.microsoft.com/office/drawing/2014/main" val="677214771"/>
                    </a:ext>
                  </a:extLst>
                </a:gridCol>
                <a:gridCol w="658368">
                  <a:extLst>
                    <a:ext uri="{9D8B030D-6E8A-4147-A177-3AD203B41FA5}">
                      <a16:colId xmlns:a16="http://schemas.microsoft.com/office/drawing/2014/main" val="1183574290"/>
                    </a:ext>
                  </a:extLst>
                </a:gridCol>
                <a:gridCol w="658368">
                  <a:extLst>
                    <a:ext uri="{9D8B030D-6E8A-4147-A177-3AD203B41FA5}">
                      <a16:colId xmlns:a16="http://schemas.microsoft.com/office/drawing/2014/main" val="1698451302"/>
                    </a:ext>
                  </a:extLst>
                </a:gridCol>
                <a:gridCol w="658368">
                  <a:extLst>
                    <a:ext uri="{9D8B030D-6E8A-4147-A177-3AD203B41FA5}">
                      <a16:colId xmlns:a16="http://schemas.microsoft.com/office/drawing/2014/main" val="2218310690"/>
                    </a:ext>
                  </a:extLst>
                </a:gridCol>
                <a:gridCol w="658368">
                  <a:extLst>
                    <a:ext uri="{9D8B030D-6E8A-4147-A177-3AD203B41FA5}">
                      <a16:colId xmlns:a16="http://schemas.microsoft.com/office/drawing/2014/main" val="16613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11116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- 2018-08-13 17:15:01 </a:t>
                      </a:r>
                      <a:r>
                        <a:rPr kumimoji="0" lang="en-US" sz="1000" b="0" i="0" u="none" strike="noStrike" kern="1200" cap="none" spc="0" normalizeH="0" baseline="0" noProof="0">
                          <a:ln>
                            <a:noFill/>
                          </a:ln>
                          <a:solidFill>
                            <a:prstClr val="black"/>
                          </a:solidFill>
                          <a:effectLst/>
                          <a:uLnTx/>
                          <a:uFillTx/>
                          <a:latin typeface="+mn-lt"/>
                          <a:ea typeface="+mn-ea"/>
                          <a:cs typeface="+mn-cs"/>
                        </a:rPr>
                        <a:t> 
 Ausfahrt Abenteuer! 🏞️
Der MINI Countryman bringt Sie dahin, wo andere Fahrzeuge aufgeben müssen. 💪 Den ultimativen Allrounder mit #Allradantrieb gibt's im MINI RELAX Leasing bereits ab € 239,- p.M.
Du willst den MINI Countryman probefahren? 👉 Schreib' uns eine Nachricht und vereinbare einen Termin.
#AusfahrtAbenteuer #GroßeLiebe #MINI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9713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- 2018-08-11 12:25:00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ein schönes Wochenende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14587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- 2018-08-09 12:22:00 </a:t>
                      </a:r>
                      <a:r>
                        <a:rPr kumimoji="0" lang="de-DE" sz="1000" b="0" i="0" u="none" strike="noStrike" kern="1200" cap="none" spc="0" normalizeH="0" baseline="0" noProof="0">
                          <a:ln>
                            <a:noFill/>
                          </a:ln>
                          <a:solidFill>
                            <a:prstClr val="black"/>
                          </a:solidFill>
                          <a:effectLst/>
                          <a:uLnTx/>
                          <a:uFillTx/>
                          <a:latin typeface="+mn-lt"/>
                          <a:ea typeface="+mn-ea"/>
                          <a:cs typeface="+mn-cs"/>
                        </a:rPr>
                        <a:t> 
 ⚡FAST LOVE.⚡
Michael Furlan freut sich über seinen BMW M140i in estoril blau metallic. Wir danken ihm für das entgegengebrachte Vertrauen in unser Unternehmen und wünschen viel Freude am 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35611422"/>
                  </a:ext>
                </a:extLst>
              </a:tr>
            </a:tbl>
          </a:graphicData>
        </a:graphic>
      </p:graphicFrame>
      <p:sp>
        <p:nvSpPr>
          <p:cNvPr id="4" name="Text Placeholder 3">
            <a:extLst>
              <a:ext uri="{FF2B5EF4-FFF2-40B4-BE49-F238E27FC236}">
                <a16:creationId xmlns:a16="http://schemas.microsoft.com/office/drawing/2014/main" id="{F8E81646-5557-42A3-BCC7-19D8B5C9422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2942253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A038F-713C-43F4-BB41-562F7DE030AE}"/>
              </a:ext>
            </a:extLst>
          </p:cNvPr>
          <p:cNvSpPr>
            <a:spLocks noGrp="1"/>
          </p:cNvSpPr>
          <p:nvPr>
            <p:ph type="title"/>
          </p:nvPr>
        </p:nvSpPr>
        <p:spPr/>
        <p:txBody>
          <a:bodyPr/>
          <a:lstStyle/>
          <a:p>
            <a:r>
              <a:rPr lang="de-DE"/>
              <a:t>Eigene Beiträge (Postings) | Kohla-Strauss GmbH - 7 of 8</a:t>
            </a:r>
            <a:endParaRPr lang="en-US"/>
          </a:p>
        </p:txBody>
      </p:sp>
      <p:graphicFrame>
        <p:nvGraphicFramePr>
          <p:cNvPr id="5" name="Table Placeholder 4">
            <a:extLst>
              <a:ext uri="{FF2B5EF4-FFF2-40B4-BE49-F238E27FC236}">
                <a16:creationId xmlns:a16="http://schemas.microsoft.com/office/drawing/2014/main" id="{1EAC05F3-0498-41AE-B392-95522A9F516B}"/>
              </a:ext>
            </a:extLst>
          </p:cNvPr>
          <p:cNvGraphicFramePr>
            <a:graphicFrameLocks noGrp="1"/>
          </p:cNvGraphicFramePr>
          <p:nvPr>
            <p:ph type="tbl" sz="quarter" idx="13"/>
            <p:extLst>
              <p:ext uri="{D42A27DB-BD31-4B8C-83A1-F6EECF244321}">
                <p14:modId xmlns:p14="http://schemas.microsoft.com/office/powerpoint/2010/main" val="1353595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84780587"/>
                    </a:ext>
                  </a:extLst>
                </a:gridCol>
                <a:gridCol w="658368">
                  <a:extLst>
                    <a:ext uri="{9D8B030D-6E8A-4147-A177-3AD203B41FA5}">
                      <a16:colId xmlns:a16="http://schemas.microsoft.com/office/drawing/2014/main" val="2828500561"/>
                    </a:ext>
                  </a:extLst>
                </a:gridCol>
                <a:gridCol w="658368">
                  <a:extLst>
                    <a:ext uri="{9D8B030D-6E8A-4147-A177-3AD203B41FA5}">
                      <a16:colId xmlns:a16="http://schemas.microsoft.com/office/drawing/2014/main" val="1036770823"/>
                    </a:ext>
                  </a:extLst>
                </a:gridCol>
                <a:gridCol w="658368">
                  <a:extLst>
                    <a:ext uri="{9D8B030D-6E8A-4147-A177-3AD203B41FA5}">
                      <a16:colId xmlns:a16="http://schemas.microsoft.com/office/drawing/2014/main" val="2064160025"/>
                    </a:ext>
                  </a:extLst>
                </a:gridCol>
                <a:gridCol w="658368">
                  <a:extLst>
                    <a:ext uri="{9D8B030D-6E8A-4147-A177-3AD203B41FA5}">
                      <a16:colId xmlns:a16="http://schemas.microsoft.com/office/drawing/2014/main" val="4245751835"/>
                    </a:ext>
                  </a:extLst>
                </a:gridCol>
                <a:gridCol w="658368">
                  <a:extLst>
                    <a:ext uri="{9D8B030D-6E8A-4147-A177-3AD203B41FA5}">
                      <a16:colId xmlns:a16="http://schemas.microsoft.com/office/drawing/2014/main" val="3325141486"/>
                    </a:ext>
                  </a:extLst>
                </a:gridCol>
                <a:gridCol w="658368">
                  <a:extLst>
                    <a:ext uri="{9D8B030D-6E8A-4147-A177-3AD203B41FA5}">
                      <a16:colId xmlns:a16="http://schemas.microsoft.com/office/drawing/2014/main" val="2244565927"/>
                    </a:ext>
                  </a:extLst>
                </a:gridCol>
                <a:gridCol w="658368">
                  <a:extLst>
                    <a:ext uri="{9D8B030D-6E8A-4147-A177-3AD203B41FA5}">
                      <a16:colId xmlns:a16="http://schemas.microsoft.com/office/drawing/2014/main" val="390505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42664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- 2018-08-07 09:01:00 </a:t>
                      </a:r>
                      <a:r>
                        <a:rPr kumimoji="0" lang="de-DE" sz="1000" b="0" i="0" u="none" strike="noStrike" kern="1200" cap="none" spc="0" normalizeH="0" baseline="0" noProof="0">
                          <a:ln>
                            <a:noFill/>
                          </a:ln>
                          <a:solidFill>
                            <a:prstClr val="black"/>
                          </a:solidFill>
                          <a:effectLst/>
                          <a:uLnTx/>
                          <a:uFillTx/>
                          <a:latin typeface="+mn-lt"/>
                          <a:ea typeface="+mn-ea"/>
                          <a:cs typeface="+mn-cs"/>
                        </a:rPr>
                        <a:t> 
 Sabine Bintinger unterstützt seit Mitte Juli als Vertriebsassistentin unser Team in Oberpullendorf.
Herzlich Willkommen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8980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- 2018-08-05 09:18:00 </a:t>
                      </a:r>
                      <a:r>
                        <a:rPr kumimoji="0" lang="de-DE" sz="1000" b="0" i="0" u="none" strike="noStrike" kern="1200" cap="none" spc="0" normalizeH="0" baseline="0" noProof="0">
                          <a:ln>
                            <a:noFill/>
                          </a:ln>
                          <a:solidFill>
                            <a:prstClr val="black"/>
                          </a:solidFill>
                          <a:effectLst/>
                          <a:uLnTx/>
                          <a:uFillTx/>
                          <a:latin typeface="+mn-lt"/>
                          <a:ea typeface="+mn-ea"/>
                          <a:cs typeface="+mn-cs"/>
                        </a:rPr>
                        <a:t> 
 ⚡ Driving Luxury. ⚡
Erwin Hochwarter (Inhaber H&amp;P Trading GmbH) freut sich über seinen neuen BMW 7er in azuritschwarz metallic. Wir danken ihm für das entgegengebrachte Vertrauen in unser Unternehmen und wünschen viel Freude am 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52918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- 2018-08-03 15:57:00 </a:t>
                      </a:r>
                      <a:r>
                        <a:rPr kumimoji="0" lang="en-US" sz="1000" b="0" i="0" u="none" strike="noStrike" kern="1200" cap="none" spc="0" normalizeH="0" baseline="0" noProof="0">
                          <a:ln>
                            <a:noFill/>
                          </a:ln>
                          <a:solidFill>
                            <a:prstClr val="black"/>
                          </a:solidFill>
                          <a:effectLst/>
                          <a:uLnTx/>
                          <a:uFillTx/>
                          <a:latin typeface="+mn-lt"/>
                          <a:ea typeface="+mn-ea"/>
                          <a:cs typeface="+mn-cs"/>
                        </a:rPr>
                        <a:t> 
 Filmreif: Ein BMW M5 für Tom Cruise ⚡
BMW und Paramount Pictures zeigen den neuen BMW M5 an der Seite von Tom Cruise alias Ethan Hunt in den spektakulären Fahrszenen und Stunts des neuen, action-geladenen Kinofilms "Mission: Impossible – Fallout".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32369741"/>
                  </a:ext>
                </a:extLst>
              </a:tr>
            </a:tbl>
          </a:graphicData>
        </a:graphic>
      </p:graphicFrame>
      <p:sp>
        <p:nvSpPr>
          <p:cNvPr id="4" name="Text Placeholder 3">
            <a:extLst>
              <a:ext uri="{FF2B5EF4-FFF2-40B4-BE49-F238E27FC236}">
                <a16:creationId xmlns:a16="http://schemas.microsoft.com/office/drawing/2014/main" id="{F1132C50-EFBF-44EA-A2B0-A924DA689AD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9013269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5765B-4772-437B-B2F0-4C050F3CEAFD}"/>
              </a:ext>
            </a:extLst>
          </p:cNvPr>
          <p:cNvSpPr>
            <a:spLocks noGrp="1"/>
          </p:cNvSpPr>
          <p:nvPr>
            <p:ph type="title"/>
          </p:nvPr>
        </p:nvSpPr>
        <p:spPr/>
        <p:txBody>
          <a:bodyPr/>
          <a:lstStyle/>
          <a:p>
            <a:r>
              <a:rPr lang="de-DE"/>
              <a:t>Eigene Beiträge (Postings) | Kohla-Strauss GmbH - 8 of 8</a:t>
            </a:r>
            <a:endParaRPr lang="en-US"/>
          </a:p>
        </p:txBody>
      </p:sp>
      <p:graphicFrame>
        <p:nvGraphicFramePr>
          <p:cNvPr id="5" name="Table Placeholder 4">
            <a:extLst>
              <a:ext uri="{FF2B5EF4-FFF2-40B4-BE49-F238E27FC236}">
                <a16:creationId xmlns:a16="http://schemas.microsoft.com/office/drawing/2014/main" id="{C98C0142-44CF-45BF-A8C8-3FD0FB95C2CC}"/>
              </a:ext>
            </a:extLst>
          </p:cNvPr>
          <p:cNvGraphicFramePr>
            <a:graphicFrameLocks noGrp="1"/>
          </p:cNvGraphicFramePr>
          <p:nvPr>
            <p:ph type="tbl" sz="quarter" idx="13"/>
            <p:extLst>
              <p:ext uri="{D42A27DB-BD31-4B8C-83A1-F6EECF244321}">
                <p14:modId xmlns:p14="http://schemas.microsoft.com/office/powerpoint/2010/main" val="2043612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44130535"/>
                    </a:ext>
                  </a:extLst>
                </a:gridCol>
                <a:gridCol w="658368">
                  <a:extLst>
                    <a:ext uri="{9D8B030D-6E8A-4147-A177-3AD203B41FA5}">
                      <a16:colId xmlns:a16="http://schemas.microsoft.com/office/drawing/2014/main" val="123457792"/>
                    </a:ext>
                  </a:extLst>
                </a:gridCol>
                <a:gridCol w="658368">
                  <a:extLst>
                    <a:ext uri="{9D8B030D-6E8A-4147-A177-3AD203B41FA5}">
                      <a16:colId xmlns:a16="http://schemas.microsoft.com/office/drawing/2014/main" val="1147582078"/>
                    </a:ext>
                  </a:extLst>
                </a:gridCol>
                <a:gridCol w="658368">
                  <a:extLst>
                    <a:ext uri="{9D8B030D-6E8A-4147-A177-3AD203B41FA5}">
                      <a16:colId xmlns:a16="http://schemas.microsoft.com/office/drawing/2014/main" val="3922980944"/>
                    </a:ext>
                  </a:extLst>
                </a:gridCol>
                <a:gridCol w="658368">
                  <a:extLst>
                    <a:ext uri="{9D8B030D-6E8A-4147-A177-3AD203B41FA5}">
                      <a16:colId xmlns:a16="http://schemas.microsoft.com/office/drawing/2014/main" val="3777668003"/>
                    </a:ext>
                  </a:extLst>
                </a:gridCol>
                <a:gridCol w="658368">
                  <a:extLst>
                    <a:ext uri="{9D8B030D-6E8A-4147-A177-3AD203B41FA5}">
                      <a16:colId xmlns:a16="http://schemas.microsoft.com/office/drawing/2014/main" val="3269088304"/>
                    </a:ext>
                  </a:extLst>
                </a:gridCol>
                <a:gridCol w="658368">
                  <a:extLst>
                    <a:ext uri="{9D8B030D-6E8A-4147-A177-3AD203B41FA5}">
                      <a16:colId xmlns:a16="http://schemas.microsoft.com/office/drawing/2014/main" val="3499940388"/>
                    </a:ext>
                  </a:extLst>
                </a:gridCol>
                <a:gridCol w="658368">
                  <a:extLst>
                    <a:ext uri="{9D8B030D-6E8A-4147-A177-3AD203B41FA5}">
                      <a16:colId xmlns:a16="http://schemas.microsoft.com/office/drawing/2014/main" val="3837301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21687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- 2018-08-02 17:09:00 </a:t>
                      </a:r>
                      <a:r>
                        <a:rPr kumimoji="0" lang="de-DE" sz="1000" b="0" i="0" u="none" strike="noStrike" kern="1200" cap="none" spc="0" normalizeH="0" baseline="0" noProof="0">
                          <a:ln>
                            <a:noFill/>
                          </a:ln>
                          <a:solidFill>
                            <a:prstClr val="black"/>
                          </a:solidFill>
                          <a:effectLst/>
                          <a:uLnTx/>
                          <a:uFillTx/>
                          <a:latin typeface="+mn-lt"/>
                          <a:ea typeface="+mn-ea"/>
                          <a:cs typeface="+mn-cs"/>
                        </a:rPr>
                        <a:t> 
 Fahrzeugübergabe an jOPERA festivalsommer (Schloss Tabor in Neuhaus am Klausenbach)🚙☀️📸
Wir wünschen bei der heutigen Premiere "Der Barbier von Sevilla" viel Erfolg 😀👏
PS: Am 4., 5., 8., 10., 11. und 12. August 2018 finden jeweils um 20 Uhr weitere Vorstellungen statt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65557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- 2018-08-01 13:32:00 </a:t>
                      </a:r>
                      <a:r>
                        <a:rPr kumimoji="0" lang="de-DE" sz="1000" b="0" i="0" u="none" strike="noStrike" kern="1200" cap="none" spc="0" normalizeH="0" baseline="0" noProof="0">
                          <a:ln>
                            <a:noFill/>
                          </a:ln>
                          <a:solidFill>
                            <a:prstClr val="black"/>
                          </a:solidFill>
                          <a:effectLst/>
                          <a:uLnTx/>
                          <a:uFillTx/>
                          <a:latin typeface="+mn-lt"/>
                          <a:ea typeface="+mn-ea"/>
                          <a:cs typeface="+mn-cs"/>
                        </a:rPr>
                        <a:t> 
 ⚡4 means more. ⚡
Karl Thier freut sich über seinen BMW 4er Cabrio in glaciersilber metallic. Wir danken ihm für das entgegengebrachte Vertrauen in unser Unternehmen und wünschen viel Freude am 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7315871"/>
                  </a:ext>
                </a:extLst>
              </a:tr>
            </a:tbl>
          </a:graphicData>
        </a:graphic>
      </p:graphicFrame>
      <p:sp>
        <p:nvSpPr>
          <p:cNvPr id="4" name="Text Placeholder 3">
            <a:extLst>
              <a:ext uri="{FF2B5EF4-FFF2-40B4-BE49-F238E27FC236}">
                <a16:creationId xmlns:a16="http://schemas.microsoft.com/office/drawing/2014/main" id="{D5072C76-F74D-4B9E-9FB1-D9E794D57DD6}"/>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979832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0B8BE-B42A-44AF-AB0F-BC9543DA0C4D}"/>
              </a:ext>
            </a:extLst>
          </p:cNvPr>
          <p:cNvSpPr>
            <a:spLocks noGrp="1"/>
          </p:cNvSpPr>
          <p:nvPr>
            <p:ph type="title"/>
          </p:nvPr>
        </p:nvSpPr>
        <p:spPr/>
        <p:txBody>
          <a:bodyPr/>
          <a:lstStyle/>
          <a:p>
            <a:r>
              <a:rPr lang="de-DE"/>
              <a:t>Eigene Beiträge (Postings) + Reactions | Kohla-Strauss GmbH - 1 of 9</a:t>
            </a:r>
            <a:endParaRPr lang="en-US"/>
          </a:p>
        </p:txBody>
      </p:sp>
      <p:graphicFrame>
        <p:nvGraphicFramePr>
          <p:cNvPr id="5" name="Table Placeholder 4">
            <a:extLst>
              <a:ext uri="{FF2B5EF4-FFF2-40B4-BE49-F238E27FC236}">
                <a16:creationId xmlns:a16="http://schemas.microsoft.com/office/drawing/2014/main" id="{5A691ECB-85D5-4BC0-9ECF-91BAA7711E05}"/>
              </a:ext>
            </a:extLst>
          </p:cNvPr>
          <p:cNvGraphicFramePr>
            <a:graphicFrameLocks noGrp="1"/>
          </p:cNvGraphicFramePr>
          <p:nvPr>
            <p:ph type="tbl" sz="quarter" idx="13"/>
            <p:extLst>
              <p:ext uri="{D42A27DB-BD31-4B8C-83A1-F6EECF244321}">
                <p14:modId xmlns:p14="http://schemas.microsoft.com/office/powerpoint/2010/main" val="4209726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12933348"/>
                    </a:ext>
                  </a:extLst>
                </a:gridCol>
                <a:gridCol w="822960">
                  <a:extLst>
                    <a:ext uri="{9D8B030D-6E8A-4147-A177-3AD203B41FA5}">
                      <a16:colId xmlns:a16="http://schemas.microsoft.com/office/drawing/2014/main" val="1737018417"/>
                    </a:ext>
                  </a:extLst>
                </a:gridCol>
                <a:gridCol w="822960">
                  <a:extLst>
                    <a:ext uri="{9D8B030D-6E8A-4147-A177-3AD203B41FA5}">
                      <a16:colId xmlns:a16="http://schemas.microsoft.com/office/drawing/2014/main" val="2144824804"/>
                    </a:ext>
                  </a:extLst>
                </a:gridCol>
                <a:gridCol w="822960">
                  <a:extLst>
                    <a:ext uri="{9D8B030D-6E8A-4147-A177-3AD203B41FA5}">
                      <a16:colId xmlns:a16="http://schemas.microsoft.com/office/drawing/2014/main" val="637001841"/>
                    </a:ext>
                  </a:extLst>
                </a:gridCol>
                <a:gridCol w="822960">
                  <a:extLst>
                    <a:ext uri="{9D8B030D-6E8A-4147-A177-3AD203B41FA5}">
                      <a16:colId xmlns:a16="http://schemas.microsoft.com/office/drawing/2014/main" val="4100849320"/>
                    </a:ext>
                  </a:extLst>
                </a:gridCol>
                <a:gridCol w="822960">
                  <a:extLst>
                    <a:ext uri="{9D8B030D-6E8A-4147-A177-3AD203B41FA5}">
                      <a16:colId xmlns:a16="http://schemas.microsoft.com/office/drawing/2014/main" val="3840217232"/>
                    </a:ext>
                  </a:extLst>
                </a:gridCol>
                <a:gridCol w="822960">
                  <a:extLst>
                    <a:ext uri="{9D8B030D-6E8A-4147-A177-3AD203B41FA5}">
                      <a16:colId xmlns:a16="http://schemas.microsoft.com/office/drawing/2014/main" val="599559947"/>
                    </a:ext>
                  </a:extLst>
                </a:gridCol>
                <a:gridCol w="822960">
                  <a:extLst>
                    <a:ext uri="{9D8B030D-6E8A-4147-A177-3AD203B41FA5}">
                      <a16:colId xmlns:a16="http://schemas.microsoft.com/office/drawing/2014/main" val="3349889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604992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- 2018-08-31 18:04:00 </a:t>
                      </a:r>
                      <a:r>
                        <a:rPr kumimoji="0" lang="de-DE" sz="1000" b="0" i="0" u="none" strike="noStrike" kern="1200" cap="none" spc="0" normalizeH="0" baseline="0" noProof="0">
                          <a:ln>
                            <a:noFill/>
                          </a:ln>
                          <a:solidFill>
                            <a:prstClr val="black"/>
                          </a:solidFill>
                          <a:effectLst/>
                          <a:uLnTx/>
                          <a:uFillTx/>
                          <a:latin typeface="+mn-lt"/>
                          <a:ea typeface="+mn-ea"/>
                          <a:cs typeface="+mn-cs"/>
                        </a:rPr>
                        <a:t> 
 Auf dem Weg zur Serienreife absolvierte die siebte Generation des 3er BMW ihre fahrdynamische Erprobung und Abstimmung auch auf der legendären Nordschleife des Nürburgrings.
Bleibt sich der 3er treu?  -  Was meinst du?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6717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- 2018-08-29 13:12:00 </a:t>
                      </a:r>
                      <a:r>
                        <a:rPr kumimoji="0" lang="en-US" sz="1000" b="0" i="0" u="none" strike="noStrike" kern="1200" cap="none" spc="0" normalizeH="0" baseline="0" noProof="0">
                          <a:ln>
                            <a:noFill/>
                          </a:ln>
                          <a:solidFill>
                            <a:prstClr val="black"/>
                          </a:solidFill>
                          <a:effectLst/>
                          <a:uLnTx/>
                          <a:uFillTx/>
                          <a:latin typeface="+mn-lt"/>
                          <a:ea typeface="+mn-ea"/>
                          <a:cs typeface="+mn-cs"/>
                        </a:rPr>
                        <a:t> 
 Der „Austro-Roadster“ 🇦🇹️:
Weltpremiere des neuen BMW Z4 in Pebble Beach.
BMW präsentiert die First Edition des neuen offenen Sportwagens auf dem Pebble Beach im kalifornischen Monterey.
Der neue BMW Z4 wird exklusiv in Österreich für den Weltmarkt produziert. Die Fertigung des neuen BMW Z4 startet noch dieses Jahr in Graz.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57841959"/>
                  </a:ext>
                </a:extLst>
              </a:tr>
            </a:tbl>
          </a:graphicData>
        </a:graphic>
      </p:graphicFrame>
      <p:sp>
        <p:nvSpPr>
          <p:cNvPr id="4" name="Text Placeholder 3">
            <a:extLst>
              <a:ext uri="{FF2B5EF4-FFF2-40B4-BE49-F238E27FC236}">
                <a16:creationId xmlns:a16="http://schemas.microsoft.com/office/drawing/2014/main" id="{964FB7A2-C1FB-4889-976E-2B77DA31B23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0294021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E4993-ACE1-456C-BEBF-B750AAC15241}"/>
              </a:ext>
            </a:extLst>
          </p:cNvPr>
          <p:cNvSpPr>
            <a:spLocks noGrp="1"/>
          </p:cNvSpPr>
          <p:nvPr>
            <p:ph type="title"/>
          </p:nvPr>
        </p:nvSpPr>
        <p:spPr/>
        <p:txBody>
          <a:bodyPr/>
          <a:lstStyle/>
          <a:p>
            <a:r>
              <a:rPr lang="de-DE"/>
              <a:t>Eigene Beiträge (Postings) + Reactions | Kohla-Strauss GmbH - 2 of 9</a:t>
            </a:r>
            <a:endParaRPr lang="en-US"/>
          </a:p>
        </p:txBody>
      </p:sp>
      <p:graphicFrame>
        <p:nvGraphicFramePr>
          <p:cNvPr id="5" name="Table Placeholder 4">
            <a:extLst>
              <a:ext uri="{FF2B5EF4-FFF2-40B4-BE49-F238E27FC236}">
                <a16:creationId xmlns:a16="http://schemas.microsoft.com/office/drawing/2014/main" id="{9680C161-C104-493B-9635-6C231CA04F5E}"/>
              </a:ext>
            </a:extLst>
          </p:cNvPr>
          <p:cNvGraphicFramePr>
            <a:graphicFrameLocks noGrp="1"/>
          </p:cNvGraphicFramePr>
          <p:nvPr>
            <p:ph type="tbl" sz="quarter" idx="13"/>
            <p:extLst>
              <p:ext uri="{D42A27DB-BD31-4B8C-83A1-F6EECF244321}">
                <p14:modId xmlns:p14="http://schemas.microsoft.com/office/powerpoint/2010/main" val="2748045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90363594"/>
                    </a:ext>
                  </a:extLst>
                </a:gridCol>
                <a:gridCol w="822960">
                  <a:extLst>
                    <a:ext uri="{9D8B030D-6E8A-4147-A177-3AD203B41FA5}">
                      <a16:colId xmlns:a16="http://schemas.microsoft.com/office/drawing/2014/main" val="2082739172"/>
                    </a:ext>
                  </a:extLst>
                </a:gridCol>
                <a:gridCol w="822960">
                  <a:extLst>
                    <a:ext uri="{9D8B030D-6E8A-4147-A177-3AD203B41FA5}">
                      <a16:colId xmlns:a16="http://schemas.microsoft.com/office/drawing/2014/main" val="1219152981"/>
                    </a:ext>
                  </a:extLst>
                </a:gridCol>
                <a:gridCol w="822960">
                  <a:extLst>
                    <a:ext uri="{9D8B030D-6E8A-4147-A177-3AD203B41FA5}">
                      <a16:colId xmlns:a16="http://schemas.microsoft.com/office/drawing/2014/main" val="1164287762"/>
                    </a:ext>
                  </a:extLst>
                </a:gridCol>
                <a:gridCol w="822960">
                  <a:extLst>
                    <a:ext uri="{9D8B030D-6E8A-4147-A177-3AD203B41FA5}">
                      <a16:colId xmlns:a16="http://schemas.microsoft.com/office/drawing/2014/main" val="4247098252"/>
                    </a:ext>
                  </a:extLst>
                </a:gridCol>
                <a:gridCol w="822960">
                  <a:extLst>
                    <a:ext uri="{9D8B030D-6E8A-4147-A177-3AD203B41FA5}">
                      <a16:colId xmlns:a16="http://schemas.microsoft.com/office/drawing/2014/main" val="3139048633"/>
                    </a:ext>
                  </a:extLst>
                </a:gridCol>
                <a:gridCol w="822960">
                  <a:extLst>
                    <a:ext uri="{9D8B030D-6E8A-4147-A177-3AD203B41FA5}">
                      <a16:colId xmlns:a16="http://schemas.microsoft.com/office/drawing/2014/main" val="3581559745"/>
                    </a:ext>
                  </a:extLst>
                </a:gridCol>
                <a:gridCol w="822960">
                  <a:extLst>
                    <a:ext uri="{9D8B030D-6E8A-4147-A177-3AD203B41FA5}">
                      <a16:colId xmlns:a16="http://schemas.microsoft.com/office/drawing/2014/main" val="3214125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937476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- 2018-08-27 18:12:00 </a:t>
                      </a:r>
                      <a:r>
                        <a:rPr kumimoji="0" lang="de-DE" sz="1000" b="0" i="0" u="none" strike="noStrike" kern="1200" cap="none" spc="0" normalizeH="0" baseline="0" noProof="0">
                          <a:ln>
                            <a:noFill/>
                          </a:ln>
                          <a:solidFill>
                            <a:prstClr val="black"/>
                          </a:solidFill>
                          <a:effectLst/>
                          <a:uLnTx/>
                          <a:uFillTx/>
                          <a:latin typeface="+mn-lt"/>
                          <a:ea typeface="+mn-ea"/>
                          <a:cs typeface="+mn-cs"/>
                        </a:rPr>
                        <a:t> 
 ... wir sind stolz, dass wir dieses hochwertige Opern-Festival jOPERA festivalsommer überstützen dürfen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02427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- 2018-08-25 13:10:00 </a:t>
                      </a:r>
                      <a:r>
                        <a:rPr kumimoji="0" lang="de-DE" sz="1000" b="0" i="0" u="none" strike="noStrike" kern="1200" cap="none" spc="0" normalizeH="0" baseline="0" noProof="0">
                          <a:ln>
                            <a:noFill/>
                          </a:ln>
                          <a:solidFill>
                            <a:prstClr val="black"/>
                          </a:solidFill>
                          <a:effectLst/>
                          <a:uLnTx/>
                          <a:uFillTx/>
                          <a:latin typeface="+mn-lt"/>
                          <a:ea typeface="+mn-ea"/>
                          <a:cs typeface="+mn-cs"/>
                        </a:rPr>
                        <a:t> 
 MINILIKE 2018. BREAK THE ROUTINE. Wir waren dabei 😎🚙🌍☀️
Unzählige MINI-Fahrerinnen und -fahrer aus ganz Österreich folgten am vergangenen Wochenende dem Aufruf der MINI-Community zum Jahrestreffen, dem MINILIKE 2018, am Flugplatz in Mariazell.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59322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- 2018-08-23 14:45:07 </a:t>
                      </a:r>
                      <a:r>
                        <a:rPr kumimoji="0" lang="de-DE" sz="1000" b="0" i="0" u="none" strike="noStrike" kern="1200" cap="none" spc="0" normalizeH="0" baseline="0" noProof="0">
                          <a:ln>
                            <a:noFill/>
                          </a:ln>
                          <a:solidFill>
                            <a:prstClr val="black"/>
                          </a:solidFill>
                          <a:effectLst/>
                          <a:uLnTx/>
                          <a:uFillTx/>
                          <a:latin typeface="+mn-lt"/>
                          <a:ea typeface="+mn-ea"/>
                          <a:cs typeface="+mn-cs"/>
                        </a:rPr>
                        <a:t> 
 ☀️ Sommer. Sonne. Sonnenschein. ☀️
Wir erleben den Sommerfahrspaß im MINI Cabrio. Und du?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5133456"/>
                  </a:ext>
                </a:extLst>
              </a:tr>
            </a:tbl>
          </a:graphicData>
        </a:graphic>
      </p:graphicFrame>
      <p:sp>
        <p:nvSpPr>
          <p:cNvPr id="4" name="Text Placeholder 3">
            <a:extLst>
              <a:ext uri="{FF2B5EF4-FFF2-40B4-BE49-F238E27FC236}">
                <a16:creationId xmlns:a16="http://schemas.microsoft.com/office/drawing/2014/main" id="{A30C0370-0D35-423F-BD5C-7878E3C23E8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393712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8A057-65E7-4DB5-B088-F1465B3B6488}"/>
              </a:ext>
            </a:extLst>
          </p:cNvPr>
          <p:cNvSpPr>
            <a:spLocks noGrp="1"/>
          </p:cNvSpPr>
          <p:nvPr>
            <p:ph type="title"/>
          </p:nvPr>
        </p:nvSpPr>
        <p:spPr/>
        <p:txBody>
          <a:bodyPr/>
          <a:lstStyle/>
          <a:p>
            <a:r>
              <a:rPr lang="de-DE"/>
              <a:t>Eigene Beiträge (Postings) + Reactions | Kohla-Strauss GmbH - 3 of 9</a:t>
            </a:r>
            <a:endParaRPr lang="en-US"/>
          </a:p>
        </p:txBody>
      </p:sp>
      <p:graphicFrame>
        <p:nvGraphicFramePr>
          <p:cNvPr id="5" name="Table Placeholder 4">
            <a:extLst>
              <a:ext uri="{FF2B5EF4-FFF2-40B4-BE49-F238E27FC236}">
                <a16:creationId xmlns:a16="http://schemas.microsoft.com/office/drawing/2014/main" id="{01E2F501-3541-4338-A1AF-5A2722F1D863}"/>
              </a:ext>
            </a:extLst>
          </p:cNvPr>
          <p:cNvGraphicFramePr>
            <a:graphicFrameLocks noGrp="1"/>
          </p:cNvGraphicFramePr>
          <p:nvPr>
            <p:ph type="tbl" sz="quarter" idx="13"/>
            <p:extLst>
              <p:ext uri="{D42A27DB-BD31-4B8C-83A1-F6EECF244321}">
                <p14:modId xmlns:p14="http://schemas.microsoft.com/office/powerpoint/2010/main" val="419117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97167784"/>
                    </a:ext>
                  </a:extLst>
                </a:gridCol>
                <a:gridCol w="822960">
                  <a:extLst>
                    <a:ext uri="{9D8B030D-6E8A-4147-A177-3AD203B41FA5}">
                      <a16:colId xmlns:a16="http://schemas.microsoft.com/office/drawing/2014/main" val="580340444"/>
                    </a:ext>
                  </a:extLst>
                </a:gridCol>
                <a:gridCol w="822960">
                  <a:extLst>
                    <a:ext uri="{9D8B030D-6E8A-4147-A177-3AD203B41FA5}">
                      <a16:colId xmlns:a16="http://schemas.microsoft.com/office/drawing/2014/main" val="3700788681"/>
                    </a:ext>
                  </a:extLst>
                </a:gridCol>
                <a:gridCol w="822960">
                  <a:extLst>
                    <a:ext uri="{9D8B030D-6E8A-4147-A177-3AD203B41FA5}">
                      <a16:colId xmlns:a16="http://schemas.microsoft.com/office/drawing/2014/main" val="4205294316"/>
                    </a:ext>
                  </a:extLst>
                </a:gridCol>
                <a:gridCol w="822960">
                  <a:extLst>
                    <a:ext uri="{9D8B030D-6E8A-4147-A177-3AD203B41FA5}">
                      <a16:colId xmlns:a16="http://schemas.microsoft.com/office/drawing/2014/main" val="3261376522"/>
                    </a:ext>
                  </a:extLst>
                </a:gridCol>
                <a:gridCol w="822960">
                  <a:extLst>
                    <a:ext uri="{9D8B030D-6E8A-4147-A177-3AD203B41FA5}">
                      <a16:colId xmlns:a16="http://schemas.microsoft.com/office/drawing/2014/main" val="565612808"/>
                    </a:ext>
                  </a:extLst>
                </a:gridCol>
                <a:gridCol w="822960">
                  <a:extLst>
                    <a:ext uri="{9D8B030D-6E8A-4147-A177-3AD203B41FA5}">
                      <a16:colId xmlns:a16="http://schemas.microsoft.com/office/drawing/2014/main" val="2143515388"/>
                    </a:ext>
                  </a:extLst>
                </a:gridCol>
                <a:gridCol w="822960">
                  <a:extLst>
                    <a:ext uri="{9D8B030D-6E8A-4147-A177-3AD203B41FA5}">
                      <a16:colId xmlns:a16="http://schemas.microsoft.com/office/drawing/2014/main" val="2654201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781690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- 2018-08-21 12:15:00 </a:t>
                      </a:r>
                      <a:r>
                        <a:rPr kumimoji="0" lang="en-US" sz="1000" b="0" i="0" u="none" strike="noStrike" kern="1200" cap="none" spc="0" normalizeH="0" baseline="0" noProof="0">
                          <a:ln>
                            <a:noFill/>
                          </a:ln>
                          <a:solidFill>
                            <a:prstClr val="black"/>
                          </a:solidFill>
                          <a:effectLst/>
                          <a:uLnTx/>
                          <a:uFillTx/>
                          <a:latin typeface="+mn-lt"/>
                          <a:ea typeface="+mn-ea"/>
                          <a:cs typeface="+mn-cs"/>
                        </a:rPr>
                        <a:t> 
 Folge keinem außer Dir selbst. 💥
Nur für kurze Zeit gibt's den BMW X2 im Leasing ab € 325,- bei € 0,- Anzahlung inklusive:
🔧 4 Jahre kostenloser Service
💬 Freisprecheinrichtung
🗺️ Navigationssystem
📹 Rückfahrkamera
⏬ Parkassistent
Die Teams von Kohla-Strauss in St. Michael und Oberpullendorf freuen sich auf Deinen Besuch!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23003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- 2018-08-19 09:20:00 </a:t>
                      </a:r>
                      <a:r>
                        <a:rPr kumimoji="0" lang="de-DE" sz="1000" b="0" i="0" u="none" strike="noStrike" kern="1200" cap="none" spc="0" normalizeH="0" baseline="0" noProof="0">
                          <a:ln>
                            <a:noFill/>
                          </a:ln>
                          <a:solidFill>
                            <a:prstClr val="black"/>
                          </a:solidFill>
                          <a:effectLst/>
                          <a:uLnTx/>
                          <a:uFillTx/>
                          <a:latin typeface="+mn-lt"/>
                          <a:ea typeface="+mn-ea"/>
                          <a:cs typeface="+mn-cs"/>
                        </a:rPr>
                        <a:t> 
 Als offizieller Mobilitätspartner steht BMW an der Seite der GAMECHANGER, um mit dir die Welt umfassend nachhaltig zu verändern und einen Beitrag für eine bessere Lebensqualität zu leisten – gestern, heute und in den nächsten 100 Jahren.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82265159"/>
                  </a:ext>
                </a:extLst>
              </a:tr>
            </a:tbl>
          </a:graphicData>
        </a:graphic>
      </p:graphicFrame>
      <p:sp>
        <p:nvSpPr>
          <p:cNvPr id="4" name="Text Placeholder 3">
            <a:extLst>
              <a:ext uri="{FF2B5EF4-FFF2-40B4-BE49-F238E27FC236}">
                <a16:creationId xmlns:a16="http://schemas.microsoft.com/office/drawing/2014/main" id="{AE0383F6-558A-4267-A470-D44249504650}"/>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7994071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9B7DB-AD9D-44BB-99F9-A8C85F164CC8}"/>
              </a:ext>
            </a:extLst>
          </p:cNvPr>
          <p:cNvSpPr>
            <a:spLocks noGrp="1"/>
          </p:cNvSpPr>
          <p:nvPr>
            <p:ph type="title"/>
          </p:nvPr>
        </p:nvSpPr>
        <p:spPr/>
        <p:txBody>
          <a:bodyPr/>
          <a:lstStyle/>
          <a:p>
            <a:r>
              <a:rPr lang="de-DE"/>
              <a:t>Eigene Beiträge (Postings) + Reactions | Kohla-Strauss GmbH - 4 of 9</a:t>
            </a:r>
            <a:endParaRPr lang="en-US"/>
          </a:p>
        </p:txBody>
      </p:sp>
      <p:graphicFrame>
        <p:nvGraphicFramePr>
          <p:cNvPr id="5" name="Table Placeholder 4">
            <a:extLst>
              <a:ext uri="{FF2B5EF4-FFF2-40B4-BE49-F238E27FC236}">
                <a16:creationId xmlns:a16="http://schemas.microsoft.com/office/drawing/2014/main" id="{413C7676-8FE4-45B5-B991-83B8D9B560F5}"/>
              </a:ext>
            </a:extLst>
          </p:cNvPr>
          <p:cNvGraphicFramePr>
            <a:graphicFrameLocks noGrp="1"/>
          </p:cNvGraphicFramePr>
          <p:nvPr>
            <p:ph type="tbl" sz="quarter" idx="13"/>
            <p:extLst>
              <p:ext uri="{D42A27DB-BD31-4B8C-83A1-F6EECF244321}">
                <p14:modId xmlns:p14="http://schemas.microsoft.com/office/powerpoint/2010/main" val="3809266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12929773"/>
                    </a:ext>
                  </a:extLst>
                </a:gridCol>
                <a:gridCol w="822960">
                  <a:extLst>
                    <a:ext uri="{9D8B030D-6E8A-4147-A177-3AD203B41FA5}">
                      <a16:colId xmlns:a16="http://schemas.microsoft.com/office/drawing/2014/main" val="191515979"/>
                    </a:ext>
                  </a:extLst>
                </a:gridCol>
                <a:gridCol w="822960">
                  <a:extLst>
                    <a:ext uri="{9D8B030D-6E8A-4147-A177-3AD203B41FA5}">
                      <a16:colId xmlns:a16="http://schemas.microsoft.com/office/drawing/2014/main" val="2573084424"/>
                    </a:ext>
                  </a:extLst>
                </a:gridCol>
                <a:gridCol w="822960">
                  <a:extLst>
                    <a:ext uri="{9D8B030D-6E8A-4147-A177-3AD203B41FA5}">
                      <a16:colId xmlns:a16="http://schemas.microsoft.com/office/drawing/2014/main" val="3637356268"/>
                    </a:ext>
                  </a:extLst>
                </a:gridCol>
                <a:gridCol w="822960">
                  <a:extLst>
                    <a:ext uri="{9D8B030D-6E8A-4147-A177-3AD203B41FA5}">
                      <a16:colId xmlns:a16="http://schemas.microsoft.com/office/drawing/2014/main" val="4158155435"/>
                    </a:ext>
                  </a:extLst>
                </a:gridCol>
                <a:gridCol w="822960">
                  <a:extLst>
                    <a:ext uri="{9D8B030D-6E8A-4147-A177-3AD203B41FA5}">
                      <a16:colId xmlns:a16="http://schemas.microsoft.com/office/drawing/2014/main" val="4280435763"/>
                    </a:ext>
                  </a:extLst>
                </a:gridCol>
                <a:gridCol w="822960">
                  <a:extLst>
                    <a:ext uri="{9D8B030D-6E8A-4147-A177-3AD203B41FA5}">
                      <a16:colId xmlns:a16="http://schemas.microsoft.com/office/drawing/2014/main" val="3458841413"/>
                    </a:ext>
                  </a:extLst>
                </a:gridCol>
                <a:gridCol w="822960">
                  <a:extLst>
                    <a:ext uri="{9D8B030D-6E8A-4147-A177-3AD203B41FA5}">
                      <a16:colId xmlns:a16="http://schemas.microsoft.com/office/drawing/2014/main" val="152897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97459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- 2018-08-17 17:50:00 </a:t>
                      </a:r>
                      <a:r>
                        <a:rPr kumimoji="0" lang="de-DE" sz="1000" b="0" i="0" u="none" strike="noStrike" kern="1200" cap="none" spc="0" normalizeH="0" baseline="0" noProof="0">
                          <a:ln>
                            <a:noFill/>
                          </a:ln>
                          <a:solidFill>
                            <a:prstClr val="black"/>
                          </a:solidFill>
                          <a:effectLst/>
                          <a:uLnTx/>
                          <a:uFillTx/>
                          <a:latin typeface="+mn-lt"/>
                          <a:ea typeface="+mn-ea"/>
                          <a:cs typeface="+mn-cs"/>
                        </a:rPr>
                        <a:t> 
 MINI YOURS. GANZ PERSÖNLICH.
Kennst du schon MINI Yours?
Dieses innovative Angebot ermöglicht dir, Side Scuttles, Dekorleisten, Einstiegsleisten und LED-Türprojektoren in einem von deinem kreierten Design produzieren zu lassen.
Ein MINI repräsentiert deine Persönlichkeit. Je ausgeprägter der Charakter, desto individueller das Fahrzeug. Mit MINI Yours machst du deinen MINI zum exklusiven Einzelstück.
Mehr Infos findest du unter:
🌍 https://www.mini.at/de_AT/home/range/mini-yours.html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56069994"/>
                  </a:ext>
                </a:extLst>
              </a:tr>
            </a:tbl>
          </a:graphicData>
        </a:graphic>
      </p:graphicFrame>
      <p:sp>
        <p:nvSpPr>
          <p:cNvPr id="4" name="Text Placeholder 3">
            <a:extLst>
              <a:ext uri="{FF2B5EF4-FFF2-40B4-BE49-F238E27FC236}">
                <a16:creationId xmlns:a16="http://schemas.microsoft.com/office/drawing/2014/main" id="{9D52901E-293D-4CB4-BC4A-595699AE8586}"/>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1342488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43EA6-9596-44DF-A6B8-E684A5B3721F}"/>
              </a:ext>
            </a:extLst>
          </p:cNvPr>
          <p:cNvSpPr>
            <a:spLocks noGrp="1"/>
          </p:cNvSpPr>
          <p:nvPr>
            <p:ph type="title"/>
          </p:nvPr>
        </p:nvSpPr>
        <p:spPr/>
        <p:txBody>
          <a:bodyPr/>
          <a:lstStyle/>
          <a:p>
            <a:r>
              <a:rPr lang="de-DE"/>
              <a:t>Eigene Beiträge (Postings) + Reactions | Kohla-Strauss GmbH - 5 of 9</a:t>
            </a:r>
            <a:endParaRPr lang="en-US"/>
          </a:p>
        </p:txBody>
      </p:sp>
      <p:graphicFrame>
        <p:nvGraphicFramePr>
          <p:cNvPr id="5" name="Table Placeholder 4">
            <a:extLst>
              <a:ext uri="{FF2B5EF4-FFF2-40B4-BE49-F238E27FC236}">
                <a16:creationId xmlns:a16="http://schemas.microsoft.com/office/drawing/2014/main" id="{A68AEC9F-B739-4DFC-BD61-C2CE41CF7FE4}"/>
              </a:ext>
            </a:extLst>
          </p:cNvPr>
          <p:cNvGraphicFramePr>
            <a:graphicFrameLocks noGrp="1"/>
          </p:cNvGraphicFramePr>
          <p:nvPr>
            <p:ph type="tbl" sz="quarter" idx="13"/>
            <p:extLst>
              <p:ext uri="{D42A27DB-BD31-4B8C-83A1-F6EECF244321}">
                <p14:modId xmlns:p14="http://schemas.microsoft.com/office/powerpoint/2010/main" val="3254436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83671523"/>
                    </a:ext>
                  </a:extLst>
                </a:gridCol>
                <a:gridCol w="822960">
                  <a:extLst>
                    <a:ext uri="{9D8B030D-6E8A-4147-A177-3AD203B41FA5}">
                      <a16:colId xmlns:a16="http://schemas.microsoft.com/office/drawing/2014/main" val="1346181623"/>
                    </a:ext>
                  </a:extLst>
                </a:gridCol>
                <a:gridCol w="822960">
                  <a:extLst>
                    <a:ext uri="{9D8B030D-6E8A-4147-A177-3AD203B41FA5}">
                      <a16:colId xmlns:a16="http://schemas.microsoft.com/office/drawing/2014/main" val="2747702594"/>
                    </a:ext>
                  </a:extLst>
                </a:gridCol>
                <a:gridCol w="822960">
                  <a:extLst>
                    <a:ext uri="{9D8B030D-6E8A-4147-A177-3AD203B41FA5}">
                      <a16:colId xmlns:a16="http://schemas.microsoft.com/office/drawing/2014/main" val="1783531822"/>
                    </a:ext>
                  </a:extLst>
                </a:gridCol>
                <a:gridCol w="822960">
                  <a:extLst>
                    <a:ext uri="{9D8B030D-6E8A-4147-A177-3AD203B41FA5}">
                      <a16:colId xmlns:a16="http://schemas.microsoft.com/office/drawing/2014/main" val="1177262927"/>
                    </a:ext>
                  </a:extLst>
                </a:gridCol>
                <a:gridCol w="822960">
                  <a:extLst>
                    <a:ext uri="{9D8B030D-6E8A-4147-A177-3AD203B41FA5}">
                      <a16:colId xmlns:a16="http://schemas.microsoft.com/office/drawing/2014/main" val="2006965762"/>
                    </a:ext>
                  </a:extLst>
                </a:gridCol>
                <a:gridCol w="822960">
                  <a:extLst>
                    <a:ext uri="{9D8B030D-6E8A-4147-A177-3AD203B41FA5}">
                      <a16:colId xmlns:a16="http://schemas.microsoft.com/office/drawing/2014/main" val="4012119257"/>
                    </a:ext>
                  </a:extLst>
                </a:gridCol>
                <a:gridCol w="822960">
                  <a:extLst>
                    <a:ext uri="{9D8B030D-6E8A-4147-A177-3AD203B41FA5}">
                      <a16:colId xmlns:a16="http://schemas.microsoft.com/office/drawing/2014/main" val="1914160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690982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- 2018-08-16 13:37:42 </a:t>
                      </a:r>
                      <a:r>
                        <a:rPr kumimoji="0" lang="de-DE" sz="1000" b="0" i="0" u="none" strike="noStrike" kern="1200" cap="none" spc="0" normalizeH="0" baseline="0" noProof="0">
                          <a:ln>
                            <a:noFill/>
                          </a:ln>
                          <a:solidFill>
                            <a:prstClr val="black"/>
                          </a:solidFill>
                          <a:effectLst/>
                          <a:uLnTx/>
                          <a:uFillTx/>
                          <a:latin typeface="+mn-lt"/>
                          <a:ea typeface="+mn-ea"/>
                          <a:cs typeface="+mn-cs"/>
                        </a:rPr>
                        <a:t> 
 Mit diesem BMW-M5-Werbeklassiker wollen wir Madonna zum heutigen 60er gratulieren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74239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- 2018-08-15 15:47:00 </a:t>
                      </a:r>
                      <a:r>
                        <a:rPr kumimoji="0" lang="en-US" sz="1000" b="0" i="0" u="none" strike="noStrike" kern="1200" cap="none" spc="0" normalizeH="0" baseline="0" noProof="0">
                          <a:ln>
                            <a:noFill/>
                          </a:ln>
                          <a:solidFill>
                            <a:prstClr val="black"/>
                          </a:solidFill>
                          <a:effectLst/>
                          <a:uLnTx/>
                          <a:uFillTx/>
                          <a:latin typeface="+mn-lt"/>
                          <a:ea typeface="+mn-ea"/>
                          <a:cs typeface="+mn-cs"/>
                        </a:rPr>
                        <a:t> 
 ⚡ FAIRPAY. BMW i3. ⚡
Möchtest du die Zukunft hautnah erleben?
... dann steige jetzt ein - mit dem aktuellen Angebot gibt es den innovativen BMW i3 jetzt ab € 299,-- im Monat.
🚙 ohne Anzahlung.
🚙 BMW Service Inclusive Paket (kostenloses Service für 5 Jahre oder 60.000 km)
Fragen? Unser Verkaufsteam steht dir gerne zur Verfügung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01906032"/>
                  </a:ext>
                </a:extLst>
              </a:tr>
            </a:tbl>
          </a:graphicData>
        </a:graphic>
      </p:graphicFrame>
      <p:sp>
        <p:nvSpPr>
          <p:cNvPr id="4" name="Text Placeholder 3">
            <a:extLst>
              <a:ext uri="{FF2B5EF4-FFF2-40B4-BE49-F238E27FC236}">
                <a16:creationId xmlns:a16="http://schemas.microsoft.com/office/drawing/2014/main" id="{9E052C84-68B4-4C39-A0E9-6EBDA5310C3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2752361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1D86C-4F0C-41E9-BAED-2CC91216308F}"/>
              </a:ext>
            </a:extLst>
          </p:cNvPr>
          <p:cNvSpPr>
            <a:spLocks noGrp="1"/>
          </p:cNvSpPr>
          <p:nvPr>
            <p:ph type="title"/>
          </p:nvPr>
        </p:nvSpPr>
        <p:spPr/>
        <p:txBody>
          <a:bodyPr/>
          <a:lstStyle/>
          <a:p>
            <a:r>
              <a:rPr lang="de-DE"/>
              <a:t>Eigene Beiträge (Postings) + Reactions | Kohla-Strauss GmbH - 6 of 9</a:t>
            </a:r>
            <a:endParaRPr lang="en-US"/>
          </a:p>
        </p:txBody>
      </p:sp>
      <p:graphicFrame>
        <p:nvGraphicFramePr>
          <p:cNvPr id="5" name="Table Placeholder 4">
            <a:extLst>
              <a:ext uri="{FF2B5EF4-FFF2-40B4-BE49-F238E27FC236}">
                <a16:creationId xmlns:a16="http://schemas.microsoft.com/office/drawing/2014/main" id="{857C3012-8253-4320-A622-0772A32BD521}"/>
              </a:ext>
            </a:extLst>
          </p:cNvPr>
          <p:cNvGraphicFramePr>
            <a:graphicFrameLocks noGrp="1"/>
          </p:cNvGraphicFramePr>
          <p:nvPr>
            <p:ph type="tbl" sz="quarter" idx="13"/>
            <p:extLst>
              <p:ext uri="{D42A27DB-BD31-4B8C-83A1-F6EECF244321}">
                <p14:modId xmlns:p14="http://schemas.microsoft.com/office/powerpoint/2010/main" val="1432109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3355414"/>
                    </a:ext>
                  </a:extLst>
                </a:gridCol>
                <a:gridCol w="822960">
                  <a:extLst>
                    <a:ext uri="{9D8B030D-6E8A-4147-A177-3AD203B41FA5}">
                      <a16:colId xmlns:a16="http://schemas.microsoft.com/office/drawing/2014/main" val="989171425"/>
                    </a:ext>
                  </a:extLst>
                </a:gridCol>
                <a:gridCol w="822960">
                  <a:extLst>
                    <a:ext uri="{9D8B030D-6E8A-4147-A177-3AD203B41FA5}">
                      <a16:colId xmlns:a16="http://schemas.microsoft.com/office/drawing/2014/main" val="1988764698"/>
                    </a:ext>
                  </a:extLst>
                </a:gridCol>
                <a:gridCol w="822960">
                  <a:extLst>
                    <a:ext uri="{9D8B030D-6E8A-4147-A177-3AD203B41FA5}">
                      <a16:colId xmlns:a16="http://schemas.microsoft.com/office/drawing/2014/main" val="861770323"/>
                    </a:ext>
                  </a:extLst>
                </a:gridCol>
                <a:gridCol w="822960">
                  <a:extLst>
                    <a:ext uri="{9D8B030D-6E8A-4147-A177-3AD203B41FA5}">
                      <a16:colId xmlns:a16="http://schemas.microsoft.com/office/drawing/2014/main" val="2735808362"/>
                    </a:ext>
                  </a:extLst>
                </a:gridCol>
                <a:gridCol w="822960">
                  <a:extLst>
                    <a:ext uri="{9D8B030D-6E8A-4147-A177-3AD203B41FA5}">
                      <a16:colId xmlns:a16="http://schemas.microsoft.com/office/drawing/2014/main" val="3455355570"/>
                    </a:ext>
                  </a:extLst>
                </a:gridCol>
                <a:gridCol w="822960">
                  <a:extLst>
                    <a:ext uri="{9D8B030D-6E8A-4147-A177-3AD203B41FA5}">
                      <a16:colId xmlns:a16="http://schemas.microsoft.com/office/drawing/2014/main" val="2532449777"/>
                    </a:ext>
                  </a:extLst>
                </a:gridCol>
                <a:gridCol w="822960">
                  <a:extLst>
                    <a:ext uri="{9D8B030D-6E8A-4147-A177-3AD203B41FA5}">
                      <a16:colId xmlns:a16="http://schemas.microsoft.com/office/drawing/2014/main" val="2261866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109400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- 2018-08-13 17:15:01 </a:t>
                      </a:r>
                      <a:r>
                        <a:rPr kumimoji="0" lang="en-US" sz="1000" b="0" i="0" u="none" strike="noStrike" kern="1200" cap="none" spc="0" normalizeH="0" baseline="0" noProof="0">
                          <a:ln>
                            <a:noFill/>
                          </a:ln>
                          <a:solidFill>
                            <a:prstClr val="black"/>
                          </a:solidFill>
                          <a:effectLst/>
                          <a:uLnTx/>
                          <a:uFillTx/>
                          <a:latin typeface="+mn-lt"/>
                          <a:ea typeface="+mn-ea"/>
                          <a:cs typeface="+mn-cs"/>
                        </a:rPr>
                        <a:t> 
 Ausfahrt Abenteuer! 🏞️
Der MINI Countryman bringt Sie dahin, wo andere Fahrzeuge aufgeben müssen. 💪 Den ultimativen Allrounder mit #Allradantrieb gibt's im MINI RELAX Leasing bereits ab € 239,- p.M.
Du willst den MINI Countryman probefahren? 👉 Schreib' uns eine Nachricht und vereinbare einen Termin.
#AusfahrtAbenteuer #GroßeLiebe #MINI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01597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- 2018-08-11 12:25:00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ein schönes Wochenende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99828087"/>
                  </a:ext>
                </a:extLst>
              </a:tr>
            </a:tbl>
          </a:graphicData>
        </a:graphic>
      </p:graphicFrame>
      <p:sp>
        <p:nvSpPr>
          <p:cNvPr id="4" name="Text Placeholder 3">
            <a:extLst>
              <a:ext uri="{FF2B5EF4-FFF2-40B4-BE49-F238E27FC236}">
                <a16:creationId xmlns:a16="http://schemas.microsoft.com/office/drawing/2014/main" id="{F5EAE663-6156-4120-8A64-DEB054AABD0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6741110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EBF3A-30DB-4B69-AFB3-F60D8F2649E0}"/>
              </a:ext>
            </a:extLst>
          </p:cNvPr>
          <p:cNvSpPr>
            <a:spLocks noGrp="1"/>
          </p:cNvSpPr>
          <p:nvPr>
            <p:ph type="title"/>
          </p:nvPr>
        </p:nvSpPr>
        <p:spPr/>
        <p:txBody>
          <a:bodyPr/>
          <a:lstStyle/>
          <a:p>
            <a:r>
              <a:rPr lang="de-DE"/>
              <a:t>Eigene Beiträge (Postings) + Reactions | Kohla-Strauss GmbH - 7 of 9</a:t>
            </a:r>
            <a:endParaRPr lang="en-US"/>
          </a:p>
        </p:txBody>
      </p:sp>
      <p:graphicFrame>
        <p:nvGraphicFramePr>
          <p:cNvPr id="5" name="Table Placeholder 4">
            <a:extLst>
              <a:ext uri="{FF2B5EF4-FFF2-40B4-BE49-F238E27FC236}">
                <a16:creationId xmlns:a16="http://schemas.microsoft.com/office/drawing/2014/main" id="{B57B5F9D-415E-4B8A-99CB-C406EEA2CCCF}"/>
              </a:ext>
            </a:extLst>
          </p:cNvPr>
          <p:cNvGraphicFramePr>
            <a:graphicFrameLocks noGrp="1"/>
          </p:cNvGraphicFramePr>
          <p:nvPr>
            <p:ph type="tbl" sz="quarter" idx="13"/>
            <p:extLst>
              <p:ext uri="{D42A27DB-BD31-4B8C-83A1-F6EECF244321}">
                <p14:modId xmlns:p14="http://schemas.microsoft.com/office/powerpoint/2010/main" val="443091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2526319"/>
                    </a:ext>
                  </a:extLst>
                </a:gridCol>
                <a:gridCol w="822960">
                  <a:extLst>
                    <a:ext uri="{9D8B030D-6E8A-4147-A177-3AD203B41FA5}">
                      <a16:colId xmlns:a16="http://schemas.microsoft.com/office/drawing/2014/main" val="3127156821"/>
                    </a:ext>
                  </a:extLst>
                </a:gridCol>
                <a:gridCol w="822960">
                  <a:extLst>
                    <a:ext uri="{9D8B030D-6E8A-4147-A177-3AD203B41FA5}">
                      <a16:colId xmlns:a16="http://schemas.microsoft.com/office/drawing/2014/main" val="1740509526"/>
                    </a:ext>
                  </a:extLst>
                </a:gridCol>
                <a:gridCol w="822960">
                  <a:extLst>
                    <a:ext uri="{9D8B030D-6E8A-4147-A177-3AD203B41FA5}">
                      <a16:colId xmlns:a16="http://schemas.microsoft.com/office/drawing/2014/main" val="4027492441"/>
                    </a:ext>
                  </a:extLst>
                </a:gridCol>
                <a:gridCol w="822960">
                  <a:extLst>
                    <a:ext uri="{9D8B030D-6E8A-4147-A177-3AD203B41FA5}">
                      <a16:colId xmlns:a16="http://schemas.microsoft.com/office/drawing/2014/main" val="313799785"/>
                    </a:ext>
                  </a:extLst>
                </a:gridCol>
                <a:gridCol w="822960">
                  <a:extLst>
                    <a:ext uri="{9D8B030D-6E8A-4147-A177-3AD203B41FA5}">
                      <a16:colId xmlns:a16="http://schemas.microsoft.com/office/drawing/2014/main" val="151833732"/>
                    </a:ext>
                  </a:extLst>
                </a:gridCol>
                <a:gridCol w="822960">
                  <a:extLst>
                    <a:ext uri="{9D8B030D-6E8A-4147-A177-3AD203B41FA5}">
                      <a16:colId xmlns:a16="http://schemas.microsoft.com/office/drawing/2014/main" val="1631420655"/>
                    </a:ext>
                  </a:extLst>
                </a:gridCol>
                <a:gridCol w="822960">
                  <a:extLst>
                    <a:ext uri="{9D8B030D-6E8A-4147-A177-3AD203B41FA5}">
                      <a16:colId xmlns:a16="http://schemas.microsoft.com/office/drawing/2014/main" val="2948111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16411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- 2018-08-09 12:22:00 </a:t>
                      </a:r>
                      <a:r>
                        <a:rPr kumimoji="0" lang="de-DE" sz="1000" b="0" i="0" u="none" strike="noStrike" kern="1200" cap="none" spc="0" normalizeH="0" baseline="0" noProof="0">
                          <a:ln>
                            <a:noFill/>
                          </a:ln>
                          <a:solidFill>
                            <a:prstClr val="black"/>
                          </a:solidFill>
                          <a:effectLst/>
                          <a:uLnTx/>
                          <a:uFillTx/>
                          <a:latin typeface="+mn-lt"/>
                          <a:ea typeface="+mn-ea"/>
                          <a:cs typeface="+mn-cs"/>
                        </a:rPr>
                        <a:t> 
 ⚡FAST LOVE.⚡
Michael Furlan freut sich über seinen BMW M140i in estoril blau metallic. Wir danken ihm für das entgegengebrachte Vertrauen in unser Unternehmen und wünschen viel Freude am 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42376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- 2018-08-07 09:01:00 </a:t>
                      </a:r>
                      <a:r>
                        <a:rPr kumimoji="0" lang="de-DE" sz="1000" b="0" i="0" u="none" strike="noStrike" kern="1200" cap="none" spc="0" normalizeH="0" baseline="0" noProof="0">
                          <a:ln>
                            <a:noFill/>
                          </a:ln>
                          <a:solidFill>
                            <a:prstClr val="black"/>
                          </a:solidFill>
                          <a:effectLst/>
                          <a:uLnTx/>
                          <a:uFillTx/>
                          <a:latin typeface="+mn-lt"/>
                          <a:ea typeface="+mn-ea"/>
                          <a:cs typeface="+mn-cs"/>
                        </a:rPr>
                        <a:t> 
 Sabine Bintinger unterstützt seit Mitte Juli als Vertriebsassistentin unser Team in Oberpullendorf.
Herzlich Willkommen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19008783"/>
                  </a:ext>
                </a:extLst>
              </a:tr>
            </a:tbl>
          </a:graphicData>
        </a:graphic>
      </p:graphicFrame>
      <p:sp>
        <p:nvSpPr>
          <p:cNvPr id="4" name="Text Placeholder 3">
            <a:extLst>
              <a:ext uri="{FF2B5EF4-FFF2-40B4-BE49-F238E27FC236}">
                <a16:creationId xmlns:a16="http://schemas.microsoft.com/office/drawing/2014/main" id="{A2AAA1EB-D06D-4470-AFE9-FAB6C3019BC3}"/>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2655130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810EA-F40C-4C11-9894-C77CAB5D1D46}"/>
              </a:ext>
            </a:extLst>
          </p:cNvPr>
          <p:cNvSpPr>
            <a:spLocks noGrp="1"/>
          </p:cNvSpPr>
          <p:nvPr>
            <p:ph type="title"/>
          </p:nvPr>
        </p:nvSpPr>
        <p:spPr/>
        <p:txBody>
          <a:bodyPr/>
          <a:lstStyle/>
          <a:p>
            <a:r>
              <a:rPr lang="de-DE"/>
              <a:t>Eigene Beiträge (Postings) + Reactions | Kohla-Strauss GmbH - 8 of 9</a:t>
            </a:r>
            <a:endParaRPr lang="en-US"/>
          </a:p>
        </p:txBody>
      </p:sp>
      <p:graphicFrame>
        <p:nvGraphicFramePr>
          <p:cNvPr id="5" name="Table Placeholder 4">
            <a:extLst>
              <a:ext uri="{FF2B5EF4-FFF2-40B4-BE49-F238E27FC236}">
                <a16:creationId xmlns:a16="http://schemas.microsoft.com/office/drawing/2014/main" id="{B14097C3-E546-4F84-B972-E3BDFC3EE7AC}"/>
              </a:ext>
            </a:extLst>
          </p:cNvPr>
          <p:cNvGraphicFramePr>
            <a:graphicFrameLocks noGrp="1"/>
          </p:cNvGraphicFramePr>
          <p:nvPr>
            <p:ph type="tbl" sz="quarter" idx="13"/>
            <p:extLst>
              <p:ext uri="{D42A27DB-BD31-4B8C-83A1-F6EECF244321}">
                <p14:modId xmlns:p14="http://schemas.microsoft.com/office/powerpoint/2010/main" val="2961274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4773636"/>
                    </a:ext>
                  </a:extLst>
                </a:gridCol>
                <a:gridCol w="822960">
                  <a:extLst>
                    <a:ext uri="{9D8B030D-6E8A-4147-A177-3AD203B41FA5}">
                      <a16:colId xmlns:a16="http://schemas.microsoft.com/office/drawing/2014/main" val="3871309800"/>
                    </a:ext>
                  </a:extLst>
                </a:gridCol>
                <a:gridCol w="822960">
                  <a:extLst>
                    <a:ext uri="{9D8B030D-6E8A-4147-A177-3AD203B41FA5}">
                      <a16:colId xmlns:a16="http://schemas.microsoft.com/office/drawing/2014/main" val="2662792746"/>
                    </a:ext>
                  </a:extLst>
                </a:gridCol>
                <a:gridCol w="822960">
                  <a:extLst>
                    <a:ext uri="{9D8B030D-6E8A-4147-A177-3AD203B41FA5}">
                      <a16:colId xmlns:a16="http://schemas.microsoft.com/office/drawing/2014/main" val="4091916421"/>
                    </a:ext>
                  </a:extLst>
                </a:gridCol>
                <a:gridCol w="822960">
                  <a:extLst>
                    <a:ext uri="{9D8B030D-6E8A-4147-A177-3AD203B41FA5}">
                      <a16:colId xmlns:a16="http://schemas.microsoft.com/office/drawing/2014/main" val="864496572"/>
                    </a:ext>
                  </a:extLst>
                </a:gridCol>
                <a:gridCol w="822960">
                  <a:extLst>
                    <a:ext uri="{9D8B030D-6E8A-4147-A177-3AD203B41FA5}">
                      <a16:colId xmlns:a16="http://schemas.microsoft.com/office/drawing/2014/main" val="3081168924"/>
                    </a:ext>
                  </a:extLst>
                </a:gridCol>
                <a:gridCol w="822960">
                  <a:extLst>
                    <a:ext uri="{9D8B030D-6E8A-4147-A177-3AD203B41FA5}">
                      <a16:colId xmlns:a16="http://schemas.microsoft.com/office/drawing/2014/main" val="294738230"/>
                    </a:ext>
                  </a:extLst>
                </a:gridCol>
                <a:gridCol w="822960">
                  <a:extLst>
                    <a:ext uri="{9D8B030D-6E8A-4147-A177-3AD203B41FA5}">
                      <a16:colId xmlns:a16="http://schemas.microsoft.com/office/drawing/2014/main" val="2470406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781520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- 2018-08-05 09:18:00 </a:t>
                      </a:r>
                      <a:r>
                        <a:rPr kumimoji="0" lang="de-DE" sz="1000" b="0" i="0" u="none" strike="noStrike" kern="1200" cap="none" spc="0" normalizeH="0" baseline="0" noProof="0">
                          <a:ln>
                            <a:noFill/>
                          </a:ln>
                          <a:solidFill>
                            <a:prstClr val="black"/>
                          </a:solidFill>
                          <a:effectLst/>
                          <a:uLnTx/>
                          <a:uFillTx/>
                          <a:latin typeface="+mn-lt"/>
                          <a:ea typeface="+mn-ea"/>
                          <a:cs typeface="+mn-cs"/>
                        </a:rPr>
                        <a:t> 
 ⚡ Driving Luxury. ⚡
Erwin Hochwarter (Inhaber H&amp;P Trading GmbH) freut sich über seinen neuen BMW 7er in azuritschwarz metallic. Wir danken ihm für das entgegengebrachte Vertrauen in unser Unternehmen und wünschen viel Freude am 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34525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Kohla-Strauss GmbH - 2018-08-03 15:57:00 </a:t>
                      </a:r>
                      <a:r>
                        <a:rPr kumimoji="0" lang="en-US" sz="1000" b="0" i="0" u="none" strike="noStrike" kern="1200" cap="none" spc="0" normalizeH="0" baseline="0" noProof="0">
                          <a:ln>
                            <a:noFill/>
                          </a:ln>
                          <a:solidFill>
                            <a:prstClr val="black"/>
                          </a:solidFill>
                          <a:effectLst/>
                          <a:uLnTx/>
                          <a:uFillTx/>
                          <a:latin typeface="+mn-lt"/>
                          <a:ea typeface="+mn-ea"/>
                          <a:cs typeface="+mn-cs"/>
                        </a:rPr>
                        <a:t> 
 Filmreif: Ein BMW M5 für Tom Cruise ⚡
BMW und Paramount Pictures zeigen den neuen BMW M5 an der Seite von Tom Cruise alias Ethan Hunt in den spektakulären Fahrszenen und Stunts des neuen, action-geladenen Kinofilms "Mission: Impossible – Fallout".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52460648"/>
                  </a:ext>
                </a:extLst>
              </a:tr>
            </a:tbl>
          </a:graphicData>
        </a:graphic>
      </p:graphicFrame>
      <p:sp>
        <p:nvSpPr>
          <p:cNvPr id="4" name="Text Placeholder 3">
            <a:extLst>
              <a:ext uri="{FF2B5EF4-FFF2-40B4-BE49-F238E27FC236}">
                <a16:creationId xmlns:a16="http://schemas.microsoft.com/office/drawing/2014/main" id="{0F2C0257-3F30-434D-84B2-4BE2807FA8C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0361925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896CE-3EE8-4AC4-A5DC-CB57BBA8576A}"/>
              </a:ext>
            </a:extLst>
          </p:cNvPr>
          <p:cNvSpPr>
            <a:spLocks noGrp="1"/>
          </p:cNvSpPr>
          <p:nvPr>
            <p:ph type="title"/>
          </p:nvPr>
        </p:nvSpPr>
        <p:spPr/>
        <p:txBody>
          <a:bodyPr/>
          <a:lstStyle/>
          <a:p>
            <a:r>
              <a:rPr lang="de-DE"/>
              <a:t>Eigene Beiträge (Postings) + Reactions | Kohla-Strauss GmbH - 9 of 9</a:t>
            </a:r>
            <a:endParaRPr lang="en-US"/>
          </a:p>
        </p:txBody>
      </p:sp>
      <p:graphicFrame>
        <p:nvGraphicFramePr>
          <p:cNvPr id="5" name="Table Placeholder 4">
            <a:extLst>
              <a:ext uri="{FF2B5EF4-FFF2-40B4-BE49-F238E27FC236}">
                <a16:creationId xmlns:a16="http://schemas.microsoft.com/office/drawing/2014/main" id="{5EAF0248-10A6-415B-BDA0-E629B1452750}"/>
              </a:ext>
            </a:extLst>
          </p:cNvPr>
          <p:cNvGraphicFramePr>
            <a:graphicFrameLocks noGrp="1"/>
          </p:cNvGraphicFramePr>
          <p:nvPr>
            <p:ph type="tbl" sz="quarter" idx="13"/>
            <p:extLst>
              <p:ext uri="{D42A27DB-BD31-4B8C-83A1-F6EECF244321}">
                <p14:modId xmlns:p14="http://schemas.microsoft.com/office/powerpoint/2010/main" val="2138475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31033957"/>
                    </a:ext>
                  </a:extLst>
                </a:gridCol>
                <a:gridCol w="822960">
                  <a:extLst>
                    <a:ext uri="{9D8B030D-6E8A-4147-A177-3AD203B41FA5}">
                      <a16:colId xmlns:a16="http://schemas.microsoft.com/office/drawing/2014/main" val="375338307"/>
                    </a:ext>
                  </a:extLst>
                </a:gridCol>
                <a:gridCol w="822960">
                  <a:extLst>
                    <a:ext uri="{9D8B030D-6E8A-4147-A177-3AD203B41FA5}">
                      <a16:colId xmlns:a16="http://schemas.microsoft.com/office/drawing/2014/main" val="633107793"/>
                    </a:ext>
                  </a:extLst>
                </a:gridCol>
                <a:gridCol w="822960">
                  <a:extLst>
                    <a:ext uri="{9D8B030D-6E8A-4147-A177-3AD203B41FA5}">
                      <a16:colId xmlns:a16="http://schemas.microsoft.com/office/drawing/2014/main" val="1472617145"/>
                    </a:ext>
                  </a:extLst>
                </a:gridCol>
                <a:gridCol w="822960">
                  <a:extLst>
                    <a:ext uri="{9D8B030D-6E8A-4147-A177-3AD203B41FA5}">
                      <a16:colId xmlns:a16="http://schemas.microsoft.com/office/drawing/2014/main" val="3502094218"/>
                    </a:ext>
                  </a:extLst>
                </a:gridCol>
                <a:gridCol w="822960">
                  <a:extLst>
                    <a:ext uri="{9D8B030D-6E8A-4147-A177-3AD203B41FA5}">
                      <a16:colId xmlns:a16="http://schemas.microsoft.com/office/drawing/2014/main" val="2684036530"/>
                    </a:ext>
                  </a:extLst>
                </a:gridCol>
                <a:gridCol w="822960">
                  <a:extLst>
                    <a:ext uri="{9D8B030D-6E8A-4147-A177-3AD203B41FA5}">
                      <a16:colId xmlns:a16="http://schemas.microsoft.com/office/drawing/2014/main" val="2640187994"/>
                    </a:ext>
                  </a:extLst>
                </a:gridCol>
                <a:gridCol w="822960">
                  <a:extLst>
                    <a:ext uri="{9D8B030D-6E8A-4147-A177-3AD203B41FA5}">
                      <a16:colId xmlns:a16="http://schemas.microsoft.com/office/drawing/2014/main" val="4258344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113259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- 2018-08-02 17:09:00 </a:t>
                      </a:r>
                      <a:r>
                        <a:rPr kumimoji="0" lang="de-DE" sz="1000" b="0" i="0" u="none" strike="noStrike" kern="1200" cap="none" spc="0" normalizeH="0" baseline="0" noProof="0">
                          <a:ln>
                            <a:noFill/>
                          </a:ln>
                          <a:solidFill>
                            <a:prstClr val="black"/>
                          </a:solidFill>
                          <a:effectLst/>
                          <a:uLnTx/>
                          <a:uFillTx/>
                          <a:latin typeface="+mn-lt"/>
                          <a:ea typeface="+mn-ea"/>
                          <a:cs typeface="+mn-cs"/>
                        </a:rPr>
                        <a:t> 
 Fahrzeugübergabe an jOPERA festivalsommer (Schloss Tabor in Neuhaus am Klausenbach)🚙☀️📸
Wir wünschen bei der heutigen Premiere "Der Barbier von Sevilla" viel Erfolg 😀👏
PS: Am 4., 5., 8., 10., 11. und 12. August 2018 finden jeweils um 20 Uhr weitere Vorstellungen statt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1629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Kohla-Strauss GmbH - 2018-08-01 13:32:00 </a:t>
                      </a:r>
                      <a:r>
                        <a:rPr kumimoji="0" lang="de-DE" sz="1000" b="0" i="0" u="none" strike="noStrike" kern="1200" cap="none" spc="0" normalizeH="0" baseline="0" noProof="0">
                          <a:ln>
                            <a:noFill/>
                          </a:ln>
                          <a:solidFill>
                            <a:prstClr val="black"/>
                          </a:solidFill>
                          <a:effectLst/>
                          <a:uLnTx/>
                          <a:uFillTx/>
                          <a:latin typeface="+mn-lt"/>
                          <a:ea typeface="+mn-ea"/>
                          <a:cs typeface="+mn-cs"/>
                        </a:rPr>
                        <a:t> 
 ⚡4 means more. ⚡
Karl Thier freut sich über seinen BMW 4er Cabrio in glaciersilber metallic. Wir danken ihm für das entgegengebrachte Vertrauen in unser Unternehmen und wünschen viel Freude am 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27170221"/>
                  </a:ext>
                </a:extLst>
              </a:tr>
            </a:tbl>
          </a:graphicData>
        </a:graphic>
      </p:graphicFrame>
      <p:sp>
        <p:nvSpPr>
          <p:cNvPr id="4" name="Text Placeholder 3">
            <a:extLst>
              <a:ext uri="{FF2B5EF4-FFF2-40B4-BE49-F238E27FC236}">
                <a16:creationId xmlns:a16="http://schemas.microsoft.com/office/drawing/2014/main" id="{F0760F18-48E4-4D73-89E1-F9F10909CCC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0142062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3D0D2-1B10-457A-90C4-6B1ABF356B83}"/>
              </a:ext>
            </a:extLst>
          </p:cNvPr>
          <p:cNvSpPr>
            <a:spLocks noGrp="1"/>
          </p:cNvSpPr>
          <p:nvPr>
            <p:ph type="title"/>
          </p:nvPr>
        </p:nvSpPr>
        <p:spPr/>
        <p:txBody>
          <a:bodyPr/>
          <a:lstStyle/>
          <a:p>
            <a:r>
              <a:rPr lang="en-US"/>
              <a:t>Postings/Wochentag | Kohla-Strauss GmbH</a:t>
            </a:r>
          </a:p>
        </p:txBody>
      </p:sp>
      <p:graphicFrame>
        <p:nvGraphicFramePr>
          <p:cNvPr id="6" name="Chart Placeholder 5">
            <a:extLst>
              <a:ext uri="{FF2B5EF4-FFF2-40B4-BE49-F238E27FC236}">
                <a16:creationId xmlns:a16="http://schemas.microsoft.com/office/drawing/2014/main" id="{C1486CCE-D44F-4BAB-A55E-B099D4467C8C}"/>
              </a:ext>
            </a:extLst>
          </p:cNvPr>
          <p:cNvGraphicFramePr>
            <a:graphicFrameLocks noGrp="1"/>
          </p:cNvGraphicFramePr>
          <p:nvPr>
            <p:ph type="chart" sz="quarter" idx="13"/>
            <p:extLst>
              <p:ext uri="{D42A27DB-BD31-4B8C-83A1-F6EECF244321}">
                <p14:modId xmlns:p14="http://schemas.microsoft.com/office/powerpoint/2010/main" val="21002874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C5DF67-A283-4B3C-8454-A67818FCF109}"/>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DF290DF4-B20F-4C55-8F42-9480054700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78510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CBD5B-951E-469E-84E6-95865F6324FD}"/>
              </a:ext>
            </a:extLst>
          </p:cNvPr>
          <p:cNvSpPr>
            <a:spLocks noGrp="1"/>
          </p:cNvSpPr>
          <p:nvPr>
            <p:ph type="title"/>
          </p:nvPr>
        </p:nvSpPr>
        <p:spPr/>
        <p:txBody>
          <a:bodyPr/>
          <a:lstStyle/>
          <a:p>
            <a:r>
              <a:rPr lang="en-US"/>
              <a:t>Postingtypen (Verteilung) | Kohla-Strauss GmbH</a:t>
            </a:r>
          </a:p>
        </p:txBody>
      </p:sp>
      <p:graphicFrame>
        <p:nvGraphicFramePr>
          <p:cNvPr id="6" name="Chart Placeholder 5">
            <a:extLst>
              <a:ext uri="{FF2B5EF4-FFF2-40B4-BE49-F238E27FC236}">
                <a16:creationId xmlns:a16="http://schemas.microsoft.com/office/drawing/2014/main" id="{7801DDAF-D712-422B-9580-5A8AAC19B496}"/>
              </a:ext>
            </a:extLst>
          </p:cNvPr>
          <p:cNvGraphicFramePr>
            <a:graphicFrameLocks noGrp="1"/>
          </p:cNvGraphicFramePr>
          <p:nvPr>
            <p:ph type="chart" sz="quarter" idx="13"/>
            <p:extLst>
              <p:ext uri="{D42A27DB-BD31-4B8C-83A1-F6EECF244321}">
                <p14:modId xmlns:p14="http://schemas.microsoft.com/office/powerpoint/2010/main" val="15678436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7A5419-93E8-4AD7-A301-0C71F7FBBAD1}"/>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66A5FE0F-57ED-48F9-8CE2-D641EA4DBF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2686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A23D1-B6AB-4FD9-B429-B9E169064868}"/>
              </a:ext>
            </a:extLst>
          </p:cNvPr>
          <p:cNvSpPr>
            <a:spLocks noGrp="1"/>
          </p:cNvSpPr>
          <p:nvPr>
            <p:ph type="title"/>
          </p:nvPr>
        </p:nvSpPr>
        <p:spPr/>
        <p:txBody>
          <a:bodyPr/>
          <a:lstStyle/>
          <a:p>
            <a:r>
              <a:rPr lang="en-US"/>
              <a:t>Interaktionsrate/Postingtyp | Kohla-Strauss GmbH</a:t>
            </a:r>
          </a:p>
        </p:txBody>
      </p:sp>
      <p:graphicFrame>
        <p:nvGraphicFramePr>
          <p:cNvPr id="6" name="Chart Placeholder 5">
            <a:extLst>
              <a:ext uri="{FF2B5EF4-FFF2-40B4-BE49-F238E27FC236}">
                <a16:creationId xmlns:a16="http://schemas.microsoft.com/office/drawing/2014/main" id="{1BCB70E3-194C-40D4-9D60-32C999EE7C26}"/>
              </a:ext>
            </a:extLst>
          </p:cNvPr>
          <p:cNvGraphicFramePr>
            <a:graphicFrameLocks noGrp="1"/>
          </p:cNvGraphicFramePr>
          <p:nvPr>
            <p:ph type="chart" sz="quarter" idx="13"/>
            <p:extLst>
              <p:ext uri="{D42A27DB-BD31-4B8C-83A1-F6EECF244321}">
                <p14:modId xmlns:p14="http://schemas.microsoft.com/office/powerpoint/2010/main" val="245703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B24554-1D38-47C1-A076-1A2D9C96047E}"/>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4B85E0B1-B2C4-4F25-8DCD-AB3321AD6E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81955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FA17D-ADBE-45E1-A4B6-7EB5202C67A4}"/>
              </a:ext>
            </a:extLst>
          </p:cNvPr>
          <p:cNvSpPr>
            <a:spLocks noGrp="1"/>
          </p:cNvSpPr>
          <p:nvPr>
            <p:ph type="title"/>
          </p:nvPr>
        </p:nvSpPr>
        <p:spPr/>
        <p:txBody>
          <a:bodyPr/>
          <a:lstStyle/>
          <a:p>
            <a:r>
              <a:rPr lang="en-US"/>
              <a:t>Antwortzeit | Kohla-Strauss GmbH</a:t>
            </a:r>
          </a:p>
        </p:txBody>
      </p:sp>
      <p:graphicFrame>
        <p:nvGraphicFramePr>
          <p:cNvPr id="6" name="Chart Placeholder 5">
            <a:extLst>
              <a:ext uri="{FF2B5EF4-FFF2-40B4-BE49-F238E27FC236}">
                <a16:creationId xmlns:a16="http://schemas.microsoft.com/office/drawing/2014/main" id="{7A7DE340-8BF2-40A5-9FA5-E18248B05DB9}"/>
              </a:ext>
            </a:extLst>
          </p:cNvPr>
          <p:cNvGraphicFramePr>
            <a:graphicFrameLocks noGrp="1"/>
          </p:cNvGraphicFramePr>
          <p:nvPr>
            <p:ph type="chart" sz="quarter" idx="13"/>
            <p:extLst>
              <p:ext uri="{D42A27DB-BD31-4B8C-83A1-F6EECF244321}">
                <p14:modId xmlns:p14="http://schemas.microsoft.com/office/powerpoint/2010/main" val="29386192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05B1E7-A196-48CD-BCED-A496ECA4FCBD}"/>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0F9F8EE5-B499-4C79-9F03-55C51696C4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19071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EC367-7016-4A9A-8359-0C4D39201063}"/>
              </a:ext>
            </a:extLst>
          </p:cNvPr>
          <p:cNvSpPr>
            <a:spLocks noGrp="1"/>
          </p:cNvSpPr>
          <p:nvPr>
            <p:ph type="title"/>
          </p:nvPr>
        </p:nvSpPr>
        <p:spPr/>
        <p:txBody>
          <a:bodyPr/>
          <a:lstStyle/>
          <a:p>
            <a:r>
              <a:rPr lang="en-US"/>
              <a:t>Facebook Check Ins | Kohla-Strauss GmbH</a:t>
            </a:r>
          </a:p>
        </p:txBody>
      </p:sp>
      <p:graphicFrame>
        <p:nvGraphicFramePr>
          <p:cNvPr id="6" name="Chart Placeholder 5">
            <a:extLst>
              <a:ext uri="{FF2B5EF4-FFF2-40B4-BE49-F238E27FC236}">
                <a16:creationId xmlns:a16="http://schemas.microsoft.com/office/drawing/2014/main" id="{041832C0-2B41-4167-9B0C-A03ED390ED57}"/>
              </a:ext>
            </a:extLst>
          </p:cNvPr>
          <p:cNvGraphicFramePr>
            <a:graphicFrameLocks noGrp="1"/>
          </p:cNvGraphicFramePr>
          <p:nvPr>
            <p:ph type="chart" sz="quarter" idx="13"/>
            <p:extLst>
              <p:ext uri="{D42A27DB-BD31-4B8C-83A1-F6EECF244321}">
                <p14:modId xmlns:p14="http://schemas.microsoft.com/office/powerpoint/2010/main" val="23886825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0379D4-D25D-4299-8866-4C4A8EFC670F}"/>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8733509E-C034-4D73-9E62-DA697C4B7C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81283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67142-05EC-4C09-BCE8-8BD55E8A89E4}"/>
              </a:ext>
            </a:extLst>
          </p:cNvPr>
          <p:cNvSpPr>
            <a:spLocks noGrp="1"/>
          </p:cNvSpPr>
          <p:nvPr>
            <p:ph type="title"/>
          </p:nvPr>
        </p:nvSpPr>
        <p:spPr/>
        <p:txBody>
          <a:bodyPr/>
          <a:lstStyle/>
          <a:p>
            <a:r>
              <a:rPr lang="en-US"/>
              <a:t>Fan Demographie | Kohla-Strauss GmbH</a:t>
            </a:r>
          </a:p>
        </p:txBody>
      </p:sp>
      <p:graphicFrame>
        <p:nvGraphicFramePr>
          <p:cNvPr id="6" name="Chart Placeholder 5">
            <a:extLst>
              <a:ext uri="{FF2B5EF4-FFF2-40B4-BE49-F238E27FC236}">
                <a16:creationId xmlns:a16="http://schemas.microsoft.com/office/drawing/2014/main" id="{B4CAA4A7-E42B-4BA9-B2BC-34AFF1FA501F}"/>
              </a:ext>
            </a:extLst>
          </p:cNvPr>
          <p:cNvGraphicFramePr>
            <a:graphicFrameLocks noGrp="1"/>
          </p:cNvGraphicFramePr>
          <p:nvPr>
            <p:ph type="chart" sz="quarter" idx="13"/>
            <p:extLst>
              <p:ext uri="{D42A27DB-BD31-4B8C-83A1-F6EECF244321}">
                <p14:modId xmlns:p14="http://schemas.microsoft.com/office/powerpoint/2010/main" val="6534717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1E5D5B-E7C6-41A2-874F-6D7DC804C2FF}"/>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E6754D36-57C6-4DA6-B37D-C3E4A48BA7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66667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5CF4B-6375-4360-844C-87B11C8FC2BD}"/>
              </a:ext>
            </a:extLst>
          </p:cNvPr>
          <p:cNvSpPr>
            <a:spLocks noGrp="1"/>
          </p:cNvSpPr>
          <p:nvPr>
            <p:ph type="title"/>
          </p:nvPr>
        </p:nvSpPr>
        <p:spPr/>
        <p:txBody>
          <a:bodyPr/>
          <a:lstStyle/>
          <a:p>
            <a:r>
              <a:rPr lang="en-US"/>
              <a:t>Page Fans Online | Kohla-Strauss GmbH</a:t>
            </a:r>
          </a:p>
        </p:txBody>
      </p:sp>
      <p:graphicFrame>
        <p:nvGraphicFramePr>
          <p:cNvPr id="6" name="Chart Placeholder 5">
            <a:extLst>
              <a:ext uri="{FF2B5EF4-FFF2-40B4-BE49-F238E27FC236}">
                <a16:creationId xmlns:a16="http://schemas.microsoft.com/office/drawing/2014/main" id="{D1C56972-49D3-45F1-BF94-1DF15319021C}"/>
              </a:ext>
            </a:extLst>
          </p:cNvPr>
          <p:cNvGraphicFramePr>
            <a:graphicFrameLocks noGrp="1"/>
          </p:cNvGraphicFramePr>
          <p:nvPr>
            <p:ph type="chart" sz="quarter" idx="13"/>
            <p:extLst>
              <p:ext uri="{D42A27DB-BD31-4B8C-83A1-F6EECF244321}">
                <p14:modId xmlns:p14="http://schemas.microsoft.com/office/powerpoint/2010/main" val="8435079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BD8A76-1BDC-4B5B-918D-C7821819A5B5}"/>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CBB90AE6-861A-48E9-A77E-63F088A316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238840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1140</Words>
  <Application>Microsoft Office PowerPoint</Application>
  <PresentationFormat>On-screen Show (4:3)</PresentationFormat>
  <Paragraphs>546</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Facebook Page Report</vt:lpstr>
      <vt:lpstr>Wichtigste Werte (KPI's) | Kohla-Strauss GmbH</vt:lpstr>
      <vt:lpstr>Fans (Übersicht) | Kohla-Strauss GmbH</vt:lpstr>
      <vt:lpstr>Key Metrics Table w. User Post RR | Kohla-Strauss GmbH</vt:lpstr>
      <vt:lpstr>Facebook Fans Total | Kohla-Strauss GmbH</vt:lpstr>
      <vt:lpstr>Eigene Beiträge (Postings) | Kohla-Strauss GmbH - 1 of 8</vt:lpstr>
      <vt:lpstr>Eigene Beiträge (Postings) | Kohla-Strauss GmbH - 2 of 8</vt:lpstr>
      <vt:lpstr>Eigene Beiträge (Postings) | Kohla-Strauss GmbH - 3 of 8</vt:lpstr>
      <vt:lpstr>Eigene Beiträge (Postings) | Kohla-Strauss GmbH - 4 of 8</vt:lpstr>
      <vt:lpstr>Eigene Beiträge (Postings) | Kohla-Strauss GmbH - 5 of 8</vt:lpstr>
      <vt:lpstr>Eigene Beiträge (Postings) | Kohla-Strauss GmbH - 6 of 8</vt:lpstr>
      <vt:lpstr>Eigene Beiträge (Postings) | Kohla-Strauss GmbH - 7 of 8</vt:lpstr>
      <vt:lpstr>Eigene Beiträge (Postings) | Kohla-Strauss GmbH - 8 of 8</vt:lpstr>
      <vt:lpstr>Eigene Beiträge (Postings) + Reactions | Kohla-Strauss GmbH - 1 of 9</vt:lpstr>
      <vt:lpstr>Eigene Beiträge (Postings) + Reactions | Kohla-Strauss GmbH - 2 of 9</vt:lpstr>
      <vt:lpstr>Eigene Beiträge (Postings) + Reactions | Kohla-Strauss GmbH - 3 of 9</vt:lpstr>
      <vt:lpstr>Eigene Beiträge (Postings) + Reactions | Kohla-Strauss GmbH - 4 of 9</vt:lpstr>
      <vt:lpstr>Eigene Beiträge (Postings) + Reactions | Kohla-Strauss GmbH - 5 of 9</vt:lpstr>
      <vt:lpstr>Eigene Beiträge (Postings) + Reactions | Kohla-Strauss GmbH - 6 of 9</vt:lpstr>
      <vt:lpstr>Eigene Beiträge (Postings) + Reactions | Kohla-Strauss GmbH - 7 of 9</vt:lpstr>
      <vt:lpstr>Eigene Beiträge (Postings) + Reactions | Kohla-Strauss GmbH - 8 of 9</vt:lpstr>
      <vt:lpstr>Eigene Beiträge (Postings) + Reactions | Kohla-Strauss GmbH - 9 of 9</vt:lpstr>
      <vt:lpstr>Postings/Wochentag | Kohla-Strauss GmbH</vt:lpstr>
      <vt:lpstr>Postingtypen (Verteilung) | Kohla-Strauss GmbH</vt:lpstr>
      <vt:lpstr>Interaktionsrate/Postingtyp | Kohla-Strauss GmbH</vt:lpstr>
      <vt:lpstr>Antwortzeit | Kohla-Strauss GmbH</vt:lpstr>
      <vt:lpstr>Facebook Check Ins | Kohla-Strauss GmbH</vt:lpstr>
      <vt:lpstr>Fan Demographie | Kohla-Strauss GmbH</vt:lpstr>
      <vt:lpstr>Page Fans Online | Kohla-Strauss GmbH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2018-09-03T17:28:39Z</dcterms:created>
  <dcterms:modified xsi:type="dcterms:W3CDTF">2018-09-03T17:29:36Z</dcterms:modified>
</cp:coreProperties>
</file>