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Hefter Systemform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43313</c:v>
                </c:pt>
                <c:pt idx="1">
                  <c:v>43314</c:v>
                </c:pt>
                <c:pt idx="2">
                  <c:v>43315</c:v>
                </c:pt>
                <c:pt idx="3">
                  <c:v>43316</c:v>
                </c:pt>
                <c:pt idx="4">
                  <c:v>43317</c:v>
                </c:pt>
                <c:pt idx="5">
                  <c:v>43318</c:v>
                </c:pt>
                <c:pt idx="6">
                  <c:v>43319</c:v>
                </c:pt>
                <c:pt idx="7">
                  <c:v>43320</c:v>
                </c:pt>
                <c:pt idx="8">
                  <c:v>43321</c:v>
                </c:pt>
                <c:pt idx="9">
                  <c:v>43322</c:v>
                </c:pt>
                <c:pt idx="10">
                  <c:v>43323</c:v>
                </c:pt>
                <c:pt idx="11">
                  <c:v>43324</c:v>
                </c:pt>
                <c:pt idx="12">
                  <c:v>43325</c:v>
                </c:pt>
                <c:pt idx="13">
                  <c:v>43326</c:v>
                </c:pt>
                <c:pt idx="14">
                  <c:v>43327</c:v>
                </c:pt>
                <c:pt idx="15">
                  <c:v>43328</c:v>
                </c:pt>
                <c:pt idx="16">
                  <c:v>43329</c:v>
                </c:pt>
                <c:pt idx="17">
                  <c:v>43330</c:v>
                </c:pt>
                <c:pt idx="18">
                  <c:v>43331</c:v>
                </c:pt>
                <c:pt idx="19">
                  <c:v>43332</c:v>
                </c:pt>
                <c:pt idx="20">
                  <c:v>43333</c:v>
                </c:pt>
                <c:pt idx="21">
                  <c:v>43334</c:v>
                </c:pt>
                <c:pt idx="22">
                  <c:v>43335</c:v>
                </c:pt>
                <c:pt idx="23">
                  <c:v>43336</c:v>
                </c:pt>
                <c:pt idx="24">
                  <c:v>43337</c:v>
                </c:pt>
                <c:pt idx="25">
                  <c:v>43338</c:v>
                </c:pt>
                <c:pt idx="26">
                  <c:v>43339</c:v>
                </c:pt>
                <c:pt idx="27">
                  <c:v>43340</c:v>
                </c:pt>
                <c:pt idx="28">
                  <c:v>43341</c:v>
                </c:pt>
                <c:pt idx="29">
                  <c:v>43342</c:v>
                </c:pt>
                <c:pt idx="30">
                  <c:v>43343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142</c:v>
                </c:pt>
                <c:pt idx="1">
                  <c:v>142</c:v>
                </c:pt>
                <c:pt idx="2">
                  <c:v>142</c:v>
                </c:pt>
                <c:pt idx="3">
                  <c:v>142</c:v>
                </c:pt>
                <c:pt idx="4">
                  <c:v>142</c:v>
                </c:pt>
                <c:pt idx="5">
                  <c:v>142</c:v>
                </c:pt>
                <c:pt idx="6">
                  <c:v>142</c:v>
                </c:pt>
                <c:pt idx="7">
                  <c:v>142</c:v>
                </c:pt>
                <c:pt idx="8">
                  <c:v>142</c:v>
                </c:pt>
                <c:pt idx="9">
                  <c:v>142</c:v>
                </c:pt>
                <c:pt idx="10">
                  <c:v>142</c:v>
                </c:pt>
                <c:pt idx="11">
                  <c:v>142</c:v>
                </c:pt>
                <c:pt idx="12">
                  <c:v>142</c:v>
                </c:pt>
                <c:pt idx="13">
                  <c:v>142</c:v>
                </c:pt>
                <c:pt idx="14">
                  <c:v>142</c:v>
                </c:pt>
                <c:pt idx="15">
                  <c:v>143</c:v>
                </c:pt>
                <c:pt idx="16">
                  <c:v>143</c:v>
                </c:pt>
                <c:pt idx="17">
                  <c:v>143</c:v>
                </c:pt>
                <c:pt idx="18">
                  <c:v>143</c:v>
                </c:pt>
                <c:pt idx="19">
                  <c:v>143</c:v>
                </c:pt>
                <c:pt idx="20">
                  <c:v>143</c:v>
                </c:pt>
                <c:pt idx="21">
                  <c:v>143</c:v>
                </c:pt>
                <c:pt idx="22">
                  <c:v>143</c:v>
                </c:pt>
                <c:pt idx="23">
                  <c:v>143</c:v>
                </c:pt>
                <c:pt idx="24">
                  <c:v>143</c:v>
                </c:pt>
                <c:pt idx="25">
                  <c:v>143</c:v>
                </c:pt>
                <c:pt idx="26">
                  <c:v>143</c:v>
                </c:pt>
                <c:pt idx="27">
                  <c:v>143</c:v>
                </c:pt>
                <c:pt idx="28">
                  <c:v>143</c:v>
                </c:pt>
                <c:pt idx="29">
                  <c:v>143</c:v>
                </c:pt>
                <c:pt idx="30">
                  <c:v>143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E84-4574-B89B-59DF2B1F06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4617728"/>
        <c:axId val="364618056"/>
      </c:lineChart>
      <c:dateAx>
        <c:axId val="3646177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618056"/>
        <c:crosses val="autoZero"/>
        <c:auto val="1"/>
        <c:lblOffset val="100"/>
        <c:baseTimeUnit val="days"/>
      </c:dateAx>
      <c:valAx>
        <c:axId val="364618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617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Hefter Systemform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2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78-45CD-9E9B-C5E52A3980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4389808"/>
        <c:axId val="424382264"/>
      </c:barChart>
      <c:catAx>
        <c:axId val="424389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382264"/>
        <c:crosses val="autoZero"/>
        <c:auto val="1"/>
        <c:lblAlgn val="ctr"/>
        <c:lblOffset val="100"/>
        <c:noMultiLvlLbl val="0"/>
      </c:catAx>
      <c:valAx>
        <c:axId val="424382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389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Hefter Systemform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4C1-4282-BA95-85571892D26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Hefter Systemform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4C1-4282-BA95-85571892D26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Hefter Systemform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4C1-4282-BA95-85571892D2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4382920"/>
        <c:axId val="364617072"/>
      </c:barChart>
      <c:catAx>
        <c:axId val="424382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617072"/>
        <c:crosses val="autoZero"/>
        <c:auto val="1"/>
        <c:lblAlgn val="ctr"/>
        <c:lblOffset val="100"/>
        <c:noMultiLvlLbl val="0"/>
      </c:catAx>
      <c:valAx>
        <c:axId val="364617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382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Hefter Systemform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Link</c:v>
                </c:pt>
                <c:pt idx="1">
                  <c:v>Photo</c:v>
                </c:pt>
                <c:pt idx="2">
                  <c:v>Status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3.5088151285334002</c:v>
                </c:pt>
                <c:pt idx="1">
                  <c:v>3.7493023408516999</c:v>
                </c:pt>
                <c:pt idx="2">
                  <c:v>2.112676056338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4E3-4CE3-AFCD-DB6E35075D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6071424"/>
        <c:axId val="426073720"/>
      </c:barChart>
      <c:catAx>
        <c:axId val="426071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073720"/>
        <c:crosses val="autoZero"/>
        <c:auto val="1"/>
        <c:lblAlgn val="ctr"/>
        <c:lblOffset val="100"/>
        <c:noMultiLvlLbl val="0"/>
      </c:catAx>
      <c:valAx>
        <c:axId val="426073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071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Hefter Systemform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70-4A4B-A776-B540571C2B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6070440"/>
        <c:axId val="426069784"/>
      </c:barChart>
      <c:catAx>
        <c:axId val="426070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069784"/>
        <c:crosses val="autoZero"/>
        <c:auto val="1"/>
        <c:lblAlgn val="ctr"/>
        <c:lblOffset val="100"/>
        <c:noMultiLvlLbl val="0"/>
      </c:catAx>
      <c:valAx>
        <c:axId val="426069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070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Hefter Systemform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43313</c:v>
                </c:pt>
                <c:pt idx="1">
                  <c:v>43314</c:v>
                </c:pt>
                <c:pt idx="2">
                  <c:v>43315</c:v>
                </c:pt>
                <c:pt idx="3">
                  <c:v>43316</c:v>
                </c:pt>
                <c:pt idx="4">
                  <c:v>43317</c:v>
                </c:pt>
                <c:pt idx="5">
                  <c:v>43318</c:v>
                </c:pt>
                <c:pt idx="6">
                  <c:v>43319</c:v>
                </c:pt>
                <c:pt idx="7">
                  <c:v>43320</c:v>
                </c:pt>
                <c:pt idx="8">
                  <c:v>43321</c:v>
                </c:pt>
                <c:pt idx="9">
                  <c:v>43322</c:v>
                </c:pt>
                <c:pt idx="10">
                  <c:v>43323</c:v>
                </c:pt>
                <c:pt idx="11">
                  <c:v>43324</c:v>
                </c:pt>
                <c:pt idx="12">
                  <c:v>43325</c:v>
                </c:pt>
                <c:pt idx="13">
                  <c:v>43326</c:v>
                </c:pt>
                <c:pt idx="14">
                  <c:v>43327</c:v>
                </c:pt>
                <c:pt idx="15">
                  <c:v>43328</c:v>
                </c:pt>
                <c:pt idx="16">
                  <c:v>43329</c:v>
                </c:pt>
                <c:pt idx="17">
                  <c:v>43330</c:v>
                </c:pt>
                <c:pt idx="18">
                  <c:v>43331</c:v>
                </c:pt>
                <c:pt idx="19">
                  <c:v>43332</c:v>
                </c:pt>
                <c:pt idx="20">
                  <c:v>43333</c:v>
                </c:pt>
                <c:pt idx="21">
                  <c:v>43334</c:v>
                </c:pt>
                <c:pt idx="22">
                  <c:v>43335</c:v>
                </c:pt>
                <c:pt idx="23">
                  <c:v>43336</c:v>
                </c:pt>
                <c:pt idx="24">
                  <c:v>43337</c:v>
                </c:pt>
                <c:pt idx="25">
                  <c:v>43338</c:v>
                </c:pt>
                <c:pt idx="26">
                  <c:v>43339</c:v>
                </c:pt>
                <c:pt idx="27">
                  <c:v>43340</c:v>
                </c:pt>
                <c:pt idx="28">
                  <c:v>43341</c:v>
                </c:pt>
                <c:pt idx="29">
                  <c:v>43342</c:v>
                </c:pt>
                <c:pt idx="30">
                  <c:v>43343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</c:v>
                </c:pt>
                <c:pt idx="1">
                  <c:v>5</c:v>
                </c:pt>
                <c:pt idx="2">
                  <c:v>5</c:v>
                </c:pt>
                <c:pt idx="3">
                  <c:v>5</c:v>
                </c:pt>
                <c:pt idx="4">
                  <c:v>5</c:v>
                </c:pt>
                <c:pt idx="5">
                  <c:v>5</c:v>
                </c:pt>
                <c:pt idx="6">
                  <c:v>5</c:v>
                </c:pt>
                <c:pt idx="7">
                  <c:v>5</c:v>
                </c:pt>
                <c:pt idx="8">
                  <c:v>5</c:v>
                </c:pt>
                <c:pt idx="9">
                  <c:v>5</c:v>
                </c:pt>
                <c:pt idx="10">
                  <c:v>5</c:v>
                </c:pt>
                <c:pt idx="11">
                  <c:v>5</c:v>
                </c:pt>
                <c:pt idx="12">
                  <c:v>5</c:v>
                </c:pt>
                <c:pt idx="13">
                  <c:v>5</c:v>
                </c:pt>
                <c:pt idx="14">
                  <c:v>5</c:v>
                </c:pt>
                <c:pt idx="15">
                  <c:v>5</c:v>
                </c:pt>
                <c:pt idx="16">
                  <c:v>5</c:v>
                </c:pt>
                <c:pt idx="17">
                  <c:v>5</c:v>
                </c:pt>
                <c:pt idx="18">
                  <c:v>5</c:v>
                </c:pt>
                <c:pt idx="19">
                  <c:v>5</c:v>
                </c:pt>
                <c:pt idx="20">
                  <c:v>5</c:v>
                </c:pt>
                <c:pt idx="21">
                  <c:v>5</c:v>
                </c:pt>
                <c:pt idx="22">
                  <c:v>5</c:v>
                </c:pt>
                <c:pt idx="23">
                  <c:v>5</c:v>
                </c:pt>
                <c:pt idx="24">
                  <c:v>5</c:v>
                </c:pt>
                <c:pt idx="25">
                  <c:v>5</c:v>
                </c:pt>
                <c:pt idx="26">
                  <c:v>5</c:v>
                </c:pt>
                <c:pt idx="27">
                  <c:v>5</c:v>
                </c:pt>
                <c:pt idx="28">
                  <c:v>5</c:v>
                </c:pt>
                <c:pt idx="29">
                  <c:v>5</c:v>
                </c:pt>
                <c:pt idx="30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7AF-4A07-9813-CF70767EDA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6079952"/>
        <c:axId val="426082576"/>
      </c:lineChart>
      <c:dateAx>
        <c:axId val="4260799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082576"/>
        <c:crosses val="autoZero"/>
        <c:auto val="1"/>
        <c:lblOffset val="100"/>
        <c:baseTimeUnit val="days"/>
      </c:dateAx>
      <c:valAx>
        <c:axId val="426082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079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18-24</c:v>
                </c:pt>
                <c:pt idx="1">
                  <c:v>25-34</c:v>
                </c:pt>
                <c:pt idx="2">
                  <c:v>35-44</c:v>
                </c:pt>
                <c:pt idx="3">
                  <c:v>45-54</c:v>
                </c:pt>
                <c:pt idx="4">
                  <c:v>55-64</c:v>
                </c:pt>
                <c:pt idx="5">
                  <c:v>65+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</c:v>
                </c:pt>
                <c:pt idx="1">
                  <c:v>10</c:v>
                </c:pt>
                <c:pt idx="2">
                  <c:v>11</c:v>
                </c:pt>
                <c:pt idx="3">
                  <c:v>10</c:v>
                </c:pt>
                <c:pt idx="4">
                  <c:v>11</c:v>
                </c:pt>
                <c:pt idx="5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D5B-4908-BDC0-BCE1A685D77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18-24</c:v>
                </c:pt>
                <c:pt idx="1">
                  <c:v>25-34</c:v>
                </c:pt>
                <c:pt idx="2">
                  <c:v>35-44</c:v>
                </c:pt>
                <c:pt idx="3">
                  <c:v>45-54</c:v>
                </c:pt>
                <c:pt idx="4">
                  <c:v>55-64</c:v>
                </c:pt>
                <c:pt idx="5">
                  <c:v>65+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5</c:v>
                </c:pt>
                <c:pt idx="1">
                  <c:v>27</c:v>
                </c:pt>
                <c:pt idx="2">
                  <c:v>26</c:v>
                </c:pt>
                <c:pt idx="3">
                  <c:v>16</c:v>
                </c:pt>
                <c:pt idx="4">
                  <c:v>13</c:v>
                </c:pt>
                <c:pt idx="5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D5B-4908-BDC0-BCE1A685D7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2204128"/>
        <c:axId val="362206096"/>
      </c:barChart>
      <c:catAx>
        <c:axId val="362204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206096"/>
        <c:crosses val="autoZero"/>
        <c:auto val="1"/>
        <c:lblAlgn val="ctr"/>
        <c:lblOffset val="100"/>
        <c:noMultiLvlLbl val="0"/>
      </c:catAx>
      <c:valAx>
        <c:axId val="362206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204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Hefter Systemform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23.866666666667001</c:v>
                </c:pt>
                <c:pt idx="1">
                  <c:v>13.333333333333</c:v>
                </c:pt>
                <c:pt idx="2">
                  <c:v>7.9666666666666996</c:v>
                </c:pt>
                <c:pt idx="3">
                  <c:v>7.2</c:v>
                </c:pt>
                <c:pt idx="4">
                  <c:v>7.0333333333333004</c:v>
                </c:pt>
                <c:pt idx="5">
                  <c:v>10.4</c:v>
                </c:pt>
                <c:pt idx="6">
                  <c:v>25.533333333333001</c:v>
                </c:pt>
                <c:pt idx="7">
                  <c:v>42.933333333333003</c:v>
                </c:pt>
                <c:pt idx="8">
                  <c:v>50.233333333333</c:v>
                </c:pt>
                <c:pt idx="9">
                  <c:v>48.516129032258</c:v>
                </c:pt>
                <c:pt idx="10">
                  <c:v>49.580645161290001</c:v>
                </c:pt>
                <c:pt idx="11">
                  <c:v>48</c:v>
                </c:pt>
                <c:pt idx="12">
                  <c:v>50.806451612902997</c:v>
                </c:pt>
                <c:pt idx="13">
                  <c:v>49.516129032258</c:v>
                </c:pt>
                <c:pt idx="14">
                  <c:v>52.064516129032</c:v>
                </c:pt>
                <c:pt idx="15">
                  <c:v>51.129032258065003</c:v>
                </c:pt>
                <c:pt idx="16">
                  <c:v>52.193548387097003</c:v>
                </c:pt>
                <c:pt idx="17">
                  <c:v>52.935483870968</c:v>
                </c:pt>
                <c:pt idx="18">
                  <c:v>54.516129032258</c:v>
                </c:pt>
                <c:pt idx="19">
                  <c:v>54.741935483871003</c:v>
                </c:pt>
                <c:pt idx="20">
                  <c:v>56.451612903226</c:v>
                </c:pt>
                <c:pt idx="21">
                  <c:v>60.774193548386997</c:v>
                </c:pt>
                <c:pt idx="22">
                  <c:v>53.387096774193999</c:v>
                </c:pt>
                <c:pt idx="23">
                  <c:v>38.032258064516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299-430D-A1A0-24D79B4F8D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2208064"/>
        <c:axId val="362208720"/>
      </c:lineChart>
      <c:catAx>
        <c:axId val="362208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208720"/>
        <c:crosses val="autoZero"/>
        <c:auto val="1"/>
        <c:lblAlgn val="ctr"/>
        <c:lblOffset val="100"/>
        <c:noMultiLvlLbl val="0"/>
      </c:catAx>
      <c:valAx>
        <c:axId val="362208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208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1C5286-1C15-448E-8702-4AEC4F9A116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 Page Report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9BFAF0-70B5-4B65-8C5B-B40D79E73D2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23 | new marketing experiences</a:t>
            </a:r>
          </a:p>
        </p:txBody>
      </p:sp>
    </p:spTree>
    <p:extLst>
      <p:ext uri="{BB962C8B-B14F-4D97-AF65-F5344CB8AC3E}">
        <p14:creationId xmlns:p14="http://schemas.microsoft.com/office/powerpoint/2010/main" val="8939093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A1596F-3514-4CB9-AA49-345DCD5EA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Wichtigste Werte (KPI's) | Hefter Systemform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71BB72-FBC8-4703-90DE-2EF23DE2CD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638094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40773441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564823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7723950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9242799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9426961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420528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8290034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0155740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4428102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294021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9213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Hefter Systemform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3.4038 %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10474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896162-C586-4E6C-950F-8E3058E5F8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24027750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A5A56-6097-4703-A01A-6A319E2EF8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(Übersicht) | Hefter Systemform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039C8F-8F25-4DEF-BD64-DA0DE6042E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325044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1329242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010650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224852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14635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896684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98733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384439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777131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306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Hefter Systemform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22422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598E70-2F8F-4BDC-BCC0-F3AAC74A8D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3577307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D88DD2-34A3-498D-9B5D-BD06B17A6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 w. User Post RR | Hefter Systemform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811FF8-A876-4556-B341-7BE39738E0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90463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6987073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3038478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9640267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3169021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456013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613803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4845767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529132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5747821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443681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9336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Hefter Systemform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3.4038 %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49093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C33975-2780-4DD3-BFA7-B8B0EB1BD9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29952274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3DB9E-6148-437C-BFBE-90D4587778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Hefter Systemform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C957F61-7E53-40C1-8166-58027B5B932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448099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4700B9-A1FA-443A-895F-055B78EE09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E556BF-701C-4E1F-B730-C1559A4E1C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58150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E93CA3-0D7F-490A-A7CD-5F39B1374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Hefter Systemform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C8B097-74B1-4E2E-B145-31FC475432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04371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6186092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908803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378630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176388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800848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75984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689420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77328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3034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Hefter Systemform - 2018-08-29 16:18:00 </a:t>
                      </a:r>
                      <a:r>
                        <a:rPr lang="de-DE" sz="1000"/>
                        <a:t> 
 Die Postexpo in Hamburg von 9. – 11. Oktober rückt in großen Schritten näher. Auf unserem Stand B2.300 präsentieren wir DIE Innovation zum sekundenschnellen Messen und Wiegen von Paketen 👇🏻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3.4965 %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2251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Hefter Systemform - 2018-08-24 17:33:00 </a:t>
                      </a:r>
                      <a:r>
                        <a:rPr lang="de-DE" sz="1000"/>
                        <a:t> 
 Wenn zum #wochenende die Berge rufen, dann müssen wir gehen! ⛰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2.7972 %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3930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Hefter Systemform - 2018-08-14 08:29:00 </a:t>
                      </a:r>
                      <a:r>
                        <a:rPr lang="de-DE" sz="1000"/>
                        <a:t> 
 Unsere stolze Firmenbilanz nach über 50 Jahren Unternehmensgeschichte: 70.000 verkaufte Maschinen und Geräte in über 50 Ländern 🌍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4.2254 %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6409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Hefter Systemform - 2018-08-10 17:32:00 </a:t>
                      </a:r>
                      <a:r>
                        <a:rPr lang="de-DE" sz="1000"/>
                        <a:t> 
 Wir wünschen allen Freunden, Partnern und Kunden entspannte Tage! Bis Montag!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2.1127 %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5296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Hefter Systemform - 2018-08-06 12:25:00 </a:t>
                      </a:r>
                      <a:r>
                        <a:rPr lang="de-DE" sz="1000"/>
                        <a:t> 
 Wenn wir eine Falz- mit einer Kuvertiermaschine vereinen, dann muss sie vor allem eines sein: Stark in der Leistung und schnell bei den Rüstzeiten 💪🏻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3.5211 %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1693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Hefter Systemform - 2018-08-04 20:15:00 </a:t>
                      </a:r>
                      <a:r>
                        <a:rPr lang="en-US" sz="1000"/>
                        <a:t> 
 Sommer am See ❤️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4.2254 %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91561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5E4445-7532-455B-99FF-F8C27DAA75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14265909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3F777E-5F5E-46C1-B532-4AEBDCBEEF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Hefter Systemform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EA5868-5AA6-4821-AADF-0898CC7D1D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750334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7795965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65174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047465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358311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799871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505948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359572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03510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4379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Hefter Systemform - 2018-08-29 16:18:00 </a:t>
                      </a:r>
                      <a:r>
                        <a:rPr lang="de-DE" sz="1000"/>
                        <a:t> 
 Die Postexpo in Hamburg von 9. – 11. Oktober rückt in großen Schritten näher. Auf unserem Stand B2.300 präsentieren wir DIE Innovation zum sekundenschnellen Messen und Wiegen von Paketen 👇🏻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1754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Hefter Systemform - 2018-08-24 17:33:00 </a:t>
                      </a:r>
                      <a:r>
                        <a:rPr lang="de-DE" sz="1000"/>
                        <a:t> 
 Wenn zum #wochenende die Berge rufen, dann müssen wir gehen! ⛰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2506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Hefter Systemform - 2018-08-14 08:29:00 </a:t>
                      </a:r>
                      <a:r>
                        <a:rPr lang="de-DE" sz="1000"/>
                        <a:t> 
 Unsere stolze Firmenbilanz nach über 50 Jahren Unternehmensgeschichte: 70.000 verkaufte Maschinen und Geräte in über 50 Ländern 🌍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1677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Hefter Systemform - 2018-08-10 17:32:00 </a:t>
                      </a:r>
                      <a:r>
                        <a:rPr lang="de-DE" sz="1000"/>
                        <a:t> 
 Wir wünschen allen Freunden, Partnern und Kunden entspannte Tage! Bis Montag!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6297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Hefter Systemform - 2018-08-06 12:25:00 </a:t>
                      </a:r>
                      <a:r>
                        <a:rPr lang="de-DE" sz="1000"/>
                        <a:t> 
 Wenn wir eine Falz- mit einer Kuvertiermaschine vereinen, dann muss sie vor allem eines sein: Stark in der Leistung und schnell bei den Rüstzeiten 💪🏻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8243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Hefter Systemform - 2018-08-04 20:15:00 </a:t>
                      </a:r>
                      <a:r>
                        <a:rPr lang="en-US" sz="1000"/>
                        <a:t> 
 Sommer am See ❤️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77310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C0F66A-9182-44FA-A852-AE834034E9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41670520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330179-55CE-447F-A880-17AE112AEF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Postings/Wochentag | Hefter Systemform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3D5538B-3E66-44F0-875E-0B9334E25DB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550430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5A8FBB-3CCB-4547-BAB4-80F42BA903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DC1688-68D2-45C7-AE35-B6988DA030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18682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B213B4-34E3-4BA2-B00B-CF0C6743D1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Postingtypen (Verteilung) | Hefter Systemform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F695540-8E30-4B5F-A87A-51E7C371370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606761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55318A-93DA-4AAA-843E-FFBA3BAAE2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A721AE-8560-4683-81AE-AF4EC79C7F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15746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FC6CC4-2684-4FBC-B6A1-5ED2E5F7FC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Interaktionsrate/Postingtyp | Hefter Systemform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1F6C3F7-1425-4862-8D8F-D7E6A8E88E1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272763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41E7AF-2876-43A1-BE2D-9E7382E60E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861243-FD36-46BA-9169-280CCDADFA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16499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D82717-DB2B-4F83-8A6D-EF561C6C6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Antwortzeit | Hefter Systemform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8191B7F-4869-418A-87C7-B2BE2150301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167956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0AFFC4-B12F-4946-B9A5-E74B805537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8D7E7E-A680-40D1-9D3E-75227EAC38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21379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257D0F-0937-4CE3-8D88-D386F58766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Check Ins | Hefter Systemform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2E5F98E-3612-4AAC-BC35-3213A3C7247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168869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C42BCC-B715-44BF-950D-FFEC592E89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4F481B-0669-4AFA-A465-CEBAF0E8F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14970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1D2343-57A3-4B0D-9E8E-E099435A06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 Demographie | Hefter Systemform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F3A4B87-6801-47BC-9802-7B38B4009C6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821597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1F3AB0-0194-427C-ADD5-104A22EF24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AABAF5-2FA5-41F4-AC0B-7A34F6CA71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51652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EA2C4-31E6-40D3-BD6A-0EB8BF4703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Page Fans Online | Hefter Systemform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AE868EC-83A2-469B-AF82-165E44404D6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29361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53F60E-1CC2-4F4B-869A-F0371BECB5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6670AC-A1AD-4A2A-AD4C-F6F7852166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21274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420</Words>
  <Application>Microsoft Office PowerPoint</Application>
  <PresentationFormat>On-screen Show (4:3)</PresentationFormat>
  <Paragraphs>204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quintly_template</vt:lpstr>
      <vt:lpstr>Facebook Page Report</vt:lpstr>
      <vt:lpstr>Wichtigste Werte (KPI's) | Hefter Systemform</vt:lpstr>
      <vt:lpstr>Fans (Übersicht) | Hefter Systemform</vt:lpstr>
      <vt:lpstr>Key Metrics Table w. User Post RR | Hefter Systemform</vt:lpstr>
      <vt:lpstr>Facebook Fans Total | Hefter Systemform</vt:lpstr>
      <vt:lpstr>Eigene Beiträge (Postings) | Hefter Systemform</vt:lpstr>
      <vt:lpstr>Eigene Beiträge (Postings) + Reactions | Hefter Systemform</vt:lpstr>
      <vt:lpstr>Postings/Wochentag | Hefter Systemform</vt:lpstr>
      <vt:lpstr>Postingtypen (Verteilung) | Hefter Systemform</vt:lpstr>
      <vt:lpstr>Interaktionsrate/Postingtyp | Hefter Systemform</vt:lpstr>
      <vt:lpstr>Antwortzeit | Hefter Systemform</vt:lpstr>
      <vt:lpstr>Facebook Check Ins | Hefter Systemform</vt:lpstr>
      <vt:lpstr>Fan Demographie | Hefter Systemform</vt:lpstr>
      <vt:lpstr>Page Fans Online | Hefter Systemform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Page Report</dc:title>
  <dc:creator>Administrator</dc:creator>
  <cp:lastModifiedBy>Administrator</cp:lastModifiedBy>
  <cp:revision>1</cp:revision>
  <dcterms:created xsi:type="dcterms:W3CDTF">2018-09-03T17:27:04Z</dcterms:created>
  <dcterms:modified xsi:type="dcterms:W3CDTF">2018-09-03T17:27:29Z</dcterms:modified>
</cp:coreProperties>
</file>