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1345</c:v>
                </c:pt>
                <c:pt idx="1">
                  <c:v>1345</c:v>
                </c:pt>
                <c:pt idx="2">
                  <c:v>1347</c:v>
                </c:pt>
                <c:pt idx="3">
                  <c:v>1347</c:v>
                </c:pt>
                <c:pt idx="4">
                  <c:v>1348</c:v>
                </c:pt>
                <c:pt idx="5">
                  <c:v>1350</c:v>
                </c:pt>
                <c:pt idx="6">
                  <c:v>1353</c:v>
                </c:pt>
                <c:pt idx="7">
                  <c:v>1363</c:v>
                </c:pt>
                <c:pt idx="8">
                  <c:v>1364</c:v>
                </c:pt>
                <c:pt idx="9">
                  <c:v>1365</c:v>
                </c:pt>
                <c:pt idx="10">
                  <c:v>1365</c:v>
                </c:pt>
                <c:pt idx="11">
                  <c:v>1365</c:v>
                </c:pt>
                <c:pt idx="12">
                  <c:v>1365</c:v>
                </c:pt>
                <c:pt idx="13">
                  <c:v>1366</c:v>
                </c:pt>
                <c:pt idx="14">
                  <c:v>1365</c:v>
                </c:pt>
                <c:pt idx="15">
                  <c:v>1366</c:v>
                </c:pt>
                <c:pt idx="16">
                  <c:v>1368</c:v>
                </c:pt>
                <c:pt idx="17">
                  <c:v>1369</c:v>
                </c:pt>
                <c:pt idx="18">
                  <c:v>1367</c:v>
                </c:pt>
                <c:pt idx="19">
                  <c:v>1368</c:v>
                </c:pt>
                <c:pt idx="20">
                  <c:v>1368</c:v>
                </c:pt>
                <c:pt idx="21">
                  <c:v>1369</c:v>
                </c:pt>
                <c:pt idx="22">
                  <c:v>1370</c:v>
                </c:pt>
                <c:pt idx="23">
                  <c:v>1370</c:v>
                </c:pt>
                <c:pt idx="24">
                  <c:v>1370</c:v>
                </c:pt>
                <c:pt idx="25">
                  <c:v>1370</c:v>
                </c:pt>
                <c:pt idx="26">
                  <c:v>1372</c:v>
                </c:pt>
                <c:pt idx="27">
                  <c:v>1372</c:v>
                </c:pt>
                <c:pt idx="28">
                  <c:v>1374</c:v>
                </c:pt>
                <c:pt idx="29">
                  <c:v>1373</c:v>
                </c:pt>
                <c:pt idx="30">
                  <c:v>1372</c:v>
                </c:pt>
              </c:numCache>
            </c:numRef>
          </c:val>
          <c:smooth val="0"/>
          <c:extLst>
            <c:ext xmlns:c16="http://schemas.microsoft.com/office/drawing/2014/chart" uri="{C3380CC4-5D6E-409C-BE32-E72D297353CC}">
              <c16:uniqueId val="{00000000-81E0-49FD-B6AF-22981DDCF8A6}"/>
            </c:ext>
          </c:extLst>
        </c:ser>
        <c:dLbls>
          <c:showLegendKey val="0"/>
          <c:showVal val="0"/>
          <c:showCatName val="0"/>
          <c:showSerName val="0"/>
          <c:showPercent val="0"/>
          <c:showBubbleSize val="0"/>
        </c:dLbls>
        <c:smooth val="0"/>
        <c:axId val="351733072"/>
        <c:axId val="351733728"/>
      </c:lineChart>
      <c:dateAx>
        <c:axId val="351733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733728"/>
        <c:crosses val="autoZero"/>
        <c:auto val="1"/>
        <c:lblOffset val="100"/>
        <c:baseTimeUnit val="days"/>
      </c:dateAx>
      <c:valAx>
        <c:axId val="35173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73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2</c:v>
                </c:pt>
                <c:pt idx="3">
                  <c:v>5</c:v>
                </c:pt>
                <c:pt idx="4">
                  <c:v>2</c:v>
                </c:pt>
                <c:pt idx="5">
                  <c:v>0</c:v>
                </c:pt>
                <c:pt idx="6">
                  <c:v>2</c:v>
                </c:pt>
              </c:numCache>
            </c:numRef>
          </c:val>
          <c:extLst>
            <c:ext xmlns:c16="http://schemas.microsoft.com/office/drawing/2014/chart" uri="{C3380CC4-5D6E-409C-BE32-E72D297353CC}">
              <c16:uniqueId val="{00000000-A5B0-4313-9D47-0139606B01AD}"/>
            </c:ext>
          </c:extLst>
        </c:ser>
        <c:dLbls>
          <c:showLegendKey val="0"/>
          <c:showVal val="0"/>
          <c:showCatName val="0"/>
          <c:showSerName val="0"/>
          <c:showPercent val="0"/>
          <c:showBubbleSize val="0"/>
        </c:dLbls>
        <c:gapWidth val="219"/>
        <c:overlap val="-27"/>
        <c:axId val="457238752"/>
        <c:axId val="457239736"/>
      </c:barChart>
      <c:catAx>
        <c:axId val="45723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39736"/>
        <c:crosses val="autoZero"/>
        <c:auto val="1"/>
        <c:lblAlgn val="ctr"/>
        <c:lblOffset val="100"/>
        <c:noMultiLvlLbl val="0"/>
      </c:catAx>
      <c:valAx>
        <c:axId val="45723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3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Familienhotel Gasthof Hinteregger</c:v>
                </c:pt>
              </c:strCache>
            </c:strRef>
          </c:cat>
          <c:val>
            <c:numRef>
              <c:f>Sheet1!$B$2</c:f>
              <c:numCache>
                <c:formatCode>General</c:formatCode>
                <c:ptCount val="1"/>
                <c:pt idx="0">
                  <c:v>1</c:v>
                </c:pt>
              </c:numCache>
            </c:numRef>
          </c:val>
          <c:extLst>
            <c:ext xmlns:c16="http://schemas.microsoft.com/office/drawing/2014/chart" uri="{C3380CC4-5D6E-409C-BE32-E72D297353CC}">
              <c16:uniqueId val="{00000000-540E-4C52-B841-9B1CCD13F692}"/>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Familienhotel Gasthof Hinteregger</c:v>
                </c:pt>
              </c:strCache>
            </c:strRef>
          </c:cat>
          <c:val>
            <c:numRef>
              <c:f>Sheet1!$C$2</c:f>
              <c:numCache>
                <c:formatCode>General</c:formatCode>
                <c:ptCount val="1"/>
                <c:pt idx="0">
                  <c:v>1</c:v>
                </c:pt>
              </c:numCache>
            </c:numRef>
          </c:val>
          <c:extLst>
            <c:ext xmlns:c16="http://schemas.microsoft.com/office/drawing/2014/chart" uri="{C3380CC4-5D6E-409C-BE32-E72D297353CC}">
              <c16:uniqueId val="{00000001-540E-4C52-B841-9B1CCD13F692}"/>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Familienhotel Gasthof Hinteregger</c:v>
                </c:pt>
              </c:strCache>
            </c:strRef>
          </c:cat>
          <c:val>
            <c:numRef>
              <c:f>Sheet1!$D$2</c:f>
              <c:numCache>
                <c:formatCode>General</c:formatCode>
                <c:ptCount val="1"/>
                <c:pt idx="0">
                  <c:v>4</c:v>
                </c:pt>
              </c:numCache>
            </c:numRef>
          </c:val>
          <c:extLst>
            <c:ext xmlns:c16="http://schemas.microsoft.com/office/drawing/2014/chart" uri="{C3380CC4-5D6E-409C-BE32-E72D297353CC}">
              <c16:uniqueId val="{00000002-540E-4C52-B841-9B1CCD13F692}"/>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Familienhotel Gasthof Hinteregger</c:v>
                </c:pt>
              </c:strCache>
            </c:strRef>
          </c:cat>
          <c:val>
            <c:numRef>
              <c:f>Sheet1!$E$2</c:f>
              <c:numCache>
                <c:formatCode>General</c:formatCode>
                <c:ptCount val="1"/>
                <c:pt idx="0">
                  <c:v>9</c:v>
                </c:pt>
              </c:numCache>
            </c:numRef>
          </c:val>
          <c:extLst>
            <c:ext xmlns:c16="http://schemas.microsoft.com/office/drawing/2014/chart" uri="{C3380CC4-5D6E-409C-BE32-E72D297353CC}">
              <c16:uniqueId val="{00000003-540E-4C52-B841-9B1CCD13F692}"/>
            </c:ext>
          </c:extLst>
        </c:ser>
        <c:dLbls>
          <c:showLegendKey val="0"/>
          <c:showVal val="0"/>
          <c:showCatName val="0"/>
          <c:showSerName val="0"/>
          <c:showPercent val="0"/>
          <c:showBubbleSize val="0"/>
        </c:dLbls>
        <c:gapWidth val="150"/>
        <c:overlap val="100"/>
        <c:axId val="457179056"/>
        <c:axId val="457176432"/>
      </c:barChart>
      <c:catAx>
        <c:axId val="45717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176432"/>
        <c:crosses val="autoZero"/>
        <c:auto val="1"/>
        <c:lblAlgn val="ctr"/>
        <c:lblOffset val="100"/>
        <c:noMultiLvlLbl val="0"/>
      </c:catAx>
      <c:valAx>
        <c:axId val="457176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17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Sheet1!$A$2:$A$5</c:f>
              <c:strCache>
                <c:ptCount val="4"/>
                <c:pt idx="0">
                  <c:v>Link</c:v>
                </c:pt>
                <c:pt idx="1">
                  <c:v>Live Video</c:v>
                </c:pt>
                <c:pt idx="2">
                  <c:v>Photo</c:v>
                </c:pt>
                <c:pt idx="3">
                  <c:v>Video</c:v>
                </c:pt>
              </c:strCache>
            </c:strRef>
          </c:cat>
          <c:val>
            <c:numRef>
              <c:f>Sheet1!$B$2:$B$5</c:f>
              <c:numCache>
                <c:formatCode>General</c:formatCode>
                <c:ptCount val="4"/>
                <c:pt idx="0">
                  <c:v>2.9883381924197998</c:v>
                </c:pt>
                <c:pt idx="1">
                  <c:v>3.6656891495600998</c:v>
                </c:pt>
                <c:pt idx="2">
                  <c:v>4.2678752936378999</c:v>
                </c:pt>
                <c:pt idx="3">
                  <c:v>2.6338933633081001</c:v>
                </c:pt>
              </c:numCache>
            </c:numRef>
          </c:val>
          <c:extLst>
            <c:ext xmlns:c16="http://schemas.microsoft.com/office/drawing/2014/chart" uri="{C3380CC4-5D6E-409C-BE32-E72D297353CC}">
              <c16:uniqueId val="{00000000-7585-4C27-A785-929E3A3202CA}"/>
            </c:ext>
          </c:extLst>
        </c:ser>
        <c:dLbls>
          <c:showLegendKey val="0"/>
          <c:showVal val="0"/>
          <c:showCatName val="0"/>
          <c:showSerName val="0"/>
          <c:showPercent val="0"/>
          <c:showBubbleSize val="0"/>
        </c:dLbls>
        <c:gapWidth val="219"/>
        <c:overlap val="-27"/>
        <c:axId val="457179384"/>
        <c:axId val="457175448"/>
      </c:barChart>
      <c:catAx>
        <c:axId val="45717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175448"/>
        <c:crosses val="autoZero"/>
        <c:auto val="1"/>
        <c:lblAlgn val="ctr"/>
        <c:lblOffset val="100"/>
        <c:noMultiLvlLbl val="0"/>
      </c:catAx>
      <c:valAx>
        <c:axId val="457175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17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8B3-4FA2-98A0-9400D2B64A79}"/>
            </c:ext>
          </c:extLst>
        </c:ser>
        <c:dLbls>
          <c:showLegendKey val="0"/>
          <c:showVal val="0"/>
          <c:showCatName val="0"/>
          <c:showSerName val="0"/>
          <c:showPercent val="0"/>
          <c:showBubbleSize val="0"/>
        </c:dLbls>
        <c:gapWidth val="219"/>
        <c:overlap val="-27"/>
        <c:axId val="457195784"/>
        <c:axId val="457186272"/>
      </c:barChart>
      <c:catAx>
        <c:axId val="45719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186272"/>
        <c:crosses val="autoZero"/>
        <c:auto val="1"/>
        <c:lblAlgn val="ctr"/>
        <c:lblOffset val="100"/>
        <c:noMultiLvlLbl val="0"/>
      </c:catAx>
      <c:valAx>
        <c:axId val="457186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19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361</c:v>
                </c:pt>
                <c:pt idx="1">
                  <c:v>361</c:v>
                </c:pt>
                <c:pt idx="2">
                  <c:v>363</c:v>
                </c:pt>
                <c:pt idx="3">
                  <c:v>365</c:v>
                </c:pt>
                <c:pt idx="4">
                  <c:v>366</c:v>
                </c:pt>
                <c:pt idx="5">
                  <c:v>366</c:v>
                </c:pt>
                <c:pt idx="6">
                  <c:v>367</c:v>
                </c:pt>
                <c:pt idx="7">
                  <c:v>367</c:v>
                </c:pt>
                <c:pt idx="8">
                  <c:v>371</c:v>
                </c:pt>
                <c:pt idx="9">
                  <c:v>374</c:v>
                </c:pt>
                <c:pt idx="10">
                  <c:v>374</c:v>
                </c:pt>
                <c:pt idx="11">
                  <c:v>374</c:v>
                </c:pt>
                <c:pt idx="12">
                  <c:v>374</c:v>
                </c:pt>
                <c:pt idx="13">
                  <c:v>375</c:v>
                </c:pt>
                <c:pt idx="14">
                  <c:v>375</c:v>
                </c:pt>
                <c:pt idx="15">
                  <c:v>376</c:v>
                </c:pt>
                <c:pt idx="16">
                  <c:v>380</c:v>
                </c:pt>
                <c:pt idx="17">
                  <c:v>380</c:v>
                </c:pt>
                <c:pt idx="18">
                  <c:v>383</c:v>
                </c:pt>
                <c:pt idx="19">
                  <c:v>383</c:v>
                </c:pt>
                <c:pt idx="20">
                  <c:v>383</c:v>
                </c:pt>
                <c:pt idx="21">
                  <c:v>383</c:v>
                </c:pt>
                <c:pt idx="22">
                  <c:v>384</c:v>
                </c:pt>
                <c:pt idx="23">
                  <c:v>384</c:v>
                </c:pt>
                <c:pt idx="24">
                  <c:v>384</c:v>
                </c:pt>
                <c:pt idx="25">
                  <c:v>385</c:v>
                </c:pt>
                <c:pt idx="26">
                  <c:v>385</c:v>
                </c:pt>
                <c:pt idx="27">
                  <c:v>385</c:v>
                </c:pt>
                <c:pt idx="28">
                  <c:v>386</c:v>
                </c:pt>
                <c:pt idx="29">
                  <c:v>387</c:v>
                </c:pt>
                <c:pt idx="30">
                  <c:v>387</c:v>
                </c:pt>
              </c:numCache>
            </c:numRef>
          </c:val>
          <c:smooth val="0"/>
          <c:extLst>
            <c:ext xmlns:c16="http://schemas.microsoft.com/office/drawing/2014/chart" uri="{C3380CC4-5D6E-409C-BE32-E72D297353CC}">
              <c16:uniqueId val="{00000000-6A16-4145-BFB4-D2AB96F2BDF8}"/>
            </c:ext>
          </c:extLst>
        </c:ser>
        <c:dLbls>
          <c:showLegendKey val="0"/>
          <c:showVal val="0"/>
          <c:showCatName val="0"/>
          <c:showSerName val="0"/>
          <c:showPercent val="0"/>
          <c:showBubbleSize val="0"/>
        </c:dLbls>
        <c:smooth val="0"/>
        <c:axId val="457194472"/>
        <c:axId val="457193488"/>
      </c:lineChart>
      <c:dateAx>
        <c:axId val="45719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193488"/>
        <c:crosses val="autoZero"/>
        <c:auto val="1"/>
        <c:lblOffset val="100"/>
        <c:baseTimeUnit val="days"/>
      </c:dateAx>
      <c:valAx>
        <c:axId val="45719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19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9</c:v>
                </c:pt>
                <c:pt idx="1">
                  <c:v>64</c:v>
                </c:pt>
                <c:pt idx="2">
                  <c:v>193</c:v>
                </c:pt>
                <c:pt idx="3">
                  <c:v>181</c:v>
                </c:pt>
                <c:pt idx="4">
                  <c:v>152</c:v>
                </c:pt>
                <c:pt idx="5">
                  <c:v>122</c:v>
                </c:pt>
                <c:pt idx="6">
                  <c:v>41</c:v>
                </c:pt>
              </c:numCache>
            </c:numRef>
          </c:val>
          <c:extLst>
            <c:ext xmlns:c16="http://schemas.microsoft.com/office/drawing/2014/chart" uri="{C3380CC4-5D6E-409C-BE32-E72D297353CC}">
              <c16:uniqueId val="{00000000-97A6-4FD4-8CA6-4127C056A92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11</c:v>
                </c:pt>
                <c:pt idx="1">
                  <c:v>93</c:v>
                </c:pt>
                <c:pt idx="2">
                  <c:v>139</c:v>
                </c:pt>
                <c:pt idx="3">
                  <c:v>120</c:v>
                </c:pt>
                <c:pt idx="4">
                  <c:v>108</c:v>
                </c:pt>
                <c:pt idx="5">
                  <c:v>81</c:v>
                </c:pt>
                <c:pt idx="6">
                  <c:v>51</c:v>
                </c:pt>
              </c:numCache>
            </c:numRef>
          </c:val>
          <c:extLst>
            <c:ext xmlns:c16="http://schemas.microsoft.com/office/drawing/2014/chart" uri="{C3380CC4-5D6E-409C-BE32-E72D297353CC}">
              <c16:uniqueId val="{00000001-97A6-4FD4-8CA6-4127C056A92F}"/>
            </c:ext>
          </c:extLst>
        </c:ser>
        <c:dLbls>
          <c:showLegendKey val="0"/>
          <c:showVal val="0"/>
          <c:showCatName val="0"/>
          <c:showSerName val="0"/>
          <c:showPercent val="0"/>
          <c:showBubbleSize val="0"/>
        </c:dLbls>
        <c:gapWidth val="219"/>
        <c:overlap val="-27"/>
        <c:axId val="457201360"/>
        <c:axId val="457197096"/>
      </c:barChart>
      <c:catAx>
        <c:axId val="45720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197096"/>
        <c:crosses val="autoZero"/>
        <c:auto val="1"/>
        <c:lblAlgn val="ctr"/>
        <c:lblOffset val="100"/>
        <c:noMultiLvlLbl val="0"/>
      </c:catAx>
      <c:valAx>
        <c:axId val="45719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0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198.53333333333001</c:v>
                </c:pt>
                <c:pt idx="1">
                  <c:v>108.63333333333</c:v>
                </c:pt>
                <c:pt idx="2">
                  <c:v>70.566666666667004</c:v>
                </c:pt>
                <c:pt idx="3">
                  <c:v>55.866666666667001</c:v>
                </c:pt>
                <c:pt idx="4">
                  <c:v>68.633333333332999</c:v>
                </c:pt>
                <c:pt idx="5">
                  <c:v>137.96666666666999</c:v>
                </c:pt>
                <c:pt idx="6">
                  <c:v>305.16666666666998</c:v>
                </c:pt>
                <c:pt idx="7">
                  <c:v>462.46666666666999</c:v>
                </c:pt>
                <c:pt idx="8">
                  <c:v>564.13333333333003</c:v>
                </c:pt>
                <c:pt idx="9">
                  <c:v>512.93548387096996</c:v>
                </c:pt>
                <c:pt idx="10">
                  <c:v>503.38709677419001</c:v>
                </c:pt>
                <c:pt idx="11">
                  <c:v>497.67741935484003</c:v>
                </c:pt>
                <c:pt idx="12">
                  <c:v>536.12903225805996</c:v>
                </c:pt>
                <c:pt idx="13">
                  <c:v>538.61290322580999</c:v>
                </c:pt>
                <c:pt idx="14">
                  <c:v>527.64516129031995</c:v>
                </c:pt>
                <c:pt idx="15">
                  <c:v>538.22580645160997</c:v>
                </c:pt>
                <c:pt idx="16">
                  <c:v>547.74193548386995</c:v>
                </c:pt>
                <c:pt idx="17">
                  <c:v>554.29032258065001</c:v>
                </c:pt>
                <c:pt idx="18">
                  <c:v>552.87096774194004</c:v>
                </c:pt>
                <c:pt idx="19">
                  <c:v>567.80645161289999</c:v>
                </c:pt>
                <c:pt idx="20">
                  <c:v>593.61290322580999</c:v>
                </c:pt>
                <c:pt idx="21">
                  <c:v>618.25806451613005</c:v>
                </c:pt>
                <c:pt idx="22">
                  <c:v>546.87096774194004</c:v>
                </c:pt>
                <c:pt idx="23">
                  <c:v>360.70967741934999</c:v>
                </c:pt>
              </c:numCache>
            </c:numRef>
          </c:val>
          <c:smooth val="0"/>
          <c:extLst>
            <c:ext xmlns:c16="http://schemas.microsoft.com/office/drawing/2014/chart" uri="{C3380CC4-5D6E-409C-BE32-E72D297353CC}">
              <c16:uniqueId val="{00000000-340F-453C-8510-3961F7F7CE42}"/>
            </c:ext>
          </c:extLst>
        </c:ser>
        <c:dLbls>
          <c:showLegendKey val="0"/>
          <c:showVal val="0"/>
          <c:showCatName val="0"/>
          <c:showSerName val="0"/>
          <c:showPercent val="0"/>
          <c:showBubbleSize val="0"/>
        </c:dLbls>
        <c:smooth val="0"/>
        <c:axId val="457199720"/>
        <c:axId val="457204968"/>
      </c:lineChart>
      <c:catAx>
        <c:axId val="45719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204968"/>
        <c:crosses val="autoZero"/>
        <c:auto val="1"/>
        <c:lblAlgn val="ctr"/>
        <c:lblOffset val="100"/>
        <c:noMultiLvlLbl val="0"/>
      </c:catAx>
      <c:valAx>
        <c:axId val="457204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719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C6FF6-4D8C-4914-AB74-738AAC8B6626}"/>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EA90A421-BC18-4EF0-929F-588DB7FC2C43}"/>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960590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EB44B-73F7-400B-96D3-570D05E09B2F}"/>
              </a:ext>
            </a:extLst>
          </p:cNvPr>
          <p:cNvSpPr>
            <a:spLocks noGrp="1"/>
          </p:cNvSpPr>
          <p:nvPr>
            <p:ph type="title"/>
          </p:nvPr>
        </p:nvSpPr>
        <p:spPr/>
        <p:txBody>
          <a:bodyPr/>
          <a:lstStyle/>
          <a:p>
            <a:r>
              <a:rPr lang="de-DE"/>
              <a:t>Wichtigste Werte (KPI's) | Familienhotel Gasthof Hinteregger</a:t>
            </a:r>
            <a:endParaRPr lang="en-US"/>
          </a:p>
        </p:txBody>
      </p:sp>
      <p:graphicFrame>
        <p:nvGraphicFramePr>
          <p:cNvPr id="5" name="Table Placeholder 4">
            <a:extLst>
              <a:ext uri="{FF2B5EF4-FFF2-40B4-BE49-F238E27FC236}">
                <a16:creationId xmlns:a16="http://schemas.microsoft.com/office/drawing/2014/main" id="{BE59612D-3F7E-4651-B956-F4F570111003}"/>
              </a:ext>
            </a:extLst>
          </p:cNvPr>
          <p:cNvGraphicFramePr>
            <a:graphicFrameLocks noGrp="1"/>
          </p:cNvGraphicFramePr>
          <p:nvPr>
            <p:ph type="tbl" sz="quarter" idx="13"/>
            <p:extLst>
              <p:ext uri="{D42A27DB-BD31-4B8C-83A1-F6EECF244321}">
                <p14:modId xmlns:p14="http://schemas.microsoft.com/office/powerpoint/2010/main" val="4153150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11810595"/>
                    </a:ext>
                  </a:extLst>
                </a:gridCol>
                <a:gridCol w="740664">
                  <a:extLst>
                    <a:ext uri="{9D8B030D-6E8A-4147-A177-3AD203B41FA5}">
                      <a16:colId xmlns:a16="http://schemas.microsoft.com/office/drawing/2014/main" val="3023282480"/>
                    </a:ext>
                  </a:extLst>
                </a:gridCol>
                <a:gridCol w="740664">
                  <a:extLst>
                    <a:ext uri="{9D8B030D-6E8A-4147-A177-3AD203B41FA5}">
                      <a16:colId xmlns:a16="http://schemas.microsoft.com/office/drawing/2014/main" val="424695137"/>
                    </a:ext>
                  </a:extLst>
                </a:gridCol>
                <a:gridCol w="740664">
                  <a:extLst>
                    <a:ext uri="{9D8B030D-6E8A-4147-A177-3AD203B41FA5}">
                      <a16:colId xmlns:a16="http://schemas.microsoft.com/office/drawing/2014/main" val="1826536324"/>
                    </a:ext>
                  </a:extLst>
                </a:gridCol>
                <a:gridCol w="740664">
                  <a:extLst>
                    <a:ext uri="{9D8B030D-6E8A-4147-A177-3AD203B41FA5}">
                      <a16:colId xmlns:a16="http://schemas.microsoft.com/office/drawing/2014/main" val="2144766545"/>
                    </a:ext>
                  </a:extLst>
                </a:gridCol>
                <a:gridCol w="740664">
                  <a:extLst>
                    <a:ext uri="{9D8B030D-6E8A-4147-A177-3AD203B41FA5}">
                      <a16:colId xmlns:a16="http://schemas.microsoft.com/office/drawing/2014/main" val="601518816"/>
                    </a:ext>
                  </a:extLst>
                </a:gridCol>
                <a:gridCol w="740664">
                  <a:extLst>
                    <a:ext uri="{9D8B030D-6E8A-4147-A177-3AD203B41FA5}">
                      <a16:colId xmlns:a16="http://schemas.microsoft.com/office/drawing/2014/main" val="2515526365"/>
                    </a:ext>
                  </a:extLst>
                </a:gridCol>
                <a:gridCol w="740664">
                  <a:extLst>
                    <a:ext uri="{9D8B030D-6E8A-4147-A177-3AD203B41FA5}">
                      <a16:colId xmlns:a16="http://schemas.microsoft.com/office/drawing/2014/main" val="1462387802"/>
                    </a:ext>
                  </a:extLst>
                </a:gridCol>
                <a:gridCol w="740664">
                  <a:extLst>
                    <a:ext uri="{9D8B030D-6E8A-4147-A177-3AD203B41FA5}">
                      <a16:colId xmlns:a16="http://schemas.microsoft.com/office/drawing/2014/main" val="2442049208"/>
                    </a:ext>
                  </a:extLst>
                </a:gridCol>
                <a:gridCol w="740664">
                  <a:extLst>
                    <a:ext uri="{9D8B030D-6E8A-4147-A177-3AD203B41FA5}">
                      <a16:colId xmlns:a16="http://schemas.microsoft.com/office/drawing/2014/main" val="22359876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07976348"/>
                  </a:ext>
                </a:extLst>
              </a:tr>
              <a:tr h="370840">
                <a:tc>
                  <a:txBody>
                    <a:bodyPr/>
                    <a:lstStyle/>
                    <a:p>
                      <a:r>
                        <a:rPr lang="en-US" sz="1000"/>
                        <a:t>Familienhotel Gasthof Hinteregger</a:t>
                      </a:r>
                    </a:p>
                  </a:txBody>
                  <a:tcPr/>
                </a:tc>
                <a:tc>
                  <a:txBody>
                    <a:bodyPr/>
                    <a:lstStyle/>
                    <a:p>
                      <a:r>
                        <a:rPr lang="en-US" sz="1000"/>
                        <a:t>1372</a:t>
                      </a:r>
                    </a:p>
                  </a:txBody>
                  <a:tcPr/>
                </a:tc>
                <a:tc>
                  <a:txBody>
                    <a:bodyPr/>
                    <a:lstStyle/>
                    <a:p>
                      <a:r>
                        <a:rPr lang="en-US" sz="1000"/>
                        <a:t>29</a:t>
                      </a:r>
                    </a:p>
                  </a:txBody>
                  <a:tcPr/>
                </a:tc>
                <a:tc>
                  <a:txBody>
                    <a:bodyPr/>
                    <a:lstStyle/>
                    <a:p>
                      <a:r>
                        <a:rPr lang="en-US" sz="1000"/>
                        <a:t>15</a:t>
                      </a:r>
                    </a:p>
                  </a:txBody>
                  <a:tcPr/>
                </a:tc>
                <a:tc>
                  <a:txBody>
                    <a:bodyPr/>
                    <a:lstStyle/>
                    <a:p>
                      <a:r>
                        <a:rPr lang="en-US" sz="1000"/>
                        <a:t>532</a:t>
                      </a:r>
                    </a:p>
                  </a:txBody>
                  <a:tcPr/>
                </a:tc>
                <a:tc>
                  <a:txBody>
                    <a:bodyPr/>
                    <a:lstStyle/>
                    <a:p>
                      <a:r>
                        <a:rPr lang="en-US" sz="1000"/>
                        <a:t>49</a:t>
                      </a:r>
                    </a:p>
                  </a:txBody>
                  <a:tcPr/>
                </a:tc>
                <a:tc>
                  <a:txBody>
                    <a:bodyPr/>
                    <a:lstStyle/>
                    <a:p>
                      <a:r>
                        <a:rPr lang="en-US" sz="1000"/>
                        <a:t>67</a:t>
                      </a:r>
                    </a:p>
                  </a:txBody>
                  <a:tcPr/>
                </a:tc>
                <a:tc>
                  <a:txBody>
                    <a:bodyPr/>
                    <a:lstStyle/>
                    <a:p>
                      <a:r>
                        <a:rPr lang="en-US" sz="1000"/>
                        <a:t>0</a:t>
                      </a:r>
                    </a:p>
                  </a:txBody>
                  <a:tcPr/>
                </a:tc>
                <a:tc>
                  <a:txBody>
                    <a:bodyPr/>
                    <a:lstStyle/>
                    <a:p>
                      <a:r>
                        <a:rPr lang="en-US" sz="1000"/>
                        <a:t>3.1835 %</a:t>
                      </a:r>
                    </a:p>
                  </a:txBody>
                  <a:tcPr/>
                </a:tc>
                <a:tc>
                  <a:txBody>
                    <a:bodyPr/>
                    <a:lstStyle/>
                    <a:p>
                      <a:r>
                        <a:rPr lang="en-US" sz="1000"/>
                        <a:t>0.0 %</a:t>
                      </a:r>
                    </a:p>
                  </a:txBody>
                  <a:tcPr/>
                </a:tc>
                <a:extLst>
                  <a:ext uri="{0D108BD9-81ED-4DB2-BD59-A6C34878D82A}">
                    <a16:rowId xmlns:a16="http://schemas.microsoft.com/office/drawing/2014/main" val="1452989334"/>
                  </a:ext>
                </a:extLst>
              </a:tr>
            </a:tbl>
          </a:graphicData>
        </a:graphic>
      </p:graphicFrame>
      <p:sp>
        <p:nvSpPr>
          <p:cNvPr id="4" name="Text Placeholder 3">
            <a:extLst>
              <a:ext uri="{FF2B5EF4-FFF2-40B4-BE49-F238E27FC236}">
                <a16:creationId xmlns:a16="http://schemas.microsoft.com/office/drawing/2014/main" id="{8B18AE65-90DB-4EFB-A6A8-3269062C82F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04847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4D2C-D6A0-4D5B-802A-D59973A10583}"/>
              </a:ext>
            </a:extLst>
          </p:cNvPr>
          <p:cNvSpPr>
            <a:spLocks noGrp="1"/>
          </p:cNvSpPr>
          <p:nvPr>
            <p:ph type="title"/>
          </p:nvPr>
        </p:nvSpPr>
        <p:spPr/>
        <p:txBody>
          <a:bodyPr/>
          <a:lstStyle/>
          <a:p>
            <a:r>
              <a:rPr lang="de-DE"/>
              <a:t>Fans (Übersicht) | Familienhotel Gasthof Hinteregger</a:t>
            </a:r>
            <a:endParaRPr lang="en-US"/>
          </a:p>
        </p:txBody>
      </p:sp>
      <p:graphicFrame>
        <p:nvGraphicFramePr>
          <p:cNvPr id="5" name="Table Placeholder 4">
            <a:extLst>
              <a:ext uri="{FF2B5EF4-FFF2-40B4-BE49-F238E27FC236}">
                <a16:creationId xmlns:a16="http://schemas.microsoft.com/office/drawing/2014/main" id="{4BE0331D-3605-426A-AB31-6DFB77B3180D}"/>
              </a:ext>
            </a:extLst>
          </p:cNvPr>
          <p:cNvGraphicFramePr>
            <a:graphicFrameLocks noGrp="1"/>
          </p:cNvGraphicFramePr>
          <p:nvPr>
            <p:ph type="tbl" sz="quarter" idx="13"/>
            <p:extLst>
              <p:ext uri="{D42A27DB-BD31-4B8C-83A1-F6EECF244321}">
                <p14:modId xmlns:p14="http://schemas.microsoft.com/office/powerpoint/2010/main" val="3676831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9574951"/>
                    </a:ext>
                  </a:extLst>
                </a:gridCol>
                <a:gridCol w="1234440">
                  <a:extLst>
                    <a:ext uri="{9D8B030D-6E8A-4147-A177-3AD203B41FA5}">
                      <a16:colId xmlns:a16="http://schemas.microsoft.com/office/drawing/2014/main" val="3628231120"/>
                    </a:ext>
                  </a:extLst>
                </a:gridCol>
                <a:gridCol w="822960">
                  <a:extLst>
                    <a:ext uri="{9D8B030D-6E8A-4147-A177-3AD203B41FA5}">
                      <a16:colId xmlns:a16="http://schemas.microsoft.com/office/drawing/2014/main" val="3694203750"/>
                    </a:ext>
                  </a:extLst>
                </a:gridCol>
                <a:gridCol w="822960">
                  <a:extLst>
                    <a:ext uri="{9D8B030D-6E8A-4147-A177-3AD203B41FA5}">
                      <a16:colId xmlns:a16="http://schemas.microsoft.com/office/drawing/2014/main" val="3281866291"/>
                    </a:ext>
                  </a:extLst>
                </a:gridCol>
                <a:gridCol w="822960">
                  <a:extLst>
                    <a:ext uri="{9D8B030D-6E8A-4147-A177-3AD203B41FA5}">
                      <a16:colId xmlns:a16="http://schemas.microsoft.com/office/drawing/2014/main" val="3845860743"/>
                    </a:ext>
                  </a:extLst>
                </a:gridCol>
                <a:gridCol w="822960">
                  <a:extLst>
                    <a:ext uri="{9D8B030D-6E8A-4147-A177-3AD203B41FA5}">
                      <a16:colId xmlns:a16="http://schemas.microsoft.com/office/drawing/2014/main" val="2897105861"/>
                    </a:ext>
                  </a:extLst>
                </a:gridCol>
                <a:gridCol w="822960">
                  <a:extLst>
                    <a:ext uri="{9D8B030D-6E8A-4147-A177-3AD203B41FA5}">
                      <a16:colId xmlns:a16="http://schemas.microsoft.com/office/drawing/2014/main" val="900360657"/>
                    </a:ext>
                  </a:extLst>
                </a:gridCol>
                <a:gridCol w="822960">
                  <a:extLst>
                    <a:ext uri="{9D8B030D-6E8A-4147-A177-3AD203B41FA5}">
                      <a16:colId xmlns:a16="http://schemas.microsoft.com/office/drawing/2014/main" val="24184135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124282279"/>
                  </a:ext>
                </a:extLst>
              </a:tr>
              <a:tr h="370840">
                <a:tc>
                  <a:txBody>
                    <a:bodyPr/>
                    <a:lstStyle/>
                    <a:p>
                      <a:r>
                        <a:rPr lang="en-US" sz="1000"/>
                        <a:t>Familienhotel Gasthof Hinteregger</a:t>
                      </a:r>
                    </a:p>
                  </a:txBody>
                  <a:tcPr/>
                </a:tc>
                <a:tc>
                  <a:txBody>
                    <a:bodyPr/>
                    <a:lstStyle/>
                    <a:p>
                      <a:r>
                        <a:rPr lang="en-US" sz="1000"/>
                        <a:t>1372</a:t>
                      </a:r>
                    </a:p>
                  </a:txBody>
                  <a:tcPr/>
                </a:tc>
                <a:tc>
                  <a:txBody>
                    <a:bodyPr/>
                    <a:lstStyle/>
                    <a:p>
                      <a:r>
                        <a:rPr lang="en-US" sz="1000"/>
                        <a:t>0</a:t>
                      </a:r>
                    </a:p>
                  </a:txBody>
                  <a:tcPr/>
                </a:tc>
                <a:tc>
                  <a:txBody>
                    <a:bodyPr/>
                    <a:lstStyle/>
                    <a:p>
                      <a:r>
                        <a:rPr lang="en-US" sz="1000"/>
                        <a:t>0.0 %</a:t>
                      </a:r>
                    </a:p>
                  </a:txBody>
                  <a:tcPr/>
                </a:tc>
                <a:tc>
                  <a:txBody>
                    <a:bodyPr/>
                    <a:lstStyle/>
                    <a:p>
                      <a:r>
                        <a:rPr lang="en-US" sz="1000"/>
                        <a:t>2</a:t>
                      </a:r>
                    </a:p>
                  </a:txBody>
                  <a:tcPr/>
                </a:tc>
                <a:tc>
                  <a:txBody>
                    <a:bodyPr/>
                    <a:lstStyle/>
                    <a:p>
                      <a:r>
                        <a:rPr lang="en-US" sz="1000"/>
                        <a:t>0.1 %</a:t>
                      </a:r>
                    </a:p>
                  </a:txBody>
                  <a:tcPr/>
                </a:tc>
                <a:tc>
                  <a:txBody>
                    <a:bodyPr/>
                    <a:lstStyle/>
                    <a:p>
                      <a:r>
                        <a:rPr lang="en-US" sz="1000"/>
                        <a:t>28</a:t>
                      </a:r>
                    </a:p>
                  </a:txBody>
                  <a:tcPr/>
                </a:tc>
                <a:tc>
                  <a:txBody>
                    <a:bodyPr/>
                    <a:lstStyle/>
                    <a:p>
                      <a:r>
                        <a:rPr lang="en-US" sz="1000"/>
                        <a:t>2.1 %</a:t>
                      </a:r>
                    </a:p>
                  </a:txBody>
                  <a:tcPr/>
                </a:tc>
                <a:extLst>
                  <a:ext uri="{0D108BD9-81ED-4DB2-BD59-A6C34878D82A}">
                    <a16:rowId xmlns:a16="http://schemas.microsoft.com/office/drawing/2014/main" val="1320873091"/>
                  </a:ext>
                </a:extLst>
              </a:tr>
            </a:tbl>
          </a:graphicData>
        </a:graphic>
      </p:graphicFrame>
      <p:sp>
        <p:nvSpPr>
          <p:cNvPr id="4" name="Text Placeholder 3">
            <a:extLst>
              <a:ext uri="{FF2B5EF4-FFF2-40B4-BE49-F238E27FC236}">
                <a16:creationId xmlns:a16="http://schemas.microsoft.com/office/drawing/2014/main" id="{E61974E3-E8EB-44FD-95A5-D10600419C1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62635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12EA1-C218-4E06-A4A8-311C47DD83E8}"/>
              </a:ext>
            </a:extLst>
          </p:cNvPr>
          <p:cNvSpPr>
            <a:spLocks noGrp="1"/>
          </p:cNvSpPr>
          <p:nvPr>
            <p:ph type="title"/>
          </p:nvPr>
        </p:nvSpPr>
        <p:spPr/>
        <p:txBody>
          <a:bodyPr/>
          <a:lstStyle/>
          <a:p>
            <a:r>
              <a:rPr lang="en-US"/>
              <a:t>Key Metrics Table w. User Post RR | Familienhotel Gasthof Hinteregger</a:t>
            </a:r>
          </a:p>
        </p:txBody>
      </p:sp>
      <p:graphicFrame>
        <p:nvGraphicFramePr>
          <p:cNvPr id="5" name="Table Placeholder 4">
            <a:extLst>
              <a:ext uri="{FF2B5EF4-FFF2-40B4-BE49-F238E27FC236}">
                <a16:creationId xmlns:a16="http://schemas.microsoft.com/office/drawing/2014/main" id="{D7758FEB-C196-4D3C-8D43-53950BCF5A1C}"/>
              </a:ext>
            </a:extLst>
          </p:cNvPr>
          <p:cNvGraphicFramePr>
            <a:graphicFrameLocks noGrp="1"/>
          </p:cNvGraphicFramePr>
          <p:nvPr>
            <p:ph type="tbl" sz="quarter" idx="13"/>
            <p:extLst>
              <p:ext uri="{D42A27DB-BD31-4B8C-83A1-F6EECF244321}">
                <p14:modId xmlns:p14="http://schemas.microsoft.com/office/powerpoint/2010/main" val="1525843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90419299"/>
                    </a:ext>
                  </a:extLst>
                </a:gridCol>
                <a:gridCol w="740664">
                  <a:extLst>
                    <a:ext uri="{9D8B030D-6E8A-4147-A177-3AD203B41FA5}">
                      <a16:colId xmlns:a16="http://schemas.microsoft.com/office/drawing/2014/main" val="2894252234"/>
                    </a:ext>
                  </a:extLst>
                </a:gridCol>
                <a:gridCol w="740664">
                  <a:extLst>
                    <a:ext uri="{9D8B030D-6E8A-4147-A177-3AD203B41FA5}">
                      <a16:colId xmlns:a16="http://schemas.microsoft.com/office/drawing/2014/main" val="3805900026"/>
                    </a:ext>
                  </a:extLst>
                </a:gridCol>
                <a:gridCol w="740664">
                  <a:extLst>
                    <a:ext uri="{9D8B030D-6E8A-4147-A177-3AD203B41FA5}">
                      <a16:colId xmlns:a16="http://schemas.microsoft.com/office/drawing/2014/main" val="558933855"/>
                    </a:ext>
                  </a:extLst>
                </a:gridCol>
                <a:gridCol w="740664">
                  <a:extLst>
                    <a:ext uri="{9D8B030D-6E8A-4147-A177-3AD203B41FA5}">
                      <a16:colId xmlns:a16="http://schemas.microsoft.com/office/drawing/2014/main" val="1529115223"/>
                    </a:ext>
                  </a:extLst>
                </a:gridCol>
                <a:gridCol w="740664">
                  <a:extLst>
                    <a:ext uri="{9D8B030D-6E8A-4147-A177-3AD203B41FA5}">
                      <a16:colId xmlns:a16="http://schemas.microsoft.com/office/drawing/2014/main" val="4081086854"/>
                    </a:ext>
                  </a:extLst>
                </a:gridCol>
                <a:gridCol w="740664">
                  <a:extLst>
                    <a:ext uri="{9D8B030D-6E8A-4147-A177-3AD203B41FA5}">
                      <a16:colId xmlns:a16="http://schemas.microsoft.com/office/drawing/2014/main" val="2040590265"/>
                    </a:ext>
                  </a:extLst>
                </a:gridCol>
                <a:gridCol w="740664">
                  <a:extLst>
                    <a:ext uri="{9D8B030D-6E8A-4147-A177-3AD203B41FA5}">
                      <a16:colId xmlns:a16="http://schemas.microsoft.com/office/drawing/2014/main" val="3750155761"/>
                    </a:ext>
                  </a:extLst>
                </a:gridCol>
                <a:gridCol w="740664">
                  <a:extLst>
                    <a:ext uri="{9D8B030D-6E8A-4147-A177-3AD203B41FA5}">
                      <a16:colId xmlns:a16="http://schemas.microsoft.com/office/drawing/2014/main" val="2245367419"/>
                    </a:ext>
                  </a:extLst>
                </a:gridCol>
                <a:gridCol w="740664">
                  <a:extLst>
                    <a:ext uri="{9D8B030D-6E8A-4147-A177-3AD203B41FA5}">
                      <a16:colId xmlns:a16="http://schemas.microsoft.com/office/drawing/2014/main" val="29578241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51547387"/>
                  </a:ext>
                </a:extLst>
              </a:tr>
              <a:tr h="370840">
                <a:tc>
                  <a:txBody>
                    <a:bodyPr/>
                    <a:lstStyle/>
                    <a:p>
                      <a:r>
                        <a:rPr lang="en-US" sz="1000"/>
                        <a:t>Familienhotel Gasthof Hinteregger</a:t>
                      </a:r>
                    </a:p>
                  </a:txBody>
                  <a:tcPr/>
                </a:tc>
                <a:tc>
                  <a:txBody>
                    <a:bodyPr/>
                    <a:lstStyle/>
                    <a:p>
                      <a:r>
                        <a:rPr lang="en-US" sz="1000"/>
                        <a:t>1372</a:t>
                      </a:r>
                    </a:p>
                  </a:txBody>
                  <a:tcPr/>
                </a:tc>
                <a:tc>
                  <a:txBody>
                    <a:bodyPr/>
                    <a:lstStyle/>
                    <a:p>
                      <a:r>
                        <a:rPr lang="en-US" sz="1000"/>
                        <a:t>29</a:t>
                      </a:r>
                    </a:p>
                  </a:txBody>
                  <a:tcPr/>
                </a:tc>
                <a:tc>
                  <a:txBody>
                    <a:bodyPr/>
                    <a:lstStyle/>
                    <a:p>
                      <a:r>
                        <a:rPr lang="en-US" sz="1000"/>
                        <a:t>15</a:t>
                      </a:r>
                    </a:p>
                  </a:txBody>
                  <a:tcPr/>
                </a:tc>
                <a:tc>
                  <a:txBody>
                    <a:bodyPr/>
                    <a:lstStyle/>
                    <a:p>
                      <a:r>
                        <a:rPr lang="en-US" sz="1000"/>
                        <a:t>532</a:t>
                      </a:r>
                    </a:p>
                  </a:txBody>
                  <a:tcPr/>
                </a:tc>
                <a:tc>
                  <a:txBody>
                    <a:bodyPr/>
                    <a:lstStyle/>
                    <a:p>
                      <a:r>
                        <a:rPr lang="en-US" sz="1000"/>
                        <a:t>49</a:t>
                      </a:r>
                    </a:p>
                  </a:txBody>
                  <a:tcPr/>
                </a:tc>
                <a:tc>
                  <a:txBody>
                    <a:bodyPr/>
                    <a:lstStyle/>
                    <a:p>
                      <a:r>
                        <a:rPr lang="en-US" sz="1000"/>
                        <a:t>67</a:t>
                      </a:r>
                    </a:p>
                  </a:txBody>
                  <a:tcPr/>
                </a:tc>
                <a:tc>
                  <a:txBody>
                    <a:bodyPr/>
                    <a:lstStyle/>
                    <a:p>
                      <a:r>
                        <a:rPr lang="en-US" sz="1000"/>
                        <a:t>0</a:t>
                      </a:r>
                    </a:p>
                  </a:txBody>
                  <a:tcPr/>
                </a:tc>
                <a:tc>
                  <a:txBody>
                    <a:bodyPr/>
                    <a:lstStyle/>
                    <a:p>
                      <a:r>
                        <a:rPr lang="en-US" sz="1000"/>
                        <a:t>3.1835 %</a:t>
                      </a:r>
                    </a:p>
                  </a:txBody>
                  <a:tcPr/>
                </a:tc>
                <a:tc>
                  <a:txBody>
                    <a:bodyPr/>
                    <a:lstStyle/>
                    <a:p>
                      <a:r>
                        <a:rPr lang="en-US" sz="1000"/>
                        <a:t>0.0 %</a:t>
                      </a:r>
                    </a:p>
                  </a:txBody>
                  <a:tcPr/>
                </a:tc>
                <a:extLst>
                  <a:ext uri="{0D108BD9-81ED-4DB2-BD59-A6C34878D82A}">
                    <a16:rowId xmlns:a16="http://schemas.microsoft.com/office/drawing/2014/main" val="116188552"/>
                  </a:ext>
                </a:extLst>
              </a:tr>
            </a:tbl>
          </a:graphicData>
        </a:graphic>
      </p:graphicFrame>
      <p:sp>
        <p:nvSpPr>
          <p:cNvPr id="4" name="Text Placeholder 3">
            <a:extLst>
              <a:ext uri="{FF2B5EF4-FFF2-40B4-BE49-F238E27FC236}">
                <a16:creationId xmlns:a16="http://schemas.microsoft.com/office/drawing/2014/main" id="{DD1BCDE6-FC84-4C69-A443-CCB9B217568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47611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72819-996D-4075-A049-C536F16B5709}"/>
              </a:ext>
            </a:extLst>
          </p:cNvPr>
          <p:cNvSpPr>
            <a:spLocks noGrp="1"/>
          </p:cNvSpPr>
          <p:nvPr>
            <p:ph type="title"/>
          </p:nvPr>
        </p:nvSpPr>
        <p:spPr/>
        <p:txBody>
          <a:bodyPr/>
          <a:lstStyle/>
          <a:p>
            <a:r>
              <a:rPr lang="en-US"/>
              <a:t>Facebook Fans Total | Familienhotel Gasthof Hinteregger</a:t>
            </a:r>
          </a:p>
        </p:txBody>
      </p:sp>
      <p:graphicFrame>
        <p:nvGraphicFramePr>
          <p:cNvPr id="6" name="Chart Placeholder 5">
            <a:extLst>
              <a:ext uri="{FF2B5EF4-FFF2-40B4-BE49-F238E27FC236}">
                <a16:creationId xmlns:a16="http://schemas.microsoft.com/office/drawing/2014/main" id="{B8F4D839-B714-4DAB-BDDF-076308185F2B}"/>
              </a:ext>
            </a:extLst>
          </p:cNvPr>
          <p:cNvGraphicFramePr>
            <a:graphicFrameLocks noGrp="1"/>
          </p:cNvGraphicFramePr>
          <p:nvPr>
            <p:ph type="chart" sz="quarter" idx="13"/>
            <p:extLst>
              <p:ext uri="{D42A27DB-BD31-4B8C-83A1-F6EECF244321}">
                <p14:modId xmlns:p14="http://schemas.microsoft.com/office/powerpoint/2010/main" val="4084771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115EC3-66C9-4E46-A39B-D2831D4A047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8F2D484D-6835-40D3-9B9F-E88B28A6D5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5826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F0D10-39A0-44DC-9941-1A4BDD3A2B6F}"/>
              </a:ext>
            </a:extLst>
          </p:cNvPr>
          <p:cNvSpPr>
            <a:spLocks noGrp="1"/>
          </p:cNvSpPr>
          <p:nvPr>
            <p:ph type="title"/>
          </p:nvPr>
        </p:nvSpPr>
        <p:spPr/>
        <p:txBody>
          <a:bodyPr/>
          <a:lstStyle/>
          <a:p>
            <a:r>
              <a:rPr lang="de-DE"/>
              <a:t>Eigene Beiträge (Postings) | Familienhotel Gasthof Hinteregger - 1 of 8</a:t>
            </a:r>
            <a:endParaRPr lang="en-US"/>
          </a:p>
        </p:txBody>
      </p:sp>
      <p:graphicFrame>
        <p:nvGraphicFramePr>
          <p:cNvPr id="5" name="Table Placeholder 4">
            <a:extLst>
              <a:ext uri="{FF2B5EF4-FFF2-40B4-BE49-F238E27FC236}">
                <a16:creationId xmlns:a16="http://schemas.microsoft.com/office/drawing/2014/main" id="{76318AA5-ED0A-4E14-9971-726A6978B3DD}"/>
              </a:ext>
            </a:extLst>
          </p:cNvPr>
          <p:cNvGraphicFramePr>
            <a:graphicFrameLocks noGrp="1"/>
          </p:cNvGraphicFramePr>
          <p:nvPr>
            <p:ph type="tbl" sz="quarter" idx="13"/>
            <p:extLst>
              <p:ext uri="{D42A27DB-BD31-4B8C-83A1-F6EECF244321}">
                <p14:modId xmlns:p14="http://schemas.microsoft.com/office/powerpoint/2010/main" val="1572355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62229774"/>
                    </a:ext>
                  </a:extLst>
                </a:gridCol>
                <a:gridCol w="658368">
                  <a:extLst>
                    <a:ext uri="{9D8B030D-6E8A-4147-A177-3AD203B41FA5}">
                      <a16:colId xmlns:a16="http://schemas.microsoft.com/office/drawing/2014/main" val="3651962805"/>
                    </a:ext>
                  </a:extLst>
                </a:gridCol>
                <a:gridCol w="658368">
                  <a:extLst>
                    <a:ext uri="{9D8B030D-6E8A-4147-A177-3AD203B41FA5}">
                      <a16:colId xmlns:a16="http://schemas.microsoft.com/office/drawing/2014/main" val="893202141"/>
                    </a:ext>
                  </a:extLst>
                </a:gridCol>
                <a:gridCol w="658368">
                  <a:extLst>
                    <a:ext uri="{9D8B030D-6E8A-4147-A177-3AD203B41FA5}">
                      <a16:colId xmlns:a16="http://schemas.microsoft.com/office/drawing/2014/main" val="13574969"/>
                    </a:ext>
                  </a:extLst>
                </a:gridCol>
                <a:gridCol w="658368">
                  <a:extLst>
                    <a:ext uri="{9D8B030D-6E8A-4147-A177-3AD203B41FA5}">
                      <a16:colId xmlns:a16="http://schemas.microsoft.com/office/drawing/2014/main" val="1300324788"/>
                    </a:ext>
                  </a:extLst>
                </a:gridCol>
                <a:gridCol w="658368">
                  <a:extLst>
                    <a:ext uri="{9D8B030D-6E8A-4147-A177-3AD203B41FA5}">
                      <a16:colId xmlns:a16="http://schemas.microsoft.com/office/drawing/2014/main" val="1584125196"/>
                    </a:ext>
                  </a:extLst>
                </a:gridCol>
                <a:gridCol w="658368">
                  <a:extLst>
                    <a:ext uri="{9D8B030D-6E8A-4147-A177-3AD203B41FA5}">
                      <a16:colId xmlns:a16="http://schemas.microsoft.com/office/drawing/2014/main" val="4001614590"/>
                    </a:ext>
                  </a:extLst>
                </a:gridCol>
                <a:gridCol w="658368">
                  <a:extLst>
                    <a:ext uri="{9D8B030D-6E8A-4147-A177-3AD203B41FA5}">
                      <a16:colId xmlns:a16="http://schemas.microsoft.com/office/drawing/2014/main" val="1431294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5997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- 2018-08-31 21:00:01 </a:t>
                      </a:r>
                      <a:r>
                        <a:rPr kumimoji="0" lang="de-DE" sz="1000" b="0" i="0" u="none" strike="noStrike" kern="1200" cap="none" spc="0" normalizeH="0" baseline="0" noProof="0">
                          <a:ln>
                            <a:noFill/>
                          </a:ln>
                          <a:solidFill>
                            <a:prstClr val="black"/>
                          </a:solidFill>
                          <a:effectLst/>
                          <a:uLnTx/>
                          <a:uFillTx/>
                          <a:latin typeface="+mn-lt"/>
                          <a:ea typeface="+mn-ea"/>
                          <a:cs typeface="+mn-cs"/>
                        </a:rPr>
                        <a:t> 
 🍂 Herbstzeit ist Wanderzeit 🍂
In unserem neusten Artikel zeigen wir euch drei Wanderrouten. Da ist vom gemütlichen einstündigen Panorama-Bergspaziergang bis hin zur ausdauernden Ganztagestour für jeden Wander-Typ etwas dabei.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8714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- 2018-08-30 12:08:22 </a:t>
                      </a:r>
                      <a:r>
                        <a:rPr kumimoji="0" lang="de-DE" sz="1000" b="0" i="0" u="none" strike="noStrike" kern="1200" cap="none" spc="0" normalizeH="0" baseline="0" noProof="0">
                          <a:ln>
                            <a:noFill/>
                          </a:ln>
                          <a:solidFill>
                            <a:prstClr val="black"/>
                          </a:solidFill>
                          <a:effectLst/>
                          <a:uLnTx/>
                          <a:uFillTx/>
                          <a:latin typeface="+mn-lt"/>
                          <a:ea typeface="+mn-ea"/>
                          <a:cs typeface="+mn-cs"/>
                        </a:rPr>
                        <a:t> 
 Eure 16 Sekunden Auszeit.
Bald ist Wochenende! Um euch Mental darauf vorzubereiten schenken wir euch wieder einmal 16 Sekunden Auszeit aus Dem Biosphärenpark Nockberge!
https://tinyurl.com/ycyhym95
Herzliche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8052351"/>
                  </a:ext>
                </a:extLst>
              </a:tr>
            </a:tbl>
          </a:graphicData>
        </a:graphic>
      </p:graphicFrame>
      <p:sp>
        <p:nvSpPr>
          <p:cNvPr id="4" name="Text Placeholder 3">
            <a:extLst>
              <a:ext uri="{FF2B5EF4-FFF2-40B4-BE49-F238E27FC236}">
                <a16:creationId xmlns:a16="http://schemas.microsoft.com/office/drawing/2014/main" id="{8C074F7C-C3D1-4CC0-9831-97C9303FF61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18294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415BE-281E-412C-8D9B-28B60DA04FEF}"/>
              </a:ext>
            </a:extLst>
          </p:cNvPr>
          <p:cNvSpPr>
            <a:spLocks noGrp="1"/>
          </p:cNvSpPr>
          <p:nvPr>
            <p:ph type="title"/>
          </p:nvPr>
        </p:nvSpPr>
        <p:spPr/>
        <p:txBody>
          <a:bodyPr/>
          <a:lstStyle/>
          <a:p>
            <a:r>
              <a:rPr lang="de-DE"/>
              <a:t>Eigene Beiträge (Postings) | Familienhotel Gasthof Hinteregger - 2 of 8</a:t>
            </a:r>
            <a:endParaRPr lang="en-US"/>
          </a:p>
        </p:txBody>
      </p:sp>
      <p:graphicFrame>
        <p:nvGraphicFramePr>
          <p:cNvPr id="5" name="Table Placeholder 4">
            <a:extLst>
              <a:ext uri="{FF2B5EF4-FFF2-40B4-BE49-F238E27FC236}">
                <a16:creationId xmlns:a16="http://schemas.microsoft.com/office/drawing/2014/main" id="{92AA1DF5-47B2-4CB9-9006-AFB9008BA2E3}"/>
              </a:ext>
            </a:extLst>
          </p:cNvPr>
          <p:cNvGraphicFramePr>
            <a:graphicFrameLocks noGrp="1"/>
          </p:cNvGraphicFramePr>
          <p:nvPr>
            <p:ph type="tbl" sz="quarter" idx="13"/>
            <p:extLst>
              <p:ext uri="{D42A27DB-BD31-4B8C-83A1-F6EECF244321}">
                <p14:modId xmlns:p14="http://schemas.microsoft.com/office/powerpoint/2010/main" val="1722196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14705881"/>
                    </a:ext>
                  </a:extLst>
                </a:gridCol>
                <a:gridCol w="658368">
                  <a:extLst>
                    <a:ext uri="{9D8B030D-6E8A-4147-A177-3AD203B41FA5}">
                      <a16:colId xmlns:a16="http://schemas.microsoft.com/office/drawing/2014/main" val="865969748"/>
                    </a:ext>
                  </a:extLst>
                </a:gridCol>
                <a:gridCol w="658368">
                  <a:extLst>
                    <a:ext uri="{9D8B030D-6E8A-4147-A177-3AD203B41FA5}">
                      <a16:colId xmlns:a16="http://schemas.microsoft.com/office/drawing/2014/main" val="3523233708"/>
                    </a:ext>
                  </a:extLst>
                </a:gridCol>
                <a:gridCol w="658368">
                  <a:extLst>
                    <a:ext uri="{9D8B030D-6E8A-4147-A177-3AD203B41FA5}">
                      <a16:colId xmlns:a16="http://schemas.microsoft.com/office/drawing/2014/main" val="1963607124"/>
                    </a:ext>
                  </a:extLst>
                </a:gridCol>
                <a:gridCol w="658368">
                  <a:extLst>
                    <a:ext uri="{9D8B030D-6E8A-4147-A177-3AD203B41FA5}">
                      <a16:colId xmlns:a16="http://schemas.microsoft.com/office/drawing/2014/main" val="27232133"/>
                    </a:ext>
                  </a:extLst>
                </a:gridCol>
                <a:gridCol w="658368">
                  <a:extLst>
                    <a:ext uri="{9D8B030D-6E8A-4147-A177-3AD203B41FA5}">
                      <a16:colId xmlns:a16="http://schemas.microsoft.com/office/drawing/2014/main" val="384476035"/>
                    </a:ext>
                  </a:extLst>
                </a:gridCol>
                <a:gridCol w="658368">
                  <a:extLst>
                    <a:ext uri="{9D8B030D-6E8A-4147-A177-3AD203B41FA5}">
                      <a16:colId xmlns:a16="http://schemas.microsoft.com/office/drawing/2014/main" val="3386830791"/>
                    </a:ext>
                  </a:extLst>
                </a:gridCol>
                <a:gridCol w="658368">
                  <a:extLst>
                    <a:ext uri="{9D8B030D-6E8A-4147-A177-3AD203B41FA5}">
                      <a16:colId xmlns:a16="http://schemas.microsoft.com/office/drawing/2014/main" val="3592416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9802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- 2018-08-29 16:53:29 </a:t>
                      </a:r>
                      <a:r>
                        <a:rPr kumimoji="0" lang="de-DE" sz="1000" b="0" i="0" u="none" strike="noStrike" kern="1200" cap="none" spc="0" normalizeH="0" baseline="0" noProof="0">
                          <a:ln>
                            <a:noFill/>
                          </a:ln>
                          <a:solidFill>
                            <a:prstClr val="black"/>
                          </a:solidFill>
                          <a:effectLst/>
                          <a:uLnTx/>
                          <a:uFillTx/>
                          <a:latin typeface="+mn-lt"/>
                          <a:ea typeface="+mn-ea"/>
                          <a:cs typeface="+mn-cs"/>
                        </a:rPr>
                        <a:t> 
 Bei uns wird „ge‘groamatet“!
Die Groamat ist unser zweiter und letzter Schnitt. Im Gegensatz zum Tal, mähen wir unsere Wiesen maximal 2 mal pro Jahr. Die Qualität unseres Futters könnte nicht besser sein. Unser Uropa hat gesagt: “Ein Haufen Bergheu ist soviel Wert wie 10 Haufen Talheu“.  Nicht umsonst steht unser Zwergziegenbock, der Ziegenpeter mitten im Heu und kostet es schonmal vor. Der ist ein richtiger Feinspitz und schnabuliert nur das Beste.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7545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- 2018-08-27 10:49:21 </a:t>
                      </a:r>
                      <a:r>
                        <a:rPr kumimoji="0" lang="de-DE" sz="1000" b="0" i="0" u="none" strike="noStrike" kern="1200" cap="none" spc="0" normalizeH="0" baseline="0" noProof="0">
                          <a:ln>
                            <a:noFill/>
                          </a:ln>
                          <a:solidFill>
                            <a:prstClr val="black"/>
                          </a:solidFill>
                          <a:effectLst/>
                          <a:uLnTx/>
                          <a:uFillTx/>
                          <a:latin typeface="+mn-lt"/>
                          <a:ea typeface="+mn-ea"/>
                          <a:cs typeface="+mn-cs"/>
                        </a:rPr>
                        <a:t> 
 Danke fürs teilen! Das ging dann schnell! Wir haben sie wieder!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5712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- 2018-08-27 08:51:46 </a:t>
                      </a:r>
                      <a:r>
                        <a:rPr kumimoji="0" lang="de-DE" sz="1000" b="0" i="0" u="none" strike="noStrike" kern="1200" cap="none" spc="0" normalizeH="0" baseline="0" noProof="0">
                          <a:ln>
                            <a:noFill/>
                          </a:ln>
                          <a:solidFill>
                            <a:prstClr val="black"/>
                          </a:solidFill>
                          <a:effectLst/>
                          <a:uLnTx/>
                          <a:uFillTx/>
                          <a:latin typeface="+mn-lt"/>
                          <a:ea typeface="+mn-ea"/>
                          <a:cs typeface="+mn-cs"/>
                        </a:rPr>
                        <a:t> 
 Sie sind wieder zu Hause!!! Danke!!
Seit 2 Tagen sind unsere zwei kleinen Kater verschwunden. Sie müssten sich irgendwo in St.Oswald / Bad Kleinkirchheim aufhalten. Sie sind sehr zutraulich und auf den Menschen fixiert. Vor Allem der getigerte liebt es gestreichelt zu werden. Vielleicht weiß ja jemand etwas. Bitte teilt diesen Beitrag damit wir die kleinen Ausreisser wieder finden!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4702916"/>
                  </a:ext>
                </a:extLst>
              </a:tr>
            </a:tbl>
          </a:graphicData>
        </a:graphic>
      </p:graphicFrame>
      <p:sp>
        <p:nvSpPr>
          <p:cNvPr id="4" name="Text Placeholder 3">
            <a:extLst>
              <a:ext uri="{FF2B5EF4-FFF2-40B4-BE49-F238E27FC236}">
                <a16:creationId xmlns:a16="http://schemas.microsoft.com/office/drawing/2014/main" id="{CF448DDD-CDFE-479D-8863-DBDF6D7F887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10550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E5A98-1A8F-4F8B-B277-D95975F8AFF2}"/>
              </a:ext>
            </a:extLst>
          </p:cNvPr>
          <p:cNvSpPr>
            <a:spLocks noGrp="1"/>
          </p:cNvSpPr>
          <p:nvPr>
            <p:ph type="title"/>
          </p:nvPr>
        </p:nvSpPr>
        <p:spPr/>
        <p:txBody>
          <a:bodyPr/>
          <a:lstStyle/>
          <a:p>
            <a:r>
              <a:rPr lang="de-DE"/>
              <a:t>Eigene Beiträge (Postings) | Familienhotel Gasthof Hinteregger - 3 of 8</a:t>
            </a:r>
            <a:endParaRPr lang="en-US"/>
          </a:p>
        </p:txBody>
      </p:sp>
      <p:graphicFrame>
        <p:nvGraphicFramePr>
          <p:cNvPr id="5" name="Table Placeholder 4">
            <a:extLst>
              <a:ext uri="{FF2B5EF4-FFF2-40B4-BE49-F238E27FC236}">
                <a16:creationId xmlns:a16="http://schemas.microsoft.com/office/drawing/2014/main" id="{969DD44E-8088-4781-A9D7-C09D3D4494BA}"/>
              </a:ext>
            </a:extLst>
          </p:cNvPr>
          <p:cNvGraphicFramePr>
            <a:graphicFrameLocks noGrp="1"/>
          </p:cNvGraphicFramePr>
          <p:nvPr>
            <p:ph type="tbl" sz="quarter" idx="13"/>
            <p:extLst>
              <p:ext uri="{D42A27DB-BD31-4B8C-83A1-F6EECF244321}">
                <p14:modId xmlns:p14="http://schemas.microsoft.com/office/powerpoint/2010/main" val="3989800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98952614"/>
                    </a:ext>
                  </a:extLst>
                </a:gridCol>
                <a:gridCol w="658368">
                  <a:extLst>
                    <a:ext uri="{9D8B030D-6E8A-4147-A177-3AD203B41FA5}">
                      <a16:colId xmlns:a16="http://schemas.microsoft.com/office/drawing/2014/main" val="3010851971"/>
                    </a:ext>
                  </a:extLst>
                </a:gridCol>
                <a:gridCol w="658368">
                  <a:extLst>
                    <a:ext uri="{9D8B030D-6E8A-4147-A177-3AD203B41FA5}">
                      <a16:colId xmlns:a16="http://schemas.microsoft.com/office/drawing/2014/main" val="3869029624"/>
                    </a:ext>
                  </a:extLst>
                </a:gridCol>
                <a:gridCol w="658368">
                  <a:extLst>
                    <a:ext uri="{9D8B030D-6E8A-4147-A177-3AD203B41FA5}">
                      <a16:colId xmlns:a16="http://schemas.microsoft.com/office/drawing/2014/main" val="2906508744"/>
                    </a:ext>
                  </a:extLst>
                </a:gridCol>
                <a:gridCol w="658368">
                  <a:extLst>
                    <a:ext uri="{9D8B030D-6E8A-4147-A177-3AD203B41FA5}">
                      <a16:colId xmlns:a16="http://schemas.microsoft.com/office/drawing/2014/main" val="3582531969"/>
                    </a:ext>
                  </a:extLst>
                </a:gridCol>
                <a:gridCol w="658368">
                  <a:extLst>
                    <a:ext uri="{9D8B030D-6E8A-4147-A177-3AD203B41FA5}">
                      <a16:colId xmlns:a16="http://schemas.microsoft.com/office/drawing/2014/main" val="2260735060"/>
                    </a:ext>
                  </a:extLst>
                </a:gridCol>
                <a:gridCol w="658368">
                  <a:extLst>
                    <a:ext uri="{9D8B030D-6E8A-4147-A177-3AD203B41FA5}">
                      <a16:colId xmlns:a16="http://schemas.microsoft.com/office/drawing/2014/main" val="658213899"/>
                    </a:ext>
                  </a:extLst>
                </a:gridCol>
                <a:gridCol w="658368">
                  <a:extLst>
                    <a:ext uri="{9D8B030D-6E8A-4147-A177-3AD203B41FA5}">
                      <a16:colId xmlns:a16="http://schemas.microsoft.com/office/drawing/2014/main" val="1007738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6679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- 2018-08-24 08:56:31 </a:t>
                      </a:r>
                      <a:r>
                        <a:rPr kumimoji="0" lang="de-DE" sz="1000" b="0" i="0" u="none" strike="noStrike" kern="1200" cap="none" spc="0" normalizeH="0" baseline="0" noProof="0">
                          <a:ln>
                            <a:noFill/>
                          </a:ln>
                          <a:solidFill>
                            <a:prstClr val="black"/>
                          </a:solidFill>
                          <a:effectLst/>
                          <a:uLnTx/>
                          <a:uFillTx/>
                          <a:latin typeface="+mn-lt"/>
                          <a:ea typeface="+mn-ea"/>
                          <a:cs typeface="+mn-cs"/>
                        </a:rPr>
                        <a:t> 
 Guten Morgen aus St.Oswald!
Wir wünschen euch allen einen tollen start in den Freitag und ins Wochenende!
Liebe Grüße vom 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8828175"/>
                  </a:ext>
                </a:extLst>
              </a:tr>
            </a:tbl>
          </a:graphicData>
        </a:graphic>
      </p:graphicFrame>
      <p:sp>
        <p:nvSpPr>
          <p:cNvPr id="4" name="Text Placeholder 3">
            <a:extLst>
              <a:ext uri="{FF2B5EF4-FFF2-40B4-BE49-F238E27FC236}">
                <a16:creationId xmlns:a16="http://schemas.microsoft.com/office/drawing/2014/main" id="{8C2CEBBE-DB38-4636-A0F0-E9E02A279D1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30616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DEB9C-1631-45C8-B7F7-2D72AA5863FA}"/>
              </a:ext>
            </a:extLst>
          </p:cNvPr>
          <p:cNvSpPr>
            <a:spLocks noGrp="1"/>
          </p:cNvSpPr>
          <p:nvPr>
            <p:ph type="title"/>
          </p:nvPr>
        </p:nvSpPr>
        <p:spPr/>
        <p:txBody>
          <a:bodyPr/>
          <a:lstStyle/>
          <a:p>
            <a:r>
              <a:rPr lang="de-DE"/>
              <a:t>Eigene Beiträge (Postings) | Familienhotel Gasthof Hinteregger - 4 of 8</a:t>
            </a:r>
            <a:endParaRPr lang="en-US"/>
          </a:p>
        </p:txBody>
      </p:sp>
      <p:graphicFrame>
        <p:nvGraphicFramePr>
          <p:cNvPr id="5" name="Table Placeholder 4">
            <a:extLst>
              <a:ext uri="{FF2B5EF4-FFF2-40B4-BE49-F238E27FC236}">
                <a16:creationId xmlns:a16="http://schemas.microsoft.com/office/drawing/2014/main" id="{A581DB0B-9EAB-4BF2-991F-92437E9C8824}"/>
              </a:ext>
            </a:extLst>
          </p:cNvPr>
          <p:cNvGraphicFramePr>
            <a:graphicFrameLocks noGrp="1"/>
          </p:cNvGraphicFramePr>
          <p:nvPr>
            <p:ph type="tbl" sz="quarter" idx="13"/>
            <p:extLst>
              <p:ext uri="{D42A27DB-BD31-4B8C-83A1-F6EECF244321}">
                <p14:modId xmlns:p14="http://schemas.microsoft.com/office/powerpoint/2010/main" val="301147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92426390"/>
                    </a:ext>
                  </a:extLst>
                </a:gridCol>
                <a:gridCol w="658368">
                  <a:extLst>
                    <a:ext uri="{9D8B030D-6E8A-4147-A177-3AD203B41FA5}">
                      <a16:colId xmlns:a16="http://schemas.microsoft.com/office/drawing/2014/main" val="2149262557"/>
                    </a:ext>
                  </a:extLst>
                </a:gridCol>
                <a:gridCol w="658368">
                  <a:extLst>
                    <a:ext uri="{9D8B030D-6E8A-4147-A177-3AD203B41FA5}">
                      <a16:colId xmlns:a16="http://schemas.microsoft.com/office/drawing/2014/main" val="2452498088"/>
                    </a:ext>
                  </a:extLst>
                </a:gridCol>
                <a:gridCol w="658368">
                  <a:extLst>
                    <a:ext uri="{9D8B030D-6E8A-4147-A177-3AD203B41FA5}">
                      <a16:colId xmlns:a16="http://schemas.microsoft.com/office/drawing/2014/main" val="2932444886"/>
                    </a:ext>
                  </a:extLst>
                </a:gridCol>
                <a:gridCol w="658368">
                  <a:extLst>
                    <a:ext uri="{9D8B030D-6E8A-4147-A177-3AD203B41FA5}">
                      <a16:colId xmlns:a16="http://schemas.microsoft.com/office/drawing/2014/main" val="3411666074"/>
                    </a:ext>
                  </a:extLst>
                </a:gridCol>
                <a:gridCol w="658368">
                  <a:extLst>
                    <a:ext uri="{9D8B030D-6E8A-4147-A177-3AD203B41FA5}">
                      <a16:colId xmlns:a16="http://schemas.microsoft.com/office/drawing/2014/main" val="1154276841"/>
                    </a:ext>
                  </a:extLst>
                </a:gridCol>
                <a:gridCol w="658368">
                  <a:extLst>
                    <a:ext uri="{9D8B030D-6E8A-4147-A177-3AD203B41FA5}">
                      <a16:colId xmlns:a16="http://schemas.microsoft.com/office/drawing/2014/main" val="3734406239"/>
                    </a:ext>
                  </a:extLst>
                </a:gridCol>
                <a:gridCol w="658368">
                  <a:extLst>
                    <a:ext uri="{9D8B030D-6E8A-4147-A177-3AD203B41FA5}">
                      <a16:colId xmlns:a16="http://schemas.microsoft.com/office/drawing/2014/main" val="1906165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55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- 2018-08-19 07:25:20 </a:t>
                      </a:r>
                      <a:r>
                        <a:rPr kumimoji="0" lang="de-DE" sz="1000" b="0" i="0" u="none" strike="noStrike" kern="1200" cap="none" spc="0" normalizeH="0" baseline="0" noProof="0">
                          <a:ln>
                            <a:noFill/>
                          </a:ln>
                          <a:solidFill>
                            <a:prstClr val="black"/>
                          </a:solidFill>
                          <a:effectLst/>
                          <a:uLnTx/>
                          <a:uFillTx/>
                          <a:latin typeface="+mn-lt"/>
                          <a:ea typeface="+mn-ea"/>
                          <a:cs typeface="+mn-cs"/>
                        </a:rPr>
                        <a:t> 
 Es war einzigartig und toll! 
Gestern Abend war der letzte von 12 Theaterabenden in unserem Stadl. Wie auch schon an den anderen Abenden, war auch diese Veranstaltung ausverkauft und ein voller Erfolg für die Laienspielgruppe LSG BKK. 
Wir möchten uns an dieser Stelle noch einmal ganz herzlich bei der Laienspielgruppe Bad Kleinkirchheim für die tollen und einzigartigen Abende in unserem Stadl bedanken! 
Ein weiteres großes Dankeschön geht an die etwa 1200 Besucher welche unseren Stadl in den letzten 2 Monaten zu einem richtigen Theater gemacht haben und uns einen Besuch abgestattet haben. Es waren nicht nur Einheimische, sondern auch weit angereiste Gäste darunter. Mitunter kamen die Besucher aus allen Ecken Österreichs, Deutschland, der Schweiz und sogar Australien! 
Ein ganz großer, besonderer Dank ergeht an unsere Mitarbeiter und die vielen Helfer!Ihr habt es uns überhaupt ermöglicht, die Theaterkulinarik und Bewirtung für so viele Gäste neben unserem vollen Hotelbetrieb zu gewäh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8121559"/>
                  </a:ext>
                </a:extLst>
              </a:tr>
            </a:tbl>
          </a:graphicData>
        </a:graphic>
      </p:graphicFrame>
      <p:sp>
        <p:nvSpPr>
          <p:cNvPr id="4" name="Text Placeholder 3">
            <a:extLst>
              <a:ext uri="{FF2B5EF4-FFF2-40B4-BE49-F238E27FC236}">
                <a16:creationId xmlns:a16="http://schemas.microsoft.com/office/drawing/2014/main" id="{72DD8B6C-8163-42DC-971D-1E4EF334830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63270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62E02-294B-4AE2-9A81-131B52D7CE51}"/>
              </a:ext>
            </a:extLst>
          </p:cNvPr>
          <p:cNvSpPr>
            <a:spLocks noGrp="1"/>
          </p:cNvSpPr>
          <p:nvPr>
            <p:ph type="title"/>
          </p:nvPr>
        </p:nvSpPr>
        <p:spPr/>
        <p:txBody>
          <a:bodyPr/>
          <a:lstStyle/>
          <a:p>
            <a:r>
              <a:rPr lang="de-DE"/>
              <a:t>Eigene Beiträge (Postings) | Familienhotel Gasthof Hinteregger - 5 of 8</a:t>
            </a:r>
            <a:endParaRPr lang="en-US"/>
          </a:p>
        </p:txBody>
      </p:sp>
      <p:graphicFrame>
        <p:nvGraphicFramePr>
          <p:cNvPr id="5" name="Table Placeholder 4">
            <a:extLst>
              <a:ext uri="{FF2B5EF4-FFF2-40B4-BE49-F238E27FC236}">
                <a16:creationId xmlns:a16="http://schemas.microsoft.com/office/drawing/2014/main" id="{F41DAB55-BF0B-4DBC-9391-3FE089B2F771}"/>
              </a:ext>
            </a:extLst>
          </p:cNvPr>
          <p:cNvGraphicFramePr>
            <a:graphicFrameLocks noGrp="1"/>
          </p:cNvGraphicFramePr>
          <p:nvPr>
            <p:ph type="tbl" sz="quarter" idx="13"/>
            <p:extLst>
              <p:ext uri="{D42A27DB-BD31-4B8C-83A1-F6EECF244321}">
                <p14:modId xmlns:p14="http://schemas.microsoft.com/office/powerpoint/2010/main" val="2504119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23361111"/>
                    </a:ext>
                  </a:extLst>
                </a:gridCol>
                <a:gridCol w="658368">
                  <a:extLst>
                    <a:ext uri="{9D8B030D-6E8A-4147-A177-3AD203B41FA5}">
                      <a16:colId xmlns:a16="http://schemas.microsoft.com/office/drawing/2014/main" val="2085950577"/>
                    </a:ext>
                  </a:extLst>
                </a:gridCol>
                <a:gridCol w="658368">
                  <a:extLst>
                    <a:ext uri="{9D8B030D-6E8A-4147-A177-3AD203B41FA5}">
                      <a16:colId xmlns:a16="http://schemas.microsoft.com/office/drawing/2014/main" val="1561886359"/>
                    </a:ext>
                  </a:extLst>
                </a:gridCol>
                <a:gridCol w="658368">
                  <a:extLst>
                    <a:ext uri="{9D8B030D-6E8A-4147-A177-3AD203B41FA5}">
                      <a16:colId xmlns:a16="http://schemas.microsoft.com/office/drawing/2014/main" val="303486084"/>
                    </a:ext>
                  </a:extLst>
                </a:gridCol>
                <a:gridCol w="658368">
                  <a:extLst>
                    <a:ext uri="{9D8B030D-6E8A-4147-A177-3AD203B41FA5}">
                      <a16:colId xmlns:a16="http://schemas.microsoft.com/office/drawing/2014/main" val="1881817941"/>
                    </a:ext>
                  </a:extLst>
                </a:gridCol>
                <a:gridCol w="658368">
                  <a:extLst>
                    <a:ext uri="{9D8B030D-6E8A-4147-A177-3AD203B41FA5}">
                      <a16:colId xmlns:a16="http://schemas.microsoft.com/office/drawing/2014/main" val="239011904"/>
                    </a:ext>
                  </a:extLst>
                </a:gridCol>
                <a:gridCol w="658368">
                  <a:extLst>
                    <a:ext uri="{9D8B030D-6E8A-4147-A177-3AD203B41FA5}">
                      <a16:colId xmlns:a16="http://schemas.microsoft.com/office/drawing/2014/main" val="2713265428"/>
                    </a:ext>
                  </a:extLst>
                </a:gridCol>
                <a:gridCol w="658368">
                  <a:extLst>
                    <a:ext uri="{9D8B030D-6E8A-4147-A177-3AD203B41FA5}">
                      <a16:colId xmlns:a16="http://schemas.microsoft.com/office/drawing/2014/main" val="2595416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2583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- 2018-08-16 16:50:27 </a:t>
                      </a:r>
                      <a:r>
                        <a:rPr kumimoji="0" lang="de-DE" sz="1000" b="0" i="0" u="none" strike="noStrike" kern="1200" cap="none" spc="0" normalizeH="0" baseline="0" noProof="0">
                          <a:ln>
                            <a:noFill/>
                          </a:ln>
                          <a:solidFill>
                            <a:prstClr val="black"/>
                          </a:solidFill>
                          <a:effectLst/>
                          <a:uLnTx/>
                          <a:uFillTx/>
                          <a:latin typeface="+mn-lt"/>
                          <a:ea typeface="+mn-ea"/>
                          <a:cs typeface="+mn-cs"/>
                        </a:rPr>
                        <a:t> 
 Heute geht es weiter mit dem letzten Theaterwochenende in unserem Stadl! 
Donnerstag, Freitag und Samstag heißt es noch einmal: „Bauer! Schaff an!“
https://tinyurl.com/y7ocg9xv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89453449"/>
                  </a:ext>
                </a:extLst>
              </a:tr>
            </a:tbl>
          </a:graphicData>
        </a:graphic>
      </p:graphicFrame>
      <p:sp>
        <p:nvSpPr>
          <p:cNvPr id="4" name="Text Placeholder 3">
            <a:extLst>
              <a:ext uri="{FF2B5EF4-FFF2-40B4-BE49-F238E27FC236}">
                <a16:creationId xmlns:a16="http://schemas.microsoft.com/office/drawing/2014/main" id="{DEAAF528-8441-417A-9A30-3D2001C8BAC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284953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D73CF-1E77-44ED-A7E9-34BEA77066AF}"/>
              </a:ext>
            </a:extLst>
          </p:cNvPr>
          <p:cNvSpPr>
            <a:spLocks noGrp="1"/>
          </p:cNvSpPr>
          <p:nvPr>
            <p:ph type="title"/>
          </p:nvPr>
        </p:nvSpPr>
        <p:spPr/>
        <p:txBody>
          <a:bodyPr/>
          <a:lstStyle/>
          <a:p>
            <a:r>
              <a:rPr lang="de-DE"/>
              <a:t>Eigene Beiträge (Postings) | Familienhotel Gasthof Hinteregger - 6 of 8</a:t>
            </a:r>
            <a:endParaRPr lang="en-US"/>
          </a:p>
        </p:txBody>
      </p:sp>
      <p:graphicFrame>
        <p:nvGraphicFramePr>
          <p:cNvPr id="5" name="Table Placeholder 4">
            <a:extLst>
              <a:ext uri="{FF2B5EF4-FFF2-40B4-BE49-F238E27FC236}">
                <a16:creationId xmlns:a16="http://schemas.microsoft.com/office/drawing/2014/main" id="{D112C1AB-E01F-4C99-9B74-D292C695BCD8}"/>
              </a:ext>
            </a:extLst>
          </p:cNvPr>
          <p:cNvGraphicFramePr>
            <a:graphicFrameLocks noGrp="1"/>
          </p:cNvGraphicFramePr>
          <p:nvPr>
            <p:ph type="tbl" sz="quarter" idx="13"/>
            <p:extLst>
              <p:ext uri="{D42A27DB-BD31-4B8C-83A1-F6EECF244321}">
                <p14:modId xmlns:p14="http://schemas.microsoft.com/office/powerpoint/2010/main" val="1769592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3324633"/>
                    </a:ext>
                  </a:extLst>
                </a:gridCol>
                <a:gridCol w="658368">
                  <a:extLst>
                    <a:ext uri="{9D8B030D-6E8A-4147-A177-3AD203B41FA5}">
                      <a16:colId xmlns:a16="http://schemas.microsoft.com/office/drawing/2014/main" val="3442958820"/>
                    </a:ext>
                  </a:extLst>
                </a:gridCol>
                <a:gridCol w="658368">
                  <a:extLst>
                    <a:ext uri="{9D8B030D-6E8A-4147-A177-3AD203B41FA5}">
                      <a16:colId xmlns:a16="http://schemas.microsoft.com/office/drawing/2014/main" val="2408435730"/>
                    </a:ext>
                  </a:extLst>
                </a:gridCol>
                <a:gridCol w="658368">
                  <a:extLst>
                    <a:ext uri="{9D8B030D-6E8A-4147-A177-3AD203B41FA5}">
                      <a16:colId xmlns:a16="http://schemas.microsoft.com/office/drawing/2014/main" val="630650092"/>
                    </a:ext>
                  </a:extLst>
                </a:gridCol>
                <a:gridCol w="658368">
                  <a:extLst>
                    <a:ext uri="{9D8B030D-6E8A-4147-A177-3AD203B41FA5}">
                      <a16:colId xmlns:a16="http://schemas.microsoft.com/office/drawing/2014/main" val="706603116"/>
                    </a:ext>
                  </a:extLst>
                </a:gridCol>
                <a:gridCol w="658368">
                  <a:extLst>
                    <a:ext uri="{9D8B030D-6E8A-4147-A177-3AD203B41FA5}">
                      <a16:colId xmlns:a16="http://schemas.microsoft.com/office/drawing/2014/main" val="1624583527"/>
                    </a:ext>
                  </a:extLst>
                </a:gridCol>
                <a:gridCol w="658368">
                  <a:extLst>
                    <a:ext uri="{9D8B030D-6E8A-4147-A177-3AD203B41FA5}">
                      <a16:colId xmlns:a16="http://schemas.microsoft.com/office/drawing/2014/main" val="2610653992"/>
                    </a:ext>
                  </a:extLst>
                </a:gridCol>
                <a:gridCol w="658368">
                  <a:extLst>
                    <a:ext uri="{9D8B030D-6E8A-4147-A177-3AD203B41FA5}">
                      <a16:colId xmlns:a16="http://schemas.microsoft.com/office/drawing/2014/main" val="2027992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8301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- 2018-08-15 10:57:51 </a:t>
                      </a:r>
                      <a:r>
                        <a:rPr kumimoji="0" lang="en-US" sz="1000" b="0" i="0" u="none" strike="noStrike" kern="1200" cap="none" spc="0" normalizeH="0" baseline="0" noProof="0">
                          <a:ln>
                            <a:noFill/>
                          </a:ln>
                          <a:solidFill>
                            <a:prstClr val="black"/>
                          </a:solidFill>
                          <a:effectLst/>
                          <a:uLnTx/>
                          <a:uFillTx/>
                          <a:latin typeface="+mn-lt"/>
                          <a:ea typeface="+mn-ea"/>
                          <a:cs typeface="+mn-cs"/>
                        </a:rPr>
                        <a:t> 
 🇦🇹🇩🇪Bei uns herrscht wirklich jeden Tag Action und Abenteuer! So sind unsere zwei Kätzchen vermutlich heute Morgen mit Wanderern auf ddie Brunnachhöhe spaziert. Zum Glück kennen uns die Mitarbeiter der Bergbahnen und haben sofort gewusst, dass die beiden Kätzchen zu uns gehören. Sie haben von den Bergbahnen Bad Kleinkirchheim eine gratis Talfahrt erhalten und wir konnten sie wohlbehalten wieder nach Hause bringen. An dieser Stelle vielen Dank an die umsichtigen Mitarbeiter der Bergbahnen! .
.
.😅
.
.
.
🇬🇧🇺🇸We truly have action and adventure every single day! Our two kittens might have followed some hikers up the mountain till they reached the top of the cable car station. Gladly, the employees of the cable car know us and called us immediately. Thanks to the Cable car company of Bad Kleinkirchheim, they got a free ride down, so we could pick the two hikers up and bring them home safe. 😅
.
.
.
.
.
.
.
.
.
#alps #mountains #austria #carinthia #sun #nice #beautiful #colorful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63475684"/>
                  </a:ext>
                </a:extLst>
              </a:tr>
            </a:tbl>
          </a:graphicData>
        </a:graphic>
      </p:graphicFrame>
      <p:sp>
        <p:nvSpPr>
          <p:cNvPr id="4" name="Text Placeholder 3">
            <a:extLst>
              <a:ext uri="{FF2B5EF4-FFF2-40B4-BE49-F238E27FC236}">
                <a16:creationId xmlns:a16="http://schemas.microsoft.com/office/drawing/2014/main" id="{0880A947-BD94-48C0-8D9E-8456F060B82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01644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43A05-D952-4D9E-84F6-8A7F9552B98A}"/>
              </a:ext>
            </a:extLst>
          </p:cNvPr>
          <p:cNvSpPr>
            <a:spLocks noGrp="1"/>
          </p:cNvSpPr>
          <p:nvPr>
            <p:ph type="title"/>
          </p:nvPr>
        </p:nvSpPr>
        <p:spPr/>
        <p:txBody>
          <a:bodyPr/>
          <a:lstStyle/>
          <a:p>
            <a:r>
              <a:rPr lang="de-DE"/>
              <a:t>Eigene Beiträge (Postings) | Familienhotel Gasthof Hinteregger - 7 of 8</a:t>
            </a:r>
            <a:endParaRPr lang="en-US"/>
          </a:p>
        </p:txBody>
      </p:sp>
      <p:graphicFrame>
        <p:nvGraphicFramePr>
          <p:cNvPr id="5" name="Table Placeholder 4">
            <a:extLst>
              <a:ext uri="{FF2B5EF4-FFF2-40B4-BE49-F238E27FC236}">
                <a16:creationId xmlns:a16="http://schemas.microsoft.com/office/drawing/2014/main" id="{5C076E74-A1A7-434D-86B2-DB7E57F03583}"/>
              </a:ext>
            </a:extLst>
          </p:cNvPr>
          <p:cNvGraphicFramePr>
            <a:graphicFrameLocks noGrp="1"/>
          </p:cNvGraphicFramePr>
          <p:nvPr>
            <p:ph type="tbl" sz="quarter" idx="13"/>
            <p:extLst>
              <p:ext uri="{D42A27DB-BD31-4B8C-83A1-F6EECF244321}">
                <p14:modId xmlns:p14="http://schemas.microsoft.com/office/powerpoint/2010/main" val="2641775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02719809"/>
                    </a:ext>
                  </a:extLst>
                </a:gridCol>
                <a:gridCol w="658368">
                  <a:extLst>
                    <a:ext uri="{9D8B030D-6E8A-4147-A177-3AD203B41FA5}">
                      <a16:colId xmlns:a16="http://schemas.microsoft.com/office/drawing/2014/main" val="1140538458"/>
                    </a:ext>
                  </a:extLst>
                </a:gridCol>
                <a:gridCol w="658368">
                  <a:extLst>
                    <a:ext uri="{9D8B030D-6E8A-4147-A177-3AD203B41FA5}">
                      <a16:colId xmlns:a16="http://schemas.microsoft.com/office/drawing/2014/main" val="3896109123"/>
                    </a:ext>
                  </a:extLst>
                </a:gridCol>
                <a:gridCol w="658368">
                  <a:extLst>
                    <a:ext uri="{9D8B030D-6E8A-4147-A177-3AD203B41FA5}">
                      <a16:colId xmlns:a16="http://schemas.microsoft.com/office/drawing/2014/main" val="3670337965"/>
                    </a:ext>
                  </a:extLst>
                </a:gridCol>
                <a:gridCol w="658368">
                  <a:extLst>
                    <a:ext uri="{9D8B030D-6E8A-4147-A177-3AD203B41FA5}">
                      <a16:colId xmlns:a16="http://schemas.microsoft.com/office/drawing/2014/main" val="798716497"/>
                    </a:ext>
                  </a:extLst>
                </a:gridCol>
                <a:gridCol w="658368">
                  <a:extLst>
                    <a:ext uri="{9D8B030D-6E8A-4147-A177-3AD203B41FA5}">
                      <a16:colId xmlns:a16="http://schemas.microsoft.com/office/drawing/2014/main" val="2183437622"/>
                    </a:ext>
                  </a:extLst>
                </a:gridCol>
                <a:gridCol w="658368">
                  <a:extLst>
                    <a:ext uri="{9D8B030D-6E8A-4147-A177-3AD203B41FA5}">
                      <a16:colId xmlns:a16="http://schemas.microsoft.com/office/drawing/2014/main" val="2178513686"/>
                    </a:ext>
                  </a:extLst>
                </a:gridCol>
                <a:gridCol w="658368">
                  <a:extLst>
                    <a:ext uri="{9D8B030D-6E8A-4147-A177-3AD203B41FA5}">
                      <a16:colId xmlns:a16="http://schemas.microsoft.com/office/drawing/2014/main" val="3712108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6365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- 2018-08-14 13:07:15 </a:t>
                      </a:r>
                      <a:r>
                        <a:rPr kumimoji="0" lang="de-DE" sz="1000" b="0" i="0" u="none" strike="noStrike" kern="1200" cap="none" spc="0" normalizeH="0" baseline="0" noProof="0">
                          <a:ln>
                            <a:noFill/>
                          </a:ln>
                          <a:solidFill>
                            <a:prstClr val="black"/>
                          </a:solidFill>
                          <a:effectLst/>
                          <a:uLnTx/>
                          <a:uFillTx/>
                          <a:latin typeface="+mn-lt"/>
                          <a:ea typeface="+mn-ea"/>
                          <a:cs typeface="+mn-cs"/>
                        </a:rPr>
                        <a:t> 
 Unsere Minishettys haben sich heute Früh etwas die nähere Umgebung unserer Felder (ausserhalb ihrer Weide) angesehen. Weglaufen tun sie zum Glück ja nicht. Und mit ein paar Hilfsmitteln (Pferde Leckerlies mit Erdbeergeschmack) kommen die Kleinen auch gerne und vor Allem schnell wieder nach Hause galoppiert. Langweilig wirds auf unserem Bio- und Auszeithof sicherlich niemals!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5277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- 2018-08-09 15:09:31 </a:t>
                      </a:r>
                      <a:r>
                        <a:rPr kumimoji="0" lang="de-DE" sz="1000" b="0" i="0" u="none" strike="noStrike" kern="1200" cap="none" spc="0" normalizeH="0" baseline="0" noProof="0">
                          <a:ln>
                            <a:noFill/>
                          </a:ln>
                          <a:solidFill>
                            <a:prstClr val="black"/>
                          </a:solidFill>
                          <a:effectLst/>
                          <a:uLnTx/>
                          <a:uFillTx/>
                          <a:latin typeface="+mn-lt"/>
                          <a:ea typeface="+mn-ea"/>
                          <a:cs typeface="+mn-cs"/>
                        </a:rPr>
                        <a:t> 
 Diese Woche ist unser Stadl wieder ein normaler Stadl und wird gerade wieder mit bestem Almheu gefüllt. In einer Woche ist er dann die Bühne für unsere Laienspielgruppe Bad Kleinkirchheim mit ihrem Theaterstück Erde. LSG BKK
Von 16 - 18.08.2018 finden die letzten 3 Veranstaltungen statt.
https://tinyurl.com/y7ocg9xv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04374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- 2018-08-09 13:13:24 </a:t>
                      </a:r>
                      <a:r>
                        <a:rPr kumimoji="0" lang="de-DE" sz="1000" b="0" i="0" u="none" strike="noStrike" kern="1200" cap="none" spc="0" normalizeH="0" baseline="0" noProof="0">
                          <a:ln>
                            <a:noFill/>
                          </a:ln>
                          <a:solidFill>
                            <a:prstClr val="black"/>
                          </a:solidFill>
                          <a:effectLst/>
                          <a:uLnTx/>
                          <a:uFillTx/>
                          <a:latin typeface="+mn-lt"/>
                          <a:ea typeface="+mn-ea"/>
                          <a:cs typeface="+mn-cs"/>
                        </a:rPr>
                        <a:t> 
 Na, wer von euch weiß was da los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7403824"/>
                  </a:ext>
                </a:extLst>
              </a:tr>
            </a:tbl>
          </a:graphicData>
        </a:graphic>
      </p:graphicFrame>
      <p:sp>
        <p:nvSpPr>
          <p:cNvPr id="4" name="Text Placeholder 3">
            <a:extLst>
              <a:ext uri="{FF2B5EF4-FFF2-40B4-BE49-F238E27FC236}">
                <a16:creationId xmlns:a16="http://schemas.microsoft.com/office/drawing/2014/main" id="{926CF0D5-0A44-4827-A531-979B0547F1A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211953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88528-78AB-4F7C-B8F7-D9AE64EED9C7}"/>
              </a:ext>
            </a:extLst>
          </p:cNvPr>
          <p:cNvSpPr>
            <a:spLocks noGrp="1"/>
          </p:cNvSpPr>
          <p:nvPr>
            <p:ph type="title"/>
          </p:nvPr>
        </p:nvSpPr>
        <p:spPr/>
        <p:txBody>
          <a:bodyPr/>
          <a:lstStyle/>
          <a:p>
            <a:r>
              <a:rPr lang="de-DE"/>
              <a:t>Eigene Beiträge (Postings) | Familienhotel Gasthof Hinteregger - 8 of 8</a:t>
            </a:r>
            <a:endParaRPr lang="en-US"/>
          </a:p>
        </p:txBody>
      </p:sp>
      <p:graphicFrame>
        <p:nvGraphicFramePr>
          <p:cNvPr id="5" name="Table Placeholder 4">
            <a:extLst>
              <a:ext uri="{FF2B5EF4-FFF2-40B4-BE49-F238E27FC236}">
                <a16:creationId xmlns:a16="http://schemas.microsoft.com/office/drawing/2014/main" id="{DF2B4949-A181-402D-8357-7421C45D8886}"/>
              </a:ext>
            </a:extLst>
          </p:cNvPr>
          <p:cNvGraphicFramePr>
            <a:graphicFrameLocks noGrp="1"/>
          </p:cNvGraphicFramePr>
          <p:nvPr>
            <p:ph type="tbl" sz="quarter" idx="13"/>
            <p:extLst>
              <p:ext uri="{D42A27DB-BD31-4B8C-83A1-F6EECF244321}">
                <p14:modId xmlns:p14="http://schemas.microsoft.com/office/powerpoint/2010/main" val="871939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61286765"/>
                    </a:ext>
                  </a:extLst>
                </a:gridCol>
                <a:gridCol w="658368">
                  <a:extLst>
                    <a:ext uri="{9D8B030D-6E8A-4147-A177-3AD203B41FA5}">
                      <a16:colId xmlns:a16="http://schemas.microsoft.com/office/drawing/2014/main" val="1932886529"/>
                    </a:ext>
                  </a:extLst>
                </a:gridCol>
                <a:gridCol w="658368">
                  <a:extLst>
                    <a:ext uri="{9D8B030D-6E8A-4147-A177-3AD203B41FA5}">
                      <a16:colId xmlns:a16="http://schemas.microsoft.com/office/drawing/2014/main" val="1160301104"/>
                    </a:ext>
                  </a:extLst>
                </a:gridCol>
                <a:gridCol w="658368">
                  <a:extLst>
                    <a:ext uri="{9D8B030D-6E8A-4147-A177-3AD203B41FA5}">
                      <a16:colId xmlns:a16="http://schemas.microsoft.com/office/drawing/2014/main" val="3368636503"/>
                    </a:ext>
                  </a:extLst>
                </a:gridCol>
                <a:gridCol w="658368">
                  <a:extLst>
                    <a:ext uri="{9D8B030D-6E8A-4147-A177-3AD203B41FA5}">
                      <a16:colId xmlns:a16="http://schemas.microsoft.com/office/drawing/2014/main" val="808374242"/>
                    </a:ext>
                  </a:extLst>
                </a:gridCol>
                <a:gridCol w="658368">
                  <a:extLst>
                    <a:ext uri="{9D8B030D-6E8A-4147-A177-3AD203B41FA5}">
                      <a16:colId xmlns:a16="http://schemas.microsoft.com/office/drawing/2014/main" val="3049815411"/>
                    </a:ext>
                  </a:extLst>
                </a:gridCol>
                <a:gridCol w="658368">
                  <a:extLst>
                    <a:ext uri="{9D8B030D-6E8A-4147-A177-3AD203B41FA5}">
                      <a16:colId xmlns:a16="http://schemas.microsoft.com/office/drawing/2014/main" val="3859979110"/>
                    </a:ext>
                  </a:extLst>
                </a:gridCol>
                <a:gridCol w="658368">
                  <a:extLst>
                    <a:ext uri="{9D8B030D-6E8A-4147-A177-3AD203B41FA5}">
                      <a16:colId xmlns:a16="http://schemas.microsoft.com/office/drawing/2014/main" val="3341486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5842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- 2018-08-07 13:43:52 </a:t>
                      </a:r>
                      <a:r>
                        <a:rPr kumimoji="0" lang="de-DE" sz="1000" b="0" i="0" u="none" strike="noStrike" kern="1200" cap="none" spc="0" normalizeH="0" baseline="0" noProof="0">
                          <a:ln>
                            <a:noFill/>
                          </a:ln>
                          <a:solidFill>
                            <a:prstClr val="black"/>
                          </a:solidFill>
                          <a:effectLst/>
                          <a:uLnTx/>
                          <a:uFillTx/>
                          <a:latin typeface="+mn-lt"/>
                          <a:ea typeface="+mn-ea"/>
                          <a:cs typeface="+mn-cs"/>
                        </a:rPr>
                        <a:t> 
 Die diesjährige Honigernte ist eingeflogen. Leider war sie auch bei uns, so wie in ganz Kärnten sehr schlecht. Es gab nur wenige Kilo von dem kostbar süßen Gold. Zumindest haben wir wieder etwas Almrauschhonig von unseren Bienen bekommen.
Trotz der geringen Honigernte, gehts den Völkern gut was auch das Wichtigste ist. So ist eben die Natur! Es ist auch gut so, dass man Einiges noch nicht steuern umd auf Knopfdruck zu unserem Gunsten drehen kann wie man will. Das nächste gute Honigjahr kommt bestimmt wieder.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0945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- 2018-08-05 10:14:28 </a:t>
                      </a:r>
                      <a:r>
                        <a:rPr kumimoji="0" lang="de-DE" sz="1000" b="0" i="0" u="none" strike="noStrike" kern="1200" cap="none" spc="0" normalizeH="0" baseline="0" noProof="0">
                          <a:ln>
                            <a:noFill/>
                          </a:ln>
                          <a:solidFill>
                            <a:prstClr val="black"/>
                          </a:solidFill>
                          <a:effectLst/>
                          <a:uLnTx/>
                          <a:uFillTx/>
                          <a:latin typeface="+mn-lt"/>
                          <a:ea typeface="+mn-ea"/>
                          <a:cs typeface="+mn-cs"/>
                        </a:rPr>
                        <a:t> 
 Wenns im Tal brütend heiß ist, muss man ins Wasser oder auf den Berg. Am Besten man verbindet das Wasser mit dem Berg!
Liebe Grüße von unserem Spielplatz Brunnentrog am Berg!
Wir wünschen euch allen einen schönen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6605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- 2018-08-02 15:46:55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0358190"/>
                  </a:ext>
                </a:extLst>
              </a:tr>
            </a:tbl>
          </a:graphicData>
        </a:graphic>
      </p:graphicFrame>
      <p:sp>
        <p:nvSpPr>
          <p:cNvPr id="4" name="Text Placeholder 3">
            <a:extLst>
              <a:ext uri="{FF2B5EF4-FFF2-40B4-BE49-F238E27FC236}">
                <a16:creationId xmlns:a16="http://schemas.microsoft.com/office/drawing/2014/main" id="{DCEC39E0-14E4-44FF-807A-3DC94DB1579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781671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0C382-E62B-4580-85FC-5A8EA2ABC790}"/>
              </a:ext>
            </a:extLst>
          </p:cNvPr>
          <p:cNvSpPr>
            <a:spLocks noGrp="1"/>
          </p:cNvSpPr>
          <p:nvPr>
            <p:ph type="title"/>
          </p:nvPr>
        </p:nvSpPr>
        <p:spPr/>
        <p:txBody>
          <a:bodyPr/>
          <a:lstStyle/>
          <a:p>
            <a:r>
              <a:rPr lang="en-US"/>
              <a:t>Eigene Beiträge (Postings) + Reactions | Familienhotel Gasthof Hinteregger - 1 of 9</a:t>
            </a:r>
          </a:p>
        </p:txBody>
      </p:sp>
      <p:graphicFrame>
        <p:nvGraphicFramePr>
          <p:cNvPr id="5" name="Table Placeholder 4">
            <a:extLst>
              <a:ext uri="{FF2B5EF4-FFF2-40B4-BE49-F238E27FC236}">
                <a16:creationId xmlns:a16="http://schemas.microsoft.com/office/drawing/2014/main" id="{21988D92-2353-4CC8-A012-7DDC9CF0016F}"/>
              </a:ext>
            </a:extLst>
          </p:cNvPr>
          <p:cNvGraphicFramePr>
            <a:graphicFrameLocks noGrp="1"/>
          </p:cNvGraphicFramePr>
          <p:nvPr>
            <p:ph type="tbl" sz="quarter" idx="13"/>
            <p:extLst>
              <p:ext uri="{D42A27DB-BD31-4B8C-83A1-F6EECF244321}">
                <p14:modId xmlns:p14="http://schemas.microsoft.com/office/powerpoint/2010/main" val="1473487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19258704"/>
                    </a:ext>
                  </a:extLst>
                </a:gridCol>
                <a:gridCol w="822960">
                  <a:extLst>
                    <a:ext uri="{9D8B030D-6E8A-4147-A177-3AD203B41FA5}">
                      <a16:colId xmlns:a16="http://schemas.microsoft.com/office/drawing/2014/main" val="382861126"/>
                    </a:ext>
                  </a:extLst>
                </a:gridCol>
                <a:gridCol w="822960">
                  <a:extLst>
                    <a:ext uri="{9D8B030D-6E8A-4147-A177-3AD203B41FA5}">
                      <a16:colId xmlns:a16="http://schemas.microsoft.com/office/drawing/2014/main" val="782269068"/>
                    </a:ext>
                  </a:extLst>
                </a:gridCol>
                <a:gridCol w="822960">
                  <a:extLst>
                    <a:ext uri="{9D8B030D-6E8A-4147-A177-3AD203B41FA5}">
                      <a16:colId xmlns:a16="http://schemas.microsoft.com/office/drawing/2014/main" val="1360200690"/>
                    </a:ext>
                  </a:extLst>
                </a:gridCol>
                <a:gridCol w="822960">
                  <a:extLst>
                    <a:ext uri="{9D8B030D-6E8A-4147-A177-3AD203B41FA5}">
                      <a16:colId xmlns:a16="http://schemas.microsoft.com/office/drawing/2014/main" val="1247550109"/>
                    </a:ext>
                  </a:extLst>
                </a:gridCol>
                <a:gridCol w="822960">
                  <a:extLst>
                    <a:ext uri="{9D8B030D-6E8A-4147-A177-3AD203B41FA5}">
                      <a16:colId xmlns:a16="http://schemas.microsoft.com/office/drawing/2014/main" val="3532651321"/>
                    </a:ext>
                  </a:extLst>
                </a:gridCol>
                <a:gridCol w="822960">
                  <a:extLst>
                    <a:ext uri="{9D8B030D-6E8A-4147-A177-3AD203B41FA5}">
                      <a16:colId xmlns:a16="http://schemas.microsoft.com/office/drawing/2014/main" val="1028492368"/>
                    </a:ext>
                  </a:extLst>
                </a:gridCol>
                <a:gridCol w="822960">
                  <a:extLst>
                    <a:ext uri="{9D8B030D-6E8A-4147-A177-3AD203B41FA5}">
                      <a16:colId xmlns:a16="http://schemas.microsoft.com/office/drawing/2014/main" val="3756562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0791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- 2018-08-31 21:00:01 </a:t>
                      </a:r>
                      <a:r>
                        <a:rPr kumimoji="0" lang="de-DE" sz="1000" b="0" i="0" u="none" strike="noStrike" kern="1200" cap="none" spc="0" normalizeH="0" baseline="0" noProof="0">
                          <a:ln>
                            <a:noFill/>
                          </a:ln>
                          <a:solidFill>
                            <a:prstClr val="black"/>
                          </a:solidFill>
                          <a:effectLst/>
                          <a:uLnTx/>
                          <a:uFillTx/>
                          <a:latin typeface="+mn-lt"/>
                          <a:ea typeface="+mn-ea"/>
                          <a:cs typeface="+mn-cs"/>
                        </a:rPr>
                        <a:t> 
 🍂 Herbstzeit ist Wanderzeit 🍂
In unserem neusten Artikel zeigen wir euch drei Wanderrouten. Da ist vom gemütlichen einstündigen Panorama-Bergspaziergang bis hin zur ausdauernden Ganztagestour für jeden Wander-Typ etwas dabei.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9216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- 2018-08-30 12:08:22 </a:t>
                      </a:r>
                      <a:r>
                        <a:rPr kumimoji="0" lang="de-DE" sz="1000" b="0" i="0" u="none" strike="noStrike" kern="1200" cap="none" spc="0" normalizeH="0" baseline="0" noProof="0">
                          <a:ln>
                            <a:noFill/>
                          </a:ln>
                          <a:solidFill>
                            <a:prstClr val="black"/>
                          </a:solidFill>
                          <a:effectLst/>
                          <a:uLnTx/>
                          <a:uFillTx/>
                          <a:latin typeface="+mn-lt"/>
                          <a:ea typeface="+mn-ea"/>
                          <a:cs typeface="+mn-cs"/>
                        </a:rPr>
                        <a:t> 
 Eure 16 Sekunden Auszeit.
Bald ist Wochenende! Um euch Mental darauf vorzubereiten schenken wir euch wieder einmal 16 Sekunden Auszeit aus Dem Biosphärenpark Nockberge!
https://tinyurl.com/ycyhym95
Herzliche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30475170"/>
                  </a:ext>
                </a:extLst>
              </a:tr>
            </a:tbl>
          </a:graphicData>
        </a:graphic>
      </p:graphicFrame>
      <p:sp>
        <p:nvSpPr>
          <p:cNvPr id="4" name="Text Placeholder 3">
            <a:extLst>
              <a:ext uri="{FF2B5EF4-FFF2-40B4-BE49-F238E27FC236}">
                <a16:creationId xmlns:a16="http://schemas.microsoft.com/office/drawing/2014/main" id="{32DD18B5-CB7B-4FC5-91BF-37D430A2235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48974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27655-8AC3-4CFE-9FEC-B7B0A94CA855}"/>
              </a:ext>
            </a:extLst>
          </p:cNvPr>
          <p:cNvSpPr>
            <a:spLocks noGrp="1"/>
          </p:cNvSpPr>
          <p:nvPr>
            <p:ph type="title"/>
          </p:nvPr>
        </p:nvSpPr>
        <p:spPr/>
        <p:txBody>
          <a:bodyPr/>
          <a:lstStyle/>
          <a:p>
            <a:r>
              <a:rPr lang="en-US"/>
              <a:t>Eigene Beiträge (Postings) + Reactions | Familienhotel Gasthof Hinteregger - 2 of 9</a:t>
            </a:r>
          </a:p>
        </p:txBody>
      </p:sp>
      <p:graphicFrame>
        <p:nvGraphicFramePr>
          <p:cNvPr id="5" name="Table Placeholder 4">
            <a:extLst>
              <a:ext uri="{FF2B5EF4-FFF2-40B4-BE49-F238E27FC236}">
                <a16:creationId xmlns:a16="http://schemas.microsoft.com/office/drawing/2014/main" id="{DF0A5591-9706-4D42-8754-4E58241AF420}"/>
              </a:ext>
            </a:extLst>
          </p:cNvPr>
          <p:cNvGraphicFramePr>
            <a:graphicFrameLocks noGrp="1"/>
          </p:cNvGraphicFramePr>
          <p:nvPr>
            <p:ph type="tbl" sz="quarter" idx="13"/>
            <p:extLst>
              <p:ext uri="{D42A27DB-BD31-4B8C-83A1-F6EECF244321}">
                <p14:modId xmlns:p14="http://schemas.microsoft.com/office/powerpoint/2010/main" val="1560821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48468653"/>
                    </a:ext>
                  </a:extLst>
                </a:gridCol>
                <a:gridCol w="822960">
                  <a:extLst>
                    <a:ext uri="{9D8B030D-6E8A-4147-A177-3AD203B41FA5}">
                      <a16:colId xmlns:a16="http://schemas.microsoft.com/office/drawing/2014/main" val="3289266348"/>
                    </a:ext>
                  </a:extLst>
                </a:gridCol>
                <a:gridCol w="822960">
                  <a:extLst>
                    <a:ext uri="{9D8B030D-6E8A-4147-A177-3AD203B41FA5}">
                      <a16:colId xmlns:a16="http://schemas.microsoft.com/office/drawing/2014/main" val="545101330"/>
                    </a:ext>
                  </a:extLst>
                </a:gridCol>
                <a:gridCol w="822960">
                  <a:extLst>
                    <a:ext uri="{9D8B030D-6E8A-4147-A177-3AD203B41FA5}">
                      <a16:colId xmlns:a16="http://schemas.microsoft.com/office/drawing/2014/main" val="692775352"/>
                    </a:ext>
                  </a:extLst>
                </a:gridCol>
                <a:gridCol w="822960">
                  <a:extLst>
                    <a:ext uri="{9D8B030D-6E8A-4147-A177-3AD203B41FA5}">
                      <a16:colId xmlns:a16="http://schemas.microsoft.com/office/drawing/2014/main" val="2723861621"/>
                    </a:ext>
                  </a:extLst>
                </a:gridCol>
                <a:gridCol w="822960">
                  <a:extLst>
                    <a:ext uri="{9D8B030D-6E8A-4147-A177-3AD203B41FA5}">
                      <a16:colId xmlns:a16="http://schemas.microsoft.com/office/drawing/2014/main" val="249737422"/>
                    </a:ext>
                  </a:extLst>
                </a:gridCol>
                <a:gridCol w="822960">
                  <a:extLst>
                    <a:ext uri="{9D8B030D-6E8A-4147-A177-3AD203B41FA5}">
                      <a16:colId xmlns:a16="http://schemas.microsoft.com/office/drawing/2014/main" val="3944891281"/>
                    </a:ext>
                  </a:extLst>
                </a:gridCol>
                <a:gridCol w="822960">
                  <a:extLst>
                    <a:ext uri="{9D8B030D-6E8A-4147-A177-3AD203B41FA5}">
                      <a16:colId xmlns:a16="http://schemas.microsoft.com/office/drawing/2014/main" val="506798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92831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- 2018-08-29 16:53:29 </a:t>
                      </a:r>
                      <a:r>
                        <a:rPr kumimoji="0" lang="de-DE" sz="1000" b="0" i="0" u="none" strike="noStrike" kern="1200" cap="none" spc="0" normalizeH="0" baseline="0" noProof="0">
                          <a:ln>
                            <a:noFill/>
                          </a:ln>
                          <a:solidFill>
                            <a:prstClr val="black"/>
                          </a:solidFill>
                          <a:effectLst/>
                          <a:uLnTx/>
                          <a:uFillTx/>
                          <a:latin typeface="+mn-lt"/>
                          <a:ea typeface="+mn-ea"/>
                          <a:cs typeface="+mn-cs"/>
                        </a:rPr>
                        <a:t> 
 Bei uns wird „ge‘groamatet“!
Die Groamat ist unser zweiter und letzter Schnitt. Im Gegensatz zum Tal, mähen wir unsere Wiesen maximal 2 mal pro Jahr. Die Qualität unseres Futters könnte nicht besser sein. Unser Uropa hat gesagt: “Ein Haufen Bergheu ist soviel Wert wie 10 Haufen Talheu“.  Nicht umsonst steht unser Zwergziegenbock, der Ziegenpeter mitten im Heu und kostet es schonmal vor. Der ist ein richtiger Feinspitz und schnabuliert nur das Beste.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01074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- 2018-08-27 10:49:21 </a:t>
                      </a:r>
                      <a:r>
                        <a:rPr kumimoji="0" lang="de-DE" sz="1000" b="0" i="0" u="none" strike="noStrike" kern="1200" cap="none" spc="0" normalizeH="0" baseline="0" noProof="0">
                          <a:ln>
                            <a:noFill/>
                          </a:ln>
                          <a:solidFill>
                            <a:prstClr val="black"/>
                          </a:solidFill>
                          <a:effectLst/>
                          <a:uLnTx/>
                          <a:uFillTx/>
                          <a:latin typeface="+mn-lt"/>
                          <a:ea typeface="+mn-ea"/>
                          <a:cs typeface="+mn-cs"/>
                        </a:rPr>
                        <a:t> 
 Danke fürs teilen! Das ging dann schnell! Wir haben sie wieder!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22062071"/>
                  </a:ext>
                </a:extLst>
              </a:tr>
            </a:tbl>
          </a:graphicData>
        </a:graphic>
      </p:graphicFrame>
      <p:sp>
        <p:nvSpPr>
          <p:cNvPr id="4" name="Text Placeholder 3">
            <a:extLst>
              <a:ext uri="{FF2B5EF4-FFF2-40B4-BE49-F238E27FC236}">
                <a16:creationId xmlns:a16="http://schemas.microsoft.com/office/drawing/2014/main" id="{30FF4CBA-8007-4356-AB98-2869B804B20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246666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FE12B-D603-447D-BEAB-D8029B5C9638}"/>
              </a:ext>
            </a:extLst>
          </p:cNvPr>
          <p:cNvSpPr>
            <a:spLocks noGrp="1"/>
          </p:cNvSpPr>
          <p:nvPr>
            <p:ph type="title"/>
          </p:nvPr>
        </p:nvSpPr>
        <p:spPr/>
        <p:txBody>
          <a:bodyPr/>
          <a:lstStyle/>
          <a:p>
            <a:r>
              <a:rPr lang="en-US"/>
              <a:t>Eigene Beiträge (Postings) + Reactions | Familienhotel Gasthof Hinteregger - 3 of 9</a:t>
            </a:r>
          </a:p>
        </p:txBody>
      </p:sp>
      <p:graphicFrame>
        <p:nvGraphicFramePr>
          <p:cNvPr id="5" name="Table Placeholder 4">
            <a:extLst>
              <a:ext uri="{FF2B5EF4-FFF2-40B4-BE49-F238E27FC236}">
                <a16:creationId xmlns:a16="http://schemas.microsoft.com/office/drawing/2014/main" id="{B1596642-9393-426D-80A0-33EAE683F0C2}"/>
              </a:ext>
            </a:extLst>
          </p:cNvPr>
          <p:cNvGraphicFramePr>
            <a:graphicFrameLocks noGrp="1"/>
          </p:cNvGraphicFramePr>
          <p:nvPr>
            <p:ph type="tbl" sz="quarter" idx="13"/>
            <p:extLst>
              <p:ext uri="{D42A27DB-BD31-4B8C-83A1-F6EECF244321}">
                <p14:modId xmlns:p14="http://schemas.microsoft.com/office/powerpoint/2010/main" val="1252083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79205117"/>
                    </a:ext>
                  </a:extLst>
                </a:gridCol>
                <a:gridCol w="822960">
                  <a:extLst>
                    <a:ext uri="{9D8B030D-6E8A-4147-A177-3AD203B41FA5}">
                      <a16:colId xmlns:a16="http://schemas.microsoft.com/office/drawing/2014/main" val="886547509"/>
                    </a:ext>
                  </a:extLst>
                </a:gridCol>
                <a:gridCol w="822960">
                  <a:extLst>
                    <a:ext uri="{9D8B030D-6E8A-4147-A177-3AD203B41FA5}">
                      <a16:colId xmlns:a16="http://schemas.microsoft.com/office/drawing/2014/main" val="413676477"/>
                    </a:ext>
                  </a:extLst>
                </a:gridCol>
                <a:gridCol w="822960">
                  <a:extLst>
                    <a:ext uri="{9D8B030D-6E8A-4147-A177-3AD203B41FA5}">
                      <a16:colId xmlns:a16="http://schemas.microsoft.com/office/drawing/2014/main" val="239998709"/>
                    </a:ext>
                  </a:extLst>
                </a:gridCol>
                <a:gridCol w="822960">
                  <a:extLst>
                    <a:ext uri="{9D8B030D-6E8A-4147-A177-3AD203B41FA5}">
                      <a16:colId xmlns:a16="http://schemas.microsoft.com/office/drawing/2014/main" val="527821880"/>
                    </a:ext>
                  </a:extLst>
                </a:gridCol>
                <a:gridCol w="822960">
                  <a:extLst>
                    <a:ext uri="{9D8B030D-6E8A-4147-A177-3AD203B41FA5}">
                      <a16:colId xmlns:a16="http://schemas.microsoft.com/office/drawing/2014/main" val="100591529"/>
                    </a:ext>
                  </a:extLst>
                </a:gridCol>
                <a:gridCol w="822960">
                  <a:extLst>
                    <a:ext uri="{9D8B030D-6E8A-4147-A177-3AD203B41FA5}">
                      <a16:colId xmlns:a16="http://schemas.microsoft.com/office/drawing/2014/main" val="3789953769"/>
                    </a:ext>
                  </a:extLst>
                </a:gridCol>
                <a:gridCol w="822960">
                  <a:extLst>
                    <a:ext uri="{9D8B030D-6E8A-4147-A177-3AD203B41FA5}">
                      <a16:colId xmlns:a16="http://schemas.microsoft.com/office/drawing/2014/main" val="1945031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86588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- 2018-08-27 08:51:46 </a:t>
                      </a:r>
                      <a:r>
                        <a:rPr kumimoji="0" lang="de-DE" sz="1000" b="0" i="0" u="none" strike="noStrike" kern="1200" cap="none" spc="0" normalizeH="0" baseline="0" noProof="0">
                          <a:ln>
                            <a:noFill/>
                          </a:ln>
                          <a:solidFill>
                            <a:prstClr val="black"/>
                          </a:solidFill>
                          <a:effectLst/>
                          <a:uLnTx/>
                          <a:uFillTx/>
                          <a:latin typeface="+mn-lt"/>
                          <a:ea typeface="+mn-ea"/>
                          <a:cs typeface="+mn-cs"/>
                        </a:rPr>
                        <a:t> 
 Sie sind wieder zu Hause!!! Danke!!
Seit 2 Tagen sind unsere zwei kleinen Kater verschwunden. Sie müssten sich irgendwo in St.Oswald / Bad Kleinkirchheim aufhalten. Sie sind sehr zutraulich und auf den Menschen fixiert. Vor Allem der getigerte liebt es gestreichelt zu werden. Vielleicht weiß ja jemand etwas. Bitte teilt diesen Beitrag damit wir die kleinen Ausreisser wieder finden!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48915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- 2018-08-24 08:56:31 </a:t>
                      </a:r>
                      <a:r>
                        <a:rPr kumimoji="0" lang="de-DE" sz="1000" b="0" i="0" u="none" strike="noStrike" kern="1200" cap="none" spc="0" normalizeH="0" baseline="0" noProof="0">
                          <a:ln>
                            <a:noFill/>
                          </a:ln>
                          <a:solidFill>
                            <a:prstClr val="black"/>
                          </a:solidFill>
                          <a:effectLst/>
                          <a:uLnTx/>
                          <a:uFillTx/>
                          <a:latin typeface="+mn-lt"/>
                          <a:ea typeface="+mn-ea"/>
                          <a:cs typeface="+mn-cs"/>
                        </a:rPr>
                        <a:t> 
 Guten Morgen aus St.Oswald!
Wir wünschen euch allen einen tollen start in den Freitag und ins Wochenende!
Liebe Grüße vom 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3913484"/>
                  </a:ext>
                </a:extLst>
              </a:tr>
            </a:tbl>
          </a:graphicData>
        </a:graphic>
      </p:graphicFrame>
      <p:sp>
        <p:nvSpPr>
          <p:cNvPr id="4" name="Text Placeholder 3">
            <a:extLst>
              <a:ext uri="{FF2B5EF4-FFF2-40B4-BE49-F238E27FC236}">
                <a16:creationId xmlns:a16="http://schemas.microsoft.com/office/drawing/2014/main" id="{B322D257-4562-4EDC-8C91-2E8997F2863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27564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D4A88-1FDB-4313-A3B9-FE688E6CD077}"/>
              </a:ext>
            </a:extLst>
          </p:cNvPr>
          <p:cNvSpPr>
            <a:spLocks noGrp="1"/>
          </p:cNvSpPr>
          <p:nvPr>
            <p:ph type="title"/>
          </p:nvPr>
        </p:nvSpPr>
        <p:spPr/>
        <p:txBody>
          <a:bodyPr/>
          <a:lstStyle/>
          <a:p>
            <a:r>
              <a:rPr lang="en-US"/>
              <a:t>Eigene Beiträge (Postings) + Reactions | Familienhotel Gasthof Hinteregger - 4 of 9</a:t>
            </a:r>
          </a:p>
        </p:txBody>
      </p:sp>
      <p:graphicFrame>
        <p:nvGraphicFramePr>
          <p:cNvPr id="5" name="Table Placeholder 4">
            <a:extLst>
              <a:ext uri="{FF2B5EF4-FFF2-40B4-BE49-F238E27FC236}">
                <a16:creationId xmlns:a16="http://schemas.microsoft.com/office/drawing/2014/main" id="{4B3B1861-A239-48D4-A621-C10B5408EC6E}"/>
              </a:ext>
            </a:extLst>
          </p:cNvPr>
          <p:cNvGraphicFramePr>
            <a:graphicFrameLocks noGrp="1"/>
          </p:cNvGraphicFramePr>
          <p:nvPr>
            <p:ph type="tbl" sz="quarter" idx="13"/>
            <p:extLst>
              <p:ext uri="{D42A27DB-BD31-4B8C-83A1-F6EECF244321}">
                <p14:modId xmlns:p14="http://schemas.microsoft.com/office/powerpoint/2010/main" val="3610880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5884823"/>
                    </a:ext>
                  </a:extLst>
                </a:gridCol>
                <a:gridCol w="822960">
                  <a:extLst>
                    <a:ext uri="{9D8B030D-6E8A-4147-A177-3AD203B41FA5}">
                      <a16:colId xmlns:a16="http://schemas.microsoft.com/office/drawing/2014/main" val="3526431902"/>
                    </a:ext>
                  </a:extLst>
                </a:gridCol>
                <a:gridCol w="822960">
                  <a:extLst>
                    <a:ext uri="{9D8B030D-6E8A-4147-A177-3AD203B41FA5}">
                      <a16:colId xmlns:a16="http://schemas.microsoft.com/office/drawing/2014/main" val="2749941061"/>
                    </a:ext>
                  </a:extLst>
                </a:gridCol>
                <a:gridCol w="822960">
                  <a:extLst>
                    <a:ext uri="{9D8B030D-6E8A-4147-A177-3AD203B41FA5}">
                      <a16:colId xmlns:a16="http://schemas.microsoft.com/office/drawing/2014/main" val="4159220788"/>
                    </a:ext>
                  </a:extLst>
                </a:gridCol>
                <a:gridCol w="822960">
                  <a:extLst>
                    <a:ext uri="{9D8B030D-6E8A-4147-A177-3AD203B41FA5}">
                      <a16:colId xmlns:a16="http://schemas.microsoft.com/office/drawing/2014/main" val="1144327025"/>
                    </a:ext>
                  </a:extLst>
                </a:gridCol>
                <a:gridCol w="822960">
                  <a:extLst>
                    <a:ext uri="{9D8B030D-6E8A-4147-A177-3AD203B41FA5}">
                      <a16:colId xmlns:a16="http://schemas.microsoft.com/office/drawing/2014/main" val="1817405440"/>
                    </a:ext>
                  </a:extLst>
                </a:gridCol>
                <a:gridCol w="822960">
                  <a:extLst>
                    <a:ext uri="{9D8B030D-6E8A-4147-A177-3AD203B41FA5}">
                      <a16:colId xmlns:a16="http://schemas.microsoft.com/office/drawing/2014/main" val="439940416"/>
                    </a:ext>
                  </a:extLst>
                </a:gridCol>
                <a:gridCol w="822960">
                  <a:extLst>
                    <a:ext uri="{9D8B030D-6E8A-4147-A177-3AD203B41FA5}">
                      <a16:colId xmlns:a16="http://schemas.microsoft.com/office/drawing/2014/main" val="2929631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15464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- 2018-08-19 07:25:20 </a:t>
                      </a:r>
                      <a:r>
                        <a:rPr kumimoji="0" lang="de-DE" sz="1000" b="0" i="0" u="none" strike="noStrike" kern="1200" cap="none" spc="0" normalizeH="0" baseline="0" noProof="0">
                          <a:ln>
                            <a:noFill/>
                          </a:ln>
                          <a:solidFill>
                            <a:prstClr val="black"/>
                          </a:solidFill>
                          <a:effectLst/>
                          <a:uLnTx/>
                          <a:uFillTx/>
                          <a:latin typeface="+mn-lt"/>
                          <a:ea typeface="+mn-ea"/>
                          <a:cs typeface="+mn-cs"/>
                        </a:rPr>
                        <a:t> 
 Es war einzigartig und toll! 
Gestern Abend war der letzte von 12 Theaterabenden in unserem Stadl. Wie auch schon an den anderen Abenden, war auch diese Veranstaltung ausverkauft und ein voller Erfolg für die Laienspielgruppe LSG BKK. 
Wir möchten uns an dieser Stelle noch einmal ganz herzlich bei der Laienspielgruppe Bad Kleinkirchheim für die tollen und einzigartigen Abende in unserem Stadl bedanken! 
Ein weiteres großes Dankeschön geht an die etwa 1200 Besucher welche unseren Stadl in den letzten 2 Monaten zu einem richtigen Theater gemacht haben und uns einen Besuch abgestattet haben. Es waren nicht nur Einheimische, sondern auch weit angereiste Gäste darunter. Mitunter kamen die Besucher aus allen Ecken Österreichs, Deutschland, der Schweiz und sogar Australien! 
Ein ganz großer, besonderer Dank ergeht an unsere Mitarbeiter und die vielen Helfer!Ihr habt es uns überhaupt ermöglicht, die Theaterkulinarik und Bewirtung für so viele Gäste neben unserem vollen Hotelbetrieb zu gewäh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72321376"/>
                  </a:ext>
                </a:extLst>
              </a:tr>
            </a:tbl>
          </a:graphicData>
        </a:graphic>
      </p:graphicFrame>
      <p:sp>
        <p:nvSpPr>
          <p:cNvPr id="4" name="Text Placeholder 3">
            <a:extLst>
              <a:ext uri="{FF2B5EF4-FFF2-40B4-BE49-F238E27FC236}">
                <a16:creationId xmlns:a16="http://schemas.microsoft.com/office/drawing/2014/main" id="{F4945D41-230A-4E55-A339-FFD3858196C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164548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F497C-A099-4A21-AA9A-F490E0651677}"/>
              </a:ext>
            </a:extLst>
          </p:cNvPr>
          <p:cNvSpPr>
            <a:spLocks noGrp="1"/>
          </p:cNvSpPr>
          <p:nvPr>
            <p:ph type="title"/>
          </p:nvPr>
        </p:nvSpPr>
        <p:spPr/>
        <p:txBody>
          <a:bodyPr/>
          <a:lstStyle/>
          <a:p>
            <a:r>
              <a:rPr lang="en-US"/>
              <a:t>Eigene Beiträge (Postings) + Reactions | Familienhotel Gasthof Hinteregger - 5 of 9</a:t>
            </a:r>
          </a:p>
        </p:txBody>
      </p:sp>
      <p:graphicFrame>
        <p:nvGraphicFramePr>
          <p:cNvPr id="5" name="Table Placeholder 4">
            <a:extLst>
              <a:ext uri="{FF2B5EF4-FFF2-40B4-BE49-F238E27FC236}">
                <a16:creationId xmlns:a16="http://schemas.microsoft.com/office/drawing/2014/main" id="{37127905-9F2A-4AC7-8208-7F1AA837AB68}"/>
              </a:ext>
            </a:extLst>
          </p:cNvPr>
          <p:cNvGraphicFramePr>
            <a:graphicFrameLocks noGrp="1"/>
          </p:cNvGraphicFramePr>
          <p:nvPr>
            <p:ph type="tbl" sz="quarter" idx="13"/>
            <p:extLst>
              <p:ext uri="{D42A27DB-BD31-4B8C-83A1-F6EECF244321}">
                <p14:modId xmlns:p14="http://schemas.microsoft.com/office/powerpoint/2010/main" val="4082391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93222474"/>
                    </a:ext>
                  </a:extLst>
                </a:gridCol>
                <a:gridCol w="822960">
                  <a:extLst>
                    <a:ext uri="{9D8B030D-6E8A-4147-A177-3AD203B41FA5}">
                      <a16:colId xmlns:a16="http://schemas.microsoft.com/office/drawing/2014/main" val="2746059216"/>
                    </a:ext>
                  </a:extLst>
                </a:gridCol>
                <a:gridCol w="822960">
                  <a:extLst>
                    <a:ext uri="{9D8B030D-6E8A-4147-A177-3AD203B41FA5}">
                      <a16:colId xmlns:a16="http://schemas.microsoft.com/office/drawing/2014/main" val="297607358"/>
                    </a:ext>
                  </a:extLst>
                </a:gridCol>
                <a:gridCol w="822960">
                  <a:extLst>
                    <a:ext uri="{9D8B030D-6E8A-4147-A177-3AD203B41FA5}">
                      <a16:colId xmlns:a16="http://schemas.microsoft.com/office/drawing/2014/main" val="3263443864"/>
                    </a:ext>
                  </a:extLst>
                </a:gridCol>
                <a:gridCol w="822960">
                  <a:extLst>
                    <a:ext uri="{9D8B030D-6E8A-4147-A177-3AD203B41FA5}">
                      <a16:colId xmlns:a16="http://schemas.microsoft.com/office/drawing/2014/main" val="300590316"/>
                    </a:ext>
                  </a:extLst>
                </a:gridCol>
                <a:gridCol w="822960">
                  <a:extLst>
                    <a:ext uri="{9D8B030D-6E8A-4147-A177-3AD203B41FA5}">
                      <a16:colId xmlns:a16="http://schemas.microsoft.com/office/drawing/2014/main" val="200038871"/>
                    </a:ext>
                  </a:extLst>
                </a:gridCol>
                <a:gridCol w="822960">
                  <a:extLst>
                    <a:ext uri="{9D8B030D-6E8A-4147-A177-3AD203B41FA5}">
                      <a16:colId xmlns:a16="http://schemas.microsoft.com/office/drawing/2014/main" val="2397259056"/>
                    </a:ext>
                  </a:extLst>
                </a:gridCol>
                <a:gridCol w="822960">
                  <a:extLst>
                    <a:ext uri="{9D8B030D-6E8A-4147-A177-3AD203B41FA5}">
                      <a16:colId xmlns:a16="http://schemas.microsoft.com/office/drawing/2014/main" val="676906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59297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- 2018-08-16 16:50:27 </a:t>
                      </a:r>
                      <a:r>
                        <a:rPr kumimoji="0" lang="de-DE" sz="1000" b="0" i="0" u="none" strike="noStrike" kern="1200" cap="none" spc="0" normalizeH="0" baseline="0" noProof="0">
                          <a:ln>
                            <a:noFill/>
                          </a:ln>
                          <a:solidFill>
                            <a:prstClr val="black"/>
                          </a:solidFill>
                          <a:effectLst/>
                          <a:uLnTx/>
                          <a:uFillTx/>
                          <a:latin typeface="+mn-lt"/>
                          <a:ea typeface="+mn-ea"/>
                          <a:cs typeface="+mn-cs"/>
                        </a:rPr>
                        <a:t> 
 Heute geht es weiter mit dem letzten Theaterwochenende in unserem Stadl! 
Donnerstag, Freitag und Samstag heißt es noch einmal: „Bauer! Schaff an!“
https://tinyurl.com/y7ocg9xv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17403557"/>
                  </a:ext>
                </a:extLst>
              </a:tr>
            </a:tbl>
          </a:graphicData>
        </a:graphic>
      </p:graphicFrame>
      <p:sp>
        <p:nvSpPr>
          <p:cNvPr id="4" name="Text Placeholder 3">
            <a:extLst>
              <a:ext uri="{FF2B5EF4-FFF2-40B4-BE49-F238E27FC236}">
                <a16:creationId xmlns:a16="http://schemas.microsoft.com/office/drawing/2014/main" id="{2CB322AD-A147-432C-8BA6-375ACF7D975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57014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804D8-C3A9-4798-9385-57FD743D7C92}"/>
              </a:ext>
            </a:extLst>
          </p:cNvPr>
          <p:cNvSpPr>
            <a:spLocks noGrp="1"/>
          </p:cNvSpPr>
          <p:nvPr>
            <p:ph type="title"/>
          </p:nvPr>
        </p:nvSpPr>
        <p:spPr/>
        <p:txBody>
          <a:bodyPr/>
          <a:lstStyle/>
          <a:p>
            <a:r>
              <a:rPr lang="en-US"/>
              <a:t>Eigene Beiträge (Postings) + Reactions | Familienhotel Gasthof Hinteregger - 6 of 9</a:t>
            </a:r>
          </a:p>
        </p:txBody>
      </p:sp>
      <p:graphicFrame>
        <p:nvGraphicFramePr>
          <p:cNvPr id="5" name="Table Placeholder 4">
            <a:extLst>
              <a:ext uri="{FF2B5EF4-FFF2-40B4-BE49-F238E27FC236}">
                <a16:creationId xmlns:a16="http://schemas.microsoft.com/office/drawing/2014/main" id="{930D350D-E3DE-4B66-B71A-D1DAD51AD8B9}"/>
              </a:ext>
            </a:extLst>
          </p:cNvPr>
          <p:cNvGraphicFramePr>
            <a:graphicFrameLocks noGrp="1"/>
          </p:cNvGraphicFramePr>
          <p:nvPr>
            <p:ph type="tbl" sz="quarter" idx="13"/>
            <p:extLst>
              <p:ext uri="{D42A27DB-BD31-4B8C-83A1-F6EECF244321}">
                <p14:modId xmlns:p14="http://schemas.microsoft.com/office/powerpoint/2010/main" val="2570554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8064979"/>
                    </a:ext>
                  </a:extLst>
                </a:gridCol>
                <a:gridCol w="822960">
                  <a:extLst>
                    <a:ext uri="{9D8B030D-6E8A-4147-A177-3AD203B41FA5}">
                      <a16:colId xmlns:a16="http://schemas.microsoft.com/office/drawing/2014/main" val="3192906489"/>
                    </a:ext>
                  </a:extLst>
                </a:gridCol>
                <a:gridCol w="822960">
                  <a:extLst>
                    <a:ext uri="{9D8B030D-6E8A-4147-A177-3AD203B41FA5}">
                      <a16:colId xmlns:a16="http://schemas.microsoft.com/office/drawing/2014/main" val="667667444"/>
                    </a:ext>
                  </a:extLst>
                </a:gridCol>
                <a:gridCol w="822960">
                  <a:extLst>
                    <a:ext uri="{9D8B030D-6E8A-4147-A177-3AD203B41FA5}">
                      <a16:colId xmlns:a16="http://schemas.microsoft.com/office/drawing/2014/main" val="3527913546"/>
                    </a:ext>
                  </a:extLst>
                </a:gridCol>
                <a:gridCol w="822960">
                  <a:extLst>
                    <a:ext uri="{9D8B030D-6E8A-4147-A177-3AD203B41FA5}">
                      <a16:colId xmlns:a16="http://schemas.microsoft.com/office/drawing/2014/main" val="3209715964"/>
                    </a:ext>
                  </a:extLst>
                </a:gridCol>
                <a:gridCol w="822960">
                  <a:extLst>
                    <a:ext uri="{9D8B030D-6E8A-4147-A177-3AD203B41FA5}">
                      <a16:colId xmlns:a16="http://schemas.microsoft.com/office/drawing/2014/main" val="4194976540"/>
                    </a:ext>
                  </a:extLst>
                </a:gridCol>
                <a:gridCol w="822960">
                  <a:extLst>
                    <a:ext uri="{9D8B030D-6E8A-4147-A177-3AD203B41FA5}">
                      <a16:colId xmlns:a16="http://schemas.microsoft.com/office/drawing/2014/main" val="3369126308"/>
                    </a:ext>
                  </a:extLst>
                </a:gridCol>
                <a:gridCol w="822960">
                  <a:extLst>
                    <a:ext uri="{9D8B030D-6E8A-4147-A177-3AD203B41FA5}">
                      <a16:colId xmlns:a16="http://schemas.microsoft.com/office/drawing/2014/main" val="2229841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84735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- 2018-08-15 10:57:51 </a:t>
                      </a:r>
                      <a:r>
                        <a:rPr kumimoji="0" lang="en-US" sz="1000" b="0" i="0" u="none" strike="noStrike" kern="1200" cap="none" spc="0" normalizeH="0" baseline="0" noProof="0">
                          <a:ln>
                            <a:noFill/>
                          </a:ln>
                          <a:solidFill>
                            <a:prstClr val="black"/>
                          </a:solidFill>
                          <a:effectLst/>
                          <a:uLnTx/>
                          <a:uFillTx/>
                          <a:latin typeface="+mn-lt"/>
                          <a:ea typeface="+mn-ea"/>
                          <a:cs typeface="+mn-cs"/>
                        </a:rPr>
                        <a:t> 
 🇦🇹🇩🇪Bei uns herrscht wirklich jeden Tag Action und Abenteuer! So sind unsere zwei Kätzchen vermutlich heute Morgen mit Wanderern auf ddie Brunnachhöhe spaziert. Zum Glück kennen uns die Mitarbeiter der Bergbahnen und haben sofort gewusst, dass die beiden Kätzchen zu uns gehören. Sie haben von den Bergbahnen Bad Kleinkirchheim eine gratis Talfahrt erhalten und wir konnten sie wohlbehalten wieder nach Hause bringen. An dieser Stelle vielen Dank an die umsichtigen Mitarbeiter der Bergbahnen! .
.
.😅
.
.
.
🇬🇧🇺🇸We truly have action and adventure every single day! Our two kittens might have followed some hikers up the mountain till they reached the top of the cable car station. Gladly, the employees of the cable car know us and called us immediately. Thanks to the Cable car company of Bad Kleinkirchheim, they got a free ride down, so we could pick the two hikers up and bring them home safe. 😅
.
.
.
.
.
.
.
.
.
#alps #mountains #austria #carinthia #sun #nice #beautiful #colorful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37457817"/>
                  </a:ext>
                </a:extLst>
              </a:tr>
            </a:tbl>
          </a:graphicData>
        </a:graphic>
      </p:graphicFrame>
      <p:sp>
        <p:nvSpPr>
          <p:cNvPr id="4" name="Text Placeholder 3">
            <a:extLst>
              <a:ext uri="{FF2B5EF4-FFF2-40B4-BE49-F238E27FC236}">
                <a16:creationId xmlns:a16="http://schemas.microsoft.com/office/drawing/2014/main" id="{08FCBC75-E467-4299-A6BB-BAEB427CD58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75958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D16B0-EE26-463B-A89D-CDC630907B9F}"/>
              </a:ext>
            </a:extLst>
          </p:cNvPr>
          <p:cNvSpPr>
            <a:spLocks noGrp="1"/>
          </p:cNvSpPr>
          <p:nvPr>
            <p:ph type="title"/>
          </p:nvPr>
        </p:nvSpPr>
        <p:spPr/>
        <p:txBody>
          <a:bodyPr/>
          <a:lstStyle/>
          <a:p>
            <a:r>
              <a:rPr lang="en-US"/>
              <a:t>Eigene Beiträge (Postings) + Reactions | Familienhotel Gasthof Hinteregger - 7 of 9</a:t>
            </a:r>
          </a:p>
        </p:txBody>
      </p:sp>
      <p:graphicFrame>
        <p:nvGraphicFramePr>
          <p:cNvPr id="5" name="Table Placeholder 4">
            <a:extLst>
              <a:ext uri="{FF2B5EF4-FFF2-40B4-BE49-F238E27FC236}">
                <a16:creationId xmlns:a16="http://schemas.microsoft.com/office/drawing/2014/main" id="{96DA5055-8160-4AB8-912E-59E75C51DBA9}"/>
              </a:ext>
            </a:extLst>
          </p:cNvPr>
          <p:cNvGraphicFramePr>
            <a:graphicFrameLocks noGrp="1"/>
          </p:cNvGraphicFramePr>
          <p:nvPr>
            <p:ph type="tbl" sz="quarter" idx="13"/>
            <p:extLst>
              <p:ext uri="{D42A27DB-BD31-4B8C-83A1-F6EECF244321}">
                <p14:modId xmlns:p14="http://schemas.microsoft.com/office/powerpoint/2010/main" val="132079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07323605"/>
                    </a:ext>
                  </a:extLst>
                </a:gridCol>
                <a:gridCol w="822960">
                  <a:extLst>
                    <a:ext uri="{9D8B030D-6E8A-4147-A177-3AD203B41FA5}">
                      <a16:colId xmlns:a16="http://schemas.microsoft.com/office/drawing/2014/main" val="1493196518"/>
                    </a:ext>
                  </a:extLst>
                </a:gridCol>
                <a:gridCol w="822960">
                  <a:extLst>
                    <a:ext uri="{9D8B030D-6E8A-4147-A177-3AD203B41FA5}">
                      <a16:colId xmlns:a16="http://schemas.microsoft.com/office/drawing/2014/main" val="815894710"/>
                    </a:ext>
                  </a:extLst>
                </a:gridCol>
                <a:gridCol w="822960">
                  <a:extLst>
                    <a:ext uri="{9D8B030D-6E8A-4147-A177-3AD203B41FA5}">
                      <a16:colId xmlns:a16="http://schemas.microsoft.com/office/drawing/2014/main" val="4160385834"/>
                    </a:ext>
                  </a:extLst>
                </a:gridCol>
                <a:gridCol w="822960">
                  <a:extLst>
                    <a:ext uri="{9D8B030D-6E8A-4147-A177-3AD203B41FA5}">
                      <a16:colId xmlns:a16="http://schemas.microsoft.com/office/drawing/2014/main" val="1007421713"/>
                    </a:ext>
                  </a:extLst>
                </a:gridCol>
                <a:gridCol w="822960">
                  <a:extLst>
                    <a:ext uri="{9D8B030D-6E8A-4147-A177-3AD203B41FA5}">
                      <a16:colId xmlns:a16="http://schemas.microsoft.com/office/drawing/2014/main" val="771400120"/>
                    </a:ext>
                  </a:extLst>
                </a:gridCol>
                <a:gridCol w="822960">
                  <a:extLst>
                    <a:ext uri="{9D8B030D-6E8A-4147-A177-3AD203B41FA5}">
                      <a16:colId xmlns:a16="http://schemas.microsoft.com/office/drawing/2014/main" val="1626109486"/>
                    </a:ext>
                  </a:extLst>
                </a:gridCol>
                <a:gridCol w="822960">
                  <a:extLst>
                    <a:ext uri="{9D8B030D-6E8A-4147-A177-3AD203B41FA5}">
                      <a16:colId xmlns:a16="http://schemas.microsoft.com/office/drawing/2014/main" val="181761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5242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- 2018-08-14 13:07:15 </a:t>
                      </a:r>
                      <a:r>
                        <a:rPr kumimoji="0" lang="de-DE" sz="1000" b="0" i="0" u="none" strike="noStrike" kern="1200" cap="none" spc="0" normalizeH="0" baseline="0" noProof="0">
                          <a:ln>
                            <a:noFill/>
                          </a:ln>
                          <a:solidFill>
                            <a:prstClr val="black"/>
                          </a:solidFill>
                          <a:effectLst/>
                          <a:uLnTx/>
                          <a:uFillTx/>
                          <a:latin typeface="+mn-lt"/>
                          <a:ea typeface="+mn-ea"/>
                          <a:cs typeface="+mn-cs"/>
                        </a:rPr>
                        <a:t> 
 Unsere Minishettys haben sich heute Früh etwas die nähere Umgebung unserer Felder (ausserhalb ihrer Weide) angesehen. Weglaufen tun sie zum Glück ja nicht. Und mit ein paar Hilfsmitteln (Pferde Leckerlies mit Erdbeergeschmack) kommen die Kleinen auch gerne und vor Allem schnell wieder nach Hause galoppiert. Langweilig wirds auf unserem Bio- und Auszeithof sicherlich niemals!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53275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- 2018-08-09 15:09:31 </a:t>
                      </a:r>
                      <a:r>
                        <a:rPr kumimoji="0" lang="de-DE" sz="1000" b="0" i="0" u="none" strike="noStrike" kern="1200" cap="none" spc="0" normalizeH="0" baseline="0" noProof="0">
                          <a:ln>
                            <a:noFill/>
                          </a:ln>
                          <a:solidFill>
                            <a:prstClr val="black"/>
                          </a:solidFill>
                          <a:effectLst/>
                          <a:uLnTx/>
                          <a:uFillTx/>
                          <a:latin typeface="+mn-lt"/>
                          <a:ea typeface="+mn-ea"/>
                          <a:cs typeface="+mn-cs"/>
                        </a:rPr>
                        <a:t> 
 Diese Woche ist unser Stadl wieder ein normaler Stadl und wird gerade wieder mit bestem Almheu gefüllt. In einer Woche ist er dann die Bühne für unsere Laienspielgruppe Bad Kleinkirchheim mit ihrem Theaterstück Erde. LSG BKK
Von 16 - 18.08.2018 finden die letzten 3 Veranstaltungen statt.
https://tinyurl.com/y7ocg9xv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14897683"/>
                  </a:ext>
                </a:extLst>
              </a:tr>
            </a:tbl>
          </a:graphicData>
        </a:graphic>
      </p:graphicFrame>
      <p:sp>
        <p:nvSpPr>
          <p:cNvPr id="4" name="Text Placeholder 3">
            <a:extLst>
              <a:ext uri="{FF2B5EF4-FFF2-40B4-BE49-F238E27FC236}">
                <a16:creationId xmlns:a16="http://schemas.microsoft.com/office/drawing/2014/main" id="{7D94DB7F-3066-4407-88D9-D01B6CE1319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6827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60D4F-EDFE-44FD-AA29-25CF9AD8E193}"/>
              </a:ext>
            </a:extLst>
          </p:cNvPr>
          <p:cNvSpPr>
            <a:spLocks noGrp="1"/>
          </p:cNvSpPr>
          <p:nvPr>
            <p:ph type="title"/>
          </p:nvPr>
        </p:nvSpPr>
        <p:spPr/>
        <p:txBody>
          <a:bodyPr/>
          <a:lstStyle/>
          <a:p>
            <a:r>
              <a:rPr lang="en-US"/>
              <a:t>Eigene Beiträge (Postings) + Reactions | Familienhotel Gasthof Hinteregger - 8 of 9</a:t>
            </a:r>
          </a:p>
        </p:txBody>
      </p:sp>
      <p:graphicFrame>
        <p:nvGraphicFramePr>
          <p:cNvPr id="5" name="Table Placeholder 4">
            <a:extLst>
              <a:ext uri="{FF2B5EF4-FFF2-40B4-BE49-F238E27FC236}">
                <a16:creationId xmlns:a16="http://schemas.microsoft.com/office/drawing/2014/main" id="{A6F28D8C-4CA0-43C6-B494-F8E1DA1349AE}"/>
              </a:ext>
            </a:extLst>
          </p:cNvPr>
          <p:cNvGraphicFramePr>
            <a:graphicFrameLocks noGrp="1"/>
          </p:cNvGraphicFramePr>
          <p:nvPr>
            <p:ph type="tbl" sz="quarter" idx="13"/>
            <p:extLst>
              <p:ext uri="{D42A27DB-BD31-4B8C-83A1-F6EECF244321}">
                <p14:modId xmlns:p14="http://schemas.microsoft.com/office/powerpoint/2010/main" val="165651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52072842"/>
                    </a:ext>
                  </a:extLst>
                </a:gridCol>
                <a:gridCol w="822960">
                  <a:extLst>
                    <a:ext uri="{9D8B030D-6E8A-4147-A177-3AD203B41FA5}">
                      <a16:colId xmlns:a16="http://schemas.microsoft.com/office/drawing/2014/main" val="4214928017"/>
                    </a:ext>
                  </a:extLst>
                </a:gridCol>
                <a:gridCol w="822960">
                  <a:extLst>
                    <a:ext uri="{9D8B030D-6E8A-4147-A177-3AD203B41FA5}">
                      <a16:colId xmlns:a16="http://schemas.microsoft.com/office/drawing/2014/main" val="251586370"/>
                    </a:ext>
                  </a:extLst>
                </a:gridCol>
                <a:gridCol w="822960">
                  <a:extLst>
                    <a:ext uri="{9D8B030D-6E8A-4147-A177-3AD203B41FA5}">
                      <a16:colId xmlns:a16="http://schemas.microsoft.com/office/drawing/2014/main" val="1323471010"/>
                    </a:ext>
                  </a:extLst>
                </a:gridCol>
                <a:gridCol w="822960">
                  <a:extLst>
                    <a:ext uri="{9D8B030D-6E8A-4147-A177-3AD203B41FA5}">
                      <a16:colId xmlns:a16="http://schemas.microsoft.com/office/drawing/2014/main" val="2643795646"/>
                    </a:ext>
                  </a:extLst>
                </a:gridCol>
                <a:gridCol w="822960">
                  <a:extLst>
                    <a:ext uri="{9D8B030D-6E8A-4147-A177-3AD203B41FA5}">
                      <a16:colId xmlns:a16="http://schemas.microsoft.com/office/drawing/2014/main" val="3496485548"/>
                    </a:ext>
                  </a:extLst>
                </a:gridCol>
                <a:gridCol w="822960">
                  <a:extLst>
                    <a:ext uri="{9D8B030D-6E8A-4147-A177-3AD203B41FA5}">
                      <a16:colId xmlns:a16="http://schemas.microsoft.com/office/drawing/2014/main" val="1053067391"/>
                    </a:ext>
                  </a:extLst>
                </a:gridCol>
                <a:gridCol w="822960">
                  <a:extLst>
                    <a:ext uri="{9D8B030D-6E8A-4147-A177-3AD203B41FA5}">
                      <a16:colId xmlns:a16="http://schemas.microsoft.com/office/drawing/2014/main" val="2952450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76077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- 2018-08-09 13:13:24 </a:t>
                      </a:r>
                      <a:r>
                        <a:rPr kumimoji="0" lang="de-DE" sz="1000" b="0" i="0" u="none" strike="noStrike" kern="1200" cap="none" spc="0" normalizeH="0" baseline="0" noProof="0">
                          <a:ln>
                            <a:noFill/>
                          </a:ln>
                          <a:solidFill>
                            <a:prstClr val="black"/>
                          </a:solidFill>
                          <a:effectLst/>
                          <a:uLnTx/>
                          <a:uFillTx/>
                          <a:latin typeface="+mn-lt"/>
                          <a:ea typeface="+mn-ea"/>
                          <a:cs typeface="+mn-cs"/>
                        </a:rPr>
                        <a:t> 
 Na, wer von euch weiß was da los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5044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- 2018-08-07 13:43:52 </a:t>
                      </a:r>
                      <a:r>
                        <a:rPr kumimoji="0" lang="de-DE" sz="1000" b="0" i="0" u="none" strike="noStrike" kern="1200" cap="none" spc="0" normalizeH="0" baseline="0" noProof="0">
                          <a:ln>
                            <a:noFill/>
                          </a:ln>
                          <a:solidFill>
                            <a:prstClr val="black"/>
                          </a:solidFill>
                          <a:effectLst/>
                          <a:uLnTx/>
                          <a:uFillTx/>
                          <a:latin typeface="+mn-lt"/>
                          <a:ea typeface="+mn-ea"/>
                          <a:cs typeface="+mn-cs"/>
                        </a:rPr>
                        <a:t> 
 Die diesjährige Honigernte ist eingeflogen. Leider war sie auch bei uns, so wie in ganz Kärnten sehr schlecht. Es gab nur wenige Kilo von dem kostbar süßen Gold. Zumindest haben wir wieder etwas Almrauschhonig von unseren Bienen bekommen.
Trotz der geringen Honigernte, gehts den Völkern gut was auch das Wichtigste ist. So ist eben die Natur! Es ist auch gut so, dass man Einiges noch nicht steuern umd auf Knopfdruck zu unserem Gunsten drehen kann wie man will. Das nächste gute Honigjahr kommt bestimmt wieder.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27267709"/>
                  </a:ext>
                </a:extLst>
              </a:tr>
            </a:tbl>
          </a:graphicData>
        </a:graphic>
      </p:graphicFrame>
      <p:sp>
        <p:nvSpPr>
          <p:cNvPr id="4" name="Text Placeholder 3">
            <a:extLst>
              <a:ext uri="{FF2B5EF4-FFF2-40B4-BE49-F238E27FC236}">
                <a16:creationId xmlns:a16="http://schemas.microsoft.com/office/drawing/2014/main" id="{F786FF0D-1CCC-40FD-8B66-71E93C2F0DA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03900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AF00D-A40E-407F-BC3B-371C4558CB3A}"/>
              </a:ext>
            </a:extLst>
          </p:cNvPr>
          <p:cNvSpPr>
            <a:spLocks noGrp="1"/>
          </p:cNvSpPr>
          <p:nvPr>
            <p:ph type="title"/>
          </p:nvPr>
        </p:nvSpPr>
        <p:spPr/>
        <p:txBody>
          <a:bodyPr/>
          <a:lstStyle/>
          <a:p>
            <a:r>
              <a:rPr lang="en-US"/>
              <a:t>Eigene Beiträge (Postings) + Reactions | Familienhotel Gasthof Hinteregger - 9 of 9</a:t>
            </a:r>
          </a:p>
        </p:txBody>
      </p:sp>
      <p:graphicFrame>
        <p:nvGraphicFramePr>
          <p:cNvPr id="5" name="Table Placeholder 4">
            <a:extLst>
              <a:ext uri="{FF2B5EF4-FFF2-40B4-BE49-F238E27FC236}">
                <a16:creationId xmlns:a16="http://schemas.microsoft.com/office/drawing/2014/main" id="{729DCF2D-1C41-4E16-BB76-54201AD812E4}"/>
              </a:ext>
            </a:extLst>
          </p:cNvPr>
          <p:cNvGraphicFramePr>
            <a:graphicFrameLocks noGrp="1"/>
          </p:cNvGraphicFramePr>
          <p:nvPr>
            <p:ph type="tbl" sz="quarter" idx="13"/>
            <p:extLst>
              <p:ext uri="{D42A27DB-BD31-4B8C-83A1-F6EECF244321}">
                <p14:modId xmlns:p14="http://schemas.microsoft.com/office/powerpoint/2010/main" val="2051139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44427103"/>
                    </a:ext>
                  </a:extLst>
                </a:gridCol>
                <a:gridCol w="822960">
                  <a:extLst>
                    <a:ext uri="{9D8B030D-6E8A-4147-A177-3AD203B41FA5}">
                      <a16:colId xmlns:a16="http://schemas.microsoft.com/office/drawing/2014/main" val="2664256853"/>
                    </a:ext>
                  </a:extLst>
                </a:gridCol>
                <a:gridCol w="822960">
                  <a:extLst>
                    <a:ext uri="{9D8B030D-6E8A-4147-A177-3AD203B41FA5}">
                      <a16:colId xmlns:a16="http://schemas.microsoft.com/office/drawing/2014/main" val="2383773413"/>
                    </a:ext>
                  </a:extLst>
                </a:gridCol>
                <a:gridCol w="822960">
                  <a:extLst>
                    <a:ext uri="{9D8B030D-6E8A-4147-A177-3AD203B41FA5}">
                      <a16:colId xmlns:a16="http://schemas.microsoft.com/office/drawing/2014/main" val="1105084845"/>
                    </a:ext>
                  </a:extLst>
                </a:gridCol>
                <a:gridCol w="822960">
                  <a:extLst>
                    <a:ext uri="{9D8B030D-6E8A-4147-A177-3AD203B41FA5}">
                      <a16:colId xmlns:a16="http://schemas.microsoft.com/office/drawing/2014/main" val="3140217082"/>
                    </a:ext>
                  </a:extLst>
                </a:gridCol>
                <a:gridCol w="822960">
                  <a:extLst>
                    <a:ext uri="{9D8B030D-6E8A-4147-A177-3AD203B41FA5}">
                      <a16:colId xmlns:a16="http://schemas.microsoft.com/office/drawing/2014/main" val="1032364434"/>
                    </a:ext>
                  </a:extLst>
                </a:gridCol>
                <a:gridCol w="822960">
                  <a:extLst>
                    <a:ext uri="{9D8B030D-6E8A-4147-A177-3AD203B41FA5}">
                      <a16:colId xmlns:a16="http://schemas.microsoft.com/office/drawing/2014/main" val="4059399164"/>
                    </a:ext>
                  </a:extLst>
                </a:gridCol>
                <a:gridCol w="822960">
                  <a:extLst>
                    <a:ext uri="{9D8B030D-6E8A-4147-A177-3AD203B41FA5}">
                      <a16:colId xmlns:a16="http://schemas.microsoft.com/office/drawing/2014/main" val="1998947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30954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- 2018-08-05 10:14:28 </a:t>
                      </a:r>
                      <a:r>
                        <a:rPr kumimoji="0" lang="de-DE" sz="1000" b="0" i="0" u="none" strike="noStrike" kern="1200" cap="none" spc="0" normalizeH="0" baseline="0" noProof="0">
                          <a:ln>
                            <a:noFill/>
                          </a:ln>
                          <a:solidFill>
                            <a:prstClr val="black"/>
                          </a:solidFill>
                          <a:effectLst/>
                          <a:uLnTx/>
                          <a:uFillTx/>
                          <a:latin typeface="+mn-lt"/>
                          <a:ea typeface="+mn-ea"/>
                          <a:cs typeface="+mn-cs"/>
                        </a:rPr>
                        <a:t> 
 Wenns im Tal brütend heiß ist, muss man ins Wasser oder auf den Berg. Am Besten man verbindet das Wasser mit dem Berg!
Liebe Grüße von unserem Spielplatz Brunnentrog am Berg!
Wir wünschen euch allen einen schönen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8406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- 2018-08-02 15:46:55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4948854"/>
                  </a:ext>
                </a:extLst>
              </a:tr>
            </a:tbl>
          </a:graphicData>
        </a:graphic>
      </p:graphicFrame>
      <p:sp>
        <p:nvSpPr>
          <p:cNvPr id="4" name="Text Placeholder 3">
            <a:extLst>
              <a:ext uri="{FF2B5EF4-FFF2-40B4-BE49-F238E27FC236}">
                <a16:creationId xmlns:a16="http://schemas.microsoft.com/office/drawing/2014/main" id="{59BF43F7-11CF-40ED-8ED9-CEF3826E941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029123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ED23D-9537-4C22-859E-0F06D264FB6D}"/>
              </a:ext>
            </a:extLst>
          </p:cNvPr>
          <p:cNvSpPr>
            <a:spLocks noGrp="1"/>
          </p:cNvSpPr>
          <p:nvPr>
            <p:ph type="title"/>
          </p:nvPr>
        </p:nvSpPr>
        <p:spPr/>
        <p:txBody>
          <a:bodyPr/>
          <a:lstStyle/>
          <a:p>
            <a:r>
              <a:rPr lang="en-US"/>
              <a:t>Postings/Wochentag | Familienhotel Gasthof Hinteregger</a:t>
            </a:r>
          </a:p>
        </p:txBody>
      </p:sp>
      <p:graphicFrame>
        <p:nvGraphicFramePr>
          <p:cNvPr id="6" name="Chart Placeholder 5">
            <a:extLst>
              <a:ext uri="{FF2B5EF4-FFF2-40B4-BE49-F238E27FC236}">
                <a16:creationId xmlns:a16="http://schemas.microsoft.com/office/drawing/2014/main" id="{A0FD3307-C23F-4D02-AA3C-D051E7CB7B6A}"/>
              </a:ext>
            </a:extLst>
          </p:cNvPr>
          <p:cNvGraphicFramePr>
            <a:graphicFrameLocks noGrp="1"/>
          </p:cNvGraphicFramePr>
          <p:nvPr>
            <p:ph type="chart" sz="quarter" idx="13"/>
            <p:extLst>
              <p:ext uri="{D42A27DB-BD31-4B8C-83A1-F6EECF244321}">
                <p14:modId xmlns:p14="http://schemas.microsoft.com/office/powerpoint/2010/main" val="3409603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82BB2E-CA42-427F-A1FC-B66F0E31E721}"/>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E980DCD1-4F76-487A-9949-F2171D057F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1508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D99A2-F5D7-479C-83E7-38091A2F3994}"/>
              </a:ext>
            </a:extLst>
          </p:cNvPr>
          <p:cNvSpPr>
            <a:spLocks noGrp="1"/>
          </p:cNvSpPr>
          <p:nvPr>
            <p:ph type="title"/>
          </p:nvPr>
        </p:nvSpPr>
        <p:spPr/>
        <p:txBody>
          <a:bodyPr/>
          <a:lstStyle/>
          <a:p>
            <a:r>
              <a:rPr lang="en-US"/>
              <a:t>Postingtypen (Verteilung) | Familienhotel Gasthof Hinteregger</a:t>
            </a:r>
          </a:p>
        </p:txBody>
      </p:sp>
      <p:graphicFrame>
        <p:nvGraphicFramePr>
          <p:cNvPr id="6" name="Chart Placeholder 5">
            <a:extLst>
              <a:ext uri="{FF2B5EF4-FFF2-40B4-BE49-F238E27FC236}">
                <a16:creationId xmlns:a16="http://schemas.microsoft.com/office/drawing/2014/main" id="{B9B035AB-4949-41FC-88F2-DADF11F1590A}"/>
              </a:ext>
            </a:extLst>
          </p:cNvPr>
          <p:cNvGraphicFramePr>
            <a:graphicFrameLocks noGrp="1"/>
          </p:cNvGraphicFramePr>
          <p:nvPr>
            <p:ph type="chart" sz="quarter" idx="13"/>
            <p:extLst>
              <p:ext uri="{D42A27DB-BD31-4B8C-83A1-F6EECF244321}">
                <p14:modId xmlns:p14="http://schemas.microsoft.com/office/powerpoint/2010/main" val="1355995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BC85B5-3FE9-48A1-8205-AF9B6976037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86AC4E45-779D-409F-BC8E-3C63FEDBAC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8562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BC604-442E-41D0-8E2A-8A9EA96D160C}"/>
              </a:ext>
            </a:extLst>
          </p:cNvPr>
          <p:cNvSpPr>
            <a:spLocks noGrp="1"/>
          </p:cNvSpPr>
          <p:nvPr>
            <p:ph type="title"/>
          </p:nvPr>
        </p:nvSpPr>
        <p:spPr/>
        <p:txBody>
          <a:bodyPr/>
          <a:lstStyle/>
          <a:p>
            <a:r>
              <a:rPr lang="en-US"/>
              <a:t>Interaktionsrate/Postingtyp | Familienhotel Gasthof Hinteregger</a:t>
            </a:r>
          </a:p>
        </p:txBody>
      </p:sp>
      <p:graphicFrame>
        <p:nvGraphicFramePr>
          <p:cNvPr id="6" name="Chart Placeholder 5">
            <a:extLst>
              <a:ext uri="{FF2B5EF4-FFF2-40B4-BE49-F238E27FC236}">
                <a16:creationId xmlns:a16="http://schemas.microsoft.com/office/drawing/2014/main" id="{4F432EE3-3343-44C3-8663-6A943FC00A2A}"/>
              </a:ext>
            </a:extLst>
          </p:cNvPr>
          <p:cNvGraphicFramePr>
            <a:graphicFrameLocks noGrp="1"/>
          </p:cNvGraphicFramePr>
          <p:nvPr>
            <p:ph type="chart" sz="quarter" idx="13"/>
            <p:extLst>
              <p:ext uri="{D42A27DB-BD31-4B8C-83A1-F6EECF244321}">
                <p14:modId xmlns:p14="http://schemas.microsoft.com/office/powerpoint/2010/main" val="417940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AB3F58-318F-46A2-90C8-479970A351C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C9385F1-A2EE-42A5-9495-D07D78601D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9898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6FEE-04FA-46DD-A810-9BE00E43A69C}"/>
              </a:ext>
            </a:extLst>
          </p:cNvPr>
          <p:cNvSpPr>
            <a:spLocks noGrp="1"/>
          </p:cNvSpPr>
          <p:nvPr>
            <p:ph type="title"/>
          </p:nvPr>
        </p:nvSpPr>
        <p:spPr/>
        <p:txBody>
          <a:bodyPr/>
          <a:lstStyle/>
          <a:p>
            <a:r>
              <a:rPr lang="en-US"/>
              <a:t>Antwortzeit | Familienhotel Gasthof Hinteregger</a:t>
            </a:r>
          </a:p>
        </p:txBody>
      </p:sp>
      <p:graphicFrame>
        <p:nvGraphicFramePr>
          <p:cNvPr id="6" name="Chart Placeholder 5">
            <a:extLst>
              <a:ext uri="{FF2B5EF4-FFF2-40B4-BE49-F238E27FC236}">
                <a16:creationId xmlns:a16="http://schemas.microsoft.com/office/drawing/2014/main" id="{99AA85A3-8BFA-4AB4-8C75-5FEB680A632E}"/>
              </a:ext>
            </a:extLst>
          </p:cNvPr>
          <p:cNvGraphicFramePr>
            <a:graphicFrameLocks noGrp="1"/>
          </p:cNvGraphicFramePr>
          <p:nvPr>
            <p:ph type="chart" sz="quarter" idx="13"/>
            <p:extLst>
              <p:ext uri="{D42A27DB-BD31-4B8C-83A1-F6EECF244321}">
                <p14:modId xmlns:p14="http://schemas.microsoft.com/office/powerpoint/2010/main" val="1281419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B0F643-8823-4796-87A6-8A07745C778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E5E5B90B-4EC8-419A-A38C-FC0324555C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3810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E2CEA-FE38-4516-8A9D-F0640F7C6F65}"/>
              </a:ext>
            </a:extLst>
          </p:cNvPr>
          <p:cNvSpPr>
            <a:spLocks noGrp="1"/>
          </p:cNvSpPr>
          <p:nvPr>
            <p:ph type="title"/>
          </p:nvPr>
        </p:nvSpPr>
        <p:spPr/>
        <p:txBody>
          <a:bodyPr/>
          <a:lstStyle/>
          <a:p>
            <a:r>
              <a:rPr lang="en-US"/>
              <a:t>Facebook Check Ins | Familienhotel Gasthof Hinteregger</a:t>
            </a:r>
          </a:p>
        </p:txBody>
      </p:sp>
      <p:graphicFrame>
        <p:nvGraphicFramePr>
          <p:cNvPr id="6" name="Chart Placeholder 5">
            <a:extLst>
              <a:ext uri="{FF2B5EF4-FFF2-40B4-BE49-F238E27FC236}">
                <a16:creationId xmlns:a16="http://schemas.microsoft.com/office/drawing/2014/main" id="{A64BDCBE-8F7C-4459-A789-83303E998D6A}"/>
              </a:ext>
            </a:extLst>
          </p:cNvPr>
          <p:cNvGraphicFramePr>
            <a:graphicFrameLocks noGrp="1"/>
          </p:cNvGraphicFramePr>
          <p:nvPr>
            <p:ph type="chart" sz="quarter" idx="13"/>
            <p:extLst>
              <p:ext uri="{D42A27DB-BD31-4B8C-83A1-F6EECF244321}">
                <p14:modId xmlns:p14="http://schemas.microsoft.com/office/powerpoint/2010/main" val="1671594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C8ACC3-5741-4597-B620-CD89899742F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53F6444-40E2-4C56-87BE-0959F93A00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3613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57AB2-98B7-4C0D-9F60-A8DD760D46D2}"/>
              </a:ext>
            </a:extLst>
          </p:cNvPr>
          <p:cNvSpPr>
            <a:spLocks noGrp="1"/>
          </p:cNvSpPr>
          <p:nvPr>
            <p:ph type="title"/>
          </p:nvPr>
        </p:nvSpPr>
        <p:spPr/>
        <p:txBody>
          <a:bodyPr/>
          <a:lstStyle/>
          <a:p>
            <a:r>
              <a:rPr lang="en-US"/>
              <a:t>Fan Demographie | Familienhotel Gasthof Hinteregger</a:t>
            </a:r>
          </a:p>
        </p:txBody>
      </p:sp>
      <p:graphicFrame>
        <p:nvGraphicFramePr>
          <p:cNvPr id="6" name="Chart Placeholder 5">
            <a:extLst>
              <a:ext uri="{FF2B5EF4-FFF2-40B4-BE49-F238E27FC236}">
                <a16:creationId xmlns:a16="http://schemas.microsoft.com/office/drawing/2014/main" id="{A9A8A40C-5CF0-4D69-BE14-8FB164AEBFB7}"/>
              </a:ext>
            </a:extLst>
          </p:cNvPr>
          <p:cNvGraphicFramePr>
            <a:graphicFrameLocks noGrp="1"/>
          </p:cNvGraphicFramePr>
          <p:nvPr>
            <p:ph type="chart" sz="quarter" idx="13"/>
            <p:extLst>
              <p:ext uri="{D42A27DB-BD31-4B8C-83A1-F6EECF244321}">
                <p14:modId xmlns:p14="http://schemas.microsoft.com/office/powerpoint/2010/main" val="244594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30A77D-08D4-4DD6-87EB-20D61974153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8F3AC81-A831-4651-BD15-3AD01443C0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49976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EB06C-8CFF-43C1-ACAE-DCBF2B1E29D7}"/>
              </a:ext>
            </a:extLst>
          </p:cNvPr>
          <p:cNvSpPr>
            <a:spLocks noGrp="1"/>
          </p:cNvSpPr>
          <p:nvPr>
            <p:ph type="title"/>
          </p:nvPr>
        </p:nvSpPr>
        <p:spPr/>
        <p:txBody>
          <a:bodyPr/>
          <a:lstStyle/>
          <a:p>
            <a:r>
              <a:rPr lang="en-US"/>
              <a:t>Page Fans Online | Familienhotel Gasthof Hinteregger</a:t>
            </a:r>
          </a:p>
        </p:txBody>
      </p:sp>
      <p:graphicFrame>
        <p:nvGraphicFramePr>
          <p:cNvPr id="6" name="Chart Placeholder 5">
            <a:extLst>
              <a:ext uri="{FF2B5EF4-FFF2-40B4-BE49-F238E27FC236}">
                <a16:creationId xmlns:a16="http://schemas.microsoft.com/office/drawing/2014/main" id="{83F64C8C-23D9-45D3-9B2D-F1C0ED4C391C}"/>
              </a:ext>
            </a:extLst>
          </p:cNvPr>
          <p:cNvGraphicFramePr>
            <a:graphicFrameLocks noGrp="1"/>
          </p:cNvGraphicFramePr>
          <p:nvPr>
            <p:ph type="chart" sz="quarter" idx="13"/>
            <p:extLst>
              <p:ext uri="{D42A27DB-BD31-4B8C-83A1-F6EECF244321}">
                <p14:modId xmlns:p14="http://schemas.microsoft.com/office/powerpoint/2010/main" val="1451313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8022E6-C37B-4AAE-BB33-470E3BE9F25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C118433-D2E9-4847-93EE-A7FBBCE786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17574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1117</Words>
  <Application>Microsoft Office PowerPoint</Application>
  <PresentationFormat>On-screen Show (4:3)</PresentationFormat>
  <Paragraphs>498</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Facebook Page Report</vt:lpstr>
      <vt:lpstr>Wichtigste Werte (KPI's) | Familienhotel Gasthof Hinteregger</vt:lpstr>
      <vt:lpstr>Fans (Übersicht) | Familienhotel Gasthof Hinteregger</vt:lpstr>
      <vt:lpstr>Key Metrics Table w. User Post RR | Familienhotel Gasthof Hinteregger</vt:lpstr>
      <vt:lpstr>Facebook Fans Total | Familienhotel Gasthof Hinteregger</vt:lpstr>
      <vt:lpstr>Eigene Beiträge (Postings) | Familienhotel Gasthof Hinteregger - 1 of 8</vt:lpstr>
      <vt:lpstr>Eigene Beiträge (Postings) | Familienhotel Gasthof Hinteregger - 2 of 8</vt:lpstr>
      <vt:lpstr>Eigene Beiträge (Postings) | Familienhotel Gasthof Hinteregger - 3 of 8</vt:lpstr>
      <vt:lpstr>Eigene Beiträge (Postings) | Familienhotel Gasthof Hinteregger - 4 of 8</vt:lpstr>
      <vt:lpstr>Eigene Beiträge (Postings) | Familienhotel Gasthof Hinteregger - 5 of 8</vt:lpstr>
      <vt:lpstr>Eigene Beiträge (Postings) | Familienhotel Gasthof Hinteregger - 6 of 8</vt:lpstr>
      <vt:lpstr>Eigene Beiträge (Postings) | Familienhotel Gasthof Hinteregger - 7 of 8</vt:lpstr>
      <vt:lpstr>Eigene Beiträge (Postings) | Familienhotel Gasthof Hinteregger - 8 of 8</vt:lpstr>
      <vt:lpstr>Eigene Beiträge (Postings) + Reactions | Familienhotel Gasthof Hinteregger - 1 of 9</vt:lpstr>
      <vt:lpstr>Eigene Beiträge (Postings) + Reactions | Familienhotel Gasthof Hinteregger - 2 of 9</vt:lpstr>
      <vt:lpstr>Eigene Beiträge (Postings) + Reactions | Familienhotel Gasthof Hinteregger - 3 of 9</vt:lpstr>
      <vt:lpstr>Eigene Beiträge (Postings) + Reactions | Familienhotel Gasthof Hinteregger - 4 of 9</vt:lpstr>
      <vt:lpstr>Eigene Beiträge (Postings) + Reactions | Familienhotel Gasthof Hinteregger - 5 of 9</vt:lpstr>
      <vt:lpstr>Eigene Beiträge (Postings) + Reactions | Familienhotel Gasthof Hinteregger - 6 of 9</vt:lpstr>
      <vt:lpstr>Eigene Beiträge (Postings) + Reactions | Familienhotel Gasthof Hinteregger - 7 of 9</vt:lpstr>
      <vt:lpstr>Eigene Beiträge (Postings) + Reactions | Familienhotel Gasthof Hinteregger - 8 of 9</vt:lpstr>
      <vt:lpstr>Eigene Beiträge (Postings) + Reactions | Familienhotel Gasthof Hinteregger - 9 of 9</vt:lpstr>
      <vt:lpstr>Postings/Wochentag | Familienhotel Gasthof Hinteregger</vt:lpstr>
      <vt:lpstr>Postingtypen (Verteilung) | Familienhotel Gasthof Hinteregger</vt:lpstr>
      <vt:lpstr>Interaktionsrate/Postingtyp | Familienhotel Gasthof Hinteregger</vt:lpstr>
      <vt:lpstr>Antwortzeit | Familienhotel Gasthof Hinteregger</vt:lpstr>
      <vt:lpstr>Facebook Check Ins | Familienhotel Gasthof Hinteregger</vt:lpstr>
      <vt:lpstr>Fan Demographie | Familienhotel Gasthof Hinteregger</vt:lpstr>
      <vt:lpstr>Page Fans Online | Familienhotel Gasthof Hinteregger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2018-09-03T17:25:15Z</dcterms:created>
  <dcterms:modified xsi:type="dcterms:W3CDTF">2018-09-03T17:26:03Z</dcterms:modified>
</cp:coreProperties>
</file>