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15115</c:v>
                </c:pt>
                <c:pt idx="1">
                  <c:v>15114</c:v>
                </c:pt>
                <c:pt idx="2">
                  <c:v>15114</c:v>
                </c:pt>
                <c:pt idx="3">
                  <c:v>15116</c:v>
                </c:pt>
                <c:pt idx="4">
                  <c:v>15114</c:v>
                </c:pt>
                <c:pt idx="5">
                  <c:v>15115</c:v>
                </c:pt>
                <c:pt idx="6">
                  <c:v>15116</c:v>
                </c:pt>
                <c:pt idx="7">
                  <c:v>15116</c:v>
                </c:pt>
                <c:pt idx="8">
                  <c:v>15115</c:v>
                </c:pt>
                <c:pt idx="9">
                  <c:v>15120</c:v>
                </c:pt>
                <c:pt idx="10">
                  <c:v>15122</c:v>
                </c:pt>
                <c:pt idx="11">
                  <c:v>15123</c:v>
                </c:pt>
                <c:pt idx="12">
                  <c:v>15126</c:v>
                </c:pt>
                <c:pt idx="13">
                  <c:v>15126</c:v>
                </c:pt>
                <c:pt idx="14">
                  <c:v>15125</c:v>
                </c:pt>
                <c:pt idx="15">
                  <c:v>15124</c:v>
                </c:pt>
                <c:pt idx="16">
                  <c:v>15131</c:v>
                </c:pt>
                <c:pt idx="17">
                  <c:v>15131</c:v>
                </c:pt>
                <c:pt idx="18">
                  <c:v>15129</c:v>
                </c:pt>
                <c:pt idx="19">
                  <c:v>15128</c:v>
                </c:pt>
                <c:pt idx="20">
                  <c:v>15130</c:v>
                </c:pt>
                <c:pt idx="21">
                  <c:v>15128</c:v>
                </c:pt>
                <c:pt idx="22">
                  <c:v>15130</c:v>
                </c:pt>
                <c:pt idx="23">
                  <c:v>15134</c:v>
                </c:pt>
                <c:pt idx="24">
                  <c:v>15131</c:v>
                </c:pt>
                <c:pt idx="25">
                  <c:v>15131</c:v>
                </c:pt>
                <c:pt idx="26">
                  <c:v>15134</c:v>
                </c:pt>
                <c:pt idx="27">
                  <c:v>15135</c:v>
                </c:pt>
                <c:pt idx="28">
                  <c:v>15136</c:v>
                </c:pt>
                <c:pt idx="29">
                  <c:v>15137</c:v>
                </c:pt>
                <c:pt idx="30">
                  <c:v>15140</c:v>
                </c:pt>
              </c:numCache>
            </c:numRef>
          </c:val>
          <c:smooth val="0"/>
          <c:extLst>
            <c:ext xmlns:c16="http://schemas.microsoft.com/office/drawing/2014/chart" uri="{C3380CC4-5D6E-409C-BE32-E72D297353CC}">
              <c16:uniqueId val="{00000000-7649-4058-9237-35CB2DC816EB}"/>
            </c:ext>
          </c:extLst>
        </c:ser>
        <c:dLbls>
          <c:showLegendKey val="0"/>
          <c:showVal val="0"/>
          <c:showCatName val="0"/>
          <c:showSerName val="0"/>
          <c:showPercent val="0"/>
          <c:showBubbleSize val="0"/>
        </c:dLbls>
        <c:smooth val="0"/>
        <c:axId val="363123224"/>
        <c:axId val="363118304"/>
      </c:lineChart>
      <c:dateAx>
        <c:axId val="363123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18304"/>
        <c:crosses val="autoZero"/>
        <c:auto val="1"/>
        <c:lblOffset val="100"/>
        <c:baseTimeUnit val="days"/>
      </c:dateAx>
      <c:valAx>
        <c:axId val="363118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2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Clocktower Harley Davidson Graz</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3</c:v>
                </c:pt>
                <c:pt idx="3">
                  <c:v>0</c:v>
                </c:pt>
                <c:pt idx="4">
                  <c:v>1</c:v>
                </c:pt>
                <c:pt idx="5">
                  <c:v>0</c:v>
                </c:pt>
                <c:pt idx="6">
                  <c:v>1</c:v>
                </c:pt>
              </c:numCache>
            </c:numRef>
          </c:val>
          <c:extLst>
            <c:ext xmlns:c16="http://schemas.microsoft.com/office/drawing/2014/chart" uri="{C3380CC4-5D6E-409C-BE32-E72D297353CC}">
              <c16:uniqueId val="{00000000-B2AD-469D-B6D1-862A8C68DD17}"/>
            </c:ext>
          </c:extLst>
        </c:ser>
        <c:dLbls>
          <c:showLegendKey val="0"/>
          <c:showVal val="0"/>
          <c:showCatName val="0"/>
          <c:showSerName val="0"/>
          <c:showPercent val="0"/>
          <c:showBubbleSize val="0"/>
        </c:dLbls>
        <c:gapWidth val="219"/>
        <c:overlap val="-27"/>
        <c:axId val="429354032"/>
        <c:axId val="429359608"/>
      </c:barChart>
      <c:catAx>
        <c:axId val="42935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59608"/>
        <c:crosses val="autoZero"/>
        <c:auto val="1"/>
        <c:lblAlgn val="ctr"/>
        <c:lblOffset val="100"/>
        <c:noMultiLvlLbl val="0"/>
      </c:catAx>
      <c:valAx>
        <c:axId val="42935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5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Clocktower Harley Davidson Graz</c:v>
                </c:pt>
              </c:strCache>
            </c:strRef>
          </c:cat>
          <c:val>
            <c:numRef>
              <c:f>Sheet1!$B$2</c:f>
              <c:numCache>
                <c:formatCode>General</c:formatCode>
                <c:ptCount val="1"/>
                <c:pt idx="0">
                  <c:v>6</c:v>
                </c:pt>
              </c:numCache>
            </c:numRef>
          </c:val>
          <c:extLst>
            <c:ext xmlns:c16="http://schemas.microsoft.com/office/drawing/2014/chart" uri="{C3380CC4-5D6E-409C-BE32-E72D297353CC}">
              <c16:uniqueId val="{00000000-9485-4488-BBCD-5793F5E120D7}"/>
            </c:ext>
          </c:extLst>
        </c:ser>
        <c:ser>
          <c:idx val="1"/>
          <c:order val="1"/>
          <c:tx>
            <c:strRef>
              <c:f>Sheet1!$C$1</c:f>
              <c:strCache>
                <c:ptCount val="1"/>
                <c:pt idx="0">
                  <c:v>YouTube Video</c:v>
                </c:pt>
              </c:strCache>
            </c:strRef>
          </c:tx>
          <c:spPr>
            <a:solidFill>
              <a:schemeClr val="accent2"/>
            </a:solidFill>
            <a:ln>
              <a:noFill/>
            </a:ln>
            <a:effectLst/>
          </c:spPr>
          <c:invertIfNegative val="0"/>
          <c:cat>
            <c:strRef>
              <c:f>Sheet1!$A$2</c:f>
              <c:strCache>
                <c:ptCount val="1"/>
                <c:pt idx="0">
                  <c:v>Clocktower Harley Davidson Graz</c:v>
                </c:pt>
              </c:strCache>
            </c:strRef>
          </c:cat>
          <c:val>
            <c:numRef>
              <c:f>Sheet1!$C$2</c:f>
              <c:numCache>
                <c:formatCode>General</c:formatCode>
                <c:ptCount val="1"/>
                <c:pt idx="0">
                  <c:v>1</c:v>
                </c:pt>
              </c:numCache>
            </c:numRef>
          </c:val>
          <c:extLst>
            <c:ext xmlns:c16="http://schemas.microsoft.com/office/drawing/2014/chart" uri="{C3380CC4-5D6E-409C-BE32-E72D297353CC}">
              <c16:uniqueId val="{00000001-9485-4488-BBCD-5793F5E120D7}"/>
            </c:ext>
          </c:extLst>
        </c:ser>
        <c:dLbls>
          <c:showLegendKey val="0"/>
          <c:showVal val="0"/>
          <c:showCatName val="0"/>
          <c:showSerName val="0"/>
          <c:showPercent val="0"/>
          <c:showBubbleSize val="0"/>
        </c:dLbls>
        <c:gapWidth val="150"/>
        <c:overlap val="100"/>
        <c:axId val="362337216"/>
        <c:axId val="362336888"/>
      </c:barChart>
      <c:catAx>
        <c:axId val="3623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36888"/>
        <c:crosses val="autoZero"/>
        <c:auto val="1"/>
        <c:lblAlgn val="ctr"/>
        <c:lblOffset val="100"/>
        <c:noMultiLvlLbl val="0"/>
      </c:catAx>
      <c:valAx>
        <c:axId val="362336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3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Clocktower Harley Davidson Graz</c:v>
                </c:pt>
              </c:strCache>
            </c:strRef>
          </c:tx>
          <c:spPr>
            <a:solidFill>
              <a:schemeClr val="accent1"/>
            </a:solidFill>
            <a:ln>
              <a:noFill/>
            </a:ln>
            <a:effectLst/>
          </c:spPr>
          <c:invertIfNegative val="0"/>
          <c:cat>
            <c:strRef>
              <c:f>Sheet1!$A$2:$A$3</c:f>
              <c:strCache>
                <c:ptCount val="2"/>
                <c:pt idx="0">
                  <c:v>Photo</c:v>
                </c:pt>
                <c:pt idx="1">
                  <c:v>YouTube Video</c:v>
                </c:pt>
              </c:strCache>
            </c:strRef>
          </c:cat>
          <c:val>
            <c:numRef>
              <c:f>Sheet1!$B$2:$B$3</c:f>
              <c:numCache>
                <c:formatCode>General</c:formatCode>
                <c:ptCount val="2"/>
                <c:pt idx="0">
                  <c:v>0.29301779942520001</c:v>
                </c:pt>
                <c:pt idx="1">
                  <c:v>7.9275946356610005E-2</c:v>
                </c:pt>
              </c:numCache>
            </c:numRef>
          </c:val>
          <c:extLst>
            <c:ext xmlns:c16="http://schemas.microsoft.com/office/drawing/2014/chart" uri="{C3380CC4-5D6E-409C-BE32-E72D297353CC}">
              <c16:uniqueId val="{00000000-052E-4BAA-AA79-5FE5D5D91B99}"/>
            </c:ext>
          </c:extLst>
        </c:ser>
        <c:dLbls>
          <c:showLegendKey val="0"/>
          <c:showVal val="0"/>
          <c:showCatName val="0"/>
          <c:showSerName val="0"/>
          <c:showPercent val="0"/>
          <c:showBubbleSize val="0"/>
        </c:dLbls>
        <c:gapWidth val="219"/>
        <c:overlap val="-27"/>
        <c:axId val="362330656"/>
        <c:axId val="362338528"/>
      </c:barChart>
      <c:catAx>
        <c:axId val="36233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38528"/>
        <c:crosses val="autoZero"/>
        <c:auto val="1"/>
        <c:lblAlgn val="ctr"/>
        <c:lblOffset val="100"/>
        <c:noMultiLvlLbl val="0"/>
      </c:catAx>
      <c:valAx>
        <c:axId val="36233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3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Clocktower Harley Davidson Graz</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1DF-4C48-B827-F3017DF30DBF}"/>
            </c:ext>
          </c:extLst>
        </c:ser>
        <c:dLbls>
          <c:showLegendKey val="0"/>
          <c:showVal val="0"/>
          <c:showCatName val="0"/>
          <c:showSerName val="0"/>
          <c:showPercent val="0"/>
          <c:showBubbleSize val="0"/>
        </c:dLbls>
        <c:gapWidth val="219"/>
        <c:overlap val="-27"/>
        <c:axId val="362345416"/>
        <c:axId val="362342136"/>
      </c:barChart>
      <c:catAx>
        <c:axId val="362345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42136"/>
        <c:crosses val="autoZero"/>
        <c:auto val="1"/>
        <c:lblAlgn val="ctr"/>
        <c:lblOffset val="100"/>
        <c:noMultiLvlLbl val="0"/>
      </c:catAx>
      <c:valAx>
        <c:axId val="36234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4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31441</c:v>
                </c:pt>
                <c:pt idx="1">
                  <c:v>31435</c:v>
                </c:pt>
                <c:pt idx="2">
                  <c:v>31432</c:v>
                </c:pt>
                <c:pt idx="3">
                  <c:v>31414</c:v>
                </c:pt>
                <c:pt idx="4">
                  <c:v>31408</c:v>
                </c:pt>
                <c:pt idx="5">
                  <c:v>31407</c:v>
                </c:pt>
                <c:pt idx="6">
                  <c:v>31403</c:v>
                </c:pt>
                <c:pt idx="7">
                  <c:v>31402</c:v>
                </c:pt>
                <c:pt idx="8">
                  <c:v>31401</c:v>
                </c:pt>
                <c:pt idx="9">
                  <c:v>31399</c:v>
                </c:pt>
                <c:pt idx="10">
                  <c:v>31397</c:v>
                </c:pt>
                <c:pt idx="11">
                  <c:v>31393</c:v>
                </c:pt>
                <c:pt idx="12">
                  <c:v>31386</c:v>
                </c:pt>
                <c:pt idx="13">
                  <c:v>31383</c:v>
                </c:pt>
                <c:pt idx="14">
                  <c:v>31383</c:v>
                </c:pt>
                <c:pt idx="15">
                  <c:v>31376</c:v>
                </c:pt>
                <c:pt idx="16">
                  <c:v>31373</c:v>
                </c:pt>
                <c:pt idx="17">
                  <c:v>31369</c:v>
                </c:pt>
                <c:pt idx="18">
                  <c:v>31365</c:v>
                </c:pt>
                <c:pt idx="19">
                  <c:v>31357</c:v>
                </c:pt>
                <c:pt idx="20">
                  <c:v>31356</c:v>
                </c:pt>
                <c:pt idx="21">
                  <c:v>31355</c:v>
                </c:pt>
                <c:pt idx="22">
                  <c:v>31353</c:v>
                </c:pt>
                <c:pt idx="23">
                  <c:v>31348</c:v>
                </c:pt>
                <c:pt idx="24">
                  <c:v>31346</c:v>
                </c:pt>
                <c:pt idx="25">
                  <c:v>31342</c:v>
                </c:pt>
                <c:pt idx="26">
                  <c:v>31340</c:v>
                </c:pt>
                <c:pt idx="27">
                  <c:v>31339</c:v>
                </c:pt>
                <c:pt idx="28">
                  <c:v>31335</c:v>
                </c:pt>
                <c:pt idx="29">
                  <c:v>31335</c:v>
                </c:pt>
                <c:pt idx="30">
                  <c:v>31332</c:v>
                </c:pt>
              </c:numCache>
            </c:numRef>
          </c:val>
          <c:smooth val="0"/>
          <c:extLst>
            <c:ext xmlns:c16="http://schemas.microsoft.com/office/drawing/2014/chart" uri="{C3380CC4-5D6E-409C-BE32-E72D297353CC}">
              <c16:uniqueId val="{00000000-A216-4955-940F-1A284DE37F8D}"/>
            </c:ext>
          </c:extLst>
        </c:ser>
        <c:dLbls>
          <c:showLegendKey val="0"/>
          <c:showVal val="0"/>
          <c:showCatName val="0"/>
          <c:showSerName val="0"/>
          <c:showPercent val="0"/>
          <c:showBubbleSize val="0"/>
        </c:dLbls>
        <c:smooth val="0"/>
        <c:axId val="429353704"/>
        <c:axId val="429354360"/>
      </c:lineChart>
      <c:dateAx>
        <c:axId val="429353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54360"/>
        <c:crosses val="autoZero"/>
        <c:auto val="1"/>
        <c:lblOffset val="100"/>
        <c:baseTimeUnit val="days"/>
      </c:dateAx>
      <c:valAx>
        <c:axId val="429354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5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34</c:v>
                </c:pt>
                <c:pt idx="1">
                  <c:v>841</c:v>
                </c:pt>
                <c:pt idx="2">
                  <c:v>2454</c:v>
                </c:pt>
                <c:pt idx="3">
                  <c:v>1490</c:v>
                </c:pt>
                <c:pt idx="4">
                  <c:v>949</c:v>
                </c:pt>
                <c:pt idx="5">
                  <c:v>329</c:v>
                </c:pt>
                <c:pt idx="6">
                  <c:v>99</c:v>
                </c:pt>
              </c:numCache>
            </c:numRef>
          </c:val>
          <c:extLst>
            <c:ext xmlns:c16="http://schemas.microsoft.com/office/drawing/2014/chart" uri="{C3380CC4-5D6E-409C-BE32-E72D297353CC}">
              <c16:uniqueId val="{00000000-9BB6-4133-BAD1-9F0F08EE865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36</c:v>
                </c:pt>
                <c:pt idx="1">
                  <c:v>1096</c:v>
                </c:pt>
                <c:pt idx="2">
                  <c:v>3041</c:v>
                </c:pt>
                <c:pt idx="3">
                  <c:v>2318</c:v>
                </c:pt>
                <c:pt idx="4">
                  <c:v>1561</c:v>
                </c:pt>
                <c:pt idx="5">
                  <c:v>605</c:v>
                </c:pt>
                <c:pt idx="6">
                  <c:v>228</c:v>
                </c:pt>
              </c:numCache>
            </c:numRef>
          </c:val>
          <c:extLst>
            <c:ext xmlns:c16="http://schemas.microsoft.com/office/drawing/2014/chart" uri="{C3380CC4-5D6E-409C-BE32-E72D297353CC}">
              <c16:uniqueId val="{00000001-9BB6-4133-BAD1-9F0F08EE8652}"/>
            </c:ext>
          </c:extLst>
        </c:ser>
        <c:dLbls>
          <c:showLegendKey val="0"/>
          <c:showVal val="0"/>
          <c:showCatName val="0"/>
          <c:showSerName val="0"/>
          <c:showPercent val="0"/>
          <c:showBubbleSize val="0"/>
        </c:dLbls>
        <c:gapWidth val="219"/>
        <c:overlap val="-27"/>
        <c:axId val="358702096"/>
        <c:axId val="358697832"/>
      </c:barChart>
      <c:catAx>
        <c:axId val="35870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97832"/>
        <c:crosses val="autoZero"/>
        <c:auto val="1"/>
        <c:lblAlgn val="ctr"/>
        <c:lblOffset val="100"/>
        <c:noMultiLvlLbl val="0"/>
      </c:catAx>
      <c:valAx>
        <c:axId val="35869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0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Clocktower Harley Davidson Graz</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2320</c:v>
                </c:pt>
                <c:pt idx="1">
                  <c:v>1359.8</c:v>
                </c:pt>
                <c:pt idx="2">
                  <c:v>962.1</c:v>
                </c:pt>
                <c:pt idx="3">
                  <c:v>847.8</c:v>
                </c:pt>
                <c:pt idx="4">
                  <c:v>1131.0999999999999</c:v>
                </c:pt>
                <c:pt idx="5">
                  <c:v>2126.3333333332998</c:v>
                </c:pt>
                <c:pt idx="6">
                  <c:v>3730</c:v>
                </c:pt>
                <c:pt idx="7">
                  <c:v>5227.2333333332999</c:v>
                </c:pt>
                <c:pt idx="8">
                  <c:v>6473.8666666667004</c:v>
                </c:pt>
                <c:pt idx="9">
                  <c:v>6116.2580645160997</c:v>
                </c:pt>
                <c:pt idx="10">
                  <c:v>6033.4838709676997</c:v>
                </c:pt>
                <c:pt idx="11">
                  <c:v>6126.9677419355003</c:v>
                </c:pt>
                <c:pt idx="12">
                  <c:v>6529.1612903225996</c:v>
                </c:pt>
                <c:pt idx="13">
                  <c:v>6376.8064516128998</c:v>
                </c:pt>
                <c:pt idx="14">
                  <c:v>6240.8064516128998</c:v>
                </c:pt>
                <c:pt idx="15">
                  <c:v>6297</c:v>
                </c:pt>
                <c:pt idx="16">
                  <c:v>6374.1290322580999</c:v>
                </c:pt>
                <c:pt idx="17">
                  <c:v>6497.6451612903002</c:v>
                </c:pt>
                <c:pt idx="18">
                  <c:v>6622.8387096774004</c:v>
                </c:pt>
                <c:pt idx="19">
                  <c:v>6901.6129032258004</c:v>
                </c:pt>
                <c:pt idx="20">
                  <c:v>7259.4193548387002</c:v>
                </c:pt>
                <c:pt idx="21">
                  <c:v>7212.4193548387002</c:v>
                </c:pt>
                <c:pt idx="22">
                  <c:v>6094.3225806452001</c:v>
                </c:pt>
                <c:pt idx="23">
                  <c:v>3987</c:v>
                </c:pt>
              </c:numCache>
            </c:numRef>
          </c:val>
          <c:smooth val="0"/>
          <c:extLst>
            <c:ext xmlns:c16="http://schemas.microsoft.com/office/drawing/2014/chart" uri="{C3380CC4-5D6E-409C-BE32-E72D297353CC}">
              <c16:uniqueId val="{00000000-97D3-4269-8D1B-6E41DAB36169}"/>
            </c:ext>
          </c:extLst>
        </c:ser>
        <c:dLbls>
          <c:showLegendKey val="0"/>
          <c:showVal val="0"/>
          <c:showCatName val="0"/>
          <c:showSerName val="0"/>
          <c:showPercent val="0"/>
          <c:showBubbleSize val="0"/>
        </c:dLbls>
        <c:smooth val="0"/>
        <c:axId val="358707672"/>
        <c:axId val="358707016"/>
      </c:lineChart>
      <c:catAx>
        <c:axId val="358707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07016"/>
        <c:crosses val="autoZero"/>
        <c:auto val="1"/>
        <c:lblAlgn val="ctr"/>
        <c:lblOffset val="100"/>
        <c:noMultiLvlLbl val="0"/>
      </c:catAx>
      <c:valAx>
        <c:axId val="358707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07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D6D2D-824B-4E02-934D-4CE983D9ADF6}"/>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5C6B7F54-0592-439C-AD7F-610B0F8F569A}"/>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705833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353B3-27EC-4443-B010-65A38BD541FF}"/>
              </a:ext>
            </a:extLst>
          </p:cNvPr>
          <p:cNvSpPr>
            <a:spLocks noGrp="1"/>
          </p:cNvSpPr>
          <p:nvPr>
            <p:ph type="title"/>
          </p:nvPr>
        </p:nvSpPr>
        <p:spPr/>
        <p:txBody>
          <a:bodyPr/>
          <a:lstStyle/>
          <a:p>
            <a:r>
              <a:rPr lang="en-US"/>
              <a:t>Wichtigste Werte (KPI's) | Clocktower Harley Davidson Graz</a:t>
            </a:r>
          </a:p>
        </p:txBody>
      </p:sp>
      <p:graphicFrame>
        <p:nvGraphicFramePr>
          <p:cNvPr id="5" name="Table Placeholder 4">
            <a:extLst>
              <a:ext uri="{FF2B5EF4-FFF2-40B4-BE49-F238E27FC236}">
                <a16:creationId xmlns:a16="http://schemas.microsoft.com/office/drawing/2014/main" id="{2A4E84EB-273B-477A-9BEE-359B637E496B}"/>
              </a:ext>
            </a:extLst>
          </p:cNvPr>
          <p:cNvGraphicFramePr>
            <a:graphicFrameLocks noGrp="1"/>
          </p:cNvGraphicFramePr>
          <p:nvPr>
            <p:ph type="tbl" sz="quarter" idx="13"/>
            <p:extLst>
              <p:ext uri="{D42A27DB-BD31-4B8C-83A1-F6EECF244321}">
                <p14:modId xmlns:p14="http://schemas.microsoft.com/office/powerpoint/2010/main" val="2694164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59576570"/>
                    </a:ext>
                  </a:extLst>
                </a:gridCol>
                <a:gridCol w="740664">
                  <a:extLst>
                    <a:ext uri="{9D8B030D-6E8A-4147-A177-3AD203B41FA5}">
                      <a16:colId xmlns:a16="http://schemas.microsoft.com/office/drawing/2014/main" val="2563309842"/>
                    </a:ext>
                  </a:extLst>
                </a:gridCol>
                <a:gridCol w="740664">
                  <a:extLst>
                    <a:ext uri="{9D8B030D-6E8A-4147-A177-3AD203B41FA5}">
                      <a16:colId xmlns:a16="http://schemas.microsoft.com/office/drawing/2014/main" val="3844371337"/>
                    </a:ext>
                  </a:extLst>
                </a:gridCol>
                <a:gridCol w="740664">
                  <a:extLst>
                    <a:ext uri="{9D8B030D-6E8A-4147-A177-3AD203B41FA5}">
                      <a16:colId xmlns:a16="http://schemas.microsoft.com/office/drawing/2014/main" val="2393599435"/>
                    </a:ext>
                  </a:extLst>
                </a:gridCol>
                <a:gridCol w="740664">
                  <a:extLst>
                    <a:ext uri="{9D8B030D-6E8A-4147-A177-3AD203B41FA5}">
                      <a16:colId xmlns:a16="http://schemas.microsoft.com/office/drawing/2014/main" val="1323500186"/>
                    </a:ext>
                  </a:extLst>
                </a:gridCol>
                <a:gridCol w="740664">
                  <a:extLst>
                    <a:ext uri="{9D8B030D-6E8A-4147-A177-3AD203B41FA5}">
                      <a16:colId xmlns:a16="http://schemas.microsoft.com/office/drawing/2014/main" val="2918380694"/>
                    </a:ext>
                  </a:extLst>
                </a:gridCol>
                <a:gridCol w="740664">
                  <a:extLst>
                    <a:ext uri="{9D8B030D-6E8A-4147-A177-3AD203B41FA5}">
                      <a16:colId xmlns:a16="http://schemas.microsoft.com/office/drawing/2014/main" val="711658573"/>
                    </a:ext>
                  </a:extLst>
                </a:gridCol>
                <a:gridCol w="740664">
                  <a:extLst>
                    <a:ext uri="{9D8B030D-6E8A-4147-A177-3AD203B41FA5}">
                      <a16:colId xmlns:a16="http://schemas.microsoft.com/office/drawing/2014/main" val="2937834113"/>
                    </a:ext>
                  </a:extLst>
                </a:gridCol>
                <a:gridCol w="740664">
                  <a:extLst>
                    <a:ext uri="{9D8B030D-6E8A-4147-A177-3AD203B41FA5}">
                      <a16:colId xmlns:a16="http://schemas.microsoft.com/office/drawing/2014/main" val="336067404"/>
                    </a:ext>
                  </a:extLst>
                </a:gridCol>
                <a:gridCol w="740664">
                  <a:extLst>
                    <a:ext uri="{9D8B030D-6E8A-4147-A177-3AD203B41FA5}">
                      <a16:colId xmlns:a16="http://schemas.microsoft.com/office/drawing/2014/main" val="227838856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10492868"/>
                  </a:ext>
                </a:extLst>
              </a:tr>
              <a:tr h="370840">
                <a:tc>
                  <a:txBody>
                    <a:bodyPr/>
                    <a:lstStyle/>
                    <a:p>
                      <a:r>
                        <a:rPr lang="en-US" sz="1000"/>
                        <a:t>Clocktower Harley Davidson Graz</a:t>
                      </a:r>
                    </a:p>
                  </a:txBody>
                  <a:tcPr/>
                </a:tc>
                <a:tc>
                  <a:txBody>
                    <a:bodyPr/>
                    <a:lstStyle/>
                    <a:p>
                      <a:r>
                        <a:rPr lang="en-US" sz="1000"/>
                        <a:t>15140</a:t>
                      </a:r>
                    </a:p>
                  </a:txBody>
                  <a:tcPr/>
                </a:tc>
                <a:tc>
                  <a:txBody>
                    <a:bodyPr/>
                    <a:lstStyle/>
                    <a:p>
                      <a:r>
                        <a:rPr lang="en-US" sz="1000"/>
                        <a:t>25</a:t>
                      </a:r>
                    </a:p>
                  </a:txBody>
                  <a:tcPr/>
                </a:tc>
                <a:tc>
                  <a:txBody>
                    <a:bodyPr/>
                    <a:lstStyle/>
                    <a:p>
                      <a:r>
                        <a:rPr lang="en-US" sz="1000"/>
                        <a:t>7</a:t>
                      </a:r>
                    </a:p>
                  </a:txBody>
                  <a:tcPr/>
                </a:tc>
                <a:tc>
                  <a:txBody>
                    <a:bodyPr/>
                    <a:lstStyle/>
                    <a:p>
                      <a:r>
                        <a:rPr lang="en-US" sz="1000"/>
                        <a:t>255</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0.2625 %</a:t>
                      </a:r>
                    </a:p>
                  </a:txBody>
                  <a:tcPr/>
                </a:tc>
                <a:tc>
                  <a:txBody>
                    <a:bodyPr/>
                    <a:lstStyle/>
                    <a:p>
                      <a:r>
                        <a:rPr lang="en-US" sz="1000"/>
                        <a:t>0.0 %</a:t>
                      </a:r>
                    </a:p>
                  </a:txBody>
                  <a:tcPr/>
                </a:tc>
                <a:extLst>
                  <a:ext uri="{0D108BD9-81ED-4DB2-BD59-A6C34878D82A}">
                    <a16:rowId xmlns:a16="http://schemas.microsoft.com/office/drawing/2014/main" val="2517479843"/>
                  </a:ext>
                </a:extLst>
              </a:tr>
            </a:tbl>
          </a:graphicData>
        </a:graphic>
      </p:graphicFrame>
      <p:sp>
        <p:nvSpPr>
          <p:cNvPr id="4" name="Text Placeholder 3">
            <a:extLst>
              <a:ext uri="{FF2B5EF4-FFF2-40B4-BE49-F238E27FC236}">
                <a16:creationId xmlns:a16="http://schemas.microsoft.com/office/drawing/2014/main" id="{654AA685-5952-4FEE-B8B4-375FDE4B68D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574367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B0149-3B4C-4242-918D-5D12BC2A2A50}"/>
              </a:ext>
            </a:extLst>
          </p:cNvPr>
          <p:cNvSpPr>
            <a:spLocks noGrp="1"/>
          </p:cNvSpPr>
          <p:nvPr>
            <p:ph type="title"/>
          </p:nvPr>
        </p:nvSpPr>
        <p:spPr/>
        <p:txBody>
          <a:bodyPr/>
          <a:lstStyle/>
          <a:p>
            <a:r>
              <a:rPr lang="en-US"/>
              <a:t>Fans (Übersicht) | Clocktower Harley Davidson Graz</a:t>
            </a:r>
          </a:p>
        </p:txBody>
      </p:sp>
      <p:graphicFrame>
        <p:nvGraphicFramePr>
          <p:cNvPr id="5" name="Table Placeholder 4">
            <a:extLst>
              <a:ext uri="{FF2B5EF4-FFF2-40B4-BE49-F238E27FC236}">
                <a16:creationId xmlns:a16="http://schemas.microsoft.com/office/drawing/2014/main" id="{F2DE8BD1-E5D9-4DC3-A97E-DAE6B34BD58F}"/>
              </a:ext>
            </a:extLst>
          </p:cNvPr>
          <p:cNvGraphicFramePr>
            <a:graphicFrameLocks noGrp="1"/>
          </p:cNvGraphicFramePr>
          <p:nvPr>
            <p:ph type="tbl" sz="quarter" idx="13"/>
            <p:extLst>
              <p:ext uri="{D42A27DB-BD31-4B8C-83A1-F6EECF244321}">
                <p14:modId xmlns:p14="http://schemas.microsoft.com/office/powerpoint/2010/main" val="1072319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8187872"/>
                    </a:ext>
                  </a:extLst>
                </a:gridCol>
                <a:gridCol w="1234440">
                  <a:extLst>
                    <a:ext uri="{9D8B030D-6E8A-4147-A177-3AD203B41FA5}">
                      <a16:colId xmlns:a16="http://schemas.microsoft.com/office/drawing/2014/main" val="4194783235"/>
                    </a:ext>
                  </a:extLst>
                </a:gridCol>
                <a:gridCol w="822960">
                  <a:extLst>
                    <a:ext uri="{9D8B030D-6E8A-4147-A177-3AD203B41FA5}">
                      <a16:colId xmlns:a16="http://schemas.microsoft.com/office/drawing/2014/main" val="688117486"/>
                    </a:ext>
                  </a:extLst>
                </a:gridCol>
                <a:gridCol w="822960">
                  <a:extLst>
                    <a:ext uri="{9D8B030D-6E8A-4147-A177-3AD203B41FA5}">
                      <a16:colId xmlns:a16="http://schemas.microsoft.com/office/drawing/2014/main" val="3866190099"/>
                    </a:ext>
                  </a:extLst>
                </a:gridCol>
                <a:gridCol w="822960">
                  <a:extLst>
                    <a:ext uri="{9D8B030D-6E8A-4147-A177-3AD203B41FA5}">
                      <a16:colId xmlns:a16="http://schemas.microsoft.com/office/drawing/2014/main" val="2413597346"/>
                    </a:ext>
                  </a:extLst>
                </a:gridCol>
                <a:gridCol w="822960">
                  <a:extLst>
                    <a:ext uri="{9D8B030D-6E8A-4147-A177-3AD203B41FA5}">
                      <a16:colId xmlns:a16="http://schemas.microsoft.com/office/drawing/2014/main" val="3619729104"/>
                    </a:ext>
                  </a:extLst>
                </a:gridCol>
                <a:gridCol w="822960">
                  <a:extLst>
                    <a:ext uri="{9D8B030D-6E8A-4147-A177-3AD203B41FA5}">
                      <a16:colId xmlns:a16="http://schemas.microsoft.com/office/drawing/2014/main" val="1280570147"/>
                    </a:ext>
                  </a:extLst>
                </a:gridCol>
                <a:gridCol w="822960">
                  <a:extLst>
                    <a:ext uri="{9D8B030D-6E8A-4147-A177-3AD203B41FA5}">
                      <a16:colId xmlns:a16="http://schemas.microsoft.com/office/drawing/2014/main" val="6274273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764023892"/>
                  </a:ext>
                </a:extLst>
              </a:tr>
              <a:tr h="370840">
                <a:tc>
                  <a:txBody>
                    <a:bodyPr/>
                    <a:lstStyle/>
                    <a:p>
                      <a:r>
                        <a:rPr lang="en-US" sz="1000"/>
                        <a:t>Clocktower Harley Davidson Graz</a:t>
                      </a:r>
                    </a:p>
                  </a:txBody>
                  <a:tcPr/>
                </a:tc>
                <a:tc>
                  <a:txBody>
                    <a:bodyPr/>
                    <a:lstStyle/>
                    <a:p>
                      <a:r>
                        <a:rPr lang="en-US" sz="1000"/>
                        <a:t>15140</a:t>
                      </a:r>
                    </a:p>
                  </a:txBody>
                  <a:tcPr/>
                </a:tc>
                <a:tc>
                  <a:txBody>
                    <a:bodyPr/>
                    <a:lstStyle/>
                    <a:p>
                      <a:r>
                        <a:rPr lang="en-US" sz="1000"/>
                        <a:t>3</a:t>
                      </a:r>
                    </a:p>
                  </a:txBody>
                  <a:tcPr/>
                </a:tc>
                <a:tc>
                  <a:txBody>
                    <a:bodyPr/>
                    <a:lstStyle/>
                    <a:p>
                      <a:r>
                        <a:rPr lang="en-US" sz="1000"/>
                        <a:t>0.0 %</a:t>
                      </a:r>
                    </a:p>
                  </a:txBody>
                  <a:tcPr/>
                </a:tc>
                <a:tc>
                  <a:txBody>
                    <a:bodyPr/>
                    <a:lstStyle/>
                    <a:p>
                      <a:r>
                        <a:rPr lang="en-US" sz="1000"/>
                        <a:t>6</a:t>
                      </a:r>
                    </a:p>
                  </a:txBody>
                  <a:tcPr/>
                </a:tc>
                <a:tc>
                  <a:txBody>
                    <a:bodyPr/>
                    <a:lstStyle/>
                    <a:p>
                      <a:r>
                        <a:rPr lang="en-US" sz="1000"/>
                        <a:t>0.0 %</a:t>
                      </a:r>
                    </a:p>
                  </a:txBody>
                  <a:tcPr/>
                </a:tc>
                <a:tc>
                  <a:txBody>
                    <a:bodyPr/>
                    <a:lstStyle/>
                    <a:p>
                      <a:r>
                        <a:rPr lang="en-US" sz="1000"/>
                        <a:t>24</a:t>
                      </a:r>
                    </a:p>
                  </a:txBody>
                  <a:tcPr/>
                </a:tc>
                <a:tc>
                  <a:txBody>
                    <a:bodyPr/>
                    <a:lstStyle/>
                    <a:p>
                      <a:r>
                        <a:rPr lang="en-US" sz="1000"/>
                        <a:t>0.2 %</a:t>
                      </a:r>
                    </a:p>
                  </a:txBody>
                  <a:tcPr/>
                </a:tc>
                <a:extLst>
                  <a:ext uri="{0D108BD9-81ED-4DB2-BD59-A6C34878D82A}">
                    <a16:rowId xmlns:a16="http://schemas.microsoft.com/office/drawing/2014/main" val="3407283136"/>
                  </a:ext>
                </a:extLst>
              </a:tr>
            </a:tbl>
          </a:graphicData>
        </a:graphic>
      </p:graphicFrame>
      <p:sp>
        <p:nvSpPr>
          <p:cNvPr id="4" name="Text Placeholder 3">
            <a:extLst>
              <a:ext uri="{FF2B5EF4-FFF2-40B4-BE49-F238E27FC236}">
                <a16:creationId xmlns:a16="http://schemas.microsoft.com/office/drawing/2014/main" id="{91502AF1-5AF8-44E9-8A79-C8501BE0C95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297533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DC08F-61D5-400B-95F0-018C17E475BA}"/>
              </a:ext>
            </a:extLst>
          </p:cNvPr>
          <p:cNvSpPr>
            <a:spLocks noGrp="1"/>
          </p:cNvSpPr>
          <p:nvPr>
            <p:ph type="title"/>
          </p:nvPr>
        </p:nvSpPr>
        <p:spPr/>
        <p:txBody>
          <a:bodyPr/>
          <a:lstStyle/>
          <a:p>
            <a:r>
              <a:rPr lang="en-US"/>
              <a:t>Key Metrics Table w. User Post RR | Clocktower Harley Davidson Graz</a:t>
            </a:r>
          </a:p>
        </p:txBody>
      </p:sp>
      <p:graphicFrame>
        <p:nvGraphicFramePr>
          <p:cNvPr id="5" name="Table Placeholder 4">
            <a:extLst>
              <a:ext uri="{FF2B5EF4-FFF2-40B4-BE49-F238E27FC236}">
                <a16:creationId xmlns:a16="http://schemas.microsoft.com/office/drawing/2014/main" id="{81E65312-A707-4331-BC73-82CDAE0A3DA8}"/>
              </a:ext>
            </a:extLst>
          </p:cNvPr>
          <p:cNvGraphicFramePr>
            <a:graphicFrameLocks noGrp="1"/>
          </p:cNvGraphicFramePr>
          <p:nvPr>
            <p:ph type="tbl" sz="quarter" idx="13"/>
            <p:extLst>
              <p:ext uri="{D42A27DB-BD31-4B8C-83A1-F6EECF244321}">
                <p14:modId xmlns:p14="http://schemas.microsoft.com/office/powerpoint/2010/main" val="574670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57812448"/>
                    </a:ext>
                  </a:extLst>
                </a:gridCol>
                <a:gridCol w="740664">
                  <a:extLst>
                    <a:ext uri="{9D8B030D-6E8A-4147-A177-3AD203B41FA5}">
                      <a16:colId xmlns:a16="http://schemas.microsoft.com/office/drawing/2014/main" val="3234254442"/>
                    </a:ext>
                  </a:extLst>
                </a:gridCol>
                <a:gridCol w="740664">
                  <a:extLst>
                    <a:ext uri="{9D8B030D-6E8A-4147-A177-3AD203B41FA5}">
                      <a16:colId xmlns:a16="http://schemas.microsoft.com/office/drawing/2014/main" val="1289180348"/>
                    </a:ext>
                  </a:extLst>
                </a:gridCol>
                <a:gridCol w="740664">
                  <a:extLst>
                    <a:ext uri="{9D8B030D-6E8A-4147-A177-3AD203B41FA5}">
                      <a16:colId xmlns:a16="http://schemas.microsoft.com/office/drawing/2014/main" val="2386825978"/>
                    </a:ext>
                  </a:extLst>
                </a:gridCol>
                <a:gridCol w="740664">
                  <a:extLst>
                    <a:ext uri="{9D8B030D-6E8A-4147-A177-3AD203B41FA5}">
                      <a16:colId xmlns:a16="http://schemas.microsoft.com/office/drawing/2014/main" val="2486985308"/>
                    </a:ext>
                  </a:extLst>
                </a:gridCol>
                <a:gridCol w="740664">
                  <a:extLst>
                    <a:ext uri="{9D8B030D-6E8A-4147-A177-3AD203B41FA5}">
                      <a16:colId xmlns:a16="http://schemas.microsoft.com/office/drawing/2014/main" val="1479965772"/>
                    </a:ext>
                  </a:extLst>
                </a:gridCol>
                <a:gridCol w="740664">
                  <a:extLst>
                    <a:ext uri="{9D8B030D-6E8A-4147-A177-3AD203B41FA5}">
                      <a16:colId xmlns:a16="http://schemas.microsoft.com/office/drawing/2014/main" val="2496863778"/>
                    </a:ext>
                  </a:extLst>
                </a:gridCol>
                <a:gridCol w="740664">
                  <a:extLst>
                    <a:ext uri="{9D8B030D-6E8A-4147-A177-3AD203B41FA5}">
                      <a16:colId xmlns:a16="http://schemas.microsoft.com/office/drawing/2014/main" val="1601255470"/>
                    </a:ext>
                  </a:extLst>
                </a:gridCol>
                <a:gridCol w="740664">
                  <a:extLst>
                    <a:ext uri="{9D8B030D-6E8A-4147-A177-3AD203B41FA5}">
                      <a16:colId xmlns:a16="http://schemas.microsoft.com/office/drawing/2014/main" val="947381927"/>
                    </a:ext>
                  </a:extLst>
                </a:gridCol>
                <a:gridCol w="740664">
                  <a:extLst>
                    <a:ext uri="{9D8B030D-6E8A-4147-A177-3AD203B41FA5}">
                      <a16:colId xmlns:a16="http://schemas.microsoft.com/office/drawing/2014/main" val="30812214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07335843"/>
                  </a:ext>
                </a:extLst>
              </a:tr>
              <a:tr h="370840">
                <a:tc>
                  <a:txBody>
                    <a:bodyPr/>
                    <a:lstStyle/>
                    <a:p>
                      <a:r>
                        <a:rPr lang="en-US" sz="1000"/>
                        <a:t>Clocktower Harley Davidson Graz</a:t>
                      </a:r>
                    </a:p>
                  </a:txBody>
                  <a:tcPr/>
                </a:tc>
                <a:tc>
                  <a:txBody>
                    <a:bodyPr/>
                    <a:lstStyle/>
                    <a:p>
                      <a:r>
                        <a:rPr lang="en-US" sz="1000"/>
                        <a:t>15140</a:t>
                      </a:r>
                    </a:p>
                  </a:txBody>
                  <a:tcPr/>
                </a:tc>
                <a:tc>
                  <a:txBody>
                    <a:bodyPr/>
                    <a:lstStyle/>
                    <a:p>
                      <a:r>
                        <a:rPr lang="en-US" sz="1000"/>
                        <a:t>25</a:t>
                      </a:r>
                    </a:p>
                  </a:txBody>
                  <a:tcPr/>
                </a:tc>
                <a:tc>
                  <a:txBody>
                    <a:bodyPr/>
                    <a:lstStyle/>
                    <a:p>
                      <a:r>
                        <a:rPr lang="en-US" sz="1000"/>
                        <a:t>7</a:t>
                      </a:r>
                    </a:p>
                  </a:txBody>
                  <a:tcPr/>
                </a:tc>
                <a:tc>
                  <a:txBody>
                    <a:bodyPr/>
                    <a:lstStyle/>
                    <a:p>
                      <a:r>
                        <a:rPr lang="en-US" sz="1000"/>
                        <a:t>255</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0.2625 %</a:t>
                      </a:r>
                    </a:p>
                  </a:txBody>
                  <a:tcPr/>
                </a:tc>
                <a:tc>
                  <a:txBody>
                    <a:bodyPr/>
                    <a:lstStyle/>
                    <a:p>
                      <a:r>
                        <a:rPr lang="en-US" sz="1000"/>
                        <a:t>0.0 %</a:t>
                      </a:r>
                    </a:p>
                  </a:txBody>
                  <a:tcPr/>
                </a:tc>
                <a:extLst>
                  <a:ext uri="{0D108BD9-81ED-4DB2-BD59-A6C34878D82A}">
                    <a16:rowId xmlns:a16="http://schemas.microsoft.com/office/drawing/2014/main" val="1542850286"/>
                  </a:ext>
                </a:extLst>
              </a:tr>
            </a:tbl>
          </a:graphicData>
        </a:graphic>
      </p:graphicFrame>
      <p:sp>
        <p:nvSpPr>
          <p:cNvPr id="4" name="Text Placeholder 3">
            <a:extLst>
              <a:ext uri="{FF2B5EF4-FFF2-40B4-BE49-F238E27FC236}">
                <a16:creationId xmlns:a16="http://schemas.microsoft.com/office/drawing/2014/main" id="{C4696353-242E-42C1-950F-254C1A83B98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57832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08E92-B0DA-45D0-853D-F2503F621587}"/>
              </a:ext>
            </a:extLst>
          </p:cNvPr>
          <p:cNvSpPr>
            <a:spLocks noGrp="1"/>
          </p:cNvSpPr>
          <p:nvPr>
            <p:ph type="title"/>
          </p:nvPr>
        </p:nvSpPr>
        <p:spPr/>
        <p:txBody>
          <a:bodyPr/>
          <a:lstStyle/>
          <a:p>
            <a:r>
              <a:rPr lang="en-US"/>
              <a:t>Facebook Fans Total | Clocktower Harley Davidson Graz</a:t>
            </a:r>
          </a:p>
        </p:txBody>
      </p:sp>
      <p:graphicFrame>
        <p:nvGraphicFramePr>
          <p:cNvPr id="6" name="Chart Placeholder 5">
            <a:extLst>
              <a:ext uri="{FF2B5EF4-FFF2-40B4-BE49-F238E27FC236}">
                <a16:creationId xmlns:a16="http://schemas.microsoft.com/office/drawing/2014/main" id="{542B6BD5-2476-45E1-81D0-9551BAAEF039}"/>
              </a:ext>
            </a:extLst>
          </p:cNvPr>
          <p:cNvGraphicFramePr>
            <a:graphicFrameLocks noGrp="1"/>
          </p:cNvGraphicFramePr>
          <p:nvPr>
            <p:ph type="chart" sz="quarter" idx="13"/>
            <p:extLst>
              <p:ext uri="{D42A27DB-BD31-4B8C-83A1-F6EECF244321}">
                <p14:modId xmlns:p14="http://schemas.microsoft.com/office/powerpoint/2010/main" val="259539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6EBE03-83D1-4E96-83D9-AA08044F908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1578C19-DBCE-496F-957C-173713EF0A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7215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565DE-F1F6-4BA4-8971-239A64F07907}"/>
              </a:ext>
            </a:extLst>
          </p:cNvPr>
          <p:cNvSpPr>
            <a:spLocks noGrp="1"/>
          </p:cNvSpPr>
          <p:nvPr>
            <p:ph type="title"/>
          </p:nvPr>
        </p:nvSpPr>
        <p:spPr/>
        <p:txBody>
          <a:bodyPr/>
          <a:lstStyle/>
          <a:p>
            <a:r>
              <a:rPr lang="en-US"/>
              <a:t>Eigene Beiträge (Postings) | Clocktower Harley Davidson Graz - 1 of 3</a:t>
            </a:r>
          </a:p>
        </p:txBody>
      </p:sp>
      <p:graphicFrame>
        <p:nvGraphicFramePr>
          <p:cNvPr id="5" name="Table Placeholder 4">
            <a:extLst>
              <a:ext uri="{FF2B5EF4-FFF2-40B4-BE49-F238E27FC236}">
                <a16:creationId xmlns:a16="http://schemas.microsoft.com/office/drawing/2014/main" id="{0E15925D-4F97-4E21-A6FC-354F721A81FC}"/>
              </a:ext>
            </a:extLst>
          </p:cNvPr>
          <p:cNvGraphicFramePr>
            <a:graphicFrameLocks noGrp="1"/>
          </p:cNvGraphicFramePr>
          <p:nvPr>
            <p:ph type="tbl" sz="quarter" idx="13"/>
            <p:extLst>
              <p:ext uri="{D42A27DB-BD31-4B8C-83A1-F6EECF244321}">
                <p14:modId xmlns:p14="http://schemas.microsoft.com/office/powerpoint/2010/main" val="116738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67331892"/>
                    </a:ext>
                  </a:extLst>
                </a:gridCol>
                <a:gridCol w="658368">
                  <a:extLst>
                    <a:ext uri="{9D8B030D-6E8A-4147-A177-3AD203B41FA5}">
                      <a16:colId xmlns:a16="http://schemas.microsoft.com/office/drawing/2014/main" val="372543744"/>
                    </a:ext>
                  </a:extLst>
                </a:gridCol>
                <a:gridCol w="658368">
                  <a:extLst>
                    <a:ext uri="{9D8B030D-6E8A-4147-A177-3AD203B41FA5}">
                      <a16:colId xmlns:a16="http://schemas.microsoft.com/office/drawing/2014/main" val="1429315844"/>
                    </a:ext>
                  </a:extLst>
                </a:gridCol>
                <a:gridCol w="658368">
                  <a:extLst>
                    <a:ext uri="{9D8B030D-6E8A-4147-A177-3AD203B41FA5}">
                      <a16:colId xmlns:a16="http://schemas.microsoft.com/office/drawing/2014/main" val="459647233"/>
                    </a:ext>
                  </a:extLst>
                </a:gridCol>
                <a:gridCol w="658368">
                  <a:extLst>
                    <a:ext uri="{9D8B030D-6E8A-4147-A177-3AD203B41FA5}">
                      <a16:colId xmlns:a16="http://schemas.microsoft.com/office/drawing/2014/main" val="1863653301"/>
                    </a:ext>
                  </a:extLst>
                </a:gridCol>
                <a:gridCol w="658368">
                  <a:extLst>
                    <a:ext uri="{9D8B030D-6E8A-4147-A177-3AD203B41FA5}">
                      <a16:colId xmlns:a16="http://schemas.microsoft.com/office/drawing/2014/main" val="2406985455"/>
                    </a:ext>
                  </a:extLst>
                </a:gridCol>
                <a:gridCol w="658368">
                  <a:extLst>
                    <a:ext uri="{9D8B030D-6E8A-4147-A177-3AD203B41FA5}">
                      <a16:colId xmlns:a16="http://schemas.microsoft.com/office/drawing/2014/main" val="4274092079"/>
                    </a:ext>
                  </a:extLst>
                </a:gridCol>
                <a:gridCol w="658368">
                  <a:extLst>
                    <a:ext uri="{9D8B030D-6E8A-4147-A177-3AD203B41FA5}">
                      <a16:colId xmlns:a16="http://schemas.microsoft.com/office/drawing/2014/main" val="1444476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9223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- 2018-08-28 10:23:07 </a:t>
                      </a:r>
                      <a:r>
                        <a:rPr kumimoji="0" lang="en-US" sz="1000" b="0" i="0" u="none" strike="noStrike" kern="1200" cap="none" spc="0" normalizeH="0" baseline="0" noProof="0">
                          <a:ln>
                            <a:noFill/>
                          </a:ln>
                          <a:solidFill>
                            <a:prstClr val="black"/>
                          </a:solidFill>
                          <a:effectLst/>
                          <a:uLnTx/>
                          <a:uFillTx/>
                          <a:latin typeface="+mn-lt"/>
                          <a:ea typeface="+mn-ea"/>
                          <a:cs typeface="+mn-cs"/>
                        </a:rPr>
                        <a:t> 
 Teaser: das VOLCOM Skate Team unterwegs auf ihren Harleys und Boards quer durch die USA und Europa..... die ganzen Episoden findet ihr hier https://www.volcom.com/truetothis/speak-two-the-wind-harley-motorcycles-skateboarding-united-states-europe/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63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- 2018-08-26 12:27:54 </a:t>
                      </a:r>
                      <a:r>
                        <a:rPr kumimoji="0" lang="de-DE" sz="1000" b="0" i="0" u="none" strike="noStrike" kern="1200" cap="none" spc="0" normalizeH="0" baseline="0" noProof="0">
                          <a:ln>
                            <a:noFill/>
                          </a:ln>
                          <a:solidFill>
                            <a:prstClr val="black"/>
                          </a:solidFill>
                          <a:effectLst/>
                          <a:uLnTx/>
                          <a:uFillTx/>
                          <a:latin typeface="+mn-lt"/>
                          <a:ea typeface="+mn-ea"/>
                          <a:cs typeface="+mn-cs"/>
                        </a:rPr>
                        <a:t> 
 Natürlich haben wir nicht nur die neuen Bikes auf der DealerShow 2018 in San Diego für Euch inspiziert - auch bei der Fashion gibt es News und zwar die neue FXRG Linie 🔥 jede Strecke- bei jedem Wetter 💪 Wir sind nicht nur von der Funktionalität sondern auch von Schnitt und Tragegefühl begeistert!! Pünktlich zum Herbst Open House bei uns im Clocktower 🔥🤘weitere Infos unter 
https://motorclothes.harley-davidson.eu/inspirationcollection/FXRG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5768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- 2018-08-22 21:20:52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3034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- 2018-08-22 12:24:28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2051528"/>
                  </a:ext>
                </a:extLst>
              </a:tr>
            </a:tbl>
          </a:graphicData>
        </a:graphic>
      </p:graphicFrame>
      <p:sp>
        <p:nvSpPr>
          <p:cNvPr id="4" name="Text Placeholder 3">
            <a:extLst>
              <a:ext uri="{FF2B5EF4-FFF2-40B4-BE49-F238E27FC236}">
                <a16:creationId xmlns:a16="http://schemas.microsoft.com/office/drawing/2014/main" id="{307A414E-FCE3-488A-BA14-136B623B760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81589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4F26E-C60B-4E4C-861E-70E63E53A4E5}"/>
              </a:ext>
            </a:extLst>
          </p:cNvPr>
          <p:cNvSpPr>
            <a:spLocks noGrp="1"/>
          </p:cNvSpPr>
          <p:nvPr>
            <p:ph type="title"/>
          </p:nvPr>
        </p:nvSpPr>
        <p:spPr/>
        <p:txBody>
          <a:bodyPr/>
          <a:lstStyle/>
          <a:p>
            <a:r>
              <a:rPr lang="en-US"/>
              <a:t>Eigene Beiträge (Postings) | Clocktower Harley Davidson Graz - 2 of 3</a:t>
            </a:r>
          </a:p>
        </p:txBody>
      </p:sp>
      <p:graphicFrame>
        <p:nvGraphicFramePr>
          <p:cNvPr id="5" name="Table Placeholder 4">
            <a:extLst>
              <a:ext uri="{FF2B5EF4-FFF2-40B4-BE49-F238E27FC236}">
                <a16:creationId xmlns:a16="http://schemas.microsoft.com/office/drawing/2014/main" id="{4C9EC6C5-17E1-445E-A39F-2C91BB151118}"/>
              </a:ext>
            </a:extLst>
          </p:cNvPr>
          <p:cNvGraphicFramePr>
            <a:graphicFrameLocks noGrp="1"/>
          </p:cNvGraphicFramePr>
          <p:nvPr>
            <p:ph type="tbl" sz="quarter" idx="13"/>
            <p:extLst>
              <p:ext uri="{D42A27DB-BD31-4B8C-83A1-F6EECF244321}">
                <p14:modId xmlns:p14="http://schemas.microsoft.com/office/powerpoint/2010/main" val="3845697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01432250"/>
                    </a:ext>
                  </a:extLst>
                </a:gridCol>
                <a:gridCol w="658368">
                  <a:extLst>
                    <a:ext uri="{9D8B030D-6E8A-4147-A177-3AD203B41FA5}">
                      <a16:colId xmlns:a16="http://schemas.microsoft.com/office/drawing/2014/main" val="1437559631"/>
                    </a:ext>
                  </a:extLst>
                </a:gridCol>
                <a:gridCol w="658368">
                  <a:extLst>
                    <a:ext uri="{9D8B030D-6E8A-4147-A177-3AD203B41FA5}">
                      <a16:colId xmlns:a16="http://schemas.microsoft.com/office/drawing/2014/main" val="4153551450"/>
                    </a:ext>
                  </a:extLst>
                </a:gridCol>
                <a:gridCol w="658368">
                  <a:extLst>
                    <a:ext uri="{9D8B030D-6E8A-4147-A177-3AD203B41FA5}">
                      <a16:colId xmlns:a16="http://schemas.microsoft.com/office/drawing/2014/main" val="2023821197"/>
                    </a:ext>
                  </a:extLst>
                </a:gridCol>
                <a:gridCol w="658368">
                  <a:extLst>
                    <a:ext uri="{9D8B030D-6E8A-4147-A177-3AD203B41FA5}">
                      <a16:colId xmlns:a16="http://schemas.microsoft.com/office/drawing/2014/main" val="1810994715"/>
                    </a:ext>
                  </a:extLst>
                </a:gridCol>
                <a:gridCol w="658368">
                  <a:extLst>
                    <a:ext uri="{9D8B030D-6E8A-4147-A177-3AD203B41FA5}">
                      <a16:colId xmlns:a16="http://schemas.microsoft.com/office/drawing/2014/main" val="256069867"/>
                    </a:ext>
                  </a:extLst>
                </a:gridCol>
                <a:gridCol w="658368">
                  <a:extLst>
                    <a:ext uri="{9D8B030D-6E8A-4147-A177-3AD203B41FA5}">
                      <a16:colId xmlns:a16="http://schemas.microsoft.com/office/drawing/2014/main" val="593738470"/>
                    </a:ext>
                  </a:extLst>
                </a:gridCol>
                <a:gridCol w="658368">
                  <a:extLst>
                    <a:ext uri="{9D8B030D-6E8A-4147-A177-3AD203B41FA5}">
                      <a16:colId xmlns:a16="http://schemas.microsoft.com/office/drawing/2014/main" val="318681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1791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- 2018-08-21 20:56:38 </a:t>
                      </a:r>
                      <a:r>
                        <a:rPr kumimoji="0" lang="de-DE" sz="1000" b="0" i="0" u="none" strike="noStrike" kern="1200" cap="none" spc="0" normalizeH="0" baseline="0" noProof="0">
                          <a:ln>
                            <a:noFill/>
                          </a:ln>
                          <a:solidFill>
                            <a:prstClr val="black"/>
                          </a:solidFill>
                          <a:effectLst/>
                          <a:uLnTx/>
                          <a:uFillTx/>
                          <a:latin typeface="+mn-lt"/>
                          <a:ea typeface="+mn-ea"/>
                          <a:cs typeface="+mn-cs"/>
                        </a:rPr>
                        <a:t> 
 Absolut scharf - die neue FXDR 114!
• 160 Nm Drehmoment
• Neue Leichtmetallschwinge für weniger Gewicht
• Performance-Luftfilter
• Vergrößerter Radstand
• Sportliches Heck
• Mitfedernder Fender am Hinterreifen
Demnächst bei uns ihm Shop zum testen!
Mehr zum neuen Bike findet ihr unter https://www.harley-davidson.com/at/de/motorcycles/2019/softail/fxdr-114.html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3571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- 2018-08-17 18:33:16 </a:t>
                      </a:r>
                      <a:r>
                        <a:rPr kumimoji="0" lang="en-US" sz="1000" b="0" i="0" u="none" strike="noStrike" kern="1200" cap="none" spc="0" normalizeH="0" baseline="0" noProof="0">
                          <a:ln>
                            <a:noFill/>
                          </a:ln>
                          <a:solidFill>
                            <a:prstClr val="black"/>
                          </a:solidFill>
                          <a:effectLst/>
                          <a:uLnTx/>
                          <a:uFillTx/>
                          <a:latin typeface="+mn-lt"/>
                          <a:ea typeface="+mn-ea"/>
                          <a:cs typeface="+mn-cs"/>
                        </a:rPr>
                        <a:t> 
 Vorm Faakersee jetzt noch schnell ein neues Bike checken und bis zu 2.000 EUR Teilegutschein kassieren!
Wir schenken dir zu lagernden Forty-Eights EUR 1.000EUR HD Zubehör, zu lagernden Street Glides, Road Glides oder Ultra Glides sogar EUR 2.000,- an HD Zubehör! Jetzt aber schnell!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4671250"/>
                  </a:ext>
                </a:extLst>
              </a:tr>
            </a:tbl>
          </a:graphicData>
        </a:graphic>
      </p:graphicFrame>
      <p:sp>
        <p:nvSpPr>
          <p:cNvPr id="4" name="Text Placeholder 3">
            <a:extLst>
              <a:ext uri="{FF2B5EF4-FFF2-40B4-BE49-F238E27FC236}">
                <a16:creationId xmlns:a16="http://schemas.microsoft.com/office/drawing/2014/main" id="{A9480C16-2A3D-4358-863F-10952CD9479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098330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72BB8-361A-42FE-BE09-8289274D0FB9}"/>
              </a:ext>
            </a:extLst>
          </p:cNvPr>
          <p:cNvSpPr>
            <a:spLocks noGrp="1"/>
          </p:cNvSpPr>
          <p:nvPr>
            <p:ph type="title"/>
          </p:nvPr>
        </p:nvSpPr>
        <p:spPr/>
        <p:txBody>
          <a:bodyPr/>
          <a:lstStyle/>
          <a:p>
            <a:r>
              <a:rPr lang="en-US"/>
              <a:t>Eigene Beiträge (Postings) | Clocktower Harley Davidson Graz - 3 of 3</a:t>
            </a:r>
          </a:p>
        </p:txBody>
      </p:sp>
      <p:graphicFrame>
        <p:nvGraphicFramePr>
          <p:cNvPr id="5" name="Table Placeholder 4">
            <a:extLst>
              <a:ext uri="{FF2B5EF4-FFF2-40B4-BE49-F238E27FC236}">
                <a16:creationId xmlns:a16="http://schemas.microsoft.com/office/drawing/2014/main" id="{72A7EC98-C1BB-4C34-A946-080D8A875115}"/>
              </a:ext>
            </a:extLst>
          </p:cNvPr>
          <p:cNvGraphicFramePr>
            <a:graphicFrameLocks noGrp="1"/>
          </p:cNvGraphicFramePr>
          <p:nvPr>
            <p:ph type="tbl" sz="quarter" idx="13"/>
            <p:extLst>
              <p:ext uri="{D42A27DB-BD31-4B8C-83A1-F6EECF244321}">
                <p14:modId xmlns:p14="http://schemas.microsoft.com/office/powerpoint/2010/main" val="97384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1050244"/>
                    </a:ext>
                  </a:extLst>
                </a:gridCol>
                <a:gridCol w="658368">
                  <a:extLst>
                    <a:ext uri="{9D8B030D-6E8A-4147-A177-3AD203B41FA5}">
                      <a16:colId xmlns:a16="http://schemas.microsoft.com/office/drawing/2014/main" val="2731050111"/>
                    </a:ext>
                  </a:extLst>
                </a:gridCol>
                <a:gridCol w="658368">
                  <a:extLst>
                    <a:ext uri="{9D8B030D-6E8A-4147-A177-3AD203B41FA5}">
                      <a16:colId xmlns:a16="http://schemas.microsoft.com/office/drawing/2014/main" val="3481335604"/>
                    </a:ext>
                  </a:extLst>
                </a:gridCol>
                <a:gridCol w="658368">
                  <a:extLst>
                    <a:ext uri="{9D8B030D-6E8A-4147-A177-3AD203B41FA5}">
                      <a16:colId xmlns:a16="http://schemas.microsoft.com/office/drawing/2014/main" val="1804856995"/>
                    </a:ext>
                  </a:extLst>
                </a:gridCol>
                <a:gridCol w="658368">
                  <a:extLst>
                    <a:ext uri="{9D8B030D-6E8A-4147-A177-3AD203B41FA5}">
                      <a16:colId xmlns:a16="http://schemas.microsoft.com/office/drawing/2014/main" val="2511269852"/>
                    </a:ext>
                  </a:extLst>
                </a:gridCol>
                <a:gridCol w="658368">
                  <a:extLst>
                    <a:ext uri="{9D8B030D-6E8A-4147-A177-3AD203B41FA5}">
                      <a16:colId xmlns:a16="http://schemas.microsoft.com/office/drawing/2014/main" val="401298620"/>
                    </a:ext>
                  </a:extLst>
                </a:gridCol>
                <a:gridCol w="658368">
                  <a:extLst>
                    <a:ext uri="{9D8B030D-6E8A-4147-A177-3AD203B41FA5}">
                      <a16:colId xmlns:a16="http://schemas.microsoft.com/office/drawing/2014/main" val="922576522"/>
                    </a:ext>
                  </a:extLst>
                </a:gridCol>
                <a:gridCol w="658368">
                  <a:extLst>
                    <a:ext uri="{9D8B030D-6E8A-4147-A177-3AD203B41FA5}">
                      <a16:colId xmlns:a16="http://schemas.microsoft.com/office/drawing/2014/main" val="1179799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4998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- 2018-08-01 18:12:00 </a:t>
                      </a:r>
                      <a:r>
                        <a:rPr kumimoji="0" lang="de-DE" sz="1000" b="0" i="0" u="none" strike="noStrike" kern="1200" cap="none" spc="0" normalizeH="0" baseline="0" noProof="0">
                          <a:ln>
                            <a:noFill/>
                          </a:ln>
                          <a:solidFill>
                            <a:prstClr val="black"/>
                          </a:solidFill>
                          <a:effectLst/>
                          <a:uLnTx/>
                          <a:uFillTx/>
                          <a:latin typeface="+mn-lt"/>
                          <a:ea typeface="+mn-ea"/>
                          <a:cs typeface="+mn-cs"/>
                        </a:rPr>
                        <a:t> 
 Das ist die Zukunft - und wir freuen uns drauf!
Harley-Davidson lässt sich erstmals in die Karten schauen und gibt einen Ausblick auf die Modelle von 2020. Eine komplett neue Plattform wird geschaffen, die Naked Bikes, Adventure Touring Bikes und vieles mehr erlauben wird.
Ein großes Thema werden auch E-Bikes sein - die Lifewire soll ab 2019 in Serie 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7259185"/>
                  </a:ext>
                </a:extLst>
              </a:tr>
            </a:tbl>
          </a:graphicData>
        </a:graphic>
      </p:graphicFrame>
      <p:sp>
        <p:nvSpPr>
          <p:cNvPr id="4" name="Text Placeholder 3">
            <a:extLst>
              <a:ext uri="{FF2B5EF4-FFF2-40B4-BE49-F238E27FC236}">
                <a16:creationId xmlns:a16="http://schemas.microsoft.com/office/drawing/2014/main" id="{1E88FED4-AA97-42FE-A66D-CF54BCA0897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15244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2ADFD-9266-464D-9898-52A53BF1A02B}"/>
              </a:ext>
            </a:extLst>
          </p:cNvPr>
          <p:cNvSpPr>
            <a:spLocks noGrp="1"/>
          </p:cNvSpPr>
          <p:nvPr>
            <p:ph type="title"/>
          </p:nvPr>
        </p:nvSpPr>
        <p:spPr/>
        <p:txBody>
          <a:bodyPr/>
          <a:lstStyle/>
          <a:p>
            <a:r>
              <a:rPr lang="en-US"/>
              <a:t>Eigene Beiträge (Postings) + Reactions | Clocktower Harley Davidson Graz - 1 of 3</a:t>
            </a:r>
          </a:p>
        </p:txBody>
      </p:sp>
      <p:graphicFrame>
        <p:nvGraphicFramePr>
          <p:cNvPr id="5" name="Table Placeholder 4">
            <a:extLst>
              <a:ext uri="{FF2B5EF4-FFF2-40B4-BE49-F238E27FC236}">
                <a16:creationId xmlns:a16="http://schemas.microsoft.com/office/drawing/2014/main" id="{560CD74A-D2E4-4132-B352-D5090F6243E3}"/>
              </a:ext>
            </a:extLst>
          </p:cNvPr>
          <p:cNvGraphicFramePr>
            <a:graphicFrameLocks noGrp="1"/>
          </p:cNvGraphicFramePr>
          <p:nvPr>
            <p:ph type="tbl" sz="quarter" idx="13"/>
            <p:extLst>
              <p:ext uri="{D42A27DB-BD31-4B8C-83A1-F6EECF244321}">
                <p14:modId xmlns:p14="http://schemas.microsoft.com/office/powerpoint/2010/main" val="3082018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70058966"/>
                    </a:ext>
                  </a:extLst>
                </a:gridCol>
                <a:gridCol w="822960">
                  <a:extLst>
                    <a:ext uri="{9D8B030D-6E8A-4147-A177-3AD203B41FA5}">
                      <a16:colId xmlns:a16="http://schemas.microsoft.com/office/drawing/2014/main" val="1387409425"/>
                    </a:ext>
                  </a:extLst>
                </a:gridCol>
                <a:gridCol w="822960">
                  <a:extLst>
                    <a:ext uri="{9D8B030D-6E8A-4147-A177-3AD203B41FA5}">
                      <a16:colId xmlns:a16="http://schemas.microsoft.com/office/drawing/2014/main" val="2439193678"/>
                    </a:ext>
                  </a:extLst>
                </a:gridCol>
                <a:gridCol w="822960">
                  <a:extLst>
                    <a:ext uri="{9D8B030D-6E8A-4147-A177-3AD203B41FA5}">
                      <a16:colId xmlns:a16="http://schemas.microsoft.com/office/drawing/2014/main" val="517121151"/>
                    </a:ext>
                  </a:extLst>
                </a:gridCol>
                <a:gridCol w="822960">
                  <a:extLst>
                    <a:ext uri="{9D8B030D-6E8A-4147-A177-3AD203B41FA5}">
                      <a16:colId xmlns:a16="http://schemas.microsoft.com/office/drawing/2014/main" val="1038890750"/>
                    </a:ext>
                  </a:extLst>
                </a:gridCol>
                <a:gridCol w="822960">
                  <a:extLst>
                    <a:ext uri="{9D8B030D-6E8A-4147-A177-3AD203B41FA5}">
                      <a16:colId xmlns:a16="http://schemas.microsoft.com/office/drawing/2014/main" val="1094102329"/>
                    </a:ext>
                  </a:extLst>
                </a:gridCol>
                <a:gridCol w="822960">
                  <a:extLst>
                    <a:ext uri="{9D8B030D-6E8A-4147-A177-3AD203B41FA5}">
                      <a16:colId xmlns:a16="http://schemas.microsoft.com/office/drawing/2014/main" val="3166359266"/>
                    </a:ext>
                  </a:extLst>
                </a:gridCol>
                <a:gridCol w="822960">
                  <a:extLst>
                    <a:ext uri="{9D8B030D-6E8A-4147-A177-3AD203B41FA5}">
                      <a16:colId xmlns:a16="http://schemas.microsoft.com/office/drawing/2014/main" val="998406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72988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- 2018-08-28 10:23:07 </a:t>
                      </a:r>
                      <a:r>
                        <a:rPr kumimoji="0" lang="en-US" sz="1000" b="0" i="0" u="none" strike="noStrike" kern="1200" cap="none" spc="0" normalizeH="0" baseline="0" noProof="0">
                          <a:ln>
                            <a:noFill/>
                          </a:ln>
                          <a:solidFill>
                            <a:prstClr val="black"/>
                          </a:solidFill>
                          <a:effectLst/>
                          <a:uLnTx/>
                          <a:uFillTx/>
                          <a:latin typeface="+mn-lt"/>
                          <a:ea typeface="+mn-ea"/>
                          <a:cs typeface="+mn-cs"/>
                        </a:rPr>
                        <a:t> 
 Teaser: das VOLCOM Skate Team unterwegs auf ihren Harleys und Boards quer durch die USA und Europa..... die ganzen Episoden findet ihr hier https://www.volcom.com/truetothis/speak-two-the-wind-harley-motorcycles-skateboarding-united-states-europe/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44747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- 2018-08-26 12:27:54 </a:t>
                      </a:r>
                      <a:r>
                        <a:rPr kumimoji="0" lang="de-DE" sz="1000" b="0" i="0" u="none" strike="noStrike" kern="1200" cap="none" spc="0" normalizeH="0" baseline="0" noProof="0">
                          <a:ln>
                            <a:noFill/>
                          </a:ln>
                          <a:solidFill>
                            <a:prstClr val="black"/>
                          </a:solidFill>
                          <a:effectLst/>
                          <a:uLnTx/>
                          <a:uFillTx/>
                          <a:latin typeface="+mn-lt"/>
                          <a:ea typeface="+mn-ea"/>
                          <a:cs typeface="+mn-cs"/>
                        </a:rPr>
                        <a:t> 
 Natürlich haben wir nicht nur die neuen Bikes auf der DealerShow 2018 in San Diego für Euch inspiziert - auch bei der Fashion gibt es News und zwar die neue FXRG Linie 🔥 jede Strecke- bei jedem Wetter 💪 Wir sind nicht nur von der Funktionalität sondern auch von Schnitt und Tragegefühl begeistert!! Pünktlich zum Herbst Open House bei uns im Clocktower 🔥🤘weitere Infos unter 
https://motorclothes.harley-davidson.eu/inspirationcollection/FXRG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7035723"/>
                  </a:ext>
                </a:extLst>
              </a:tr>
            </a:tbl>
          </a:graphicData>
        </a:graphic>
      </p:graphicFrame>
      <p:sp>
        <p:nvSpPr>
          <p:cNvPr id="4" name="Text Placeholder 3">
            <a:extLst>
              <a:ext uri="{FF2B5EF4-FFF2-40B4-BE49-F238E27FC236}">
                <a16:creationId xmlns:a16="http://schemas.microsoft.com/office/drawing/2014/main" id="{9B47B9D9-232D-4C5F-AF65-46257668D27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57512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A0723-4FCA-4E3A-A323-1EC358D3A574}"/>
              </a:ext>
            </a:extLst>
          </p:cNvPr>
          <p:cNvSpPr>
            <a:spLocks noGrp="1"/>
          </p:cNvSpPr>
          <p:nvPr>
            <p:ph type="title"/>
          </p:nvPr>
        </p:nvSpPr>
        <p:spPr/>
        <p:txBody>
          <a:bodyPr/>
          <a:lstStyle/>
          <a:p>
            <a:r>
              <a:rPr lang="en-US"/>
              <a:t>Eigene Beiträge (Postings) + Reactions | Clocktower Harley Davidson Graz - 2 of 3</a:t>
            </a:r>
          </a:p>
        </p:txBody>
      </p:sp>
      <p:graphicFrame>
        <p:nvGraphicFramePr>
          <p:cNvPr id="5" name="Table Placeholder 4">
            <a:extLst>
              <a:ext uri="{FF2B5EF4-FFF2-40B4-BE49-F238E27FC236}">
                <a16:creationId xmlns:a16="http://schemas.microsoft.com/office/drawing/2014/main" id="{63CECEDA-501F-43D3-9997-E7DCBC29D4EE}"/>
              </a:ext>
            </a:extLst>
          </p:cNvPr>
          <p:cNvGraphicFramePr>
            <a:graphicFrameLocks noGrp="1"/>
          </p:cNvGraphicFramePr>
          <p:nvPr>
            <p:ph type="tbl" sz="quarter" idx="13"/>
            <p:extLst>
              <p:ext uri="{D42A27DB-BD31-4B8C-83A1-F6EECF244321}">
                <p14:modId xmlns:p14="http://schemas.microsoft.com/office/powerpoint/2010/main" val="3474821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55459098"/>
                    </a:ext>
                  </a:extLst>
                </a:gridCol>
                <a:gridCol w="822960">
                  <a:extLst>
                    <a:ext uri="{9D8B030D-6E8A-4147-A177-3AD203B41FA5}">
                      <a16:colId xmlns:a16="http://schemas.microsoft.com/office/drawing/2014/main" val="710881601"/>
                    </a:ext>
                  </a:extLst>
                </a:gridCol>
                <a:gridCol w="822960">
                  <a:extLst>
                    <a:ext uri="{9D8B030D-6E8A-4147-A177-3AD203B41FA5}">
                      <a16:colId xmlns:a16="http://schemas.microsoft.com/office/drawing/2014/main" val="1643384800"/>
                    </a:ext>
                  </a:extLst>
                </a:gridCol>
                <a:gridCol w="822960">
                  <a:extLst>
                    <a:ext uri="{9D8B030D-6E8A-4147-A177-3AD203B41FA5}">
                      <a16:colId xmlns:a16="http://schemas.microsoft.com/office/drawing/2014/main" val="3057801605"/>
                    </a:ext>
                  </a:extLst>
                </a:gridCol>
                <a:gridCol w="822960">
                  <a:extLst>
                    <a:ext uri="{9D8B030D-6E8A-4147-A177-3AD203B41FA5}">
                      <a16:colId xmlns:a16="http://schemas.microsoft.com/office/drawing/2014/main" val="903164895"/>
                    </a:ext>
                  </a:extLst>
                </a:gridCol>
                <a:gridCol w="822960">
                  <a:extLst>
                    <a:ext uri="{9D8B030D-6E8A-4147-A177-3AD203B41FA5}">
                      <a16:colId xmlns:a16="http://schemas.microsoft.com/office/drawing/2014/main" val="3257974952"/>
                    </a:ext>
                  </a:extLst>
                </a:gridCol>
                <a:gridCol w="822960">
                  <a:extLst>
                    <a:ext uri="{9D8B030D-6E8A-4147-A177-3AD203B41FA5}">
                      <a16:colId xmlns:a16="http://schemas.microsoft.com/office/drawing/2014/main" val="4254533243"/>
                    </a:ext>
                  </a:extLst>
                </a:gridCol>
                <a:gridCol w="822960">
                  <a:extLst>
                    <a:ext uri="{9D8B030D-6E8A-4147-A177-3AD203B41FA5}">
                      <a16:colId xmlns:a16="http://schemas.microsoft.com/office/drawing/2014/main" val="1202223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41291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- 2018-08-22 21:20:52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8500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- 2018-08-22 12:24:28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62809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- 2018-08-21 20:56:38 </a:t>
                      </a:r>
                      <a:r>
                        <a:rPr kumimoji="0" lang="de-DE" sz="1000" b="0" i="0" u="none" strike="noStrike" kern="1200" cap="none" spc="0" normalizeH="0" baseline="0" noProof="0">
                          <a:ln>
                            <a:noFill/>
                          </a:ln>
                          <a:solidFill>
                            <a:prstClr val="black"/>
                          </a:solidFill>
                          <a:effectLst/>
                          <a:uLnTx/>
                          <a:uFillTx/>
                          <a:latin typeface="+mn-lt"/>
                          <a:ea typeface="+mn-ea"/>
                          <a:cs typeface="+mn-cs"/>
                        </a:rPr>
                        <a:t> 
 Absolut scharf - die neue FXDR 114!
• 160 Nm Drehmoment
• Neue Leichtmetallschwinge für weniger Gewicht
• Performance-Luftfilter
• Vergrößerter Radstand
• Sportliches Heck
• Mitfedernder Fender am Hinterreifen
Demnächst bei uns ihm Shop zum testen!
Mehr zum neuen Bike findet ihr unter https://www.harley-davidson.com/at/de/motorcycles/2019/softail/fxdr-114.html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89217987"/>
                  </a:ext>
                </a:extLst>
              </a:tr>
            </a:tbl>
          </a:graphicData>
        </a:graphic>
      </p:graphicFrame>
      <p:sp>
        <p:nvSpPr>
          <p:cNvPr id="4" name="Text Placeholder 3">
            <a:extLst>
              <a:ext uri="{FF2B5EF4-FFF2-40B4-BE49-F238E27FC236}">
                <a16:creationId xmlns:a16="http://schemas.microsoft.com/office/drawing/2014/main" id="{22EB92AE-E506-4844-AFE8-7E77A4A1F94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497449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77171-CEF5-40A1-BB15-15EA90FA37D4}"/>
              </a:ext>
            </a:extLst>
          </p:cNvPr>
          <p:cNvSpPr>
            <a:spLocks noGrp="1"/>
          </p:cNvSpPr>
          <p:nvPr>
            <p:ph type="title"/>
          </p:nvPr>
        </p:nvSpPr>
        <p:spPr/>
        <p:txBody>
          <a:bodyPr/>
          <a:lstStyle/>
          <a:p>
            <a:r>
              <a:rPr lang="en-US"/>
              <a:t>Eigene Beiträge (Postings) + Reactions | Clocktower Harley Davidson Graz - 3 of 3</a:t>
            </a:r>
          </a:p>
        </p:txBody>
      </p:sp>
      <p:graphicFrame>
        <p:nvGraphicFramePr>
          <p:cNvPr id="5" name="Table Placeholder 4">
            <a:extLst>
              <a:ext uri="{FF2B5EF4-FFF2-40B4-BE49-F238E27FC236}">
                <a16:creationId xmlns:a16="http://schemas.microsoft.com/office/drawing/2014/main" id="{C09CE3A5-FC4B-4FA4-A4AA-A44F1AAC879D}"/>
              </a:ext>
            </a:extLst>
          </p:cNvPr>
          <p:cNvGraphicFramePr>
            <a:graphicFrameLocks noGrp="1"/>
          </p:cNvGraphicFramePr>
          <p:nvPr>
            <p:ph type="tbl" sz="quarter" idx="13"/>
            <p:extLst>
              <p:ext uri="{D42A27DB-BD31-4B8C-83A1-F6EECF244321}">
                <p14:modId xmlns:p14="http://schemas.microsoft.com/office/powerpoint/2010/main" val="2581282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59915769"/>
                    </a:ext>
                  </a:extLst>
                </a:gridCol>
                <a:gridCol w="822960">
                  <a:extLst>
                    <a:ext uri="{9D8B030D-6E8A-4147-A177-3AD203B41FA5}">
                      <a16:colId xmlns:a16="http://schemas.microsoft.com/office/drawing/2014/main" val="1925631359"/>
                    </a:ext>
                  </a:extLst>
                </a:gridCol>
                <a:gridCol w="822960">
                  <a:extLst>
                    <a:ext uri="{9D8B030D-6E8A-4147-A177-3AD203B41FA5}">
                      <a16:colId xmlns:a16="http://schemas.microsoft.com/office/drawing/2014/main" val="3831085536"/>
                    </a:ext>
                  </a:extLst>
                </a:gridCol>
                <a:gridCol w="822960">
                  <a:extLst>
                    <a:ext uri="{9D8B030D-6E8A-4147-A177-3AD203B41FA5}">
                      <a16:colId xmlns:a16="http://schemas.microsoft.com/office/drawing/2014/main" val="3645710489"/>
                    </a:ext>
                  </a:extLst>
                </a:gridCol>
                <a:gridCol w="822960">
                  <a:extLst>
                    <a:ext uri="{9D8B030D-6E8A-4147-A177-3AD203B41FA5}">
                      <a16:colId xmlns:a16="http://schemas.microsoft.com/office/drawing/2014/main" val="3656284409"/>
                    </a:ext>
                  </a:extLst>
                </a:gridCol>
                <a:gridCol w="822960">
                  <a:extLst>
                    <a:ext uri="{9D8B030D-6E8A-4147-A177-3AD203B41FA5}">
                      <a16:colId xmlns:a16="http://schemas.microsoft.com/office/drawing/2014/main" val="3759060873"/>
                    </a:ext>
                  </a:extLst>
                </a:gridCol>
                <a:gridCol w="822960">
                  <a:extLst>
                    <a:ext uri="{9D8B030D-6E8A-4147-A177-3AD203B41FA5}">
                      <a16:colId xmlns:a16="http://schemas.microsoft.com/office/drawing/2014/main" val="4034973470"/>
                    </a:ext>
                  </a:extLst>
                </a:gridCol>
                <a:gridCol w="822960">
                  <a:extLst>
                    <a:ext uri="{9D8B030D-6E8A-4147-A177-3AD203B41FA5}">
                      <a16:colId xmlns:a16="http://schemas.microsoft.com/office/drawing/2014/main" val="3342579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43108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Clocktower Harley Davidson Graz - 2018-08-17 18:33:16 </a:t>
                      </a:r>
                      <a:r>
                        <a:rPr kumimoji="0" lang="en-US" sz="1000" b="0" i="0" u="none" strike="noStrike" kern="1200" cap="none" spc="0" normalizeH="0" baseline="0" noProof="0">
                          <a:ln>
                            <a:noFill/>
                          </a:ln>
                          <a:solidFill>
                            <a:prstClr val="black"/>
                          </a:solidFill>
                          <a:effectLst/>
                          <a:uLnTx/>
                          <a:uFillTx/>
                          <a:latin typeface="+mn-lt"/>
                          <a:ea typeface="+mn-ea"/>
                          <a:cs typeface="+mn-cs"/>
                        </a:rPr>
                        <a:t> 
 Vorm Faakersee jetzt noch schnell ein neues Bike checken und bis zu 2.000 EUR Teilegutschein kassieren!
Wir schenken dir zu lagernden Forty-Eights EUR 1.000EUR HD Zubehör, zu lagernden Street Glides, Road Glides oder Ultra Glides sogar EUR 2.000,- an HD Zubehör! Jetzt aber schnell!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14373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Clocktower Harley Davidson Graz - 2018-08-01 18:12:00 </a:t>
                      </a:r>
                      <a:r>
                        <a:rPr kumimoji="0" lang="de-DE" sz="1000" b="0" i="0" u="none" strike="noStrike" kern="1200" cap="none" spc="0" normalizeH="0" baseline="0" noProof="0">
                          <a:ln>
                            <a:noFill/>
                          </a:ln>
                          <a:solidFill>
                            <a:prstClr val="black"/>
                          </a:solidFill>
                          <a:effectLst/>
                          <a:uLnTx/>
                          <a:uFillTx/>
                          <a:latin typeface="+mn-lt"/>
                          <a:ea typeface="+mn-ea"/>
                          <a:cs typeface="+mn-cs"/>
                        </a:rPr>
                        <a:t> 
 Das ist die Zukunft - und wir freuen uns drauf!
Harley-Davidson lässt sich erstmals in die Karten schauen und gibt einen Ausblick auf die Modelle von 2020. Eine komplett neue Plattform wird geschaffen, die Naked Bikes, Adventure Touring Bikes und vieles mehr erlauben wird.
Ein großes Thema werden auch E-Bikes sein - die Lifewire soll ab 2019 in Serie 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81434996"/>
                  </a:ext>
                </a:extLst>
              </a:tr>
            </a:tbl>
          </a:graphicData>
        </a:graphic>
      </p:graphicFrame>
      <p:sp>
        <p:nvSpPr>
          <p:cNvPr id="4" name="Text Placeholder 3">
            <a:extLst>
              <a:ext uri="{FF2B5EF4-FFF2-40B4-BE49-F238E27FC236}">
                <a16:creationId xmlns:a16="http://schemas.microsoft.com/office/drawing/2014/main" id="{232D3F6E-28D7-4833-B9ED-9BA543F4AD6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072939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D2B67-4510-4198-B39B-9DABF39FE2B9}"/>
              </a:ext>
            </a:extLst>
          </p:cNvPr>
          <p:cNvSpPr>
            <a:spLocks noGrp="1"/>
          </p:cNvSpPr>
          <p:nvPr>
            <p:ph type="title"/>
          </p:nvPr>
        </p:nvSpPr>
        <p:spPr/>
        <p:txBody>
          <a:bodyPr/>
          <a:lstStyle/>
          <a:p>
            <a:r>
              <a:rPr lang="en-US"/>
              <a:t>Postings/Wochentag | Clocktower Harley Davidson Graz</a:t>
            </a:r>
          </a:p>
        </p:txBody>
      </p:sp>
      <p:graphicFrame>
        <p:nvGraphicFramePr>
          <p:cNvPr id="6" name="Chart Placeholder 5">
            <a:extLst>
              <a:ext uri="{FF2B5EF4-FFF2-40B4-BE49-F238E27FC236}">
                <a16:creationId xmlns:a16="http://schemas.microsoft.com/office/drawing/2014/main" id="{05CBA810-99E5-4C47-8357-4C6C8B623870}"/>
              </a:ext>
            </a:extLst>
          </p:cNvPr>
          <p:cNvGraphicFramePr>
            <a:graphicFrameLocks noGrp="1"/>
          </p:cNvGraphicFramePr>
          <p:nvPr>
            <p:ph type="chart" sz="quarter" idx="13"/>
            <p:extLst>
              <p:ext uri="{D42A27DB-BD31-4B8C-83A1-F6EECF244321}">
                <p14:modId xmlns:p14="http://schemas.microsoft.com/office/powerpoint/2010/main" val="2949541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8E49FB-B851-452B-A74F-C580F24C1FC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AAC5231-EF3B-48B2-95FB-FFE770F305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8094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93A33-3E71-4B64-B9BA-CC8A9F63F46A}"/>
              </a:ext>
            </a:extLst>
          </p:cNvPr>
          <p:cNvSpPr>
            <a:spLocks noGrp="1"/>
          </p:cNvSpPr>
          <p:nvPr>
            <p:ph type="title"/>
          </p:nvPr>
        </p:nvSpPr>
        <p:spPr/>
        <p:txBody>
          <a:bodyPr/>
          <a:lstStyle/>
          <a:p>
            <a:r>
              <a:rPr lang="en-US"/>
              <a:t>Postingtypen (Verteilung) | Clocktower Harley Davidson Graz</a:t>
            </a:r>
          </a:p>
        </p:txBody>
      </p:sp>
      <p:graphicFrame>
        <p:nvGraphicFramePr>
          <p:cNvPr id="6" name="Chart Placeholder 5">
            <a:extLst>
              <a:ext uri="{FF2B5EF4-FFF2-40B4-BE49-F238E27FC236}">
                <a16:creationId xmlns:a16="http://schemas.microsoft.com/office/drawing/2014/main" id="{A55BCEA2-CEC1-483B-825C-E2ECBF58C06A}"/>
              </a:ext>
            </a:extLst>
          </p:cNvPr>
          <p:cNvGraphicFramePr>
            <a:graphicFrameLocks noGrp="1"/>
          </p:cNvGraphicFramePr>
          <p:nvPr>
            <p:ph type="chart" sz="quarter" idx="13"/>
            <p:extLst>
              <p:ext uri="{D42A27DB-BD31-4B8C-83A1-F6EECF244321}">
                <p14:modId xmlns:p14="http://schemas.microsoft.com/office/powerpoint/2010/main" val="759098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FD0194-C8ED-44A5-B268-2130BA7C056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44AAA7C-ED1B-497C-B1E7-AAF7FDF045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2359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5D4BD-C646-47CC-907B-3685D0A585FD}"/>
              </a:ext>
            </a:extLst>
          </p:cNvPr>
          <p:cNvSpPr>
            <a:spLocks noGrp="1"/>
          </p:cNvSpPr>
          <p:nvPr>
            <p:ph type="title"/>
          </p:nvPr>
        </p:nvSpPr>
        <p:spPr/>
        <p:txBody>
          <a:bodyPr/>
          <a:lstStyle/>
          <a:p>
            <a:r>
              <a:rPr lang="en-US"/>
              <a:t>Interaktionsrate/Postingtyp | Clocktower Harley Davidson Graz</a:t>
            </a:r>
          </a:p>
        </p:txBody>
      </p:sp>
      <p:graphicFrame>
        <p:nvGraphicFramePr>
          <p:cNvPr id="6" name="Chart Placeholder 5">
            <a:extLst>
              <a:ext uri="{FF2B5EF4-FFF2-40B4-BE49-F238E27FC236}">
                <a16:creationId xmlns:a16="http://schemas.microsoft.com/office/drawing/2014/main" id="{DB1B86A6-20FD-4C80-B3F9-0AAE1B9C3957}"/>
              </a:ext>
            </a:extLst>
          </p:cNvPr>
          <p:cNvGraphicFramePr>
            <a:graphicFrameLocks noGrp="1"/>
          </p:cNvGraphicFramePr>
          <p:nvPr>
            <p:ph type="chart" sz="quarter" idx="13"/>
            <p:extLst>
              <p:ext uri="{D42A27DB-BD31-4B8C-83A1-F6EECF244321}">
                <p14:modId xmlns:p14="http://schemas.microsoft.com/office/powerpoint/2010/main" val="523732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D87565-7693-4A6B-B215-3DA92A6B9640}"/>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79792B15-1F5F-4B9D-9F75-CDF239B014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5874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95748-A137-445D-AA57-A0CCC3534522}"/>
              </a:ext>
            </a:extLst>
          </p:cNvPr>
          <p:cNvSpPr>
            <a:spLocks noGrp="1"/>
          </p:cNvSpPr>
          <p:nvPr>
            <p:ph type="title"/>
          </p:nvPr>
        </p:nvSpPr>
        <p:spPr/>
        <p:txBody>
          <a:bodyPr/>
          <a:lstStyle/>
          <a:p>
            <a:r>
              <a:rPr lang="en-US"/>
              <a:t>Antwortzeit | Clocktower Harley Davidson Graz</a:t>
            </a:r>
          </a:p>
        </p:txBody>
      </p:sp>
      <p:graphicFrame>
        <p:nvGraphicFramePr>
          <p:cNvPr id="6" name="Chart Placeholder 5">
            <a:extLst>
              <a:ext uri="{FF2B5EF4-FFF2-40B4-BE49-F238E27FC236}">
                <a16:creationId xmlns:a16="http://schemas.microsoft.com/office/drawing/2014/main" id="{D69C98B1-7382-4749-B3E6-1E194BD6D149}"/>
              </a:ext>
            </a:extLst>
          </p:cNvPr>
          <p:cNvGraphicFramePr>
            <a:graphicFrameLocks noGrp="1"/>
          </p:cNvGraphicFramePr>
          <p:nvPr>
            <p:ph type="chart" sz="quarter" idx="13"/>
            <p:extLst>
              <p:ext uri="{D42A27DB-BD31-4B8C-83A1-F6EECF244321}">
                <p14:modId xmlns:p14="http://schemas.microsoft.com/office/powerpoint/2010/main" val="2450842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8E1671-1622-4DBF-B8E3-B2AFD041140F}"/>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2F85DD1-993B-4E38-8019-574C82F923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952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6CBA-7A4F-4616-897F-6408BB2F4F71}"/>
              </a:ext>
            </a:extLst>
          </p:cNvPr>
          <p:cNvSpPr>
            <a:spLocks noGrp="1"/>
          </p:cNvSpPr>
          <p:nvPr>
            <p:ph type="title"/>
          </p:nvPr>
        </p:nvSpPr>
        <p:spPr/>
        <p:txBody>
          <a:bodyPr/>
          <a:lstStyle/>
          <a:p>
            <a:r>
              <a:rPr lang="en-US"/>
              <a:t>Facebook Check Ins | Clocktower Harley Davidson Graz</a:t>
            </a:r>
          </a:p>
        </p:txBody>
      </p:sp>
      <p:graphicFrame>
        <p:nvGraphicFramePr>
          <p:cNvPr id="6" name="Chart Placeholder 5">
            <a:extLst>
              <a:ext uri="{FF2B5EF4-FFF2-40B4-BE49-F238E27FC236}">
                <a16:creationId xmlns:a16="http://schemas.microsoft.com/office/drawing/2014/main" id="{BB4536DC-AA86-4513-BC32-2C6F4B19F2DD}"/>
              </a:ext>
            </a:extLst>
          </p:cNvPr>
          <p:cNvGraphicFramePr>
            <a:graphicFrameLocks noGrp="1"/>
          </p:cNvGraphicFramePr>
          <p:nvPr>
            <p:ph type="chart" sz="quarter" idx="13"/>
            <p:extLst>
              <p:ext uri="{D42A27DB-BD31-4B8C-83A1-F6EECF244321}">
                <p14:modId xmlns:p14="http://schemas.microsoft.com/office/powerpoint/2010/main" val="4009374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532771-1BFA-48FE-BC89-EE961A7FB0F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137DFBE-8F3D-4808-813E-3F9F02BE24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1660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2C92E-25CF-458C-8B9E-8589AC1628BB}"/>
              </a:ext>
            </a:extLst>
          </p:cNvPr>
          <p:cNvSpPr>
            <a:spLocks noGrp="1"/>
          </p:cNvSpPr>
          <p:nvPr>
            <p:ph type="title"/>
          </p:nvPr>
        </p:nvSpPr>
        <p:spPr/>
        <p:txBody>
          <a:bodyPr/>
          <a:lstStyle/>
          <a:p>
            <a:r>
              <a:rPr lang="en-US"/>
              <a:t>Fan Demographie | Clocktower Harley Davidson Graz</a:t>
            </a:r>
          </a:p>
        </p:txBody>
      </p:sp>
      <p:graphicFrame>
        <p:nvGraphicFramePr>
          <p:cNvPr id="6" name="Chart Placeholder 5">
            <a:extLst>
              <a:ext uri="{FF2B5EF4-FFF2-40B4-BE49-F238E27FC236}">
                <a16:creationId xmlns:a16="http://schemas.microsoft.com/office/drawing/2014/main" id="{C6C8B106-B6C9-4221-9B26-5A10CA15E4FE}"/>
              </a:ext>
            </a:extLst>
          </p:cNvPr>
          <p:cNvGraphicFramePr>
            <a:graphicFrameLocks noGrp="1"/>
          </p:cNvGraphicFramePr>
          <p:nvPr>
            <p:ph type="chart" sz="quarter" idx="13"/>
            <p:extLst>
              <p:ext uri="{D42A27DB-BD31-4B8C-83A1-F6EECF244321}">
                <p14:modId xmlns:p14="http://schemas.microsoft.com/office/powerpoint/2010/main" val="1818540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9CABF6-969F-43A8-9A03-45320553F232}"/>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D515120-BF1A-4466-91A8-641B1097FD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1654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509E-612C-44AA-A872-7B94B313E9C5}"/>
              </a:ext>
            </a:extLst>
          </p:cNvPr>
          <p:cNvSpPr>
            <a:spLocks noGrp="1"/>
          </p:cNvSpPr>
          <p:nvPr>
            <p:ph type="title"/>
          </p:nvPr>
        </p:nvSpPr>
        <p:spPr/>
        <p:txBody>
          <a:bodyPr/>
          <a:lstStyle/>
          <a:p>
            <a:r>
              <a:rPr lang="en-US"/>
              <a:t>Direktnachrichten von Usern | Clocktower Harley Davidson Graz</a:t>
            </a:r>
          </a:p>
        </p:txBody>
      </p:sp>
      <p:graphicFrame>
        <p:nvGraphicFramePr>
          <p:cNvPr id="5" name="Table Placeholder 4">
            <a:extLst>
              <a:ext uri="{FF2B5EF4-FFF2-40B4-BE49-F238E27FC236}">
                <a16:creationId xmlns:a16="http://schemas.microsoft.com/office/drawing/2014/main" id="{668B8AFA-98FB-420D-817D-35CD3CE68AAA}"/>
              </a:ext>
            </a:extLst>
          </p:cNvPr>
          <p:cNvGraphicFramePr>
            <a:graphicFrameLocks noGrp="1"/>
          </p:cNvGraphicFramePr>
          <p:nvPr>
            <p:ph type="tbl" sz="quarter" idx="13"/>
            <p:extLst>
              <p:ext uri="{D42A27DB-BD31-4B8C-83A1-F6EECF244321}">
                <p14:modId xmlns:p14="http://schemas.microsoft.com/office/powerpoint/2010/main" val="4046192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93629841"/>
                    </a:ext>
                  </a:extLst>
                </a:gridCol>
                <a:gridCol w="2057400">
                  <a:extLst>
                    <a:ext uri="{9D8B030D-6E8A-4147-A177-3AD203B41FA5}">
                      <a16:colId xmlns:a16="http://schemas.microsoft.com/office/drawing/2014/main" val="1396411385"/>
                    </a:ext>
                  </a:extLst>
                </a:gridCol>
                <a:gridCol w="822960">
                  <a:extLst>
                    <a:ext uri="{9D8B030D-6E8A-4147-A177-3AD203B41FA5}">
                      <a16:colId xmlns:a16="http://schemas.microsoft.com/office/drawing/2014/main" val="3372842040"/>
                    </a:ext>
                  </a:extLst>
                </a:gridCol>
                <a:gridCol w="1234440">
                  <a:extLst>
                    <a:ext uri="{9D8B030D-6E8A-4147-A177-3AD203B41FA5}">
                      <a16:colId xmlns:a16="http://schemas.microsoft.com/office/drawing/2014/main" val="66798117"/>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1843214580"/>
                  </a:ext>
                </a:extLst>
              </a:tr>
              <a:tr h="370840">
                <a:tc>
                  <a:txBody>
                    <a:bodyPr/>
                    <a:lstStyle/>
                    <a:p>
                      <a:r>
                        <a:rPr lang="en-US" sz="1000" b="1"/>
                        <a:t> Clocktower Harley Davidson Graz </a:t>
                      </a:r>
                      <a:r>
                        <a:rPr lang="en-US" sz="1000"/>
                        <a:t> got a message by </a:t>
                      </a:r>
                      <a:r>
                        <a:rPr lang="en-US" sz="1000" b="1"/>
                        <a:t> Mladen Momčilović - 2018-08-31 12:46:18 .</a:t>
                      </a:r>
                      <a:r>
                        <a:rPr lang="en-US" sz="1000"/>
                        <a:t>
 {message}</a:t>
                      </a:r>
                    </a:p>
                  </a:txBody>
                  <a:tcPr/>
                </a:tc>
                <a:tc>
                  <a:txBody>
                    <a:bodyPr/>
                    <a:lstStyle/>
                    <a:p>
                      <a:r>
                        <a:rPr lang="en-US" sz="1000"/>
                        <a:t>n/a</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3236616767"/>
                  </a:ext>
                </a:extLst>
              </a:tr>
              <a:tr h="370840">
                <a:tc>
                  <a:txBody>
                    <a:bodyPr/>
                    <a:lstStyle/>
                    <a:p>
                      <a:r>
                        <a:rPr lang="en-US" sz="1000" b="1"/>
                        <a:t> Clocktower Harley Davidson Graz </a:t>
                      </a:r>
                      <a:r>
                        <a:rPr lang="en-US" sz="1000"/>
                        <a:t> got a message by </a:t>
                      </a:r>
                      <a:r>
                        <a:rPr lang="en-US" sz="1000" b="1"/>
                        <a:t> Mike Steven Bachler - 2018-08-27 15:26:02 .</a:t>
                      </a:r>
                      <a:r>
                        <a:rPr lang="en-US" sz="1000"/>
                        <a:t>
 {message}</a:t>
                      </a:r>
                    </a:p>
                  </a:txBody>
                  <a:tcPr/>
                </a:tc>
                <a:tc>
                  <a:txBody>
                    <a:bodyPr/>
                    <a:lstStyle/>
                    <a:p>
                      <a:r>
                        <a:rPr lang="en-US" sz="1000"/>
                        <a:t>n/a</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1905673142"/>
                  </a:ext>
                </a:extLst>
              </a:tr>
            </a:tbl>
          </a:graphicData>
        </a:graphic>
      </p:graphicFrame>
      <p:sp>
        <p:nvSpPr>
          <p:cNvPr id="4" name="Text Placeholder 3">
            <a:extLst>
              <a:ext uri="{FF2B5EF4-FFF2-40B4-BE49-F238E27FC236}">
                <a16:creationId xmlns:a16="http://schemas.microsoft.com/office/drawing/2014/main" id="{E233EB41-F0F7-465A-9EBC-9E2E5B1E670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495602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82F67-47DB-47D5-A30C-07C43BA72347}"/>
              </a:ext>
            </a:extLst>
          </p:cNvPr>
          <p:cNvSpPr>
            <a:spLocks noGrp="1"/>
          </p:cNvSpPr>
          <p:nvPr>
            <p:ph type="title"/>
          </p:nvPr>
        </p:nvSpPr>
        <p:spPr/>
        <p:txBody>
          <a:bodyPr/>
          <a:lstStyle/>
          <a:p>
            <a:r>
              <a:rPr lang="en-US"/>
              <a:t>Page Fans Online | Clocktower Harley Davidson Graz</a:t>
            </a:r>
          </a:p>
        </p:txBody>
      </p:sp>
      <p:graphicFrame>
        <p:nvGraphicFramePr>
          <p:cNvPr id="6" name="Chart Placeholder 5">
            <a:extLst>
              <a:ext uri="{FF2B5EF4-FFF2-40B4-BE49-F238E27FC236}">
                <a16:creationId xmlns:a16="http://schemas.microsoft.com/office/drawing/2014/main" id="{B57126B8-0ABF-4768-83AF-3AB40B5ACEE2}"/>
              </a:ext>
            </a:extLst>
          </p:cNvPr>
          <p:cNvGraphicFramePr>
            <a:graphicFrameLocks noGrp="1"/>
          </p:cNvGraphicFramePr>
          <p:nvPr>
            <p:ph type="chart" sz="quarter" idx="13"/>
            <p:extLst>
              <p:ext uri="{D42A27DB-BD31-4B8C-83A1-F6EECF244321}">
                <p14:modId xmlns:p14="http://schemas.microsoft.com/office/powerpoint/2010/main" val="3138609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AA354D-646E-4191-8061-8CB4D5A48E1E}"/>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798FA675-3651-4911-8D39-B3985EE261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0821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688</Words>
  <Application>Microsoft Office PowerPoint</Application>
  <PresentationFormat>On-screen Show (4:3)</PresentationFormat>
  <Paragraphs>274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Facebook Page Report</vt:lpstr>
      <vt:lpstr>Wichtigste Werte (KPI's) | Clocktower Harley Davidson Graz</vt:lpstr>
      <vt:lpstr>Fans (Übersicht) | Clocktower Harley Davidson Graz</vt:lpstr>
      <vt:lpstr>Key Metrics Table w. User Post RR | Clocktower Harley Davidson Graz</vt:lpstr>
      <vt:lpstr>Facebook Fans Total | Clocktower Harley Davidson Graz</vt:lpstr>
      <vt:lpstr>Eigene Beiträge (Postings) | Clocktower Harley Davidson Graz - 1 of 3</vt:lpstr>
      <vt:lpstr>Eigene Beiträge (Postings) | Clocktower Harley Davidson Graz - 2 of 3</vt:lpstr>
      <vt:lpstr>Eigene Beiträge (Postings) | Clocktower Harley Davidson Graz - 3 of 3</vt:lpstr>
      <vt:lpstr>Eigene Beiträge (Postings) + Reactions | Clocktower Harley Davidson Graz - 1 of 3</vt:lpstr>
      <vt:lpstr>Eigene Beiträge (Postings) + Reactions | Clocktower Harley Davidson Graz - 2 of 3</vt:lpstr>
      <vt:lpstr>Eigene Beiträge (Postings) + Reactions | Clocktower Harley Davidson Graz - 3 of 3</vt:lpstr>
      <vt:lpstr>Postings/Wochentag | Clocktower Harley Davidson Graz</vt:lpstr>
      <vt:lpstr>Postingtypen (Verteilung) | Clocktower Harley Davidson Graz</vt:lpstr>
      <vt:lpstr>Interaktionsrate/Postingtyp | Clocktower Harley Davidson Graz</vt:lpstr>
      <vt:lpstr>Antwortzeit | Clocktower Harley Davidson Graz</vt:lpstr>
      <vt:lpstr>Facebook Check Ins | Clocktower Harley Davidson Graz</vt:lpstr>
      <vt:lpstr>Fan Demographie | Clocktower Harley Davidson Graz</vt:lpstr>
      <vt:lpstr>Direktnachrichten von Usern | Clocktower Harley Davidson Graz</vt:lpstr>
      <vt:lpstr>Page Fans Online | Clocktower Harley Davidson Graz</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2018-09-03T17:22:17Z</dcterms:created>
  <dcterms:modified xsi:type="dcterms:W3CDTF">2018-09-03T17:22:48Z</dcterms:modified>
</cp:coreProperties>
</file>