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1190</c:v>
                </c:pt>
                <c:pt idx="1">
                  <c:v>1191</c:v>
                </c:pt>
                <c:pt idx="2">
                  <c:v>1193</c:v>
                </c:pt>
                <c:pt idx="3">
                  <c:v>1197</c:v>
                </c:pt>
                <c:pt idx="4">
                  <c:v>1201</c:v>
                </c:pt>
                <c:pt idx="5">
                  <c:v>1204</c:v>
                </c:pt>
                <c:pt idx="6">
                  <c:v>1205</c:v>
                </c:pt>
                <c:pt idx="7">
                  <c:v>1209</c:v>
                </c:pt>
                <c:pt idx="8">
                  <c:v>1214</c:v>
                </c:pt>
                <c:pt idx="9">
                  <c:v>1215</c:v>
                </c:pt>
                <c:pt idx="10">
                  <c:v>1215</c:v>
                </c:pt>
                <c:pt idx="11">
                  <c:v>1216</c:v>
                </c:pt>
                <c:pt idx="12">
                  <c:v>1219</c:v>
                </c:pt>
                <c:pt idx="13">
                  <c:v>1222</c:v>
                </c:pt>
                <c:pt idx="14">
                  <c:v>1227</c:v>
                </c:pt>
                <c:pt idx="15">
                  <c:v>1231</c:v>
                </c:pt>
                <c:pt idx="16">
                  <c:v>1234</c:v>
                </c:pt>
                <c:pt idx="17">
                  <c:v>1239</c:v>
                </c:pt>
                <c:pt idx="18">
                  <c:v>1241</c:v>
                </c:pt>
                <c:pt idx="19">
                  <c:v>1250</c:v>
                </c:pt>
                <c:pt idx="20">
                  <c:v>1253</c:v>
                </c:pt>
                <c:pt idx="21">
                  <c:v>1253</c:v>
                </c:pt>
                <c:pt idx="22">
                  <c:v>1253</c:v>
                </c:pt>
                <c:pt idx="23">
                  <c:v>1252</c:v>
                </c:pt>
                <c:pt idx="24">
                  <c:v>1261</c:v>
                </c:pt>
                <c:pt idx="25">
                  <c:v>1267</c:v>
                </c:pt>
                <c:pt idx="26">
                  <c:v>1277</c:v>
                </c:pt>
                <c:pt idx="27">
                  <c:v>1282</c:v>
                </c:pt>
                <c:pt idx="28">
                  <c:v>1285</c:v>
                </c:pt>
                <c:pt idx="29">
                  <c:v>1290</c:v>
                </c:pt>
                <c:pt idx="30">
                  <c:v>1294</c:v>
                </c:pt>
              </c:numCache>
            </c:numRef>
          </c:val>
          <c:smooth val="0"/>
          <c:extLst>
            <c:ext xmlns:c16="http://schemas.microsoft.com/office/drawing/2014/chart" uri="{C3380CC4-5D6E-409C-BE32-E72D297353CC}">
              <c16:uniqueId val="{00000000-8053-4CB7-BA54-5B5F1E13CDD2}"/>
            </c:ext>
          </c:extLst>
        </c:ser>
        <c:dLbls>
          <c:showLegendKey val="0"/>
          <c:showVal val="0"/>
          <c:showCatName val="0"/>
          <c:showSerName val="0"/>
          <c:showPercent val="0"/>
          <c:showBubbleSize val="0"/>
        </c:dLbls>
        <c:smooth val="0"/>
        <c:axId val="351544312"/>
        <c:axId val="351545296"/>
      </c:lineChart>
      <c:dateAx>
        <c:axId val="351544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545296"/>
        <c:crosses val="autoZero"/>
        <c:auto val="1"/>
        <c:lblOffset val="100"/>
        <c:baseTimeUnit val="days"/>
      </c:dateAx>
      <c:valAx>
        <c:axId val="351545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544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Autowelt Linz &amp; France Car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0</c:v>
                </c:pt>
                <c:pt idx="2">
                  <c:v>4</c:v>
                </c:pt>
                <c:pt idx="3">
                  <c:v>2</c:v>
                </c:pt>
                <c:pt idx="4">
                  <c:v>5</c:v>
                </c:pt>
                <c:pt idx="5">
                  <c:v>3</c:v>
                </c:pt>
                <c:pt idx="6">
                  <c:v>0</c:v>
                </c:pt>
              </c:numCache>
            </c:numRef>
          </c:val>
          <c:extLst>
            <c:ext xmlns:c16="http://schemas.microsoft.com/office/drawing/2014/chart" uri="{C3380CC4-5D6E-409C-BE32-E72D297353CC}">
              <c16:uniqueId val="{00000000-2800-47BF-9DD8-C1B60DD467F4}"/>
            </c:ext>
          </c:extLst>
        </c:ser>
        <c:dLbls>
          <c:showLegendKey val="0"/>
          <c:showVal val="0"/>
          <c:showCatName val="0"/>
          <c:showSerName val="0"/>
          <c:showPercent val="0"/>
          <c:showBubbleSize val="0"/>
        </c:dLbls>
        <c:gapWidth val="219"/>
        <c:overlap val="-27"/>
        <c:axId val="442807360"/>
        <c:axId val="442803424"/>
      </c:barChart>
      <c:catAx>
        <c:axId val="442807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803424"/>
        <c:crosses val="autoZero"/>
        <c:auto val="1"/>
        <c:lblAlgn val="ctr"/>
        <c:lblOffset val="100"/>
        <c:noMultiLvlLbl val="0"/>
      </c:catAx>
      <c:valAx>
        <c:axId val="442803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807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Autowelt Linz &amp; France Car</c:v>
                </c:pt>
              </c:strCache>
            </c:strRef>
          </c:cat>
          <c:val>
            <c:numRef>
              <c:f>Sheet1!$B$2</c:f>
              <c:numCache>
                <c:formatCode>General</c:formatCode>
                <c:ptCount val="1"/>
                <c:pt idx="0">
                  <c:v>3</c:v>
                </c:pt>
              </c:numCache>
            </c:numRef>
          </c:val>
          <c:extLst>
            <c:ext xmlns:c16="http://schemas.microsoft.com/office/drawing/2014/chart" uri="{C3380CC4-5D6E-409C-BE32-E72D297353CC}">
              <c16:uniqueId val="{00000000-EF2F-4F17-A310-402C53E9F80F}"/>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Autowelt Linz &amp; France Car</c:v>
                </c:pt>
              </c:strCache>
            </c:strRef>
          </c:cat>
          <c:val>
            <c:numRef>
              <c:f>Sheet1!$C$2</c:f>
              <c:numCache>
                <c:formatCode>General</c:formatCode>
                <c:ptCount val="1"/>
                <c:pt idx="0">
                  <c:v>13</c:v>
                </c:pt>
              </c:numCache>
            </c:numRef>
          </c:val>
          <c:extLst>
            <c:ext xmlns:c16="http://schemas.microsoft.com/office/drawing/2014/chart" uri="{C3380CC4-5D6E-409C-BE32-E72D297353CC}">
              <c16:uniqueId val="{00000001-EF2F-4F17-A310-402C53E9F80F}"/>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Autowelt Linz &amp; France Car</c:v>
                </c:pt>
              </c:strCache>
            </c:strRef>
          </c:cat>
          <c:val>
            <c:numRef>
              <c:f>Sheet1!$D$2</c:f>
              <c:numCache>
                <c:formatCode>General</c:formatCode>
                <c:ptCount val="1"/>
                <c:pt idx="0">
                  <c:v>1</c:v>
                </c:pt>
              </c:numCache>
            </c:numRef>
          </c:val>
          <c:extLst>
            <c:ext xmlns:c16="http://schemas.microsoft.com/office/drawing/2014/chart" uri="{C3380CC4-5D6E-409C-BE32-E72D297353CC}">
              <c16:uniqueId val="{00000002-EF2F-4F17-A310-402C53E9F80F}"/>
            </c:ext>
          </c:extLst>
        </c:ser>
        <c:dLbls>
          <c:showLegendKey val="0"/>
          <c:showVal val="0"/>
          <c:showCatName val="0"/>
          <c:showSerName val="0"/>
          <c:showPercent val="0"/>
          <c:showBubbleSize val="0"/>
        </c:dLbls>
        <c:gapWidth val="150"/>
        <c:overlap val="100"/>
        <c:axId val="442815232"/>
        <c:axId val="442809000"/>
      </c:barChart>
      <c:catAx>
        <c:axId val="442815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809000"/>
        <c:crosses val="autoZero"/>
        <c:auto val="1"/>
        <c:lblAlgn val="ctr"/>
        <c:lblOffset val="100"/>
        <c:noMultiLvlLbl val="0"/>
      </c:catAx>
      <c:valAx>
        <c:axId val="4428090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815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Autowelt Linz &amp; France Car</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0.90675956200072005</c:v>
                </c:pt>
                <c:pt idx="1">
                  <c:v>1.2142784946298999</c:v>
                </c:pt>
                <c:pt idx="2">
                  <c:v>1.6778523489932999</c:v>
                </c:pt>
              </c:numCache>
            </c:numRef>
          </c:val>
          <c:extLst>
            <c:ext xmlns:c16="http://schemas.microsoft.com/office/drawing/2014/chart" uri="{C3380CC4-5D6E-409C-BE32-E72D297353CC}">
              <c16:uniqueId val="{00000000-5ACD-47C7-9F94-18FAEBEF20E3}"/>
            </c:ext>
          </c:extLst>
        </c:ser>
        <c:dLbls>
          <c:showLegendKey val="0"/>
          <c:showVal val="0"/>
          <c:showCatName val="0"/>
          <c:showSerName val="0"/>
          <c:showPercent val="0"/>
          <c:showBubbleSize val="0"/>
        </c:dLbls>
        <c:gapWidth val="219"/>
        <c:overlap val="-27"/>
        <c:axId val="442817528"/>
        <c:axId val="442813592"/>
      </c:barChart>
      <c:catAx>
        <c:axId val="442817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813592"/>
        <c:crosses val="autoZero"/>
        <c:auto val="1"/>
        <c:lblAlgn val="ctr"/>
        <c:lblOffset val="100"/>
        <c:noMultiLvlLbl val="0"/>
      </c:catAx>
      <c:valAx>
        <c:axId val="442813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817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Autowelt Linz &amp; France Car</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1</c:v>
                </c:pt>
                <c:pt idx="1">
                  <c:v>0</c:v>
                </c:pt>
                <c:pt idx="2">
                  <c:v>0</c:v>
                </c:pt>
                <c:pt idx="3">
                  <c:v>0</c:v>
                </c:pt>
                <c:pt idx="4">
                  <c:v>1</c:v>
                </c:pt>
              </c:numCache>
            </c:numRef>
          </c:val>
          <c:extLst>
            <c:ext xmlns:c16="http://schemas.microsoft.com/office/drawing/2014/chart" uri="{C3380CC4-5D6E-409C-BE32-E72D297353CC}">
              <c16:uniqueId val="{00000000-F6E1-4EB8-B241-68E4E0970FA1}"/>
            </c:ext>
          </c:extLst>
        </c:ser>
        <c:dLbls>
          <c:showLegendKey val="0"/>
          <c:showVal val="0"/>
          <c:showCatName val="0"/>
          <c:showSerName val="0"/>
          <c:showPercent val="0"/>
          <c:showBubbleSize val="0"/>
        </c:dLbls>
        <c:gapWidth val="219"/>
        <c:overlap val="-27"/>
        <c:axId val="442823760"/>
        <c:axId val="442821464"/>
      </c:barChart>
      <c:catAx>
        <c:axId val="44282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821464"/>
        <c:crosses val="autoZero"/>
        <c:auto val="1"/>
        <c:lblAlgn val="ctr"/>
        <c:lblOffset val="100"/>
        <c:noMultiLvlLbl val="0"/>
      </c:catAx>
      <c:valAx>
        <c:axId val="442821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823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100</c:v>
                </c:pt>
                <c:pt idx="1">
                  <c:v>100</c:v>
                </c:pt>
                <c:pt idx="2">
                  <c:v>100</c:v>
                </c:pt>
                <c:pt idx="3">
                  <c:v>100</c:v>
                </c:pt>
                <c:pt idx="4">
                  <c:v>100</c:v>
                </c:pt>
                <c:pt idx="5">
                  <c:v>101</c:v>
                </c:pt>
                <c:pt idx="6">
                  <c:v>101</c:v>
                </c:pt>
                <c:pt idx="7">
                  <c:v>101</c:v>
                </c:pt>
                <c:pt idx="8">
                  <c:v>101</c:v>
                </c:pt>
                <c:pt idx="9">
                  <c:v>101</c:v>
                </c:pt>
                <c:pt idx="10">
                  <c:v>101</c:v>
                </c:pt>
                <c:pt idx="11">
                  <c:v>101</c:v>
                </c:pt>
                <c:pt idx="12">
                  <c:v>101</c:v>
                </c:pt>
                <c:pt idx="13">
                  <c:v>101</c:v>
                </c:pt>
                <c:pt idx="14">
                  <c:v>101</c:v>
                </c:pt>
                <c:pt idx="15">
                  <c:v>102</c:v>
                </c:pt>
                <c:pt idx="16">
                  <c:v>102</c:v>
                </c:pt>
                <c:pt idx="17">
                  <c:v>102</c:v>
                </c:pt>
                <c:pt idx="18">
                  <c:v>102</c:v>
                </c:pt>
                <c:pt idx="19">
                  <c:v>102</c:v>
                </c:pt>
                <c:pt idx="20">
                  <c:v>102</c:v>
                </c:pt>
                <c:pt idx="21">
                  <c:v>103</c:v>
                </c:pt>
                <c:pt idx="22">
                  <c:v>103</c:v>
                </c:pt>
                <c:pt idx="23">
                  <c:v>103</c:v>
                </c:pt>
                <c:pt idx="24">
                  <c:v>103</c:v>
                </c:pt>
                <c:pt idx="25">
                  <c:v>103</c:v>
                </c:pt>
                <c:pt idx="26">
                  <c:v>103</c:v>
                </c:pt>
                <c:pt idx="27">
                  <c:v>103</c:v>
                </c:pt>
                <c:pt idx="28">
                  <c:v>103</c:v>
                </c:pt>
                <c:pt idx="29">
                  <c:v>103</c:v>
                </c:pt>
                <c:pt idx="30">
                  <c:v>103</c:v>
                </c:pt>
              </c:numCache>
            </c:numRef>
          </c:val>
          <c:smooth val="0"/>
          <c:extLst>
            <c:ext xmlns:c16="http://schemas.microsoft.com/office/drawing/2014/chart" uri="{C3380CC4-5D6E-409C-BE32-E72D297353CC}">
              <c16:uniqueId val="{00000000-045E-4582-8701-4C075818CB9E}"/>
            </c:ext>
          </c:extLst>
        </c:ser>
        <c:dLbls>
          <c:showLegendKey val="0"/>
          <c:showVal val="0"/>
          <c:showCatName val="0"/>
          <c:showSerName val="0"/>
          <c:showPercent val="0"/>
          <c:showBubbleSize val="0"/>
        </c:dLbls>
        <c:smooth val="0"/>
        <c:axId val="442849016"/>
        <c:axId val="442853936"/>
      </c:lineChart>
      <c:dateAx>
        <c:axId val="442849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853936"/>
        <c:crosses val="autoZero"/>
        <c:auto val="1"/>
        <c:lblOffset val="100"/>
        <c:baseTimeUnit val="days"/>
      </c:dateAx>
      <c:valAx>
        <c:axId val="442853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849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c:v>
                </c:pt>
                <c:pt idx="1">
                  <c:v>69</c:v>
                </c:pt>
                <c:pt idx="2">
                  <c:v>101</c:v>
                </c:pt>
                <c:pt idx="3">
                  <c:v>102</c:v>
                </c:pt>
                <c:pt idx="4">
                  <c:v>86</c:v>
                </c:pt>
                <c:pt idx="5">
                  <c:v>54</c:v>
                </c:pt>
                <c:pt idx="6">
                  <c:v>10</c:v>
                </c:pt>
              </c:numCache>
            </c:numRef>
          </c:val>
          <c:extLst>
            <c:ext xmlns:c16="http://schemas.microsoft.com/office/drawing/2014/chart" uri="{C3380CC4-5D6E-409C-BE32-E72D297353CC}">
              <c16:uniqueId val="{00000000-4D41-4DC5-89BC-1D8B6A9B23FD}"/>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8</c:v>
                </c:pt>
                <c:pt idx="1">
                  <c:v>138</c:v>
                </c:pt>
                <c:pt idx="2">
                  <c:v>287</c:v>
                </c:pt>
                <c:pt idx="3">
                  <c:v>196</c:v>
                </c:pt>
                <c:pt idx="4">
                  <c:v>149</c:v>
                </c:pt>
                <c:pt idx="5">
                  <c:v>58</c:v>
                </c:pt>
                <c:pt idx="6">
                  <c:v>28</c:v>
                </c:pt>
              </c:numCache>
            </c:numRef>
          </c:val>
          <c:extLst>
            <c:ext xmlns:c16="http://schemas.microsoft.com/office/drawing/2014/chart" uri="{C3380CC4-5D6E-409C-BE32-E72D297353CC}">
              <c16:uniqueId val="{00000001-4D41-4DC5-89BC-1D8B6A9B23FD}"/>
            </c:ext>
          </c:extLst>
        </c:ser>
        <c:dLbls>
          <c:showLegendKey val="0"/>
          <c:showVal val="0"/>
          <c:showCatName val="0"/>
          <c:showSerName val="0"/>
          <c:showPercent val="0"/>
          <c:showBubbleSize val="0"/>
        </c:dLbls>
        <c:gapWidth val="219"/>
        <c:overlap val="-27"/>
        <c:axId val="213959112"/>
        <c:axId val="213957144"/>
      </c:barChart>
      <c:catAx>
        <c:axId val="213959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957144"/>
        <c:crosses val="autoZero"/>
        <c:auto val="1"/>
        <c:lblAlgn val="ctr"/>
        <c:lblOffset val="100"/>
        <c:noMultiLvlLbl val="0"/>
      </c:catAx>
      <c:valAx>
        <c:axId val="213957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959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229.96666666666999</c:v>
                </c:pt>
                <c:pt idx="1">
                  <c:v>140.03333333333001</c:v>
                </c:pt>
                <c:pt idx="2">
                  <c:v>91.966666666666995</c:v>
                </c:pt>
                <c:pt idx="3">
                  <c:v>70.966666666666995</c:v>
                </c:pt>
                <c:pt idx="4">
                  <c:v>89.966666666666995</c:v>
                </c:pt>
                <c:pt idx="5">
                  <c:v>156.16666666667001</c:v>
                </c:pt>
                <c:pt idx="6">
                  <c:v>257.53333333333001</c:v>
                </c:pt>
                <c:pt idx="7">
                  <c:v>348.76666666667001</c:v>
                </c:pt>
                <c:pt idx="8">
                  <c:v>452.4</c:v>
                </c:pt>
                <c:pt idx="9">
                  <c:v>445.74193548387001</c:v>
                </c:pt>
                <c:pt idx="10">
                  <c:v>456</c:v>
                </c:pt>
                <c:pt idx="11">
                  <c:v>462.58064516129002</c:v>
                </c:pt>
                <c:pt idx="12">
                  <c:v>512.77419354839003</c:v>
                </c:pt>
                <c:pt idx="13">
                  <c:v>480.35483870968</c:v>
                </c:pt>
                <c:pt idx="14">
                  <c:v>466.93548387097002</c:v>
                </c:pt>
                <c:pt idx="15">
                  <c:v>481</c:v>
                </c:pt>
                <c:pt idx="16">
                  <c:v>487.70967741934999</c:v>
                </c:pt>
                <c:pt idx="17">
                  <c:v>504.83870967742001</c:v>
                </c:pt>
                <c:pt idx="18">
                  <c:v>524.41935483870998</c:v>
                </c:pt>
                <c:pt idx="19">
                  <c:v>542.80645161289999</c:v>
                </c:pt>
                <c:pt idx="20">
                  <c:v>572.54838709677006</c:v>
                </c:pt>
                <c:pt idx="21">
                  <c:v>572.51612903225998</c:v>
                </c:pt>
                <c:pt idx="22">
                  <c:v>509.61290322580999</c:v>
                </c:pt>
                <c:pt idx="23">
                  <c:v>368.83870967742001</c:v>
                </c:pt>
              </c:numCache>
            </c:numRef>
          </c:val>
          <c:smooth val="0"/>
          <c:extLst>
            <c:ext xmlns:c16="http://schemas.microsoft.com/office/drawing/2014/chart" uri="{C3380CC4-5D6E-409C-BE32-E72D297353CC}">
              <c16:uniqueId val="{00000000-97EC-4C95-9B3E-2F772E5FF320}"/>
            </c:ext>
          </c:extLst>
        </c:ser>
        <c:dLbls>
          <c:showLegendKey val="0"/>
          <c:showVal val="0"/>
          <c:showCatName val="0"/>
          <c:showSerName val="0"/>
          <c:showPercent val="0"/>
          <c:showBubbleSize val="0"/>
        </c:dLbls>
        <c:smooth val="0"/>
        <c:axId val="213955176"/>
        <c:axId val="213959768"/>
      </c:lineChart>
      <c:catAx>
        <c:axId val="213955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959768"/>
        <c:crosses val="autoZero"/>
        <c:auto val="1"/>
        <c:lblAlgn val="ctr"/>
        <c:lblOffset val="100"/>
        <c:noMultiLvlLbl val="0"/>
      </c:catAx>
      <c:valAx>
        <c:axId val="213959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955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B2279-3C2B-4A37-B576-E8577B79DD58}"/>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B5B8E069-A59C-43FB-82FD-05D9C17EBC9B}"/>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34060145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312D3-B865-4AD1-BCDF-1A76B30016BE}"/>
              </a:ext>
            </a:extLst>
          </p:cNvPr>
          <p:cNvSpPr>
            <a:spLocks noGrp="1"/>
          </p:cNvSpPr>
          <p:nvPr>
            <p:ph type="title"/>
          </p:nvPr>
        </p:nvSpPr>
        <p:spPr/>
        <p:txBody>
          <a:bodyPr/>
          <a:lstStyle/>
          <a:p>
            <a:r>
              <a:rPr lang="de-DE"/>
              <a:t>Wichtigste Werte (KPI's) | Autowelt Linz &amp; France Car</a:t>
            </a:r>
            <a:endParaRPr lang="en-US"/>
          </a:p>
        </p:txBody>
      </p:sp>
      <p:graphicFrame>
        <p:nvGraphicFramePr>
          <p:cNvPr id="5" name="Table Placeholder 4">
            <a:extLst>
              <a:ext uri="{FF2B5EF4-FFF2-40B4-BE49-F238E27FC236}">
                <a16:creationId xmlns:a16="http://schemas.microsoft.com/office/drawing/2014/main" id="{E3F68943-89F6-4A94-87CA-427316E84F53}"/>
              </a:ext>
            </a:extLst>
          </p:cNvPr>
          <p:cNvGraphicFramePr>
            <a:graphicFrameLocks noGrp="1"/>
          </p:cNvGraphicFramePr>
          <p:nvPr>
            <p:ph type="tbl" sz="quarter" idx="13"/>
            <p:extLst>
              <p:ext uri="{D42A27DB-BD31-4B8C-83A1-F6EECF244321}">
                <p14:modId xmlns:p14="http://schemas.microsoft.com/office/powerpoint/2010/main" val="2964479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89983732"/>
                    </a:ext>
                  </a:extLst>
                </a:gridCol>
                <a:gridCol w="740664">
                  <a:extLst>
                    <a:ext uri="{9D8B030D-6E8A-4147-A177-3AD203B41FA5}">
                      <a16:colId xmlns:a16="http://schemas.microsoft.com/office/drawing/2014/main" val="3125775225"/>
                    </a:ext>
                  </a:extLst>
                </a:gridCol>
                <a:gridCol w="740664">
                  <a:extLst>
                    <a:ext uri="{9D8B030D-6E8A-4147-A177-3AD203B41FA5}">
                      <a16:colId xmlns:a16="http://schemas.microsoft.com/office/drawing/2014/main" val="1091185725"/>
                    </a:ext>
                  </a:extLst>
                </a:gridCol>
                <a:gridCol w="740664">
                  <a:extLst>
                    <a:ext uri="{9D8B030D-6E8A-4147-A177-3AD203B41FA5}">
                      <a16:colId xmlns:a16="http://schemas.microsoft.com/office/drawing/2014/main" val="3931269147"/>
                    </a:ext>
                  </a:extLst>
                </a:gridCol>
                <a:gridCol w="740664">
                  <a:extLst>
                    <a:ext uri="{9D8B030D-6E8A-4147-A177-3AD203B41FA5}">
                      <a16:colId xmlns:a16="http://schemas.microsoft.com/office/drawing/2014/main" val="4235191104"/>
                    </a:ext>
                  </a:extLst>
                </a:gridCol>
                <a:gridCol w="740664">
                  <a:extLst>
                    <a:ext uri="{9D8B030D-6E8A-4147-A177-3AD203B41FA5}">
                      <a16:colId xmlns:a16="http://schemas.microsoft.com/office/drawing/2014/main" val="481209922"/>
                    </a:ext>
                  </a:extLst>
                </a:gridCol>
                <a:gridCol w="740664">
                  <a:extLst>
                    <a:ext uri="{9D8B030D-6E8A-4147-A177-3AD203B41FA5}">
                      <a16:colId xmlns:a16="http://schemas.microsoft.com/office/drawing/2014/main" val="2189357315"/>
                    </a:ext>
                  </a:extLst>
                </a:gridCol>
                <a:gridCol w="740664">
                  <a:extLst>
                    <a:ext uri="{9D8B030D-6E8A-4147-A177-3AD203B41FA5}">
                      <a16:colId xmlns:a16="http://schemas.microsoft.com/office/drawing/2014/main" val="548900024"/>
                    </a:ext>
                  </a:extLst>
                </a:gridCol>
                <a:gridCol w="740664">
                  <a:extLst>
                    <a:ext uri="{9D8B030D-6E8A-4147-A177-3AD203B41FA5}">
                      <a16:colId xmlns:a16="http://schemas.microsoft.com/office/drawing/2014/main" val="817669016"/>
                    </a:ext>
                  </a:extLst>
                </a:gridCol>
                <a:gridCol w="740664">
                  <a:extLst>
                    <a:ext uri="{9D8B030D-6E8A-4147-A177-3AD203B41FA5}">
                      <a16:colId xmlns:a16="http://schemas.microsoft.com/office/drawing/2014/main" val="381830254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02255374"/>
                  </a:ext>
                </a:extLst>
              </a:tr>
              <a:tr h="370840">
                <a:tc>
                  <a:txBody>
                    <a:bodyPr/>
                    <a:lstStyle/>
                    <a:p>
                      <a:r>
                        <a:rPr lang="en-US" sz="1000"/>
                        <a:t>Autowelt Linz &amp; France Car</a:t>
                      </a:r>
                    </a:p>
                  </a:txBody>
                  <a:tcPr/>
                </a:tc>
                <a:tc>
                  <a:txBody>
                    <a:bodyPr/>
                    <a:lstStyle/>
                    <a:p>
                      <a:r>
                        <a:rPr lang="en-US" sz="1000"/>
                        <a:t>1292</a:t>
                      </a:r>
                    </a:p>
                  </a:txBody>
                  <a:tcPr/>
                </a:tc>
                <a:tc>
                  <a:txBody>
                    <a:bodyPr/>
                    <a:lstStyle/>
                    <a:p>
                      <a:r>
                        <a:rPr lang="en-US" sz="1000"/>
                        <a:t>106</a:t>
                      </a:r>
                    </a:p>
                  </a:txBody>
                  <a:tcPr/>
                </a:tc>
                <a:tc>
                  <a:txBody>
                    <a:bodyPr/>
                    <a:lstStyle/>
                    <a:p>
                      <a:r>
                        <a:rPr lang="en-US" sz="1000"/>
                        <a:t>17</a:t>
                      </a:r>
                    </a:p>
                  </a:txBody>
                  <a:tcPr/>
                </a:tc>
                <a:tc>
                  <a:txBody>
                    <a:bodyPr/>
                    <a:lstStyle/>
                    <a:p>
                      <a:r>
                        <a:rPr lang="en-US" sz="1000"/>
                        <a:t>227</a:t>
                      </a:r>
                    </a:p>
                  </a:txBody>
                  <a:tcPr/>
                </a:tc>
                <a:tc>
                  <a:txBody>
                    <a:bodyPr/>
                    <a:lstStyle/>
                    <a:p>
                      <a:r>
                        <a:rPr lang="en-US" sz="1000"/>
                        <a:t>9</a:t>
                      </a:r>
                    </a:p>
                  </a:txBody>
                  <a:tcPr/>
                </a:tc>
                <a:tc>
                  <a:txBody>
                    <a:bodyPr/>
                    <a:lstStyle/>
                    <a:p>
                      <a:r>
                        <a:rPr lang="en-US" sz="1000"/>
                        <a:t>12</a:t>
                      </a:r>
                    </a:p>
                  </a:txBody>
                  <a:tcPr/>
                </a:tc>
                <a:tc>
                  <a:txBody>
                    <a:bodyPr/>
                    <a:lstStyle/>
                    <a:p>
                      <a:r>
                        <a:rPr lang="en-US" sz="1000"/>
                        <a:t>2</a:t>
                      </a:r>
                    </a:p>
                  </a:txBody>
                  <a:tcPr/>
                </a:tc>
                <a:tc>
                  <a:txBody>
                    <a:bodyPr/>
                    <a:lstStyle/>
                    <a:p>
                      <a:r>
                        <a:rPr lang="en-US" sz="1000"/>
                        <a:t>1.1774 %</a:t>
                      </a:r>
                    </a:p>
                  </a:txBody>
                  <a:tcPr/>
                </a:tc>
                <a:tc>
                  <a:txBody>
                    <a:bodyPr/>
                    <a:lstStyle/>
                    <a:p>
                      <a:r>
                        <a:rPr lang="en-US" sz="1000"/>
                        <a:t>50.0 %</a:t>
                      </a:r>
                    </a:p>
                  </a:txBody>
                  <a:tcPr/>
                </a:tc>
                <a:extLst>
                  <a:ext uri="{0D108BD9-81ED-4DB2-BD59-A6C34878D82A}">
                    <a16:rowId xmlns:a16="http://schemas.microsoft.com/office/drawing/2014/main" val="3807903298"/>
                  </a:ext>
                </a:extLst>
              </a:tr>
            </a:tbl>
          </a:graphicData>
        </a:graphic>
      </p:graphicFrame>
      <p:sp>
        <p:nvSpPr>
          <p:cNvPr id="4" name="Text Placeholder 3">
            <a:extLst>
              <a:ext uri="{FF2B5EF4-FFF2-40B4-BE49-F238E27FC236}">
                <a16:creationId xmlns:a16="http://schemas.microsoft.com/office/drawing/2014/main" id="{363AB361-8CC4-48D9-96DF-BB1090C9ABA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901649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9E9CD-3739-468F-8FF5-42E7D4514C1A}"/>
              </a:ext>
            </a:extLst>
          </p:cNvPr>
          <p:cNvSpPr>
            <a:spLocks noGrp="1"/>
          </p:cNvSpPr>
          <p:nvPr>
            <p:ph type="title"/>
          </p:nvPr>
        </p:nvSpPr>
        <p:spPr/>
        <p:txBody>
          <a:bodyPr/>
          <a:lstStyle/>
          <a:p>
            <a:r>
              <a:rPr lang="de-DE"/>
              <a:t>Fans (Übersicht) | Autowelt Linz &amp; France Car</a:t>
            </a:r>
            <a:endParaRPr lang="en-US"/>
          </a:p>
        </p:txBody>
      </p:sp>
      <p:graphicFrame>
        <p:nvGraphicFramePr>
          <p:cNvPr id="5" name="Table Placeholder 4">
            <a:extLst>
              <a:ext uri="{FF2B5EF4-FFF2-40B4-BE49-F238E27FC236}">
                <a16:creationId xmlns:a16="http://schemas.microsoft.com/office/drawing/2014/main" id="{E6FE717C-AD8B-41B8-8B6E-6BDBB7008BB2}"/>
              </a:ext>
            </a:extLst>
          </p:cNvPr>
          <p:cNvGraphicFramePr>
            <a:graphicFrameLocks noGrp="1"/>
          </p:cNvGraphicFramePr>
          <p:nvPr>
            <p:ph type="tbl" sz="quarter" idx="13"/>
            <p:extLst>
              <p:ext uri="{D42A27DB-BD31-4B8C-83A1-F6EECF244321}">
                <p14:modId xmlns:p14="http://schemas.microsoft.com/office/powerpoint/2010/main" val="1282092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03792686"/>
                    </a:ext>
                  </a:extLst>
                </a:gridCol>
                <a:gridCol w="1234440">
                  <a:extLst>
                    <a:ext uri="{9D8B030D-6E8A-4147-A177-3AD203B41FA5}">
                      <a16:colId xmlns:a16="http://schemas.microsoft.com/office/drawing/2014/main" val="4118604823"/>
                    </a:ext>
                  </a:extLst>
                </a:gridCol>
                <a:gridCol w="822960">
                  <a:extLst>
                    <a:ext uri="{9D8B030D-6E8A-4147-A177-3AD203B41FA5}">
                      <a16:colId xmlns:a16="http://schemas.microsoft.com/office/drawing/2014/main" val="4107097838"/>
                    </a:ext>
                  </a:extLst>
                </a:gridCol>
                <a:gridCol w="822960">
                  <a:extLst>
                    <a:ext uri="{9D8B030D-6E8A-4147-A177-3AD203B41FA5}">
                      <a16:colId xmlns:a16="http://schemas.microsoft.com/office/drawing/2014/main" val="3376243213"/>
                    </a:ext>
                  </a:extLst>
                </a:gridCol>
                <a:gridCol w="822960">
                  <a:extLst>
                    <a:ext uri="{9D8B030D-6E8A-4147-A177-3AD203B41FA5}">
                      <a16:colId xmlns:a16="http://schemas.microsoft.com/office/drawing/2014/main" val="1894811411"/>
                    </a:ext>
                  </a:extLst>
                </a:gridCol>
                <a:gridCol w="822960">
                  <a:extLst>
                    <a:ext uri="{9D8B030D-6E8A-4147-A177-3AD203B41FA5}">
                      <a16:colId xmlns:a16="http://schemas.microsoft.com/office/drawing/2014/main" val="2454306725"/>
                    </a:ext>
                  </a:extLst>
                </a:gridCol>
                <a:gridCol w="822960">
                  <a:extLst>
                    <a:ext uri="{9D8B030D-6E8A-4147-A177-3AD203B41FA5}">
                      <a16:colId xmlns:a16="http://schemas.microsoft.com/office/drawing/2014/main" val="802391167"/>
                    </a:ext>
                  </a:extLst>
                </a:gridCol>
                <a:gridCol w="822960">
                  <a:extLst>
                    <a:ext uri="{9D8B030D-6E8A-4147-A177-3AD203B41FA5}">
                      <a16:colId xmlns:a16="http://schemas.microsoft.com/office/drawing/2014/main" val="241816181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66888304"/>
                  </a:ext>
                </a:extLst>
              </a:tr>
              <a:tr h="370840">
                <a:tc>
                  <a:txBody>
                    <a:bodyPr/>
                    <a:lstStyle/>
                    <a:p>
                      <a:r>
                        <a:rPr lang="en-US" sz="1000"/>
                        <a:t>Autowelt Linz &amp; France Car</a:t>
                      </a:r>
                    </a:p>
                  </a:txBody>
                  <a:tcPr/>
                </a:tc>
                <a:tc>
                  <a:txBody>
                    <a:bodyPr/>
                    <a:lstStyle/>
                    <a:p>
                      <a:r>
                        <a:rPr lang="en-US" sz="1000"/>
                        <a:t>1292</a:t>
                      </a:r>
                    </a:p>
                  </a:txBody>
                  <a:tcPr/>
                </a:tc>
                <a:tc>
                  <a:txBody>
                    <a:bodyPr/>
                    <a:lstStyle/>
                    <a:p>
                      <a:r>
                        <a:rPr lang="en-US" sz="1000"/>
                        <a:t>11</a:t>
                      </a:r>
                    </a:p>
                  </a:txBody>
                  <a:tcPr/>
                </a:tc>
                <a:tc>
                  <a:txBody>
                    <a:bodyPr/>
                    <a:lstStyle/>
                    <a:p>
                      <a:r>
                        <a:rPr lang="en-US" sz="1000"/>
                        <a:t>0.9 %</a:t>
                      </a:r>
                    </a:p>
                  </a:txBody>
                  <a:tcPr/>
                </a:tc>
                <a:tc>
                  <a:txBody>
                    <a:bodyPr/>
                    <a:lstStyle/>
                    <a:p>
                      <a:r>
                        <a:rPr lang="en-US" sz="1000"/>
                        <a:t>39</a:t>
                      </a:r>
                    </a:p>
                  </a:txBody>
                  <a:tcPr/>
                </a:tc>
                <a:tc>
                  <a:txBody>
                    <a:bodyPr/>
                    <a:lstStyle/>
                    <a:p>
                      <a:r>
                        <a:rPr lang="en-US" sz="1000"/>
                        <a:t>3.1 %</a:t>
                      </a:r>
                    </a:p>
                  </a:txBody>
                  <a:tcPr/>
                </a:tc>
                <a:tc>
                  <a:txBody>
                    <a:bodyPr/>
                    <a:lstStyle/>
                    <a:p>
                      <a:r>
                        <a:rPr lang="en-US" sz="1000"/>
                        <a:t>103</a:t>
                      </a:r>
                    </a:p>
                  </a:txBody>
                  <a:tcPr/>
                </a:tc>
                <a:tc>
                  <a:txBody>
                    <a:bodyPr/>
                    <a:lstStyle/>
                    <a:p>
                      <a:r>
                        <a:rPr lang="en-US" sz="1000"/>
                        <a:t>8.7 %</a:t>
                      </a:r>
                    </a:p>
                  </a:txBody>
                  <a:tcPr/>
                </a:tc>
                <a:extLst>
                  <a:ext uri="{0D108BD9-81ED-4DB2-BD59-A6C34878D82A}">
                    <a16:rowId xmlns:a16="http://schemas.microsoft.com/office/drawing/2014/main" val="3111295971"/>
                  </a:ext>
                </a:extLst>
              </a:tr>
            </a:tbl>
          </a:graphicData>
        </a:graphic>
      </p:graphicFrame>
      <p:sp>
        <p:nvSpPr>
          <p:cNvPr id="4" name="Text Placeholder 3">
            <a:extLst>
              <a:ext uri="{FF2B5EF4-FFF2-40B4-BE49-F238E27FC236}">
                <a16:creationId xmlns:a16="http://schemas.microsoft.com/office/drawing/2014/main" id="{9266B3ED-60E3-4E65-B8C2-2F1AA979454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055185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A0254-0BD1-444D-8257-AEDC4FAF1969}"/>
              </a:ext>
            </a:extLst>
          </p:cNvPr>
          <p:cNvSpPr>
            <a:spLocks noGrp="1"/>
          </p:cNvSpPr>
          <p:nvPr>
            <p:ph type="title"/>
          </p:nvPr>
        </p:nvSpPr>
        <p:spPr/>
        <p:txBody>
          <a:bodyPr/>
          <a:lstStyle/>
          <a:p>
            <a:r>
              <a:rPr lang="en-US"/>
              <a:t>Key Metrics Table w. User Post RR | Autowelt Linz &amp; France Car</a:t>
            </a:r>
          </a:p>
        </p:txBody>
      </p:sp>
      <p:graphicFrame>
        <p:nvGraphicFramePr>
          <p:cNvPr id="5" name="Table Placeholder 4">
            <a:extLst>
              <a:ext uri="{FF2B5EF4-FFF2-40B4-BE49-F238E27FC236}">
                <a16:creationId xmlns:a16="http://schemas.microsoft.com/office/drawing/2014/main" id="{074CCC53-DF9A-42E1-A409-806D96422BBF}"/>
              </a:ext>
            </a:extLst>
          </p:cNvPr>
          <p:cNvGraphicFramePr>
            <a:graphicFrameLocks noGrp="1"/>
          </p:cNvGraphicFramePr>
          <p:nvPr>
            <p:ph type="tbl" sz="quarter" idx="13"/>
            <p:extLst>
              <p:ext uri="{D42A27DB-BD31-4B8C-83A1-F6EECF244321}">
                <p14:modId xmlns:p14="http://schemas.microsoft.com/office/powerpoint/2010/main" val="175590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23087561"/>
                    </a:ext>
                  </a:extLst>
                </a:gridCol>
                <a:gridCol w="740664">
                  <a:extLst>
                    <a:ext uri="{9D8B030D-6E8A-4147-A177-3AD203B41FA5}">
                      <a16:colId xmlns:a16="http://schemas.microsoft.com/office/drawing/2014/main" val="2469130346"/>
                    </a:ext>
                  </a:extLst>
                </a:gridCol>
                <a:gridCol w="740664">
                  <a:extLst>
                    <a:ext uri="{9D8B030D-6E8A-4147-A177-3AD203B41FA5}">
                      <a16:colId xmlns:a16="http://schemas.microsoft.com/office/drawing/2014/main" val="1216586478"/>
                    </a:ext>
                  </a:extLst>
                </a:gridCol>
                <a:gridCol w="740664">
                  <a:extLst>
                    <a:ext uri="{9D8B030D-6E8A-4147-A177-3AD203B41FA5}">
                      <a16:colId xmlns:a16="http://schemas.microsoft.com/office/drawing/2014/main" val="3693584447"/>
                    </a:ext>
                  </a:extLst>
                </a:gridCol>
                <a:gridCol w="740664">
                  <a:extLst>
                    <a:ext uri="{9D8B030D-6E8A-4147-A177-3AD203B41FA5}">
                      <a16:colId xmlns:a16="http://schemas.microsoft.com/office/drawing/2014/main" val="2610087737"/>
                    </a:ext>
                  </a:extLst>
                </a:gridCol>
                <a:gridCol w="740664">
                  <a:extLst>
                    <a:ext uri="{9D8B030D-6E8A-4147-A177-3AD203B41FA5}">
                      <a16:colId xmlns:a16="http://schemas.microsoft.com/office/drawing/2014/main" val="2752130437"/>
                    </a:ext>
                  </a:extLst>
                </a:gridCol>
                <a:gridCol w="740664">
                  <a:extLst>
                    <a:ext uri="{9D8B030D-6E8A-4147-A177-3AD203B41FA5}">
                      <a16:colId xmlns:a16="http://schemas.microsoft.com/office/drawing/2014/main" val="2124810087"/>
                    </a:ext>
                  </a:extLst>
                </a:gridCol>
                <a:gridCol w="740664">
                  <a:extLst>
                    <a:ext uri="{9D8B030D-6E8A-4147-A177-3AD203B41FA5}">
                      <a16:colId xmlns:a16="http://schemas.microsoft.com/office/drawing/2014/main" val="2085964671"/>
                    </a:ext>
                  </a:extLst>
                </a:gridCol>
                <a:gridCol w="740664">
                  <a:extLst>
                    <a:ext uri="{9D8B030D-6E8A-4147-A177-3AD203B41FA5}">
                      <a16:colId xmlns:a16="http://schemas.microsoft.com/office/drawing/2014/main" val="1347057573"/>
                    </a:ext>
                  </a:extLst>
                </a:gridCol>
                <a:gridCol w="740664">
                  <a:extLst>
                    <a:ext uri="{9D8B030D-6E8A-4147-A177-3AD203B41FA5}">
                      <a16:colId xmlns:a16="http://schemas.microsoft.com/office/drawing/2014/main" val="296286953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71155747"/>
                  </a:ext>
                </a:extLst>
              </a:tr>
              <a:tr h="370840">
                <a:tc>
                  <a:txBody>
                    <a:bodyPr/>
                    <a:lstStyle/>
                    <a:p>
                      <a:r>
                        <a:rPr lang="en-US" sz="1000"/>
                        <a:t>Autowelt Linz &amp; France Car</a:t>
                      </a:r>
                    </a:p>
                  </a:txBody>
                  <a:tcPr/>
                </a:tc>
                <a:tc>
                  <a:txBody>
                    <a:bodyPr/>
                    <a:lstStyle/>
                    <a:p>
                      <a:r>
                        <a:rPr lang="en-US" sz="1000"/>
                        <a:t>1292</a:t>
                      </a:r>
                    </a:p>
                  </a:txBody>
                  <a:tcPr/>
                </a:tc>
                <a:tc>
                  <a:txBody>
                    <a:bodyPr/>
                    <a:lstStyle/>
                    <a:p>
                      <a:r>
                        <a:rPr lang="en-US" sz="1000"/>
                        <a:t>106</a:t>
                      </a:r>
                    </a:p>
                  </a:txBody>
                  <a:tcPr/>
                </a:tc>
                <a:tc>
                  <a:txBody>
                    <a:bodyPr/>
                    <a:lstStyle/>
                    <a:p>
                      <a:r>
                        <a:rPr lang="en-US" sz="1000"/>
                        <a:t>17</a:t>
                      </a:r>
                    </a:p>
                  </a:txBody>
                  <a:tcPr/>
                </a:tc>
                <a:tc>
                  <a:txBody>
                    <a:bodyPr/>
                    <a:lstStyle/>
                    <a:p>
                      <a:r>
                        <a:rPr lang="en-US" sz="1000"/>
                        <a:t>227</a:t>
                      </a:r>
                    </a:p>
                  </a:txBody>
                  <a:tcPr/>
                </a:tc>
                <a:tc>
                  <a:txBody>
                    <a:bodyPr/>
                    <a:lstStyle/>
                    <a:p>
                      <a:r>
                        <a:rPr lang="en-US" sz="1000"/>
                        <a:t>9</a:t>
                      </a:r>
                    </a:p>
                  </a:txBody>
                  <a:tcPr/>
                </a:tc>
                <a:tc>
                  <a:txBody>
                    <a:bodyPr/>
                    <a:lstStyle/>
                    <a:p>
                      <a:r>
                        <a:rPr lang="en-US" sz="1000"/>
                        <a:t>12</a:t>
                      </a:r>
                    </a:p>
                  </a:txBody>
                  <a:tcPr/>
                </a:tc>
                <a:tc>
                  <a:txBody>
                    <a:bodyPr/>
                    <a:lstStyle/>
                    <a:p>
                      <a:r>
                        <a:rPr lang="en-US" sz="1000"/>
                        <a:t>2</a:t>
                      </a:r>
                    </a:p>
                  </a:txBody>
                  <a:tcPr/>
                </a:tc>
                <a:tc>
                  <a:txBody>
                    <a:bodyPr/>
                    <a:lstStyle/>
                    <a:p>
                      <a:r>
                        <a:rPr lang="en-US" sz="1000"/>
                        <a:t>1.1774 %</a:t>
                      </a:r>
                    </a:p>
                  </a:txBody>
                  <a:tcPr/>
                </a:tc>
                <a:tc>
                  <a:txBody>
                    <a:bodyPr/>
                    <a:lstStyle/>
                    <a:p>
                      <a:r>
                        <a:rPr lang="en-US" sz="1000"/>
                        <a:t>50.0 %</a:t>
                      </a:r>
                    </a:p>
                  </a:txBody>
                  <a:tcPr/>
                </a:tc>
                <a:extLst>
                  <a:ext uri="{0D108BD9-81ED-4DB2-BD59-A6C34878D82A}">
                    <a16:rowId xmlns:a16="http://schemas.microsoft.com/office/drawing/2014/main" val="1271962064"/>
                  </a:ext>
                </a:extLst>
              </a:tr>
            </a:tbl>
          </a:graphicData>
        </a:graphic>
      </p:graphicFrame>
      <p:sp>
        <p:nvSpPr>
          <p:cNvPr id="4" name="Text Placeholder 3">
            <a:extLst>
              <a:ext uri="{FF2B5EF4-FFF2-40B4-BE49-F238E27FC236}">
                <a16:creationId xmlns:a16="http://schemas.microsoft.com/office/drawing/2014/main" id="{6A7FF1E3-3672-492F-BA51-30857D40961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505811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6F842-DC9A-443C-A13D-E6B5882679F4}"/>
              </a:ext>
            </a:extLst>
          </p:cNvPr>
          <p:cNvSpPr>
            <a:spLocks noGrp="1"/>
          </p:cNvSpPr>
          <p:nvPr>
            <p:ph type="title"/>
          </p:nvPr>
        </p:nvSpPr>
        <p:spPr/>
        <p:txBody>
          <a:bodyPr/>
          <a:lstStyle/>
          <a:p>
            <a:r>
              <a:rPr lang="en-US"/>
              <a:t>Facebook Fans Total | Autowelt Linz &amp; France Car</a:t>
            </a:r>
          </a:p>
        </p:txBody>
      </p:sp>
      <p:graphicFrame>
        <p:nvGraphicFramePr>
          <p:cNvPr id="6" name="Chart Placeholder 5">
            <a:extLst>
              <a:ext uri="{FF2B5EF4-FFF2-40B4-BE49-F238E27FC236}">
                <a16:creationId xmlns:a16="http://schemas.microsoft.com/office/drawing/2014/main" id="{6F6274ED-7C05-4D4F-848F-5D5D302C9573}"/>
              </a:ext>
            </a:extLst>
          </p:cNvPr>
          <p:cNvGraphicFramePr>
            <a:graphicFrameLocks noGrp="1"/>
          </p:cNvGraphicFramePr>
          <p:nvPr>
            <p:ph type="chart" sz="quarter" idx="13"/>
            <p:extLst>
              <p:ext uri="{D42A27DB-BD31-4B8C-83A1-F6EECF244321}">
                <p14:modId xmlns:p14="http://schemas.microsoft.com/office/powerpoint/2010/main" val="29556254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F0F3F5-CAE2-41F2-B8D1-C6048280E86E}"/>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C0D34CB5-00C7-46E7-A4A0-96DE968F4B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4171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EC486-3A28-4AEF-B471-37FA091D7441}"/>
              </a:ext>
            </a:extLst>
          </p:cNvPr>
          <p:cNvSpPr>
            <a:spLocks noGrp="1"/>
          </p:cNvSpPr>
          <p:nvPr>
            <p:ph type="title"/>
          </p:nvPr>
        </p:nvSpPr>
        <p:spPr/>
        <p:txBody>
          <a:bodyPr/>
          <a:lstStyle/>
          <a:p>
            <a:r>
              <a:rPr lang="de-DE"/>
              <a:t>Eigene Beiträge (Postings) | Autowelt Linz &amp; France Car - 1 of 7</a:t>
            </a:r>
            <a:endParaRPr lang="en-US"/>
          </a:p>
        </p:txBody>
      </p:sp>
      <p:graphicFrame>
        <p:nvGraphicFramePr>
          <p:cNvPr id="5" name="Table Placeholder 4">
            <a:extLst>
              <a:ext uri="{FF2B5EF4-FFF2-40B4-BE49-F238E27FC236}">
                <a16:creationId xmlns:a16="http://schemas.microsoft.com/office/drawing/2014/main" id="{521ADC56-492D-48CE-9E00-DA5B055BAA6F}"/>
              </a:ext>
            </a:extLst>
          </p:cNvPr>
          <p:cNvGraphicFramePr>
            <a:graphicFrameLocks noGrp="1"/>
          </p:cNvGraphicFramePr>
          <p:nvPr>
            <p:ph type="tbl" sz="quarter" idx="13"/>
            <p:extLst>
              <p:ext uri="{D42A27DB-BD31-4B8C-83A1-F6EECF244321}">
                <p14:modId xmlns:p14="http://schemas.microsoft.com/office/powerpoint/2010/main" val="3988158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27736291"/>
                    </a:ext>
                  </a:extLst>
                </a:gridCol>
                <a:gridCol w="658368">
                  <a:extLst>
                    <a:ext uri="{9D8B030D-6E8A-4147-A177-3AD203B41FA5}">
                      <a16:colId xmlns:a16="http://schemas.microsoft.com/office/drawing/2014/main" val="1833591257"/>
                    </a:ext>
                  </a:extLst>
                </a:gridCol>
                <a:gridCol w="658368">
                  <a:extLst>
                    <a:ext uri="{9D8B030D-6E8A-4147-A177-3AD203B41FA5}">
                      <a16:colId xmlns:a16="http://schemas.microsoft.com/office/drawing/2014/main" val="3492038462"/>
                    </a:ext>
                  </a:extLst>
                </a:gridCol>
                <a:gridCol w="658368">
                  <a:extLst>
                    <a:ext uri="{9D8B030D-6E8A-4147-A177-3AD203B41FA5}">
                      <a16:colId xmlns:a16="http://schemas.microsoft.com/office/drawing/2014/main" val="2366620438"/>
                    </a:ext>
                  </a:extLst>
                </a:gridCol>
                <a:gridCol w="658368">
                  <a:extLst>
                    <a:ext uri="{9D8B030D-6E8A-4147-A177-3AD203B41FA5}">
                      <a16:colId xmlns:a16="http://schemas.microsoft.com/office/drawing/2014/main" val="2082019708"/>
                    </a:ext>
                  </a:extLst>
                </a:gridCol>
                <a:gridCol w="658368">
                  <a:extLst>
                    <a:ext uri="{9D8B030D-6E8A-4147-A177-3AD203B41FA5}">
                      <a16:colId xmlns:a16="http://schemas.microsoft.com/office/drawing/2014/main" val="2750710480"/>
                    </a:ext>
                  </a:extLst>
                </a:gridCol>
                <a:gridCol w="658368">
                  <a:extLst>
                    <a:ext uri="{9D8B030D-6E8A-4147-A177-3AD203B41FA5}">
                      <a16:colId xmlns:a16="http://schemas.microsoft.com/office/drawing/2014/main" val="502975642"/>
                    </a:ext>
                  </a:extLst>
                </a:gridCol>
                <a:gridCol w="658368">
                  <a:extLst>
                    <a:ext uri="{9D8B030D-6E8A-4147-A177-3AD203B41FA5}">
                      <a16:colId xmlns:a16="http://schemas.microsoft.com/office/drawing/2014/main" val="2622722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62468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- 2018-08-31 13:00:00 </a:t>
                      </a:r>
                      <a:r>
                        <a:rPr kumimoji="0" lang="de-DE" sz="1000" b="0" i="0" u="none" strike="noStrike" kern="1200" cap="none" spc="0" normalizeH="0" baseline="0" noProof="0">
                          <a:ln>
                            <a:noFill/>
                          </a:ln>
                          <a:solidFill>
                            <a:prstClr val="black"/>
                          </a:solidFill>
                          <a:effectLst/>
                          <a:uLnTx/>
                          <a:uFillTx/>
                          <a:latin typeface="+mn-lt"/>
                          <a:ea typeface="+mn-ea"/>
                          <a:cs typeface="+mn-cs"/>
                        </a:rPr>
                        <a:t> 
 Einfach mal raus! 😊
Den Alltag hinter sich lassen und seine Probleme nur mehr im Rückspiegel sehen: Wir wünschen ein erholsames Wochenende mit euren vierrädrigen Begleitern!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92637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- 2018-08-29 17:00:01 </a:t>
                      </a:r>
                      <a:r>
                        <a:rPr kumimoji="0" lang="de-DE" sz="1000" b="0" i="0" u="none" strike="noStrike" kern="1200" cap="none" spc="0" normalizeH="0" baseline="0" noProof="0">
                          <a:ln>
                            <a:noFill/>
                          </a:ln>
                          <a:solidFill>
                            <a:prstClr val="black"/>
                          </a:solidFill>
                          <a:effectLst/>
                          <a:uLnTx/>
                          <a:uFillTx/>
                          <a:latin typeface="+mn-lt"/>
                          <a:ea typeface="+mn-ea"/>
                          <a:cs typeface="+mn-cs"/>
                        </a:rPr>
                        <a:t> 
 #BreakingNews: Volvo Cars will seine SUV-Produktion nach Europa verlagern! ☝️
Bei Volvo deutet alles auf ein erneutes Rekordjahr hin. Sowohl was den Umsatz als auch den Gewinn angeht. 👍 Aufgrund der US-Zölle auf Importe aus China wird das Unternehmen die Produktion seiner SUV-Modelle nun nach Europa verlagern.
Aber lest selbst: 👉 https://bit.ly/2vj6AIA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8156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- 2018-08-27 12:00:00 </a:t>
                      </a:r>
                      <a:r>
                        <a:rPr kumimoji="0" lang="de-DE" sz="1000" b="0" i="0" u="none" strike="noStrike" kern="1200" cap="none" spc="0" normalizeH="0" baseline="0" noProof="0">
                          <a:ln>
                            <a:noFill/>
                          </a:ln>
                          <a:solidFill>
                            <a:prstClr val="black"/>
                          </a:solidFill>
                          <a:effectLst/>
                          <a:uLnTx/>
                          <a:uFillTx/>
                          <a:latin typeface="+mn-lt"/>
                          <a:ea typeface="+mn-ea"/>
                          <a:cs typeface="+mn-cs"/>
                        </a:rPr>
                        <a:t> 
 Wer von euch ist auch so ein großer Oldtimer-Fan 🚙 wie wir? 😃
Schaut mal, was für ein Prachtstück wir hier gefunden haben: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99992159"/>
                  </a:ext>
                </a:extLst>
              </a:tr>
            </a:tbl>
          </a:graphicData>
        </a:graphic>
      </p:graphicFrame>
      <p:sp>
        <p:nvSpPr>
          <p:cNvPr id="4" name="Text Placeholder 3">
            <a:extLst>
              <a:ext uri="{FF2B5EF4-FFF2-40B4-BE49-F238E27FC236}">
                <a16:creationId xmlns:a16="http://schemas.microsoft.com/office/drawing/2014/main" id="{82FC1BB9-A173-44FB-B0E0-FFB6779F4ED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337590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9B018-389C-4133-88B7-C469D8C7862C}"/>
              </a:ext>
            </a:extLst>
          </p:cNvPr>
          <p:cNvSpPr>
            <a:spLocks noGrp="1"/>
          </p:cNvSpPr>
          <p:nvPr>
            <p:ph type="title"/>
          </p:nvPr>
        </p:nvSpPr>
        <p:spPr/>
        <p:txBody>
          <a:bodyPr/>
          <a:lstStyle/>
          <a:p>
            <a:r>
              <a:rPr lang="de-DE"/>
              <a:t>Eigene Beiträge (Postings) | Autowelt Linz &amp; France Car - 2 of 7</a:t>
            </a:r>
            <a:endParaRPr lang="en-US"/>
          </a:p>
        </p:txBody>
      </p:sp>
      <p:graphicFrame>
        <p:nvGraphicFramePr>
          <p:cNvPr id="5" name="Table Placeholder 4">
            <a:extLst>
              <a:ext uri="{FF2B5EF4-FFF2-40B4-BE49-F238E27FC236}">
                <a16:creationId xmlns:a16="http://schemas.microsoft.com/office/drawing/2014/main" id="{270E7787-1063-44A6-8B69-852E93D00244}"/>
              </a:ext>
            </a:extLst>
          </p:cNvPr>
          <p:cNvGraphicFramePr>
            <a:graphicFrameLocks noGrp="1"/>
          </p:cNvGraphicFramePr>
          <p:nvPr>
            <p:ph type="tbl" sz="quarter" idx="13"/>
            <p:extLst>
              <p:ext uri="{D42A27DB-BD31-4B8C-83A1-F6EECF244321}">
                <p14:modId xmlns:p14="http://schemas.microsoft.com/office/powerpoint/2010/main" val="202720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91199343"/>
                    </a:ext>
                  </a:extLst>
                </a:gridCol>
                <a:gridCol w="658368">
                  <a:extLst>
                    <a:ext uri="{9D8B030D-6E8A-4147-A177-3AD203B41FA5}">
                      <a16:colId xmlns:a16="http://schemas.microsoft.com/office/drawing/2014/main" val="232666928"/>
                    </a:ext>
                  </a:extLst>
                </a:gridCol>
                <a:gridCol w="658368">
                  <a:extLst>
                    <a:ext uri="{9D8B030D-6E8A-4147-A177-3AD203B41FA5}">
                      <a16:colId xmlns:a16="http://schemas.microsoft.com/office/drawing/2014/main" val="857573332"/>
                    </a:ext>
                  </a:extLst>
                </a:gridCol>
                <a:gridCol w="658368">
                  <a:extLst>
                    <a:ext uri="{9D8B030D-6E8A-4147-A177-3AD203B41FA5}">
                      <a16:colId xmlns:a16="http://schemas.microsoft.com/office/drawing/2014/main" val="2261731330"/>
                    </a:ext>
                  </a:extLst>
                </a:gridCol>
                <a:gridCol w="658368">
                  <a:extLst>
                    <a:ext uri="{9D8B030D-6E8A-4147-A177-3AD203B41FA5}">
                      <a16:colId xmlns:a16="http://schemas.microsoft.com/office/drawing/2014/main" val="3670570427"/>
                    </a:ext>
                  </a:extLst>
                </a:gridCol>
                <a:gridCol w="658368">
                  <a:extLst>
                    <a:ext uri="{9D8B030D-6E8A-4147-A177-3AD203B41FA5}">
                      <a16:colId xmlns:a16="http://schemas.microsoft.com/office/drawing/2014/main" val="680566974"/>
                    </a:ext>
                  </a:extLst>
                </a:gridCol>
                <a:gridCol w="658368">
                  <a:extLst>
                    <a:ext uri="{9D8B030D-6E8A-4147-A177-3AD203B41FA5}">
                      <a16:colId xmlns:a16="http://schemas.microsoft.com/office/drawing/2014/main" val="3147200457"/>
                    </a:ext>
                  </a:extLst>
                </a:gridCol>
                <a:gridCol w="658368">
                  <a:extLst>
                    <a:ext uri="{9D8B030D-6E8A-4147-A177-3AD203B41FA5}">
                      <a16:colId xmlns:a16="http://schemas.microsoft.com/office/drawing/2014/main" val="3579251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09528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- 2018-08-25 09:00:00 </a:t>
                      </a:r>
                      <a:r>
                        <a:rPr kumimoji="0" lang="de-DE" sz="1000" b="0" i="0" u="none" strike="noStrike" kern="1200" cap="none" spc="0" normalizeH="0" baseline="0" noProof="0">
                          <a:ln>
                            <a:noFill/>
                          </a:ln>
                          <a:solidFill>
                            <a:prstClr val="black"/>
                          </a:solidFill>
                          <a:effectLst/>
                          <a:uLnTx/>
                          <a:uFillTx/>
                          <a:latin typeface="+mn-lt"/>
                          <a:ea typeface="+mn-ea"/>
                          <a:cs typeface="+mn-cs"/>
                        </a:rPr>
                        <a:t> 
 Urlaubszeit = Reisezeit! 🚙
Für uns gilt stets: Der Weg ist das Ziel.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2078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- 2018-08-24 16:10:09 </a:t>
                      </a:r>
                      <a:r>
                        <a:rPr kumimoji="0" lang="de-DE" sz="1000" b="0" i="0" u="none" strike="noStrike" kern="1200" cap="none" spc="0" normalizeH="0" baseline="0" noProof="0">
                          <a:ln>
                            <a:noFill/>
                          </a:ln>
                          <a:solidFill>
                            <a:prstClr val="black"/>
                          </a:solidFill>
                          <a:effectLst/>
                          <a:uLnTx/>
                          <a:uFillTx/>
                          <a:latin typeface="+mn-lt"/>
                          <a:ea typeface="+mn-ea"/>
                          <a:cs typeface="+mn-cs"/>
                        </a:rPr>
                        <a:t> 
 Eben wurden unsere ersten neuen Citroën Berlingo angeliefert und stehen ab sofort zur Besichtigung und Probefahrt bei uns bereit.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7065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- 2018-08-23 17:00:01 </a:t>
                      </a:r>
                      <a:r>
                        <a:rPr kumimoji="0" lang="de-DE" sz="1000" b="0" i="0" u="none" strike="noStrike" kern="1200" cap="none" spc="0" normalizeH="0" baseline="0" noProof="0">
                          <a:ln>
                            <a:noFill/>
                          </a:ln>
                          <a:solidFill>
                            <a:prstClr val="black"/>
                          </a:solidFill>
                          <a:effectLst/>
                          <a:uLnTx/>
                          <a:uFillTx/>
                          <a:latin typeface="+mn-lt"/>
                          <a:ea typeface="+mn-ea"/>
                          <a:cs typeface="+mn-cs"/>
                        </a:rPr>
                        <a:t> 
 Heute haben wir einen kleinen Ausblick auf die Zukunft von Volvo Cars für euch: das erste vollelektrische Modell des schwedischen Autobauers, angelehnt an den neuen V40, kommt 2019. 😍
Nach dem Hybridmodell #Polestar 1, folgt nun der vollelektrische Polestar 2. 👍
Hier erfahrt ihr mehr über die wahrscheinlich härteste Konkurrenz des Tesla Model 3: 👉 https://bit.ly/2OeGWM0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4076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- 2018-08-22 20:00:00 </a:t>
                      </a:r>
                      <a:r>
                        <a:rPr kumimoji="0" lang="de-DE" sz="1000" b="0" i="0" u="none" strike="noStrike" kern="1200" cap="none" spc="0" normalizeH="0" baseline="0" noProof="0">
                          <a:ln>
                            <a:noFill/>
                          </a:ln>
                          <a:solidFill>
                            <a:prstClr val="black"/>
                          </a:solidFill>
                          <a:effectLst/>
                          <a:uLnTx/>
                          <a:uFillTx/>
                          <a:latin typeface="+mn-lt"/>
                          <a:ea typeface="+mn-ea"/>
                          <a:cs typeface="+mn-cs"/>
                        </a:rPr>
                        <a:t> 
 Ab 1. September wird für viele der Autokauf teurer! 😲
Jetzt schnell sein und noch bis Ende August beim Autokauf sparen. Danach werden alle Neuzulassungen zu den höheren Verbrauchswerten besteuert.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97405602"/>
                  </a:ext>
                </a:extLst>
              </a:tr>
            </a:tbl>
          </a:graphicData>
        </a:graphic>
      </p:graphicFrame>
      <p:sp>
        <p:nvSpPr>
          <p:cNvPr id="4" name="Text Placeholder 3">
            <a:extLst>
              <a:ext uri="{FF2B5EF4-FFF2-40B4-BE49-F238E27FC236}">
                <a16:creationId xmlns:a16="http://schemas.microsoft.com/office/drawing/2014/main" id="{B64AAFAB-344F-49A3-ABDA-90EF489EBB0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876280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CF54F-D5D1-4D8C-9E53-79FF03F9CA56}"/>
              </a:ext>
            </a:extLst>
          </p:cNvPr>
          <p:cNvSpPr>
            <a:spLocks noGrp="1"/>
          </p:cNvSpPr>
          <p:nvPr>
            <p:ph type="title"/>
          </p:nvPr>
        </p:nvSpPr>
        <p:spPr/>
        <p:txBody>
          <a:bodyPr/>
          <a:lstStyle/>
          <a:p>
            <a:r>
              <a:rPr lang="de-DE"/>
              <a:t>Eigene Beiträge (Postings) | Autowelt Linz &amp; France Car - 3 of 7</a:t>
            </a:r>
            <a:endParaRPr lang="en-US"/>
          </a:p>
        </p:txBody>
      </p:sp>
      <p:graphicFrame>
        <p:nvGraphicFramePr>
          <p:cNvPr id="5" name="Table Placeholder 4">
            <a:extLst>
              <a:ext uri="{FF2B5EF4-FFF2-40B4-BE49-F238E27FC236}">
                <a16:creationId xmlns:a16="http://schemas.microsoft.com/office/drawing/2014/main" id="{008FABEA-5F0E-407F-A1AC-7180F8A98D92}"/>
              </a:ext>
            </a:extLst>
          </p:cNvPr>
          <p:cNvGraphicFramePr>
            <a:graphicFrameLocks noGrp="1"/>
          </p:cNvGraphicFramePr>
          <p:nvPr>
            <p:ph type="tbl" sz="quarter" idx="13"/>
            <p:extLst>
              <p:ext uri="{D42A27DB-BD31-4B8C-83A1-F6EECF244321}">
                <p14:modId xmlns:p14="http://schemas.microsoft.com/office/powerpoint/2010/main" val="859771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94862642"/>
                    </a:ext>
                  </a:extLst>
                </a:gridCol>
                <a:gridCol w="658368">
                  <a:extLst>
                    <a:ext uri="{9D8B030D-6E8A-4147-A177-3AD203B41FA5}">
                      <a16:colId xmlns:a16="http://schemas.microsoft.com/office/drawing/2014/main" val="3412616963"/>
                    </a:ext>
                  </a:extLst>
                </a:gridCol>
                <a:gridCol w="658368">
                  <a:extLst>
                    <a:ext uri="{9D8B030D-6E8A-4147-A177-3AD203B41FA5}">
                      <a16:colId xmlns:a16="http://schemas.microsoft.com/office/drawing/2014/main" val="3833882731"/>
                    </a:ext>
                  </a:extLst>
                </a:gridCol>
                <a:gridCol w="658368">
                  <a:extLst>
                    <a:ext uri="{9D8B030D-6E8A-4147-A177-3AD203B41FA5}">
                      <a16:colId xmlns:a16="http://schemas.microsoft.com/office/drawing/2014/main" val="1770206250"/>
                    </a:ext>
                  </a:extLst>
                </a:gridCol>
                <a:gridCol w="658368">
                  <a:extLst>
                    <a:ext uri="{9D8B030D-6E8A-4147-A177-3AD203B41FA5}">
                      <a16:colId xmlns:a16="http://schemas.microsoft.com/office/drawing/2014/main" val="583799496"/>
                    </a:ext>
                  </a:extLst>
                </a:gridCol>
                <a:gridCol w="658368">
                  <a:extLst>
                    <a:ext uri="{9D8B030D-6E8A-4147-A177-3AD203B41FA5}">
                      <a16:colId xmlns:a16="http://schemas.microsoft.com/office/drawing/2014/main" val="2485116929"/>
                    </a:ext>
                  </a:extLst>
                </a:gridCol>
                <a:gridCol w="658368">
                  <a:extLst>
                    <a:ext uri="{9D8B030D-6E8A-4147-A177-3AD203B41FA5}">
                      <a16:colId xmlns:a16="http://schemas.microsoft.com/office/drawing/2014/main" val="3556954821"/>
                    </a:ext>
                  </a:extLst>
                </a:gridCol>
                <a:gridCol w="658368">
                  <a:extLst>
                    <a:ext uri="{9D8B030D-6E8A-4147-A177-3AD203B41FA5}">
                      <a16:colId xmlns:a16="http://schemas.microsoft.com/office/drawing/2014/main" val="1281422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46362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- 2018-08-18 14:00:01 </a:t>
                      </a:r>
                      <a:r>
                        <a:rPr kumimoji="0" lang="de-DE" sz="1000" b="0" i="0" u="none" strike="noStrike" kern="1200" cap="none" spc="0" normalizeH="0" baseline="0" noProof="0">
                          <a:ln>
                            <a:noFill/>
                          </a:ln>
                          <a:solidFill>
                            <a:prstClr val="black"/>
                          </a:solidFill>
                          <a:effectLst/>
                          <a:uLnTx/>
                          <a:uFillTx/>
                          <a:latin typeface="+mn-lt"/>
                          <a:ea typeface="+mn-ea"/>
                          <a:cs typeface="+mn-cs"/>
                        </a:rPr>
                        <a:t> 
 Wir bauen um! 😍
Ganz nach dem neuen Konzept von Citroën "Be different. Feel good." erstrahlt unser Schauraum ab Anfang September in neuem Glanz.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7470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- 2018-08-17 13:00:00 </a:t>
                      </a:r>
                      <a:r>
                        <a:rPr kumimoji="0" lang="de-DE" sz="1000" b="0" i="0" u="none" strike="noStrike" kern="1200" cap="none" spc="0" normalizeH="0" baseline="0" noProof="0">
                          <a:ln>
                            <a:noFill/>
                          </a:ln>
                          <a:solidFill>
                            <a:prstClr val="black"/>
                          </a:solidFill>
                          <a:effectLst/>
                          <a:uLnTx/>
                          <a:uFillTx/>
                          <a:latin typeface="+mn-lt"/>
                          <a:ea typeface="+mn-ea"/>
                          <a:cs typeface="+mn-cs"/>
                        </a:rPr>
                        <a:t> 
 Na, könnte euer Löwe auch wieder mal ein bisschen Pflege vertragen? 😉 Wir kümmern uns für euch darum und bringen ihn wieder auf Vordermann! 😁👍
Jetzt gleich einen Termin in unserer zertifizierten  Peugeot-Werkstätte vereinbaren, ob zur Reparatur, zum Service oder einfach nur für eine gründliche Reinigung: 👉 https://autowelt-linz.com/werkstatt/peugeot/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4254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- 2018-08-15 09:00:00 </a:t>
                      </a:r>
                      <a:r>
                        <a:rPr kumimoji="0" lang="de-DE" sz="1000" b="0" i="0" u="none" strike="noStrike" kern="1200" cap="none" spc="0" normalizeH="0" baseline="0" noProof="0">
                          <a:ln>
                            <a:noFill/>
                          </a:ln>
                          <a:solidFill>
                            <a:prstClr val="black"/>
                          </a:solidFill>
                          <a:effectLst/>
                          <a:uLnTx/>
                          <a:uFillTx/>
                          <a:latin typeface="+mn-lt"/>
                          <a:ea typeface="+mn-ea"/>
                          <a:cs typeface="+mn-cs"/>
                        </a:rPr>
                        <a:t> 
 Schon gehört? 🙊😊
Volvo konnte den Umsatz im ersten Halbjahr 2018 um 14,6 % (!) steigern und erzielte damit auch das höchste Betriebsergebnis in der Geschichte des 🇸🇪️ Autobauers. 💪
Mehr Infos findet ihr hier: 👉 https://bit.ly/2LY3B2i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99100004"/>
                  </a:ext>
                </a:extLst>
              </a:tr>
            </a:tbl>
          </a:graphicData>
        </a:graphic>
      </p:graphicFrame>
      <p:sp>
        <p:nvSpPr>
          <p:cNvPr id="4" name="Text Placeholder 3">
            <a:extLst>
              <a:ext uri="{FF2B5EF4-FFF2-40B4-BE49-F238E27FC236}">
                <a16:creationId xmlns:a16="http://schemas.microsoft.com/office/drawing/2014/main" id="{B443341B-DC86-4210-A293-8A68F061915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0731684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10990-E07D-4D4A-AFF8-BC61FD729448}"/>
              </a:ext>
            </a:extLst>
          </p:cNvPr>
          <p:cNvSpPr>
            <a:spLocks noGrp="1"/>
          </p:cNvSpPr>
          <p:nvPr>
            <p:ph type="title"/>
          </p:nvPr>
        </p:nvSpPr>
        <p:spPr/>
        <p:txBody>
          <a:bodyPr/>
          <a:lstStyle/>
          <a:p>
            <a:r>
              <a:rPr lang="de-DE"/>
              <a:t>Eigene Beiträge (Postings) | Autowelt Linz &amp; France Car - 4 of 7</a:t>
            </a:r>
            <a:endParaRPr lang="en-US"/>
          </a:p>
        </p:txBody>
      </p:sp>
      <p:graphicFrame>
        <p:nvGraphicFramePr>
          <p:cNvPr id="5" name="Table Placeholder 4">
            <a:extLst>
              <a:ext uri="{FF2B5EF4-FFF2-40B4-BE49-F238E27FC236}">
                <a16:creationId xmlns:a16="http://schemas.microsoft.com/office/drawing/2014/main" id="{668A69B9-3DC2-494C-B660-6ED7C100C7DC}"/>
              </a:ext>
            </a:extLst>
          </p:cNvPr>
          <p:cNvGraphicFramePr>
            <a:graphicFrameLocks noGrp="1"/>
          </p:cNvGraphicFramePr>
          <p:nvPr>
            <p:ph type="tbl" sz="quarter" idx="13"/>
            <p:extLst>
              <p:ext uri="{D42A27DB-BD31-4B8C-83A1-F6EECF244321}">
                <p14:modId xmlns:p14="http://schemas.microsoft.com/office/powerpoint/2010/main" val="3192596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82555258"/>
                    </a:ext>
                  </a:extLst>
                </a:gridCol>
                <a:gridCol w="658368">
                  <a:extLst>
                    <a:ext uri="{9D8B030D-6E8A-4147-A177-3AD203B41FA5}">
                      <a16:colId xmlns:a16="http://schemas.microsoft.com/office/drawing/2014/main" val="2202438172"/>
                    </a:ext>
                  </a:extLst>
                </a:gridCol>
                <a:gridCol w="658368">
                  <a:extLst>
                    <a:ext uri="{9D8B030D-6E8A-4147-A177-3AD203B41FA5}">
                      <a16:colId xmlns:a16="http://schemas.microsoft.com/office/drawing/2014/main" val="3331100950"/>
                    </a:ext>
                  </a:extLst>
                </a:gridCol>
                <a:gridCol w="658368">
                  <a:extLst>
                    <a:ext uri="{9D8B030D-6E8A-4147-A177-3AD203B41FA5}">
                      <a16:colId xmlns:a16="http://schemas.microsoft.com/office/drawing/2014/main" val="1649188500"/>
                    </a:ext>
                  </a:extLst>
                </a:gridCol>
                <a:gridCol w="658368">
                  <a:extLst>
                    <a:ext uri="{9D8B030D-6E8A-4147-A177-3AD203B41FA5}">
                      <a16:colId xmlns:a16="http://schemas.microsoft.com/office/drawing/2014/main" val="3561188221"/>
                    </a:ext>
                  </a:extLst>
                </a:gridCol>
                <a:gridCol w="658368">
                  <a:extLst>
                    <a:ext uri="{9D8B030D-6E8A-4147-A177-3AD203B41FA5}">
                      <a16:colId xmlns:a16="http://schemas.microsoft.com/office/drawing/2014/main" val="1173607789"/>
                    </a:ext>
                  </a:extLst>
                </a:gridCol>
                <a:gridCol w="658368">
                  <a:extLst>
                    <a:ext uri="{9D8B030D-6E8A-4147-A177-3AD203B41FA5}">
                      <a16:colId xmlns:a16="http://schemas.microsoft.com/office/drawing/2014/main" val="1800782026"/>
                    </a:ext>
                  </a:extLst>
                </a:gridCol>
                <a:gridCol w="658368">
                  <a:extLst>
                    <a:ext uri="{9D8B030D-6E8A-4147-A177-3AD203B41FA5}">
                      <a16:colId xmlns:a16="http://schemas.microsoft.com/office/drawing/2014/main" val="517615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3026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- 2018-08-13 17:00:01 </a:t>
                      </a:r>
                      <a:r>
                        <a:rPr kumimoji="0" lang="en-US" sz="1000" b="0" i="0" u="none" strike="noStrike" kern="1200" cap="none" spc="0" normalizeH="0" baseline="0" noProof="0">
                          <a:ln>
                            <a:noFill/>
                          </a:ln>
                          <a:solidFill>
                            <a:prstClr val="black"/>
                          </a:solidFill>
                          <a:effectLst/>
                          <a:uLnTx/>
                          <a:uFillTx/>
                          <a:latin typeface="+mn-lt"/>
                          <a:ea typeface="+mn-ea"/>
                          <a:cs typeface="+mn-cs"/>
                        </a:rPr>
                        <a:t> 
 Unsere Ente wird 7️⃣0️⃣!
Der Citroën 2 CV feiert heuer sein 70 jähriges Jubiläum: Grund genug, ein Familientreffen der besonderen Art zu arrangieren. 😍
Mehr Infos gibt's hier 👉 http://bit.ly/2MgvW03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48308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- 2018-08-13 10:00:00 </a:t>
                      </a:r>
                      <a:r>
                        <a:rPr kumimoji="0" lang="en-US" sz="1000" b="0" i="0" u="none" strike="noStrike" kern="1200" cap="none" spc="0" normalizeH="0" baseline="0" noProof="0">
                          <a:ln>
                            <a:noFill/>
                          </a:ln>
                          <a:solidFill>
                            <a:prstClr val="black"/>
                          </a:solidFill>
                          <a:effectLst/>
                          <a:uLnTx/>
                          <a:uFillTx/>
                          <a:latin typeface="+mn-lt"/>
                          <a:ea typeface="+mn-ea"/>
                          <a:cs typeface="+mn-cs"/>
                        </a:rPr>
                        <a:t> 
 Du bist auf der Suche nach einem Fahrzeug mit genug Platz für den nächsten Urlaub? ☀️⛱️🏐
Der Citroën Spacetourer bietet reichlich Platz und Komfort für Kind und Kegel.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61679043"/>
                  </a:ext>
                </a:extLst>
              </a:tr>
            </a:tbl>
          </a:graphicData>
        </a:graphic>
      </p:graphicFrame>
      <p:sp>
        <p:nvSpPr>
          <p:cNvPr id="4" name="Text Placeholder 3">
            <a:extLst>
              <a:ext uri="{FF2B5EF4-FFF2-40B4-BE49-F238E27FC236}">
                <a16:creationId xmlns:a16="http://schemas.microsoft.com/office/drawing/2014/main" id="{2EC590E2-3BB5-4F72-A022-35671C19CCD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472920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9679F-0FD6-4FE6-9AE7-5FF7045EFDA8}"/>
              </a:ext>
            </a:extLst>
          </p:cNvPr>
          <p:cNvSpPr>
            <a:spLocks noGrp="1"/>
          </p:cNvSpPr>
          <p:nvPr>
            <p:ph type="title"/>
          </p:nvPr>
        </p:nvSpPr>
        <p:spPr/>
        <p:txBody>
          <a:bodyPr/>
          <a:lstStyle/>
          <a:p>
            <a:r>
              <a:rPr lang="de-DE"/>
              <a:t>Eigene Beiträge (Postings) | Autowelt Linz &amp; France Car - 5 of 7</a:t>
            </a:r>
            <a:endParaRPr lang="en-US"/>
          </a:p>
        </p:txBody>
      </p:sp>
      <p:graphicFrame>
        <p:nvGraphicFramePr>
          <p:cNvPr id="5" name="Table Placeholder 4">
            <a:extLst>
              <a:ext uri="{FF2B5EF4-FFF2-40B4-BE49-F238E27FC236}">
                <a16:creationId xmlns:a16="http://schemas.microsoft.com/office/drawing/2014/main" id="{227BE83F-DA1F-4143-AFBA-CBB22F83A60D}"/>
              </a:ext>
            </a:extLst>
          </p:cNvPr>
          <p:cNvGraphicFramePr>
            <a:graphicFrameLocks noGrp="1"/>
          </p:cNvGraphicFramePr>
          <p:nvPr>
            <p:ph type="tbl" sz="quarter" idx="13"/>
            <p:extLst>
              <p:ext uri="{D42A27DB-BD31-4B8C-83A1-F6EECF244321}">
                <p14:modId xmlns:p14="http://schemas.microsoft.com/office/powerpoint/2010/main" val="1227136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96956933"/>
                    </a:ext>
                  </a:extLst>
                </a:gridCol>
                <a:gridCol w="658368">
                  <a:extLst>
                    <a:ext uri="{9D8B030D-6E8A-4147-A177-3AD203B41FA5}">
                      <a16:colId xmlns:a16="http://schemas.microsoft.com/office/drawing/2014/main" val="1199447116"/>
                    </a:ext>
                  </a:extLst>
                </a:gridCol>
                <a:gridCol w="658368">
                  <a:extLst>
                    <a:ext uri="{9D8B030D-6E8A-4147-A177-3AD203B41FA5}">
                      <a16:colId xmlns:a16="http://schemas.microsoft.com/office/drawing/2014/main" val="4141100489"/>
                    </a:ext>
                  </a:extLst>
                </a:gridCol>
                <a:gridCol w="658368">
                  <a:extLst>
                    <a:ext uri="{9D8B030D-6E8A-4147-A177-3AD203B41FA5}">
                      <a16:colId xmlns:a16="http://schemas.microsoft.com/office/drawing/2014/main" val="751759193"/>
                    </a:ext>
                  </a:extLst>
                </a:gridCol>
                <a:gridCol w="658368">
                  <a:extLst>
                    <a:ext uri="{9D8B030D-6E8A-4147-A177-3AD203B41FA5}">
                      <a16:colId xmlns:a16="http://schemas.microsoft.com/office/drawing/2014/main" val="2603394416"/>
                    </a:ext>
                  </a:extLst>
                </a:gridCol>
                <a:gridCol w="658368">
                  <a:extLst>
                    <a:ext uri="{9D8B030D-6E8A-4147-A177-3AD203B41FA5}">
                      <a16:colId xmlns:a16="http://schemas.microsoft.com/office/drawing/2014/main" val="214998630"/>
                    </a:ext>
                  </a:extLst>
                </a:gridCol>
                <a:gridCol w="658368">
                  <a:extLst>
                    <a:ext uri="{9D8B030D-6E8A-4147-A177-3AD203B41FA5}">
                      <a16:colId xmlns:a16="http://schemas.microsoft.com/office/drawing/2014/main" val="2339829425"/>
                    </a:ext>
                  </a:extLst>
                </a:gridCol>
                <a:gridCol w="658368">
                  <a:extLst>
                    <a:ext uri="{9D8B030D-6E8A-4147-A177-3AD203B41FA5}">
                      <a16:colId xmlns:a16="http://schemas.microsoft.com/office/drawing/2014/main" val="492256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02858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- 2018-08-11 09:00:00 </a:t>
                      </a:r>
                      <a:r>
                        <a:rPr kumimoji="0" lang="de-DE" sz="1000" b="0" i="0" u="none" strike="noStrike" kern="1200" cap="none" spc="0" normalizeH="0" baseline="0" noProof="0">
                          <a:ln>
                            <a:noFill/>
                          </a:ln>
                          <a:solidFill>
                            <a:prstClr val="black"/>
                          </a:solidFill>
                          <a:effectLst/>
                          <a:uLnTx/>
                          <a:uFillTx/>
                          <a:latin typeface="+mn-lt"/>
                          <a:ea typeface="+mn-ea"/>
                          <a:cs typeface="+mn-cs"/>
                        </a:rPr>
                        <a:t> 
 Der neue Volvo V60 kommt zu Dir! 😎💪
Du willst den skaninavischen Hingucker probefahren? Kein Problem - wir bringen ihn direkt zu Deinem Wunschort! 🚗💨
Zur Online-Anmeldung geht's hier ➡️ http://bit.ly/der-v60-kommt-zu-dir
👉 Du sparst Dir die Anfahrt - ein geschulter Mitarbeiter bringt das Auto direkt zu Dir
👉 Du kannst eine ausführliche Testfahrt auf gewohntem Terrain durchführen - dafür bieten wir Dir ein Fenster von 1,5 Stunden
👉 Auch Abends bis 19:00 und samstags sind Probefahrten möglich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5913509"/>
                  </a:ext>
                </a:extLst>
              </a:tr>
            </a:tbl>
          </a:graphicData>
        </a:graphic>
      </p:graphicFrame>
      <p:sp>
        <p:nvSpPr>
          <p:cNvPr id="4" name="Text Placeholder 3">
            <a:extLst>
              <a:ext uri="{FF2B5EF4-FFF2-40B4-BE49-F238E27FC236}">
                <a16:creationId xmlns:a16="http://schemas.microsoft.com/office/drawing/2014/main" id="{C689F9A7-0B58-495C-95F5-E41FC39D446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1515018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4B6F0-A047-4438-843A-B09997E5DC1A}"/>
              </a:ext>
            </a:extLst>
          </p:cNvPr>
          <p:cNvSpPr>
            <a:spLocks noGrp="1"/>
          </p:cNvSpPr>
          <p:nvPr>
            <p:ph type="title"/>
          </p:nvPr>
        </p:nvSpPr>
        <p:spPr/>
        <p:txBody>
          <a:bodyPr/>
          <a:lstStyle/>
          <a:p>
            <a:r>
              <a:rPr lang="de-DE"/>
              <a:t>Eigene Beiträge (Postings) | Autowelt Linz &amp; France Car - 6 of 7</a:t>
            </a:r>
            <a:endParaRPr lang="en-US"/>
          </a:p>
        </p:txBody>
      </p:sp>
      <p:graphicFrame>
        <p:nvGraphicFramePr>
          <p:cNvPr id="5" name="Table Placeholder 4">
            <a:extLst>
              <a:ext uri="{FF2B5EF4-FFF2-40B4-BE49-F238E27FC236}">
                <a16:creationId xmlns:a16="http://schemas.microsoft.com/office/drawing/2014/main" id="{B662B822-517C-45E1-BD0E-693D580CDF9E}"/>
              </a:ext>
            </a:extLst>
          </p:cNvPr>
          <p:cNvGraphicFramePr>
            <a:graphicFrameLocks noGrp="1"/>
          </p:cNvGraphicFramePr>
          <p:nvPr>
            <p:ph type="tbl" sz="quarter" idx="13"/>
            <p:extLst>
              <p:ext uri="{D42A27DB-BD31-4B8C-83A1-F6EECF244321}">
                <p14:modId xmlns:p14="http://schemas.microsoft.com/office/powerpoint/2010/main" val="1955261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67338368"/>
                    </a:ext>
                  </a:extLst>
                </a:gridCol>
                <a:gridCol w="658368">
                  <a:extLst>
                    <a:ext uri="{9D8B030D-6E8A-4147-A177-3AD203B41FA5}">
                      <a16:colId xmlns:a16="http://schemas.microsoft.com/office/drawing/2014/main" val="4176015466"/>
                    </a:ext>
                  </a:extLst>
                </a:gridCol>
                <a:gridCol w="658368">
                  <a:extLst>
                    <a:ext uri="{9D8B030D-6E8A-4147-A177-3AD203B41FA5}">
                      <a16:colId xmlns:a16="http://schemas.microsoft.com/office/drawing/2014/main" val="952691228"/>
                    </a:ext>
                  </a:extLst>
                </a:gridCol>
                <a:gridCol w="658368">
                  <a:extLst>
                    <a:ext uri="{9D8B030D-6E8A-4147-A177-3AD203B41FA5}">
                      <a16:colId xmlns:a16="http://schemas.microsoft.com/office/drawing/2014/main" val="3065059206"/>
                    </a:ext>
                  </a:extLst>
                </a:gridCol>
                <a:gridCol w="658368">
                  <a:extLst>
                    <a:ext uri="{9D8B030D-6E8A-4147-A177-3AD203B41FA5}">
                      <a16:colId xmlns:a16="http://schemas.microsoft.com/office/drawing/2014/main" val="4201967734"/>
                    </a:ext>
                  </a:extLst>
                </a:gridCol>
                <a:gridCol w="658368">
                  <a:extLst>
                    <a:ext uri="{9D8B030D-6E8A-4147-A177-3AD203B41FA5}">
                      <a16:colId xmlns:a16="http://schemas.microsoft.com/office/drawing/2014/main" val="725720417"/>
                    </a:ext>
                  </a:extLst>
                </a:gridCol>
                <a:gridCol w="658368">
                  <a:extLst>
                    <a:ext uri="{9D8B030D-6E8A-4147-A177-3AD203B41FA5}">
                      <a16:colId xmlns:a16="http://schemas.microsoft.com/office/drawing/2014/main" val="1992737725"/>
                    </a:ext>
                  </a:extLst>
                </a:gridCol>
                <a:gridCol w="658368">
                  <a:extLst>
                    <a:ext uri="{9D8B030D-6E8A-4147-A177-3AD203B41FA5}">
                      <a16:colId xmlns:a16="http://schemas.microsoft.com/office/drawing/2014/main" val="3394661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89499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- 2018-08-10 14:00:01 </a:t>
                      </a:r>
                      <a:r>
                        <a:rPr kumimoji="0" lang="de-DE" sz="1000" b="0" i="0" u="none" strike="noStrike" kern="1200" cap="none" spc="0" normalizeH="0" baseline="0" noProof="0">
                          <a:ln>
                            <a:noFill/>
                          </a:ln>
                          <a:solidFill>
                            <a:prstClr val="black"/>
                          </a:solidFill>
                          <a:effectLst/>
                          <a:uLnTx/>
                          <a:uFillTx/>
                          <a:latin typeface="+mn-lt"/>
                          <a:ea typeface="+mn-ea"/>
                          <a:cs typeface="+mn-cs"/>
                        </a:rPr>
                        <a:t> 
 ✨Gewinnspiel - Citroën DS Zubehör ✨
Wir verlosen Preise im Wert von❗€ 280,-❗
⌚ Eine exklusive DS Herren-Armbanduhr
👔 Eine elegante Krawatte
💎 DS-Manschettenknöpfe
💼 Eine Dokumententasche
🧣 DS-Schals in hellbraun, braun und rot 
Was Du dafür tun musst? Like einfach unsere Seite und diesen Beitrag und schon bist du im Lostopf. 👍
Wem deiner Freunde würde einer der Gewinne gefallen? 🤔
▪️
▪️
▪️
Das Gewinnspiel endet am 17. August 2018 um 23:59. Die Gewinner werden in der Folgewoche von uns in den Kommentaren erwähnt.
Facebook steht mit diesem Gewinnspiel in keinerlei Verbindung und steht nicht als Ansprechpartner für das jeweilige Gewinnspiel zur Verfügung. Autowelt Linz GmbH, Impressum: www.autowelt-linz.com/impressum/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83520095"/>
                  </a:ext>
                </a:extLst>
              </a:tr>
            </a:tbl>
          </a:graphicData>
        </a:graphic>
      </p:graphicFrame>
      <p:sp>
        <p:nvSpPr>
          <p:cNvPr id="4" name="Text Placeholder 3">
            <a:extLst>
              <a:ext uri="{FF2B5EF4-FFF2-40B4-BE49-F238E27FC236}">
                <a16:creationId xmlns:a16="http://schemas.microsoft.com/office/drawing/2014/main" id="{703DBF25-49F8-4B76-80D2-0A14431CBDE9}"/>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1104069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2CD4B-F881-4163-BCDD-61A09D1AFD31}"/>
              </a:ext>
            </a:extLst>
          </p:cNvPr>
          <p:cNvSpPr>
            <a:spLocks noGrp="1"/>
          </p:cNvSpPr>
          <p:nvPr>
            <p:ph type="title"/>
          </p:nvPr>
        </p:nvSpPr>
        <p:spPr/>
        <p:txBody>
          <a:bodyPr/>
          <a:lstStyle/>
          <a:p>
            <a:r>
              <a:rPr lang="de-DE"/>
              <a:t>Eigene Beiträge (Postings) | Autowelt Linz &amp; France Car - 7 of 7</a:t>
            </a:r>
            <a:endParaRPr lang="en-US"/>
          </a:p>
        </p:txBody>
      </p:sp>
      <p:graphicFrame>
        <p:nvGraphicFramePr>
          <p:cNvPr id="5" name="Table Placeholder 4">
            <a:extLst>
              <a:ext uri="{FF2B5EF4-FFF2-40B4-BE49-F238E27FC236}">
                <a16:creationId xmlns:a16="http://schemas.microsoft.com/office/drawing/2014/main" id="{BE384E57-6A30-4645-A66B-764CEA54E2D8}"/>
              </a:ext>
            </a:extLst>
          </p:cNvPr>
          <p:cNvGraphicFramePr>
            <a:graphicFrameLocks noGrp="1"/>
          </p:cNvGraphicFramePr>
          <p:nvPr>
            <p:ph type="tbl" sz="quarter" idx="13"/>
            <p:extLst>
              <p:ext uri="{D42A27DB-BD31-4B8C-83A1-F6EECF244321}">
                <p14:modId xmlns:p14="http://schemas.microsoft.com/office/powerpoint/2010/main" val="1803939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53822288"/>
                    </a:ext>
                  </a:extLst>
                </a:gridCol>
                <a:gridCol w="658368">
                  <a:extLst>
                    <a:ext uri="{9D8B030D-6E8A-4147-A177-3AD203B41FA5}">
                      <a16:colId xmlns:a16="http://schemas.microsoft.com/office/drawing/2014/main" val="927626002"/>
                    </a:ext>
                  </a:extLst>
                </a:gridCol>
                <a:gridCol w="658368">
                  <a:extLst>
                    <a:ext uri="{9D8B030D-6E8A-4147-A177-3AD203B41FA5}">
                      <a16:colId xmlns:a16="http://schemas.microsoft.com/office/drawing/2014/main" val="2515066083"/>
                    </a:ext>
                  </a:extLst>
                </a:gridCol>
                <a:gridCol w="658368">
                  <a:extLst>
                    <a:ext uri="{9D8B030D-6E8A-4147-A177-3AD203B41FA5}">
                      <a16:colId xmlns:a16="http://schemas.microsoft.com/office/drawing/2014/main" val="1357618775"/>
                    </a:ext>
                  </a:extLst>
                </a:gridCol>
                <a:gridCol w="658368">
                  <a:extLst>
                    <a:ext uri="{9D8B030D-6E8A-4147-A177-3AD203B41FA5}">
                      <a16:colId xmlns:a16="http://schemas.microsoft.com/office/drawing/2014/main" val="4222267792"/>
                    </a:ext>
                  </a:extLst>
                </a:gridCol>
                <a:gridCol w="658368">
                  <a:extLst>
                    <a:ext uri="{9D8B030D-6E8A-4147-A177-3AD203B41FA5}">
                      <a16:colId xmlns:a16="http://schemas.microsoft.com/office/drawing/2014/main" val="414290280"/>
                    </a:ext>
                  </a:extLst>
                </a:gridCol>
                <a:gridCol w="658368">
                  <a:extLst>
                    <a:ext uri="{9D8B030D-6E8A-4147-A177-3AD203B41FA5}">
                      <a16:colId xmlns:a16="http://schemas.microsoft.com/office/drawing/2014/main" val="3547302204"/>
                    </a:ext>
                  </a:extLst>
                </a:gridCol>
                <a:gridCol w="658368">
                  <a:extLst>
                    <a:ext uri="{9D8B030D-6E8A-4147-A177-3AD203B41FA5}">
                      <a16:colId xmlns:a16="http://schemas.microsoft.com/office/drawing/2014/main" val="1332402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80373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- 2018-08-09 20:00:01 </a:t>
                      </a:r>
                      <a:r>
                        <a:rPr kumimoji="0" lang="de-DE" sz="1000" b="0" i="0" u="none" strike="noStrike" kern="1200" cap="none" spc="0" normalizeH="0" baseline="0" noProof="0">
                          <a:ln>
                            <a:noFill/>
                          </a:ln>
                          <a:solidFill>
                            <a:prstClr val="black"/>
                          </a:solidFill>
                          <a:effectLst/>
                          <a:uLnTx/>
                          <a:uFillTx/>
                          <a:latin typeface="+mn-lt"/>
                          <a:ea typeface="+mn-ea"/>
                          <a:cs typeface="+mn-cs"/>
                        </a:rPr>
                        <a:t> 
 Der hellste ⭐ am Autohimmel: Jetzt den Polestar 1 konfigurieren! 😎
Er gibt die Richtung an und du die Ausstattung. Hier geht's zum Konfigurator 👉 http://bit.ly/polestar-konfigurator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17084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- 2018-08-03 18:00:01 </a:t>
                      </a:r>
                      <a:r>
                        <a:rPr kumimoji="0" lang="en-US" sz="1000" b="0" i="0" u="none" strike="noStrike" kern="1200" cap="none" spc="0" normalizeH="0" baseline="0" noProof="0">
                          <a:ln>
                            <a:noFill/>
                          </a:ln>
                          <a:solidFill>
                            <a:prstClr val="black"/>
                          </a:solidFill>
                          <a:effectLst/>
                          <a:uLnTx/>
                          <a:uFillTx/>
                          <a:latin typeface="+mn-lt"/>
                          <a:ea typeface="+mn-ea"/>
                          <a:cs typeface="+mn-cs"/>
                        </a:rPr>
                        <a:t> 
 Der geräumige Citroën C4 Spacetourer bietet viel Platz für 👨‍👩‍👧‍👦  Familie, 🏞️ Freizeit und 🚵‍ Hobby.
Wir haben den innovativen Minivan für euch getestet.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7230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- 2018-08-01 17:00:01 </a:t>
                      </a:r>
                      <a:r>
                        <a:rPr kumimoji="0" lang="de-DE" sz="1000" b="0" i="0" u="none" strike="noStrike" kern="1200" cap="none" spc="0" normalizeH="0" baseline="0" noProof="0">
                          <a:ln>
                            <a:noFill/>
                          </a:ln>
                          <a:solidFill>
                            <a:prstClr val="black"/>
                          </a:solidFill>
                          <a:effectLst/>
                          <a:uLnTx/>
                          <a:uFillTx/>
                          <a:latin typeface="+mn-lt"/>
                          <a:ea typeface="+mn-ea"/>
                          <a:cs typeface="+mn-cs"/>
                        </a:rPr>
                        <a:t> 
 Der Volvo V60 ist bei uns jetzt auch im sportlichen R-Design erhältlich. 🤩
Das R-Design-Paket verfügt über eine eigenständige Optik und vielen zusätzlichen Extras. Ein besonderes Highlight ist die Benzin-Variante mit 310 PS und Allradantrieb.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68163170"/>
                  </a:ext>
                </a:extLst>
              </a:tr>
            </a:tbl>
          </a:graphicData>
        </a:graphic>
      </p:graphicFrame>
      <p:sp>
        <p:nvSpPr>
          <p:cNvPr id="4" name="Text Placeholder 3">
            <a:extLst>
              <a:ext uri="{FF2B5EF4-FFF2-40B4-BE49-F238E27FC236}">
                <a16:creationId xmlns:a16="http://schemas.microsoft.com/office/drawing/2014/main" id="{E9E7915F-EB3B-4984-9E1E-01B66C9230D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522219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2728E-1320-4416-BDEA-5562C4743B7B}"/>
              </a:ext>
            </a:extLst>
          </p:cNvPr>
          <p:cNvSpPr>
            <a:spLocks noGrp="1"/>
          </p:cNvSpPr>
          <p:nvPr>
            <p:ph type="title"/>
          </p:nvPr>
        </p:nvSpPr>
        <p:spPr/>
        <p:txBody>
          <a:bodyPr/>
          <a:lstStyle/>
          <a:p>
            <a:r>
              <a:rPr lang="en-US"/>
              <a:t>Eigene Beiträge (Postings) + Reactions | Autowelt Linz &amp; France Car - 1 of 10</a:t>
            </a:r>
          </a:p>
        </p:txBody>
      </p:sp>
      <p:graphicFrame>
        <p:nvGraphicFramePr>
          <p:cNvPr id="5" name="Table Placeholder 4">
            <a:extLst>
              <a:ext uri="{FF2B5EF4-FFF2-40B4-BE49-F238E27FC236}">
                <a16:creationId xmlns:a16="http://schemas.microsoft.com/office/drawing/2014/main" id="{00049B49-F794-4E35-86DD-2339C047F6E9}"/>
              </a:ext>
            </a:extLst>
          </p:cNvPr>
          <p:cNvGraphicFramePr>
            <a:graphicFrameLocks noGrp="1"/>
          </p:cNvGraphicFramePr>
          <p:nvPr>
            <p:ph type="tbl" sz="quarter" idx="13"/>
            <p:extLst>
              <p:ext uri="{D42A27DB-BD31-4B8C-83A1-F6EECF244321}">
                <p14:modId xmlns:p14="http://schemas.microsoft.com/office/powerpoint/2010/main" val="185720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16144149"/>
                    </a:ext>
                  </a:extLst>
                </a:gridCol>
                <a:gridCol w="822960">
                  <a:extLst>
                    <a:ext uri="{9D8B030D-6E8A-4147-A177-3AD203B41FA5}">
                      <a16:colId xmlns:a16="http://schemas.microsoft.com/office/drawing/2014/main" val="739744370"/>
                    </a:ext>
                  </a:extLst>
                </a:gridCol>
                <a:gridCol w="822960">
                  <a:extLst>
                    <a:ext uri="{9D8B030D-6E8A-4147-A177-3AD203B41FA5}">
                      <a16:colId xmlns:a16="http://schemas.microsoft.com/office/drawing/2014/main" val="4198357022"/>
                    </a:ext>
                  </a:extLst>
                </a:gridCol>
                <a:gridCol w="822960">
                  <a:extLst>
                    <a:ext uri="{9D8B030D-6E8A-4147-A177-3AD203B41FA5}">
                      <a16:colId xmlns:a16="http://schemas.microsoft.com/office/drawing/2014/main" val="925650947"/>
                    </a:ext>
                  </a:extLst>
                </a:gridCol>
                <a:gridCol w="822960">
                  <a:extLst>
                    <a:ext uri="{9D8B030D-6E8A-4147-A177-3AD203B41FA5}">
                      <a16:colId xmlns:a16="http://schemas.microsoft.com/office/drawing/2014/main" val="597497245"/>
                    </a:ext>
                  </a:extLst>
                </a:gridCol>
                <a:gridCol w="822960">
                  <a:extLst>
                    <a:ext uri="{9D8B030D-6E8A-4147-A177-3AD203B41FA5}">
                      <a16:colId xmlns:a16="http://schemas.microsoft.com/office/drawing/2014/main" val="1121137974"/>
                    </a:ext>
                  </a:extLst>
                </a:gridCol>
                <a:gridCol w="822960">
                  <a:extLst>
                    <a:ext uri="{9D8B030D-6E8A-4147-A177-3AD203B41FA5}">
                      <a16:colId xmlns:a16="http://schemas.microsoft.com/office/drawing/2014/main" val="1883585797"/>
                    </a:ext>
                  </a:extLst>
                </a:gridCol>
                <a:gridCol w="822960">
                  <a:extLst>
                    <a:ext uri="{9D8B030D-6E8A-4147-A177-3AD203B41FA5}">
                      <a16:colId xmlns:a16="http://schemas.microsoft.com/office/drawing/2014/main" val="3806138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858027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- 2018-08-31 13:00:00 </a:t>
                      </a:r>
                      <a:r>
                        <a:rPr kumimoji="0" lang="de-DE" sz="1000" b="0" i="0" u="none" strike="noStrike" kern="1200" cap="none" spc="0" normalizeH="0" baseline="0" noProof="0">
                          <a:ln>
                            <a:noFill/>
                          </a:ln>
                          <a:solidFill>
                            <a:prstClr val="black"/>
                          </a:solidFill>
                          <a:effectLst/>
                          <a:uLnTx/>
                          <a:uFillTx/>
                          <a:latin typeface="+mn-lt"/>
                          <a:ea typeface="+mn-ea"/>
                          <a:cs typeface="+mn-cs"/>
                        </a:rPr>
                        <a:t> 
 Einfach mal raus! 😊
Den Alltag hinter sich lassen und seine Probleme nur mehr im Rückspiegel sehen: Wir wünschen ein erholsames Wochenende mit euren vierrädrigen Begleitern!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32743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- 2018-08-29 17:00:01 </a:t>
                      </a:r>
                      <a:r>
                        <a:rPr kumimoji="0" lang="de-DE" sz="1000" b="0" i="0" u="none" strike="noStrike" kern="1200" cap="none" spc="0" normalizeH="0" baseline="0" noProof="0">
                          <a:ln>
                            <a:noFill/>
                          </a:ln>
                          <a:solidFill>
                            <a:prstClr val="black"/>
                          </a:solidFill>
                          <a:effectLst/>
                          <a:uLnTx/>
                          <a:uFillTx/>
                          <a:latin typeface="+mn-lt"/>
                          <a:ea typeface="+mn-ea"/>
                          <a:cs typeface="+mn-cs"/>
                        </a:rPr>
                        <a:t> 
 #BreakingNews: Volvo Cars will seine SUV-Produktion nach Europa verlagern! ☝️
Bei Volvo deutet alles auf ein erneutes Rekordjahr hin. Sowohl was den Umsatz als auch den Gewinn angeht. 👍 Aufgrund der US-Zölle auf Importe aus China wird das Unternehmen die Produktion seiner SUV-Modelle nun nach Europa verlagern.
Aber lest selbst: 👉 https://bit.ly/2vj6AIA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60265302"/>
                  </a:ext>
                </a:extLst>
              </a:tr>
            </a:tbl>
          </a:graphicData>
        </a:graphic>
      </p:graphicFrame>
      <p:sp>
        <p:nvSpPr>
          <p:cNvPr id="4" name="Text Placeholder 3">
            <a:extLst>
              <a:ext uri="{FF2B5EF4-FFF2-40B4-BE49-F238E27FC236}">
                <a16:creationId xmlns:a16="http://schemas.microsoft.com/office/drawing/2014/main" id="{97268B68-E433-44DD-9EBB-20AEA21A3D16}"/>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5436286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B9466-C4A7-4450-97D6-BAC9CA361293}"/>
              </a:ext>
            </a:extLst>
          </p:cNvPr>
          <p:cNvSpPr>
            <a:spLocks noGrp="1"/>
          </p:cNvSpPr>
          <p:nvPr>
            <p:ph type="title"/>
          </p:nvPr>
        </p:nvSpPr>
        <p:spPr/>
        <p:txBody>
          <a:bodyPr/>
          <a:lstStyle/>
          <a:p>
            <a:r>
              <a:rPr lang="en-US"/>
              <a:t>Eigene Beiträge (Postings) + Reactions | Autowelt Linz &amp; France Car - 2 of 10</a:t>
            </a:r>
          </a:p>
        </p:txBody>
      </p:sp>
      <p:graphicFrame>
        <p:nvGraphicFramePr>
          <p:cNvPr id="5" name="Table Placeholder 4">
            <a:extLst>
              <a:ext uri="{FF2B5EF4-FFF2-40B4-BE49-F238E27FC236}">
                <a16:creationId xmlns:a16="http://schemas.microsoft.com/office/drawing/2014/main" id="{A8EC944A-FC3C-4148-B277-D74CD2127C3D}"/>
              </a:ext>
            </a:extLst>
          </p:cNvPr>
          <p:cNvGraphicFramePr>
            <a:graphicFrameLocks noGrp="1"/>
          </p:cNvGraphicFramePr>
          <p:nvPr>
            <p:ph type="tbl" sz="quarter" idx="13"/>
            <p:extLst>
              <p:ext uri="{D42A27DB-BD31-4B8C-83A1-F6EECF244321}">
                <p14:modId xmlns:p14="http://schemas.microsoft.com/office/powerpoint/2010/main" val="1107283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28411928"/>
                    </a:ext>
                  </a:extLst>
                </a:gridCol>
                <a:gridCol w="822960">
                  <a:extLst>
                    <a:ext uri="{9D8B030D-6E8A-4147-A177-3AD203B41FA5}">
                      <a16:colId xmlns:a16="http://schemas.microsoft.com/office/drawing/2014/main" val="443892664"/>
                    </a:ext>
                  </a:extLst>
                </a:gridCol>
                <a:gridCol w="822960">
                  <a:extLst>
                    <a:ext uri="{9D8B030D-6E8A-4147-A177-3AD203B41FA5}">
                      <a16:colId xmlns:a16="http://schemas.microsoft.com/office/drawing/2014/main" val="2925529913"/>
                    </a:ext>
                  </a:extLst>
                </a:gridCol>
                <a:gridCol w="822960">
                  <a:extLst>
                    <a:ext uri="{9D8B030D-6E8A-4147-A177-3AD203B41FA5}">
                      <a16:colId xmlns:a16="http://schemas.microsoft.com/office/drawing/2014/main" val="1026564270"/>
                    </a:ext>
                  </a:extLst>
                </a:gridCol>
                <a:gridCol w="822960">
                  <a:extLst>
                    <a:ext uri="{9D8B030D-6E8A-4147-A177-3AD203B41FA5}">
                      <a16:colId xmlns:a16="http://schemas.microsoft.com/office/drawing/2014/main" val="3820129819"/>
                    </a:ext>
                  </a:extLst>
                </a:gridCol>
                <a:gridCol w="822960">
                  <a:extLst>
                    <a:ext uri="{9D8B030D-6E8A-4147-A177-3AD203B41FA5}">
                      <a16:colId xmlns:a16="http://schemas.microsoft.com/office/drawing/2014/main" val="847232814"/>
                    </a:ext>
                  </a:extLst>
                </a:gridCol>
                <a:gridCol w="822960">
                  <a:extLst>
                    <a:ext uri="{9D8B030D-6E8A-4147-A177-3AD203B41FA5}">
                      <a16:colId xmlns:a16="http://schemas.microsoft.com/office/drawing/2014/main" val="2292911114"/>
                    </a:ext>
                  </a:extLst>
                </a:gridCol>
                <a:gridCol w="822960">
                  <a:extLst>
                    <a:ext uri="{9D8B030D-6E8A-4147-A177-3AD203B41FA5}">
                      <a16:colId xmlns:a16="http://schemas.microsoft.com/office/drawing/2014/main" val="378534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899032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- 2018-08-27 12:00:00 </a:t>
                      </a:r>
                      <a:r>
                        <a:rPr kumimoji="0" lang="de-DE" sz="1000" b="0" i="0" u="none" strike="noStrike" kern="1200" cap="none" spc="0" normalizeH="0" baseline="0" noProof="0">
                          <a:ln>
                            <a:noFill/>
                          </a:ln>
                          <a:solidFill>
                            <a:prstClr val="black"/>
                          </a:solidFill>
                          <a:effectLst/>
                          <a:uLnTx/>
                          <a:uFillTx/>
                          <a:latin typeface="+mn-lt"/>
                          <a:ea typeface="+mn-ea"/>
                          <a:cs typeface="+mn-cs"/>
                        </a:rPr>
                        <a:t> 
 Wer von euch ist auch so ein großer Oldtimer-Fan 🚙 wie wir? 😃
Schaut mal, was für ein Prachtstück wir hier gefunden haben: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46675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- 2018-08-25 09:00:00 </a:t>
                      </a:r>
                      <a:r>
                        <a:rPr kumimoji="0" lang="de-DE" sz="1000" b="0" i="0" u="none" strike="noStrike" kern="1200" cap="none" spc="0" normalizeH="0" baseline="0" noProof="0">
                          <a:ln>
                            <a:noFill/>
                          </a:ln>
                          <a:solidFill>
                            <a:prstClr val="black"/>
                          </a:solidFill>
                          <a:effectLst/>
                          <a:uLnTx/>
                          <a:uFillTx/>
                          <a:latin typeface="+mn-lt"/>
                          <a:ea typeface="+mn-ea"/>
                          <a:cs typeface="+mn-cs"/>
                        </a:rPr>
                        <a:t> 
 Urlaubszeit = Reisezeit! 🚙
Für uns gilt stets: Der Weg ist das Ziel.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7539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- 2018-08-24 16:10:09 </a:t>
                      </a:r>
                      <a:r>
                        <a:rPr kumimoji="0" lang="de-DE" sz="1000" b="0" i="0" u="none" strike="noStrike" kern="1200" cap="none" spc="0" normalizeH="0" baseline="0" noProof="0">
                          <a:ln>
                            <a:noFill/>
                          </a:ln>
                          <a:solidFill>
                            <a:prstClr val="black"/>
                          </a:solidFill>
                          <a:effectLst/>
                          <a:uLnTx/>
                          <a:uFillTx/>
                          <a:latin typeface="+mn-lt"/>
                          <a:ea typeface="+mn-ea"/>
                          <a:cs typeface="+mn-cs"/>
                        </a:rPr>
                        <a:t> 
 Eben wurden unsere ersten neuen Citroën Berlingo angeliefert und stehen ab sofort zur Besichtigung und Probefahrt bei uns bereit.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97266674"/>
                  </a:ext>
                </a:extLst>
              </a:tr>
            </a:tbl>
          </a:graphicData>
        </a:graphic>
      </p:graphicFrame>
      <p:sp>
        <p:nvSpPr>
          <p:cNvPr id="4" name="Text Placeholder 3">
            <a:extLst>
              <a:ext uri="{FF2B5EF4-FFF2-40B4-BE49-F238E27FC236}">
                <a16:creationId xmlns:a16="http://schemas.microsoft.com/office/drawing/2014/main" id="{AA2CACAC-2849-4CC3-82F9-D88D4A4DBB6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8796280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6ABE7-AB23-427A-99E6-8FBA8C94114E}"/>
              </a:ext>
            </a:extLst>
          </p:cNvPr>
          <p:cNvSpPr>
            <a:spLocks noGrp="1"/>
          </p:cNvSpPr>
          <p:nvPr>
            <p:ph type="title"/>
          </p:nvPr>
        </p:nvSpPr>
        <p:spPr/>
        <p:txBody>
          <a:bodyPr/>
          <a:lstStyle/>
          <a:p>
            <a:r>
              <a:rPr lang="en-US"/>
              <a:t>Eigene Beiträge (Postings) + Reactions | Autowelt Linz &amp; France Car - 3 of 10</a:t>
            </a:r>
          </a:p>
        </p:txBody>
      </p:sp>
      <p:graphicFrame>
        <p:nvGraphicFramePr>
          <p:cNvPr id="5" name="Table Placeholder 4">
            <a:extLst>
              <a:ext uri="{FF2B5EF4-FFF2-40B4-BE49-F238E27FC236}">
                <a16:creationId xmlns:a16="http://schemas.microsoft.com/office/drawing/2014/main" id="{267FA4C4-8B89-4F21-A143-96B78F65E6AC}"/>
              </a:ext>
            </a:extLst>
          </p:cNvPr>
          <p:cNvGraphicFramePr>
            <a:graphicFrameLocks noGrp="1"/>
          </p:cNvGraphicFramePr>
          <p:nvPr>
            <p:ph type="tbl" sz="quarter" idx="13"/>
            <p:extLst>
              <p:ext uri="{D42A27DB-BD31-4B8C-83A1-F6EECF244321}">
                <p14:modId xmlns:p14="http://schemas.microsoft.com/office/powerpoint/2010/main" val="394720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18615903"/>
                    </a:ext>
                  </a:extLst>
                </a:gridCol>
                <a:gridCol w="822960">
                  <a:extLst>
                    <a:ext uri="{9D8B030D-6E8A-4147-A177-3AD203B41FA5}">
                      <a16:colId xmlns:a16="http://schemas.microsoft.com/office/drawing/2014/main" val="1249828119"/>
                    </a:ext>
                  </a:extLst>
                </a:gridCol>
                <a:gridCol w="822960">
                  <a:extLst>
                    <a:ext uri="{9D8B030D-6E8A-4147-A177-3AD203B41FA5}">
                      <a16:colId xmlns:a16="http://schemas.microsoft.com/office/drawing/2014/main" val="3200246673"/>
                    </a:ext>
                  </a:extLst>
                </a:gridCol>
                <a:gridCol w="822960">
                  <a:extLst>
                    <a:ext uri="{9D8B030D-6E8A-4147-A177-3AD203B41FA5}">
                      <a16:colId xmlns:a16="http://schemas.microsoft.com/office/drawing/2014/main" val="2453254988"/>
                    </a:ext>
                  </a:extLst>
                </a:gridCol>
                <a:gridCol w="822960">
                  <a:extLst>
                    <a:ext uri="{9D8B030D-6E8A-4147-A177-3AD203B41FA5}">
                      <a16:colId xmlns:a16="http://schemas.microsoft.com/office/drawing/2014/main" val="1536055315"/>
                    </a:ext>
                  </a:extLst>
                </a:gridCol>
                <a:gridCol w="822960">
                  <a:extLst>
                    <a:ext uri="{9D8B030D-6E8A-4147-A177-3AD203B41FA5}">
                      <a16:colId xmlns:a16="http://schemas.microsoft.com/office/drawing/2014/main" val="242073083"/>
                    </a:ext>
                  </a:extLst>
                </a:gridCol>
                <a:gridCol w="822960">
                  <a:extLst>
                    <a:ext uri="{9D8B030D-6E8A-4147-A177-3AD203B41FA5}">
                      <a16:colId xmlns:a16="http://schemas.microsoft.com/office/drawing/2014/main" val="2520262751"/>
                    </a:ext>
                  </a:extLst>
                </a:gridCol>
                <a:gridCol w="822960">
                  <a:extLst>
                    <a:ext uri="{9D8B030D-6E8A-4147-A177-3AD203B41FA5}">
                      <a16:colId xmlns:a16="http://schemas.microsoft.com/office/drawing/2014/main" val="4074529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15299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- 2018-08-23 17:00:01 </a:t>
                      </a:r>
                      <a:r>
                        <a:rPr kumimoji="0" lang="de-DE" sz="1000" b="0" i="0" u="none" strike="noStrike" kern="1200" cap="none" spc="0" normalizeH="0" baseline="0" noProof="0">
                          <a:ln>
                            <a:noFill/>
                          </a:ln>
                          <a:solidFill>
                            <a:prstClr val="black"/>
                          </a:solidFill>
                          <a:effectLst/>
                          <a:uLnTx/>
                          <a:uFillTx/>
                          <a:latin typeface="+mn-lt"/>
                          <a:ea typeface="+mn-ea"/>
                          <a:cs typeface="+mn-cs"/>
                        </a:rPr>
                        <a:t> 
 Heute haben wir einen kleinen Ausblick auf die Zukunft von Volvo Cars für euch: das erste vollelektrische Modell des schwedischen Autobauers, angelehnt an den neuen V40, kommt 2019. 😍
Nach dem Hybridmodell #Polestar 1, folgt nun der vollelektrische Polestar 2. 👍
Hier erfahrt ihr mehr über die wahrscheinlich härteste Konkurrenz des Tesla Model 3: 👉 https://bit.ly/2OeGWM0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65673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- 2018-08-22 20:00:00 </a:t>
                      </a:r>
                      <a:r>
                        <a:rPr kumimoji="0" lang="de-DE" sz="1000" b="0" i="0" u="none" strike="noStrike" kern="1200" cap="none" spc="0" normalizeH="0" baseline="0" noProof="0">
                          <a:ln>
                            <a:noFill/>
                          </a:ln>
                          <a:solidFill>
                            <a:prstClr val="black"/>
                          </a:solidFill>
                          <a:effectLst/>
                          <a:uLnTx/>
                          <a:uFillTx/>
                          <a:latin typeface="+mn-lt"/>
                          <a:ea typeface="+mn-ea"/>
                          <a:cs typeface="+mn-cs"/>
                        </a:rPr>
                        <a:t> 
 Ab 1. September wird für viele der Autokauf teurer! 😲
Jetzt schnell sein und noch bis Ende August beim Autokauf sparen. Danach werden alle Neuzulassungen zu den höheren Verbrauchswerten besteuert.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37140979"/>
                  </a:ext>
                </a:extLst>
              </a:tr>
            </a:tbl>
          </a:graphicData>
        </a:graphic>
      </p:graphicFrame>
      <p:sp>
        <p:nvSpPr>
          <p:cNvPr id="4" name="Text Placeholder 3">
            <a:extLst>
              <a:ext uri="{FF2B5EF4-FFF2-40B4-BE49-F238E27FC236}">
                <a16:creationId xmlns:a16="http://schemas.microsoft.com/office/drawing/2014/main" id="{E34BF8F1-B6C5-4B67-A4A9-D2F8C982F0E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812274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EAFCF-9F73-4632-95C7-2C3E5A64907E}"/>
              </a:ext>
            </a:extLst>
          </p:cNvPr>
          <p:cNvSpPr>
            <a:spLocks noGrp="1"/>
          </p:cNvSpPr>
          <p:nvPr>
            <p:ph type="title"/>
          </p:nvPr>
        </p:nvSpPr>
        <p:spPr/>
        <p:txBody>
          <a:bodyPr/>
          <a:lstStyle/>
          <a:p>
            <a:r>
              <a:rPr lang="en-US"/>
              <a:t>Eigene Beiträge (Postings) + Reactions | Autowelt Linz &amp; France Car - 4 of 10</a:t>
            </a:r>
          </a:p>
        </p:txBody>
      </p:sp>
      <p:graphicFrame>
        <p:nvGraphicFramePr>
          <p:cNvPr id="5" name="Table Placeholder 4">
            <a:extLst>
              <a:ext uri="{FF2B5EF4-FFF2-40B4-BE49-F238E27FC236}">
                <a16:creationId xmlns:a16="http://schemas.microsoft.com/office/drawing/2014/main" id="{DBE6FBCB-7083-455C-B2EF-29F2AE12FA70}"/>
              </a:ext>
            </a:extLst>
          </p:cNvPr>
          <p:cNvGraphicFramePr>
            <a:graphicFrameLocks noGrp="1"/>
          </p:cNvGraphicFramePr>
          <p:nvPr>
            <p:ph type="tbl" sz="quarter" idx="13"/>
            <p:extLst>
              <p:ext uri="{D42A27DB-BD31-4B8C-83A1-F6EECF244321}">
                <p14:modId xmlns:p14="http://schemas.microsoft.com/office/powerpoint/2010/main" val="2015155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55710669"/>
                    </a:ext>
                  </a:extLst>
                </a:gridCol>
                <a:gridCol w="822960">
                  <a:extLst>
                    <a:ext uri="{9D8B030D-6E8A-4147-A177-3AD203B41FA5}">
                      <a16:colId xmlns:a16="http://schemas.microsoft.com/office/drawing/2014/main" val="3487355079"/>
                    </a:ext>
                  </a:extLst>
                </a:gridCol>
                <a:gridCol w="822960">
                  <a:extLst>
                    <a:ext uri="{9D8B030D-6E8A-4147-A177-3AD203B41FA5}">
                      <a16:colId xmlns:a16="http://schemas.microsoft.com/office/drawing/2014/main" val="644920557"/>
                    </a:ext>
                  </a:extLst>
                </a:gridCol>
                <a:gridCol w="822960">
                  <a:extLst>
                    <a:ext uri="{9D8B030D-6E8A-4147-A177-3AD203B41FA5}">
                      <a16:colId xmlns:a16="http://schemas.microsoft.com/office/drawing/2014/main" val="2593697761"/>
                    </a:ext>
                  </a:extLst>
                </a:gridCol>
                <a:gridCol w="822960">
                  <a:extLst>
                    <a:ext uri="{9D8B030D-6E8A-4147-A177-3AD203B41FA5}">
                      <a16:colId xmlns:a16="http://schemas.microsoft.com/office/drawing/2014/main" val="3049237609"/>
                    </a:ext>
                  </a:extLst>
                </a:gridCol>
                <a:gridCol w="822960">
                  <a:extLst>
                    <a:ext uri="{9D8B030D-6E8A-4147-A177-3AD203B41FA5}">
                      <a16:colId xmlns:a16="http://schemas.microsoft.com/office/drawing/2014/main" val="1597706700"/>
                    </a:ext>
                  </a:extLst>
                </a:gridCol>
                <a:gridCol w="822960">
                  <a:extLst>
                    <a:ext uri="{9D8B030D-6E8A-4147-A177-3AD203B41FA5}">
                      <a16:colId xmlns:a16="http://schemas.microsoft.com/office/drawing/2014/main" val="4171244405"/>
                    </a:ext>
                  </a:extLst>
                </a:gridCol>
                <a:gridCol w="822960">
                  <a:extLst>
                    <a:ext uri="{9D8B030D-6E8A-4147-A177-3AD203B41FA5}">
                      <a16:colId xmlns:a16="http://schemas.microsoft.com/office/drawing/2014/main" val="388968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786002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- 2018-08-18 14:00:01 </a:t>
                      </a:r>
                      <a:r>
                        <a:rPr kumimoji="0" lang="de-DE" sz="1000" b="0" i="0" u="none" strike="noStrike" kern="1200" cap="none" spc="0" normalizeH="0" baseline="0" noProof="0">
                          <a:ln>
                            <a:noFill/>
                          </a:ln>
                          <a:solidFill>
                            <a:prstClr val="black"/>
                          </a:solidFill>
                          <a:effectLst/>
                          <a:uLnTx/>
                          <a:uFillTx/>
                          <a:latin typeface="+mn-lt"/>
                          <a:ea typeface="+mn-ea"/>
                          <a:cs typeface="+mn-cs"/>
                        </a:rPr>
                        <a:t> 
 Wir bauen um! 😍
Ganz nach dem neuen Konzept von Citroën "Be different. Feel good." erstrahlt unser Schauraum ab Anfang September in neuem Glanz.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52144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- 2018-08-17 13:00:00 </a:t>
                      </a:r>
                      <a:r>
                        <a:rPr kumimoji="0" lang="de-DE" sz="1000" b="0" i="0" u="none" strike="noStrike" kern="1200" cap="none" spc="0" normalizeH="0" baseline="0" noProof="0">
                          <a:ln>
                            <a:noFill/>
                          </a:ln>
                          <a:solidFill>
                            <a:prstClr val="black"/>
                          </a:solidFill>
                          <a:effectLst/>
                          <a:uLnTx/>
                          <a:uFillTx/>
                          <a:latin typeface="+mn-lt"/>
                          <a:ea typeface="+mn-ea"/>
                          <a:cs typeface="+mn-cs"/>
                        </a:rPr>
                        <a:t> 
 Na, könnte euer Löwe auch wieder mal ein bisschen Pflege vertragen? 😉 Wir kümmern uns für euch darum und bringen ihn wieder auf Vordermann! 😁👍
Jetzt gleich einen Termin in unserer zertifizierten  Peugeot-Werkstätte vereinbaren, ob zur Reparatur, zum Service oder einfach nur für eine gründliche Reinigung: 👉 https://autowelt-linz.com/werkstatt/peugeot/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17193007"/>
                  </a:ext>
                </a:extLst>
              </a:tr>
            </a:tbl>
          </a:graphicData>
        </a:graphic>
      </p:graphicFrame>
      <p:sp>
        <p:nvSpPr>
          <p:cNvPr id="4" name="Text Placeholder 3">
            <a:extLst>
              <a:ext uri="{FF2B5EF4-FFF2-40B4-BE49-F238E27FC236}">
                <a16:creationId xmlns:a16="http://schemas.microsoft.com/office/drawing/2014/main" id="{329C1896-57A9-475D-86E5-6CDAFE63900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3396717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0B984-7505-4C11-9876-E1C6010B1300}"/>
              </a:ext>
            </a:extLst>
          </p:cNvPr>
          <p:cNvSpPr>
            <a:spLocks noGrp="1"/>
          </p:cNvSpPr>
          <p:nvPr>
            <p:ph type="title"/>
          </p:nvPr>
        </p:nvSpPr>
        <p:spPr/>
        <p:txBody>
          <a:bodyPr/>
          <a:lstStyle/>
          <a:p>
            <a:r>
              <a:rPr lang="en-US"/>
              <a:t>Eigene Beiträge (Postings) + Reactions | Autowelt Linz &amp; France Car - 5 of 10</a:t>
            </a:r>
          </a:p>
        </p:txBody>
      </p:sp>
      <p:graphicFrame>
        <p:nvGraphicFramePr>
          <p:cNvPr id="5" name="Table Placeholder 4">
            <a:extLst>
              <a:ext uri="{FF2B5EF4-FFF2-40B4-BE49-F238E27FC236}">
                <a16:creationId xmlns:a16="http://schemas.microsoft.com/office/drawing/2014/main" id="{7460DC45-F0B6-4BCC-8D44-4A04AB94FABE}"/>
              </a:ext>
            </a:extLst>
          </p:cNvPr>
          <p:cNvGraphicFramePr>
            <a:graphicFrameLocks noGrp="1"/>
          </p:cNvGraphicFramePr>
          <p:nvPr>
            <p:ph type="tbl" sz="quarter" idx="13"/>
            <p:extLst>
              <p:ext uri="{D42A27DB-BD31-4B8C-83A1-F6EECF244321}">
                <p14:modId xmlns:p14="http://schemas.microsoft.com/office/powerpoint/2010/main" val="3744183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97168247"/>
                    </a:ext>
                  </a:extLst>
                </a:gridCol>
                <a:gridCol w="822960">
                  <a:extLst>
                    <a:ext uri="{9D8B030D-6E8A-4147-A177-3AD203B41FA5}">
                      <a16:colId xmlns:a16="http://schemas.microsoft.com/office/drawing/2014/main" val="3931360992"/>
                    </a:ext>
                  </a:extLst>
                </a:gridCol>
                <a:gridCol w="822960">
                  <a:extLst>
                    <a:ext uri="{9D8B030D-6E8A-4147-A177-3AD203B41FA5}">
                      <a16:colId xmlns:a16="http://schemas.microsoft.com/office/drawing/2014/main" val="1660957096"/>
                    </a:ext>
                  </a:extLst>
                </a:gridCol>
                <a:gridCol w="822960">
                  <a:extLst>
                    <a:ext uri="{9D8B030D-6E8A-4147-A177-3AD203B41FA5}">
                      <a16:colId xmlns:a16="http://schemas.microsoft.com/office/drawing/2014/main" val="4038457024"/>
                    </a:ext>
                  </a:extLst>
                </a:gridCol>
                <a:gridCol w="822960">
                  <a:extLst>
                    <a:ext uri="{9D8B030D-6E8A-4147-A177-3AD203B41FA5}">
                      <a16:colId xmlns:a16="http://schemas.microsoft.com/office/drawing/2014/main" val="2942794635"/>
                    </a:ext>
                  </a:extLst>
                </a:gridCol>
                <a:gridCol w="822960">
                  <a:extLst>
                    <a:ext uri="{9D8B030D-6E8A-4147-A177-3AD203B41FA5}">
                      <a16:colId xmlns:a16="http://schemas.microsoft.com/office/drawing/2014/main" val="2319342607"/>
                    </a:ext>
                  </a:extLst>
                </a:gridCol>
                <a:gridCol w="822960">
                  <a:extLst>
                    <a:ext uri="{9D8B030D-6E8A-4147-A177-3AD203B41FA5}">
                      <a16:colId xmlns:a16="http://schemas.microsoft.com/office/drawing/2014/main" val="128088500"/>
                    </a:ext>
                  </a:extLst>
                </a:gridCol>
                <a:gridCol w="822960">
                  <a:extLst>
                    <a:ext uri="{9D8B030D-6E8A-4147-A177-3AD203B41FA5}">
                      <a16:colId xmlns:a16="http://schemas.microsoft.com/office/drawing/2014/main" val="3683624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55738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- 2018-08-15 09:00:00 </a:t>
                      </a:r>
                      <a:r>
                        <a:rPr kumimoji="0" lang="de-DE" sz="1000" b="0" i="0" u="none" strike="noStrike" kern="1200" cap="none" spc="0" normalizeH="0" baseline="0" noProof="0">
                          <a:ln>
                            <a:noFill/>
                          </a:ln>
                          <a:solidFill>
                            <a:prstClr val="black"/>
                          </a:solidFill>
                          <a:effectLst/>
                          <a:uLnTx/>
                          <a:uFillTx/>
                          <a:latin typeface="+mn-lt"/>
                          <a:ea typeface="+mn-ea"/>
                          <a:cs typeface="+mn-cs"/>
                        </a:rPr>
                        <a:t> 
 Schon gehört? 🙊😊
Volvo konnte den Umsatz im ersten Halbjahr 2018 um 14,6 % (!) steigern und erzielte damit auch das höchste Betriebsergebnis in der Geschichte des 🇸🇪️ Autobauers. 💪
Mehr Infos findet ihr hier: 👉 https://bit.ly/2LY3B2i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34365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- 2018-08-13 17:00:01 </a:t>
                      </a:r>
                      <a:r>
                        <a:rPr kumimoji="0" lang="en-US" sz="1000" b="0" i="0" u="none" strike="noStrike" kern="1200" cap="none" spc="0" normalizeH="0" baseline="0" noProof="0">
                          <a:ln>
                            <a:noFill/>
                          </a:ln>
                          <a:solidFill>
                            <a:prstClr val="black"/>
                          </a:solidFill>
                          <a:effectLst/>
                          <a:uLnTx/>
                          <a:uFillTx/>
                          <a:latin typeface="+mn-lt"/>
                          <a:ea typeface="+mn-ea"/>
                          <a:cs typeface="+mn-cs"/>
                        </a:rPr>
                        <a:t> 
 Unsere Ente wird 7️⃣0️⃣!
Der Citroën 2 CV feiert heuer sein 70 jähriges Jubiläum: Grund genug, ein Familientreffen der besonderen Art zu arrangieren. 😍
Mehr Infos gibt's hier 👉 http://bit.ly/2MgvW03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42577953"/>
                  </a:ext>
                </a:extLst>
              </a:tr>
            </a:tbl>
          </a:graphicData>
        </a:graphic>
      </p:graphicFrame>
      <p:sp>
        <p:nvSpPr>
          <p:cNvPr id="4" name="Text Placeholder 3">
            <a:extLst>
              <a:ext uri="{FF2B5EF4-FFF2-40B4-BE49-F238E27FC236}">
                <a16:creationId xmlns:a16="http://schemas.microsoft.com/office/drawing/2014/main" id="{CCAE026B-B20F-4300-B3DA-080606AD7DFB}"/>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4454530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5F9FE-CAEC-4BFE-A2CF-875CED7E0230}"/>
              </a:ext>
            </a:extLst>
          </p:cNvPr>
          <p:cNvSpPr>
            <a:spLocks noGrp="1"/>
          </p:cNvSpPr>
          <p:nvPr>
            <p:ph type="title"/>
          </p:nvPr>
        </p:nvSpPr>
        <p:spPr/>
        <p:txBody>
          <a:bodyPr/>
          <a:lstStyle/>
          <a:p>
            <a:r>
              <a:rPr lang="en-US"/>
              <a:t>Eigene Beiträge (Postings) + Reactions | Autowelt Linz &amp; France Car - 6 of 10</a:t>
            </a:r>
          </a:p>
        </p:txBody>
      </p:sp>
      <p:graphicFrame>
        <p:nvGraphicFramePr>
          <p:cNvPr id="5" name="Table Placeholder 4">
            <a:extLst>
              <a:ext uri="{FF2B5EF4-FFF2-40B4-BE49-F238E27FC236}">
                <a16:creationId xmlns:a16="http://schemas.microsoft.com/office/drawing/2014/main" id="{F00A57C9-4228-49B9-947C-846E151A488B}"/>
              </a:ext>
            </a:extLst>
          </p:cNvPr>
          <p:cNvGraphicFramePr>
            <a:graphicFrameLocks noGrp="1"/>
          </p:cNvGraphicFramePr>
          <p:nvPr>
            <p:ph type="tbl" sz="quarter" idx="13"/>
            <p:extLst>
              <p:ext uri="{D42A27DB-BD31-4B8C-83A1-F6EECF244321}">
                <p14:modId xmlns:p14="http://schemas.microsoft.com/office/powerpoint/2010/main" val="1598191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9046553"/>
                    </a:ext>
                  </a:extLst>
                </a:gridCol>
                <a:gridCol w="822960">
                  <a:extLst>
                    <a:ext uri="{9D8B030D-6E8A-4147-A177-3AD203B41FA5}">
                      <a16:colId xmlns:a16="http://schemas.microsoft.com/office/drawing/2014/main" val="3584918273"/>
                    </a:ext>
                  </a:extLst>
                </a:gridCol>
                <a:gridCol w="822960">
                  <a:extLst>
                    <a:ext uri="{9D8B030D-6E8A-4147-A177-3AD203B41FA5}">
                      <a16:colId xmlns:a16="http://schemas.microsoft.com/office/drawing/2014/main" val="461006433"/>
                    </a:ext>
                  </a:extLst>
                </a:gridCol>
                <a:gridCol w="822960">
                  <a:extLst>
                    <a:ext uri="{9D8B030D-6E8A-4147-A177-3AD203B41FA5}">
                      <a16:colId xmlns:a16="http://schemas.microsoft.com/office/drawing/2014/main" val="2103849695"/>
                    </a:ext>
                  </a:extLst>
                </a:gridCol>
                <a:gridCol w="822960">
                  <a:extLst>
                    <a:ext uri="{9D8B030D-6E8A-4147-A177-3AD203B41FA5}">
                      <a16:colId xmlns:a16="http://schemas.microsoft.com/office/drawing/2014/main" val="914153685"/>
                    </a:ext>
                  </a:extLst>
                </a:gridCol>
                <a:gridCol w="822960">
                  <a:extLst>
                    <a:ext uri="{9D8B030D-6E8A-4147-A177-3AD203B41FA5}">
                      <a16:colId xmlns:a16="http://schemas.microsoft.com/office/drawing/2014/main" val="1077491271"/>
                    </a:ext>
                  </a:extLst>
                </a:gridCol>
                <a:gridCol w="822960">
                  <a:extLst>
                    <a:ext uri="{9D8B030D-6E8A-4147-A177-3AD203B41FA5}">
                      <a16:colId xmlns:a16="http://schemas.microsoft.com/office/drawing/2014/main" val="823483549"/>
                    </a:ext>
                  </a:extLst>
                </a:gridCol>
                <a:gridCol w="822960">
                  <a:extLst>
                    <a:ext uri="{9D8B030D-6E8A-4147-A177-3AD203B41FA5}">
                      <a16:colId xmlns:a16="http://schemas.microsoft.com/office/drawing/2014/main" val="96067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205162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- 2018-08-13 10:00:00 </a:t>
                      </a:r>
                      <a:r>
                        <a:rPr kumimoji="0" lang="en-US" sz="1000" b="0" i="0" u="none" strike="noStrike" kern="1200" cap="none" spc="0" normalizeH="0" baseline="0" noProof="0">
                          <a:ln>
                            <a:noFill/>
                          </a:ln>
                          <a:solidFill>
                            <a:prstClr val="black"/>
                          </a:solidFill>
                          <a:effectLst/>
                          <a:uLnTx/>
                          <a:uFillTx/>
                          <a:latin typeface="+mn-lt"/>
                          <a:ea typeface="+mn-ea"/>
                          <a:cs typeface="+mn-cs"/>
                        </a:rPr>
                        <a:t> 
 Du bist auf der Suche nach einem Fahrzeug mit genug Platz für den nächsten Urlaub? ☀️⛱️🏐
Der Citroën Spacetourer bietet reichlich Platz und Komfort für Kind und Kegel.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79322598"/>
                  </a:ext>
                </a:extLst>
              </a:tr>
            </a:tbl>
          </a:graphicData>
        </a:graphic>
      </p:graphicFrame>
      <p:sp>
        <p:nvSpPr>
          <p:cNvPr id="4" name="Text Placeholder 3">
            <a:extLst>
              <a:ext uri="{FF2B5EF4-FFF2-40B4-BE49-F238E27FC236}">
                <a16:creationId xmlns:a16="http://schemas.microsoft.com/office/drawing/2014/main" id="{266E5DDC-C46C-4989-9E40-0D79BE2ADEB3}"/>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5761542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23A7C-0C72-432D-8F45-3236CB38B864}"/>
              </a:ext>
            </a:extLst>
          </p:cNvPr>
          <p:cNvSpPr>
            <a:spLocks noGrp="1"/>
          </p:cNvSpPr>
          <p:nvPr>
            <p:ph type="title"/>
          </p:nvPr>
        </p:nvSpPr>
        <p:spPr/>
        <p:txBody>
          <a:bodyPr/>
          <a:lstStyle/>
          <a:p>
            <a:r>
              <a:rPr lang="en-US"/>
              <a:t>Eigene Beiträge (Postings) + Reactions | Autowelt Linz &amp; France Car - 7 of 10</a:t>
            </a:r>
          </a:p>
        </p:txBody>
      </p:sp>
      <p:graphicFrame>
        <p:nvGraphicFramePr>
          <p:cNvPr id="5" name="Table Placeholder 4">
            <a:extLst>
              <a:ext uri="{FF2B5EF4-FFF2-40B4-BE49-F238E27FC236}">
                <a16:creationId xmlns:a16="http://schemas.microsoft.com/office/drawing/2014/main" id="{68089714-22CF-4CB9-A995-CCF8F340460C}"/>
              </a:ext>
            </a:extLst>
          </p:cNvPr>
          <p:cNvGraphicFramePr>
            <a:graphicFrameLocks noGrp="1"/>
          </p:cNvGraphicFramePr>
          <p:nvPr>
            <p:ph type="tbl" sz="quarter" idx="13"/>
            <p:extLst>
              <p:ext uri="{D42A27DB-BD31-4B8C-83A1-F6EECF244321}">
                <p14:modId xmlns:p14="http://schemas.microsoft.com/office/powerpoint/2010/main" val="3230475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02394566"/>
                    </a:ext>
                  </a:extLst>
                </a:gridCol>
                <a:gridCol w="822960">
                  <a:extLst>
                    <a:ext uri="{9D8B030D-6E8A-4147-A177-3AD203B41FA5}">
                      <a16:colId xmlns:a16="http://schemas.microsoft.com/office/drawing/2014/main" val="2239966657"/>
                    </a:ext>
                  </a:extLst>
                </a:gridCol>
                <a:gridCol w="822960">
                  <a:extLst>
                    <a:ext uri="{9D8B030D-6E8A-4147-A177-3AD203B41FA5}">
                      <a16:colId xmlns:a16="http://schemas.microsoft.com/office/drawing/2014/main" val="1840045764"/>
                    </a:ext>
                  </a:extLst>
                </a:gridCol>
                <a:gridCol w="822960">
                  <a:extLst>
                    <a:ext uri="{9D8B030D-6E8A-4147-A177-3AD203B41FA5}">
                      <a16:colId xmlns:a16="http://schemas.microsoft.com/office/drawing/2014/main" val="264977682"/>
                    </a:ext>
                  </a:extLst>
                </a:gridCol>
                <a:gridCol w="822960">
                  <a:extLst>
                    <a:ext uri="{9D8B030D-6E8A-4147-A177-3AD203B41FA5}">
                      <a16:colId xmlns:a16="http://schemas.microsoft.com/office/drawing/2014/main" val="526011230"/>
                    </a:ext>
                  </a:extLst>
                </a:gridCol>
                <a:gridCol w="822960">
                  <a:extLst>
                    <a:ext uri="{9D8B030D-6E8A-4147-A177-3AD203B41FA5}">
                      <a16:colId xmlns:a16="http://schemas.microsoft.com/office/drawing/2014/main" val="1452184962"/>
                    </a:ext>
                  </a:extLst>
                </a:gridCol>
                <a:gridCol w="822960">
                  <a:extLst>
                    <a:ext uri="{9D8B030D-6E8A-4147-A177-3AD203B41FA5}">
                      <a16:colId xmlns:a16="http://schemas.microsoft.com/office/drawing/2014/main" val="1025766144"/>
                    </a:ext>
                  </a:extLst>
                </a:gridCol>
                <a:gridCol w="822960">
                  <a:extLst>
                    <a:ext uri="{9D8B030D-6E8A-4147-A177-3AD203B41FA5}">
                      <a16:colId xmlns:a16="http://schemas.microsoft.com/office/drawing/2014/main" val="2109220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225438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- 2018-08-11 09:00:00 </a:t>
                      </a:r>
                      <a:r>
                        <a:rPr kumimoji="0" lang="de-DE" sz="1000" b="0" i="0" u="none" strike="noStrike" kern="1200" cap="none" spc="0" normalizeH="0" baseline="0" noProof="0">
                          <a:ln>
                            <a:noFill/>
                          </a:ln>
                          <a:solidFill>
                            <a:prstClr val="black"/>
                          </a:solidFill>
                          <a:effectLst/>
                          <a:uLnTx/>
                          <a:uFillTx/>
                          <a:latin typeface="+mn-lt"/>
                          <a:ea typeface="+mn-ea"/>
                          <a:cs typeface="+mn-cs"/>
                        </a:rPr>
                        <a:t> 
 Der neue Volvo V60 kommt zu Dir! 😎💪
Du willst den skaninavischen Hingucker probefahren? Kein Problem - wir bringen ihn direkt zu Deinem Wunschort! 🚗💨
Zur Online-Anmeldung geht's hier ➡️ http://bit.ly/der-v60-kommt-zu-dir
👉 Du sparst Dir die Anfahrt - ein geschulter Mitarbeiter bringt das Auto direkt zu Dir
👉 Du kannst eine ausführliche Testfahrt auf gewohntem Terrain durchführen - dafür bieten wir Dir ein Fenster von 1,5 Stunden
👉 Auch Abends bis 19:00 und samstags sind Probefahrten möglich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92404864"/>
                  </a:ext>
                </a:extLst>
              </a:tr>
            </a:tbl>
          </a:graphicData>
        </a:graphic>
      </p:graphicFrame>
      <p:sp>
        <p:nvSpPr>
          <p:cNvPr id="4" name="Text Placeholder 3">
            <a:extLst>
              <a:ext uri="{FF2B5EF4-FFF2-40B4-BE49-F238E27FC236}">
                <a16:creationId xmlns:a16="http://schemas.microsoft.com/office/drawing/2014/main" id="{4EE48A19-D2CE-4DF3-A5E8-6CB7D1431EE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300580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39126-4F3F-4F17-8CFC-0A3AE6EEE43F}"/>
              </a:ext>
            </a:extLst>
          </p:cNvPr>
          <p:cNvSpPr>
            <a:spLocks noGrp="1"/>
          </p:cNvSpPr>
          <p:nvPr>
            <p:ph type="title"/>
          </p:nvPr>
        </p:nvSpPr>
        <p:spPr/>
        <p:txBody>
          <a:bodyPr/>
          <a:lstStyle/>
          <a:p>
            <a:r>
              <a:rPr lang="en-US"/>
              <a:t>Eigene Beiträge (Postings) + Reactions | Autowelt Linz &amp; France Car - 8 of 10</a:t>
            </a:r>
          </a:p>
        </p:txBody>
      </p:sp>
      <p:graphicFrame>
        <p:nvGraphicFramePr>
          <p:cNvPr id="5" name="Table Placeholder 4">
            <a:extLst>
              <a:ext uri="{FF2B5EF4-FFF2-40B4-BE49-F238E27FC236}">
                <a16:creationId xmlns:a16="http://schemas.microsoft.com/office/drawing/2014/main" id="{B866839F-167D-48F2-9080-4E3CC66A3034}"/>
              </a:ext>
            </a:extLst>
          </p:cNvPr>
          <p:cNvGraphicFramePr>
            <a:graphicFrameLocks noGrp="1"/>
          </p:cNvGraphicFramePr>
          <p:nvPr>
            <p:ph type="tbl" sz="quarter" idx="13"/>
            <p:extLst>
              <p:ext uri="{D42A27DB-BD31-4B8C-83A1-F6EECF244321}">
                <p14:modId xmlns:p14="http://schemas.microsoft.com/office/powerpoint/2010/main" val="4290060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80073624"/>
                    </a:ext>
                  </a:extLst>
                </a:gridCol>
                <a:gridCol w="822960">
                  <a:extLst>
                    <a:ext uri="{9D8B030D-6E8A-4147-A177-3AD203B41FA5}">
                      <a16:colId xmlns:a16="http://schemas.microsoft.com/office/drawing/2014/main" val="2109582544"/>
                    </a:ext>
                  </a:extLst>
                </a:gridCol>
                <a:gridCol w="822960">
                  <a:extLst>
                    <a:ext uri="{9D8B030D-6E8A-4147-A177-3AD203B41FA5}">
                      <a16:colId xmlns:a16="http://schemas.microsoft.com/office/drawing/2014/main" val="1268309831"/>
                    </a:ext>
                  </a:extLst>
                </a:gridCol>
                <a:gridCol w="822960">
                  <a:extLst>
                    <a:ext uri="{9D8B030D-6E8A-4147-A177-3AD203B41FA5}">
                      <a16:colId xmlns:a16="http://schemas.microsoft.com/office/drawing/2014/main" val="2380814360"/>
                    </a:ext>
                  </a:extLst>
                </a:gridCol>
                <a:gridCol w="822960">
                  <a:extLst>
                    <a:ext uri="{9D8B030D-6E8A-4147-A177-3AD203B41FA5}">
                      <a16:colId xmlns:a16="http://schemas.microsoft.com/office/drawing/2014/main" val="1075456730"/>
                    </a:ext>
                  </a:extLst>
                </a:gridCol>
                <a:gridCol w="822960">
                  <a:extLst>
                    <a:ext uri="{9D8B030D-6E8A-4147-A177-3AD203B41FA5}">
                      <a16:colId xmlns:a16="http://schemas.microsoft.com/office/drawing/2014/main" val="4117974145"/>
                    </a:ext>
                  </a:extLst>
                </a:gridCol>
                <a:gridCol w="822960">
                  <a:extLst>
                    <a:ext uri="{9D8B030D-6E8A-4147-A177-3AD203B41FA5}">
                      <a16:colId xmlns:a16="http://schemas.microsoft.com/office/drawing/2014/main" val="3332207163"/>
                    </a:ext>
                  </a:extLst>
                </a:gridCol>
                <a:gridCol w="822960">
                  <a:extLst>
                    <a:ext uri="{9D8B030D-6E8A-4147-A177-3AD203B41FA5}">
                      <a16:colId xmlns:a16="http://schemas.microsoft.com/office/drawing/2014/main" val="3423313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5042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- 2018-08-10 14:00:01 </a:t>
                      </a:r>
                      <a:r>
                        <a:rPr kumimoji="0" lang="de-DE" sz="1000" b="0" i="0" u="none" strike="noStrike" kern="1200" cap="none" spc="0" normalizeH="0" baseline="0" noProof="0">
                          <a:ln>
                            <a:noFill/>
                          </a:ln>
                          <a:solidFill>
                            <a:prstClr val="black"/>
                          </a:solidFill>
                          <a:effectLst/>
                          <a:uLnTx/>
                          <a:uFillTx/>
                          <a:latin typeface="+mn-lt"/>
                          <a:ea typeface="+mn-ea"/>
                          <a:cs typeface="+mn-cs"/>
                        </a:rPr>
                        <a:t> 
 ✨Gewinnspiel - Citroën DS Zubehör ✨
Wir verlosen Preise im Wert von❗€ 280,-❗
⌚ Eine exklusive DS Herren-Armbanduhr
👔 Eine elegante Krawatte
💎 DS-Manschettenknöpfe
💼 Eine Dokumententasche
🧣 DS-Schals in hellbraun, braun und rot 
Was Du dafür tun musst? Like einfach unsere Seite und diesen Beitrag und schon bist du im Lostopf. 👍
Wem deiner Freunde würde einer der Gewinne gefallen? 🤔
▪️
▪️
▪️
Das Gewinnspiel endet am 17. August 2018 um 23:59. Die Gewinner werden in der Folgewoche von uns in den Kommentaren erwähnt.
Facebook steht mit diesem Gewinnspiel in keinerlei Verbindung und steht nicht als Ansprechpartner für das jeweilige Gewinnspiel zur Verfügung. Autowelt Linz GmbH, Impressum: www.autowelt-linz.com/impressum/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52363157"/>
                  </a:ext>
                </a:extLst>
              </a:tr>
            </a:tbl>
          </a:graphicData>
        </a:graphic>
      </p:graphicFrame>
      <p:sp>
        <p:nvSpPr>
          <p:cNvPr id="4" name="Text Placeholder 3">
            <a:extLst>
              <a:ext uri="{FF2B5EF4-FFF2-40B4-BE49-F238E27FC236}">
                <a16:creationId xmlns:a16="http://schemas.microsoft.com/office/drawing/2014/main" id="{82D801EB-5A83-404B-9C2A-64B855F1A749}"/>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0520432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4B179-7C5D-4297-A28D-11E0A52B49F4}"/>
              </a:ext>
            </a:extLst>
          </p:cNvPr>
          <p:cNvSpPr>
            <a:spLocks noGrp="1"/>
          </p:cNvSpPr>
          <p:nvPr>
            <p:ph type="title"/>
          </p:nvPr>
        </p:nvSpPr>
        <p:spPr/>
        <p:txBody>
          <a:bodyPr/>
          <a:lstStyle/>
          <a:p>
            <a:r>
              <a:rPr lang="en-US"/>
              <a:t>Eigene Beiträge (Postings) + Reactions | Autowelt Linz &amp; France Car - 9 of 10</a:t>
            </a:r>
          </a:p>
        </p:txBody>
      </p:sp>
      <p:graphicFrame>
        <p:nvGraphicFramePr>
          <p:cNvPr id="5" name="Table Placeholder 4">
            <a:extLst>
              <a:ext uri="{FF2B5EF4-FFF2-40B4-BE49-F238E27FC236}">
                <a16:creationId xmlns:a16="http://schemas.microsoft.com/office/drawing/2014/main" id="{1D461794-2A97-476E-AE14-206C896F4E2F}"/>
              </a:ext>
            </a:extLst>
          </p:cNvPr>
          <p:cNvGraphicFramePr>
            <a:graphicFrameLocks noGrp="1"/>
          </p:cNvGraphicFramePr>
          <p:nvPr>
            <p:ph type="tbl" sz="quarter" idx="13"/>
            <p:extLst>
              <p:ext uri="{D42A27DB-BD31-4B8C-83A1-F6EECF244321}">
                <p14:modId xmlns:p14="http://schemas.microsoft.com/office/powerpoint/2010/main" val="1285872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46239567"/>
                    </a:ext>
                  </a:extLst>
                </a:gridCol>
                <a:gridCol w="822960">
                  <a:extLst>
                    <a:ext uri="{9D8B030D-6E8A-4147-A177-3AD203B41FA5}">
                      <a16:colId xmlns:a16="http://schemas.microsoft.com/office/drawing/2014/main" val="3870603517"/>
                    </a:ext>
                  </a:extLst>
                </a:gridCol>
                <a:gridCol w="822960">
                  <a:extLst>
                    <a:ext uri="{9D8B030D-6E8A-4147-A177-3AD203B41FA5}">
                      <a16:colId xmlns:a16="http://schemas.microsoft.com/office/drawing/2014/main" val="4154307584"/>
                    </a:ext>
                  </a:extLst>
                </a:gridCol>
                <a:gridCol w="822960">
                  <a:extLst>
                    <a:ext uri="{9D8B030D-6E8A-4147-A177-3AD203B41FA5}">
                      <a16:colId xmlns:a16="http://schemas.microsoft.com/office/drawing/2014/main" val="282608900"/>
                    </a:ext>
                  </a:extLst>
                </a:gridCol>
                <a:gridCol w="822960">
                  <a:extLst>
                    <a:ext uri="{9D8B030D-6E8A-4147-A177-3AD203B41FA5}">
                      <a16:colId xmlns:a16="http://schemas.microsoft.com/office/drawing/2014/main" val="1043918258"/>
                    </a:ext>
                  </a:extLst>
                </a:gridCol>
                <a:gridCol w="822960">
                  <a:extLst>
                    <a:ext uri="{9D8B030D-6E8A-4147-A177-3AD203B41FA5}">
                      <a16:colId xmlns:a16="http://schemas.microsoft.com/office/drawing/2014/main" val="2421864327"/>
                    </a:ext>
                  </a:extLst>
                </a:gridCol>
                <a:gridCol w="822960">
                  <a:extLst>
                    <a:ext uri="{9D8B030D-6E8A-4147-A177-3AD203B41FA5}">
                      <a16:colId xmlns:a16="http://schemas.microsoft.com/office/drawing/2014/main" val="2493597030"/>
                    </a:ext>
                  </a:extLst>
                </a:gridCol>
                <a:gridCol w="822960">
                  <a:extLst>
                    <a:ext uri="{9D8B030D-6E8A-4147-A177-3AD203B41FA5}">
                      <a16:colId xmlns:a16="http://schemas.microsoft.com/office/drawing/2014/main" val="2478696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24143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- 2018-08-09 20:00:01 </a:t>
                      </a:r>
                      <a:r>
                        <a:rPr kumimoji="0" lang="de-DE" sz="1000" b="0" i="0" u="none" strike="noStrike" kern="1200" cap="none" spc="0" normalizeH="0" baseline="0" noProof="0">
                          <a:ln>
                            <a:noFill/>
                          </a:ln>
                          <a:solidFill>
                            <a:prstClr val="black"/>
                          </a:solidFill>
                          <a:effectLst/>
                          <a:uLnTx/>
                          <a:uFillTx/>
                          <a:latin typeface="+mn-lt"/>
                          <a:ea typeface="+mn-ea"/>
                          <a:cs typeface="+mn-cs"/>
                        </a:rPr>
                        <a:t> 
 Der hellste ⭐ am Autohimmel: Jetzt den Polestar 1 konfigurieren! 😎
Er gibt die Richtung an und du die Ausstattung. Hier geht's zum Konfigurator 👉 http://bit.ly/polestar-konfigurator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22035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- 2018-08-03 18:00:01 </a:t>
                      </a:r>
                      <a:r>
                        <a:rPr kumimoji="0" lang="en-US" sz="1000" b="0" i="0" u="none" strike="noStrike" kern="1200" cap="none" spc="0" normalizeH="0" baseline="0" noProof="0">
                          <a:ln>
                            <a:noFill/>
                          </a:ln>
                          <a:solidFill>
                            <a:prstClr val="black"/>
                          </a:solidFill>
                          <a:effectLst/>
                          <a:uLnTx/>
                          <a:uFillTx/>
                          <a:latin typeface="+mn-lt"/>
                          <a:ea typeface="+mn-ea"/>
                          <a:cs typeface="+mn-cs"/>
                        </a:rPr>
                        <a:t> 
 Der geräumige Citroën C4 Spacetourer bietet viel Platz für 👨‍👩‍👧‍👦  Familie, 🏞️ Freizeit und 🚵‍ Hobby.
Wir haben den innovativen Minivan für euch getestet.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26456649"/>
                  </a:ext>
                </a:extLst>
              </a:tr>
            </a:tbl>
          </a:graphicData>
        </a:graphic>
      </p:graphicFrame>
      <p:sp>
        <p:nvSpPr>
          <p:cNvPr id="4" name="Text Placeholder 3">
            <a:extLst>
              <a:ext uri="{FF2B5EF4-FFF2-40B4-BE49-F238E27FC236}">
                <a16:creationId xmlns:a16="http://schemas.microsoft.com/office/drawing/2014/main" id="{B593A2AD-C8DB-4F99-9C84-230623737866}"/>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5753258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F3BD7-02B3-4C73-BF66-C579E7458405}"/>
              </a:ext>
            </a:extLst>
          </p:cNvPr>
          <p:cNvSpPr>
            <a:spLocks noGrp="1"/>
          </p:cNvSpPr>
          <p:nvPr>
            <p:ph type="title"/>
          </p:nvPr>
        </p:nvSpPr>
        <p:spPr/>
        <p:txBody>
          <a:bodyPr/>
          <a:lstStyle/>
          <a:p>
            <a:r>
              <a:rPr lang="en-US"/>
              <a:t>Eigene Beiträge (Postings) + Reactions | Autowelt Linz &amp; France Car - 10 of 10</a:t>
            </a:r>
          </a:p>
        </p:txBody>
      </p:sp>
      <p:graphicFrame>
        <p:nvGraphicFramePr>
          <p:cNvPr id="5" name="Table Placeholder 4">
            <a:extLst>
              <a:ext uri="{FF2B5EF4-FFF2-40B4-BE49-F238E27FC236}">
                <a16:creationId xmlns:a16="http://schemas.microsoft.com/office/drawing/2014/main" id="{00B1220F-5604-462D-BBB1-603A750D78AE}"/>
              </a:ext>
            </a:extLst>
          </p:cNvPr>
          <p:cNvGraphicFramePr>
            <a:graphicFrameLocks noGrp="1"/>
          </p:cNvGraphicFramePr>
          <p:nvPr>
            <p:ph type="tbl" sz="quarter" idx="13"/>
            <p:extLst>
              <p:ext uri="{D42A27DB-BD31-4B8C-83A1-F6EECF244321}">
                <p14:modId xmlns:p14="http://schemas.microsoft.com/office/powerpoint/2010/main" val="3046611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29829755"/>
                    </a:ext>
                  </a:extLst>
                </a:gridCol>
                <a:gridCol w="822960">
                  <a:extLst>
                    <a:ext uri="{9D8B030D-6E8A-4147-A177-3AD203B41FA5}">
                      <a16:colId xmlns:a16="http://schemas.microsoft.com/office/drawing/2014/main" val="2624958383"/>
                    </a:ext>
                  </a:extLst>
                </a:gridCol>
                <a:gridCol w="822960">
                  <a:extLst>
                    <a:ext uri="{9D8B030D-6E8A-4147-A177-3AD203B41FA5}">
                      <a16:colId xmlns:a16="http://schemas.microsoft.com/office/drawing/2014/main" val="1974235791"/>
                    </a:ext>
                  </a:extLst>
                </a:gridCol>
                <a:gridCol w="822960">
                  <a:extLst>
                    <a:ext uri="{9D8B030D-6E8A-4147-A177-3AD203B41FA5}">
                      <a16:colId xmlns:a16="http://schemas.microsoft.com/office/drawing/2014/main" val="3514249763"/>
                    </a:ext>
                  </a:extLst>
                </a:gridCol>
                <a:gridCol w="822960">
                  <a:extLst>
                    <a:ext uri="{9D8B030D-6E8A-4147-A177-3AD203B41FA5}">
                      <a16:colId xmlns:a16="http://schemas.microsoft.com/office/drawing/2014/main" val="2839828489"/>
                    </a:ext>
                  </a:extLst>
                </a:gridCol>
                <a:gridCol w="822960">
                  <a:extLst>
                    <a:ext uri="{9D8B030D-6E8A-4147-A177-3AD203B41FA5}">
                      <a16:colId xmlns:a16="http://schemas.microsoft.com/office/drawing/2014/main" val="1127338981"/>
                    </a:ext>
                  </a:extLst>
                </a:gridCol>
                <a:gridCol w="822960">
                  <a:extLst>
                    <a:ext uri="{9D8B030D-6E8A-4147-A177-3AD203B41FA5}">
                      <a16:colId xmlns:a16="http://schemas.microsoft.com/office/drawing/2014/main" val="2864911671"/>
                    </a:ext>
                  </a:extLst>
                </a:gridCol>
                <a:gridCol w="822960">
                  <a:extLst>
                    <a:ext uri="{9D8B030D-6E8A-4147-A177-3AD203B41FA5}">
                      <a16:colId xmlns:a16="http://schemas.microsoft.com/office/drawing/2014/main" val="1152385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04986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- 2018-08-01 17:00:01 </a:t>
                      </a:r>
                      <a:r>
                        <a:rPr kumimoji="0" lang="de-DE" sz="1000" b="0" i="0" u="none" strike="noStrike" kern="1200" cap="none" spc="0" normalizeH="0" baseline="0" noProof="0">
                          <a:ln>
                            <a:noFill/>
                          </a:ln>
                          <a:solidFill>
                            <a:prstClr val="black"/>
                          </a:solidFill>
                          <a:effectLst/>
                          <a:uLnTx/>
                          <a:uFillTx/>
                          <a:latin typeface="+mn-lt"/>
                          <a:ea typeface="+mn-ea"/>
                          <a:cs typeface="+mn-cs"/>
                        </a:rPr>
                        <a:t> 
 Der Volvo V60 ist bei uns jetzt auch im sportlichen R-Design erhältlich. 🤩
Das R-Design-Paket verfügt über eine eigenständige Optik und vielen zusätzlichen Extras. Ein besonderes Highlight ist die Benzin-Variante mit 310 PS und Allradantrieb.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04306597"/>
                  </a:ext>
                </a:extLst>
              </a:tr>
            </a:tbl>
          </a:graphicData>
        </a:graphic>
      </p:graphicFrame>
      <p:sp>
        <p:nvSpPr>
          <p:cNvPr id="4" name="Text Placeholder 3">
            <a:extLst>
              <a:ext uri="{FF2B5EF4-FFF2-40B4-BE49-F238E27FC236}">
                <a16:creationId xmlns:a16="http://schemas.microsoft.com/office/drawing/2014/main" id="{36290E3A-5B98-45F8-90CE-53B5BAA655F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2900440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F6678-A713-4B03-AB63-A57866BDC107}"/>
              </a:ext>
            </a:extLst>
          </p:cNvPr>
          <p:cNvSpPr>
            <a:spLocks noGrp="1"/>
          </p:cNvSpPr>
          <p:nvPr>
            <p:ph type="title"/>
          </p:nvPr>
        </p:nvSpPr>
        <p:spPr/>
        <p:txBody>
          <a:bodyPr/>
          <a:lstStyle/>
          <a:p>
            <a:r>
              <a:rPr lang="en-US"/>
              <a:t>Postings/Wochentag | Autowelt Linz &amp; France Car</a:t>
            </a:r>
          </a:p>
        </p:txBody>
      </p:sp>
      <p:graphicFrame>
        <p:nvGraphicFramePr>
          <p:cNvPr id="6" name="Chart Placeholder 5">
            <a:extLst>
              <a:ext uri="{FF2B5EF4-FFF2-40B4-BE49-F238E27FC236}">
                <a16:creationId xmlns:a16="http://schemas.microsoft.com/office/drawing/2014/main" id="{7B52682C-2852-4C47-9893-15B2E132738A}"/>
              </a:ext>
            </a:extLst>
          </p:cNvPr>
          <p:cNvGraphicFramePr>
            <a:graphicFrameLocks noGrp="1"/>
          </p:cNvGraphicFramePr>
          <p:nvPr>
            <p:ph type="chart" sz="quarter" idx="13"/>
            <p:extLst>
              <p:ext uri="{D42A27DB-BD31-4B8C-83A1-F6EECF244321}">
                <p14:modId xmlns:p14="http://schemas.microsoft.com/office/powerpoint/2010/main" val="36558379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ADD3F6-FBD5-4625-B963-8DB2F6E52631}"/>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26C553C6-5CB0-4C22-9C66-E7F1DC3BCD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64855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FFCE2-D618-46FB-BC32-FE4E0FEC21F0}"/>
              </a:ext>
            </a:extLst>
          </p:cNvPr>
          <p:cNvSpPr>
            <a:spLocks noGrp="1"/>
          </p:cNvSpPr>
          <p:nvPr>
            <p:ph type="title"/>
          </p:nvPr>
        </p:nvSpPr>
        <p:spPr/>
        <p:txBody>
          <a:bodyPr/>
          <a:lstStyle/>
          <a:p>
            <a:r>
              <a:rPr lang="de-DE"/>
              <a:t>Postingtypen (Verteilung) | Autowelt Linz &amp; France Car</a:t>
            </a:r>
            <a:endParaRPr lang="en-US"/>
          </a:p>
        </p:txBody>
      </p:sp>
      <p:graphicFrame>
        <p:nvGraphicFramePr>
          <p:cNvPr id="6" name="Chart Placeholder 5">
            <a:extLst>
              <a:ext uri="{FF2B5EF4-FFF2-40B4-BE49-F238E27FC236}">
                <a16:creationId xmlns:a16="http://schemas.microsoft.com/office/drawing/2014/main" id="{76ADAAD7-F85A-47A4-94F4-F55936A3020E}"/>
              </a:ext>
            </a:extLst>
          </p:cNvPr>
          <p:cNvGraphicFramePr>
            <a:graphicFrameLocks noGrp="1"/>
          </p:cNvGraphicFramePr>
          <p:nvPr>
            <p:ph type="chart" sz="quarter" idx="13"/>
            <p:extLst>
              <p:ext uri="{D42A27DB-BD31-4B8C-83A1-F6EECF244321}">
                <p14:modId xmlns:p14="http://schemas.microsoft.com/office/powerpoint/2010/main" val="32365656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F3250C-5D9E-4C84-998E-9754275D5081}"/>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2B33577B-2C68-4001-8A70-DAD7E24207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03256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BF285-5D81-4F4C-BCED-F74011FF803F}"/>
              </a:ext>
            </a:extLst>
          </p:cNvPr>
          <p:cNvSpPr>
            <a:spLocks noGrp="1"/>
          </p:cNvSpPr>
          <p:nvPr>
            <p:ph type="title"/>
          </p:nvPr>
        </p:nvSpPr>
        <p:spPr/>
        <p:txBody>
          <a:bodyPr/>
          <a:lstStyle/>
          <a:p>
            <a:r>
              <a:rPr lang="en-US"/>
              <a:t>Interaktionsrate/Postingtyp | Autowelt Linz &amp; France Car</a:t>
            </a:r>
          </a:p>
        </p:txBody>
      </p:sp>
      <p:graphicFrame>
        <p:nvGraphicFramePr>
          <p:cNvPr id="6" name="Chart Placeholder 5">
            <a:extLst>
              <a:ext uri="{FF2B5EF4-FFF2-40B4-BE49-F238E27FC236}">
                <a16:creationId xmlns:a16="http://schemas.microsoft.com/office/drawing/2014/main" id="{1CFC3986-42F2-465A-B89D-6D2812C0BBF1}"/>
              </a:ext>
            </a:extLst>
          </p:cNvPr>
          <p:cNvGraphicFramePr>
            <a:graphicFrameLocks noGrp="1"/>
          </p:cNvGraphicFramePr>
          <p:nvPr>
            <p:ph type="chart" sz="quarter" idx="13"/>
            <p:extLst>
              <p:ext uri="{D42A27DB-BD31-4B8C-83A1-F6EECF244321}">
                <p14:modId xmlns:p14="http://schemas.microsoft.com/office/powerpoint/2010/main" val="23093008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1EE2BE-5E6F-41CC-A153-BAA888203FED}"/>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2DFAE5DF-F684-4346-9CE9-4E27FBBC26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63107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C663E-B51A-4FAF-B853-4F5BB34A6D08}"/>
              </a:ext>
            </a:extLst>
          </p:cNvPr>
          <p:cNvSpPr>
            <a:spLocks noGrp="1"/>
          </p:cNvSpPr>
          <p:nvPr>
            <p:ph type="title"/>
          </p:nvPr>
        </p:nvSpPr>
        <p:spPr/>
        <p:txBody>
          <a:bodyPr/>
          <a:lstStyle/>
          <a:p>
            <a:r>
              <a:rPr lang="de-DE"/>
              <a:t>Postings von Fans (Nutzern) | Autowelt Linz &amp; France Car</a:t>
            </a:r>
            <a:endParaRPr lang="en-US"/>
          </a:p>
        </p:txBody>
      </p:sp>
      <p:graphicFrame>
        <p:nvGraphicFramePr>
          <p:cNvPr id="5" name="Table Placeholder 4">
            <a:extLst>
              <a:ext uri="{FF2B5EF4-FFF2-40B4-BE49-F238E27FC236}">
                <a16:creationId xmlns:a16="http://schemas.microsoft.com/office/drawing/2014/main" id="{723565F5-D567-45BA-8EA7-E067D4DFD787}"/>
              </a:ext>
            </a:extLst>
          </p:cNvPr>
          <p:cNvGraphicFramePr>
            <a:graphicFrameLocks noGrp="1"/>
          </p:cNvGraphicFramePr>
          <p:nvPr>
            <p:ph type="tbl" sz="quarter" idx="13"/>
            <p:extLst>
              <p:ext uri="{D42A27DB-BD31-4B8C-83A1-F6EECF244321}">
                <p14:modId xmlns:p14="http://schemas.microsoft.com/office/powerpoint/2010/main" val="4070667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65086117"/>
                    </a:ext>
                  </a:extLst>
                </a:gridCol>
                <a:gridCol w="822960">
                  <a:extLst>
                    <a:ext uri="{9D8B030D-6E8A-4147-A177-3AD203B41FA5}">
                      <a16:colId xmlns:a16="http://schemas.microsoft.com/office/drawing/2014/main" val="2546557841"/>
                    </a:ext>
                  </a:extLst>
                </a:gridCol>
                <a:gridCol w="822960">
                  <a:extLst>
                    <a:ext uri="{9D8B030D-6E8A-4147-A177-3AD203B41FA5}">
                      <a16:colId xmlns:a16="http://schemas.microsoft.com/office/drawing/2014/main" val="2357815388"/>
                    </a:ext>
                  </a:extLst>
                </a:gridCol>
                <a:gridCol w="822960">
                  <a:extLst>
                    <a:ext uri="{9D8B030D-6E8A-4147-A177-3AD203B41FA5}">
                      <a16:colId xmlns:a16="http://schemas.microsoft.com/office/drawing/2014/main" val="3655956335"/>
                    </a:ext>
                  </a:extLst>
                </a:gridCol>
                <a:gridCol w="822960">
                  <a:extLst>
                    <a:ext uri="{9D8B030D-6E8A-4147-A177-3AD203B41FA5}">
                      <a16:colId xmlns:a16="http://schemas.microsoft.com/office/drawing/2014/main" val="2847255920"/>
                    </a:ext>
                  </a:extLst>
                </a:gridCol>
                <a:gridCol w="822960">
                  <a:extLst>
                    <a:ext uri="{9D8B030D-6E8A-4147-A177-3AD203B41FA5}">
                      <a16:colId xmlns:a16="http://schemas.microsoft.com/office/drawing/2014/main" val="2588417574"/>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2960132894"/>
                  </a:ext>
                </a:extLst>
              </a:tr>
              <a:tr h="370840">
                <a:tc>
                  <a:txBody>
                    <a:bodyPr/>
                    <a:lstStyle/>
                    <a:p>
                      <a:r>
                        <a:rPr lang="en-US" sz="1000" b="1"/>
                        <a:t> Autowelt Linz &amp; France Car </a:t>
                      </a:r>
                      <a:r>
                        <a:rPr lang="en-US" sz="1000"/>
                        <a:t> got a post by </a:t>
                      </a:r>
                      <a:r>
                        <a:rPr lang="en-US" sz="1000" b="1"/>
                        <a:t> n/a - 2018-08-30 11:18:33 </a:t>
                      </a:r>
                      <a:r>
                        <a:rPr lang="en-US" sz="1000"/>
                        <a:t>
 Was heißt das 0% Leasing?</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tc>
                  <a:txBody>
                    <a:bodyPr/>
                    <a:lstStyle/>
                    <a:p>
                      <a:r>
                        <a:rPr lang="en-US" sz="1000"/>
                        <a:t>08/30/2018 13:02:51</a:t>
                      </a:r>
                    </a:p>
                  </a:txBody>
                  <a:tcPr/>
                </a:tc>
                <a:extLst>
                  <a:ext uri="{0D108BD9-81ED-4DB2-BD59-A6C34878D82A}">
                    <a16:rowId xmlns:a16="http://schemas.microsoft.com/office/drawing/2014/main" val="9495947"/>
                  </a:ext>
                </a:extLst>
              </a:tr>
              <a:tr h="370840">
                <a:tc>
                  <a:txBody>
                    <a:bodyPr/>
                    <a:lstStyle/>
                    <a:p>
                      <a:r>
                        <a:rPr lang="en-US" sz="1000" b="1"/>
                        <a:t> Autowelt Linz &amp; France Car </a:t>
                      </a:r>
                      <a:r>
                        <a:rPr lang="en-US" sz="1000"/>
                        <a:t> got a post by </a:t>
                      </a:r>
                      <a:r>
                        <a:rPr lang="en-US" sz="1000" b="1"/>
                        <a:t> n/a - 2018-08-27 20:43:44 </a:t>
                      </a:r>
                      <a:r>
                        <a:rPr lang="en-US" sz="1000"/>
                        <a:t>
 Who wants to  earn Money from Home? 
No Credit Card Required, Stay at home and relax. 
The Average associate with our company makes 0 - 00 weekly!  But how much you earn depends on you. 
If you want to learn how to make a reliable Monthly income with BINARY TRADE then message me to get more information. 
* No products to sell
* No inventory 
* No Boss 
* No Special Experience Required 
* Full training provided
* Set you own working hours 
* Must have Access to Internet
If you are interested, kindly inbox me</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tc>
                  <a:txBody>
                    <a:bodyPr/>
                    <a:lstStyle/>
                    <a:p>
                      <a:r>
                        <a:rPr lang="en-US" sz="1000"/>
                        <a:t>n/a</a:t>
                      </a:r>
                    </a:p>
                  </a:txBody>
                  <a:tcPr/>
                </a:tc>
                <a:extLst>
                  <a:ext uri="{0D108BD9-81ED-4DB2-BD59-A6C34878D82A}">
                    <a16:rowId xmlns:a16="http://schemas.microsoft.com/office/drawing/2014/main" val="2507918160"/>
                  </a:ext>
                </a:extLst>
              </a:tr>
            </a:tbl>
          </a:graphicData>
        </a:graphic>
      </p:graphicFrame>
      <p:sp>
        <p:nvSpPr>
          <p:cNvPr id="4" name="Text Placeholder 3">
            <a:extLst>
              <a:ext uri="{FF2B5EF4-FFF2-40B4-BE49-F238E27FC236}">
                <a16:creationId xmlns:a16="http://schemas.microsoft.com/office/drawing/2014/main" id="{9D66C0D3-DDAA-4221-9B5D-971B1F06853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9496486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C7B64-4027-421B-9A25-4366CD2E2923}"/>
              </a:ext>
            </a:extLst>
          </p:cNvPr>
          <p:cNvSpPr>
            <a:spLocks noGrp="1"/>
          </p:cNvSpPr>
          <p:nvPr>
            <p:ph type="title"/>
          </p:nvPr>
        </p:nvSpPr>
        <p:spPr/>
        <p:txBody>
          <a:bodyPr/>
          <a:lstStyle/>
          <a:p>
            <a:r>
              <a:rPr lang="de-DE"/>
              <a:t>Antwortzeit | Autowelt Linz &amp; France Car</a:t>
            </a:r>
            <a:endParaRPr lang="en-US"/>
          </a:p>
        </p:txBody>
      </p:sp>
      <p:graphicFrame>
        <p:nvGraphicFramePr>
          <p:cNvPr id="6" name="Chart Placeholder 5">
            <a:extLst>
              <a:ext uri="{FF2B5EF4-FFF2-40B4-BE49-F238E27FC236}">
                <a16:creationId xmlns:a16="http://schemas.microsoft.com/office/drawing/2014/main" id="{D78660CF-6E89-411C-B5A9-4A545D54B635}"/>
              </a:ext>
            </a:extLst>
          </p:cNvPr>
          <p:cNvGraphicFramePr>
            <a:graphicFrameLocks noGrp="1"/>
          </p:cNvGraphicFramePr>
          <p:nvPr>
            <p:ph type="chart" sz="quarter" idx="13"/>
            <p:extLst>
              <p:ext uri="{D42A27DB-BD31-4B8C-83A1-F6EECF244321}">
                <p14:modId xmlns:p14="http://schemas.microsoft.com/office/powerpoint/2010/main" val="35248766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D8BF75-CDCE-4700-B253-A8949A0D0744}"/>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34644986-97C4-4CEA-955A-D2A8ABF3D0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65925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FE8CB-69B3-4B43-9E2D-23DF0CD89A06}"/>
              </a:ext>
            </a:extLst>
          </p:cNvPr>
          <p:cNvSpPr>
            <a:spLocks noGrp="1"/>
          </p:cNvSpPr>
          <p:nvPr>
            <p:ph type="title"/>
          </p:nvPr>
        </p:nvSpPr>
        <p:spPr/>
        <p:txBody>
          <a:bodyPr/>
          <a:lstStyle/>
          <a:p>
            <a:r>
              <a:rPr lang="en-US"/>
              <a:t>Facebook Check Ins | Autowelt Linz &amp; France Car</a:t>
            </a:r>
          </a:p>
        </p:txBody>
      </p:sp>
      <p:graphicFrame>
        <p:nvGraphicFramePr>
          <p:cNvPr id="6" name="Chart Placeholder 5">
            <a:extLst>
              <a:ext uri="{FF2B5EF4-FFF2-40B4-BE49-F238E27FC236}">
                <a16:creationId xmlns:a16="http://schemas.microsoft.com/office/drawing/2014/main" id="{7BAB6D57-AF4E-4045-9AD3-032B45101680}"/>
              </a:ext>
            </a:extLst>
          </p:cNvPr>
          <p:cNvGraphicFramePr>
            <a:graphicFrameLocks noGrp="1"/>
          </p:cNvGraphicFramePr>
          <p:nvPr>
            <p:ph type="chart" sz="quarter" idx="13"/>
            <p:extLst>
              <p:ext uri="{D42A27DB-BD31-4B8C-83A1-F6EECF244321}">
                <p14:modId xmlns:p14="http://schemas.microsoft.com/office/powerpoint/2010/main" val="29806166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B47A9C-A609-46AD-B858-2516E1E3391D}"/>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9D13B23B-19C7-4784-AF07-4D1E353EC8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5794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D0B24-3C70-4A46-81C7-52ACB33AC340}"/>
              </a:ext>
            </a:extLst>
          </p:cNvPr>
          <p:cNvSpPr>
            <a:spLocks noGrp="1"/>
          </p:cNvSpPr>
          <p:nvPr>
            <p:ph type="title"/>
          </p:nvPr>
        </p:nvSpPr>
        <p:spPr/>
        <p:txBody>
          <a:bodyPr/>
          <a:lstStyle/>
          <a:p>
            <a:r>
              <a:rPr lang="en-US"/>
              <a:t>Fan Demographie | Autowelt Linz &amp; France Car</a:t>
            </a:r>
          </a:p>
        </p:txBody>
      </p:sp>
      <p:graphicFrame>
        <p:nvGraphicFramePr>
          <p:cNvPr id="6" name="Chart Placeholder 5">
            <a:extLst>
              <a:ext uri="{FF2B5EF4-FFF2-40B4-BE49-F238E27FC236}">
                <a16:creationId xmlns:a16="http://schemas.microsoft.com/office/drawing/2014/main" id="{53452BAA-F6BA-4AAD-84D0-0D39FBF4F4D7}"/>
              </a:ext>
            </a:extLst>
          </p:cNvPr>
          <p:cNvGraphicFramePr>
            <a:graphicFrameLocks noGrp="1"/>
          </p:cNvGraphicFramePr>
          <p:nvPr>
            <p:ph type="chart" sz="quarter" idx="13"/>
            <p:extLst>
              <p:ext uri="{D42A27DB-BD31-4B8C-83A1-F6EECF244321}">
                <p14:modId xmlns:p14="http://schemas.microsoft.com/office/powerpoint/2010/main" val="7062157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2FAF10-3EA5-4DD4-80CC-29C51BBC2319}"/>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C0767A6D-8A09-40BF-B66C-933E091F1E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51597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1AC08-8AC1-4969-9995-395A0CBF4149}"/>
              </a:ext>
            </a:extLst>
          </p:cNvPr>
          <p:cNvSpPr>
            <a:spLocks noGrp="1"/>
          </p:cNvSpPr>
          <p:nvPr>
            <p:ph type="title"/>
          </p:nvPr>
        </p:nvSpPr>
        <p:spPr/>
        <p:txBody>
          <a:bodyPr/>
          <a:lstStyle/>
          <a:p>
            <a:r>
              <a:rPr lang="fr-FR"/>
              <a:t>Page Fans Online | Autowelt Linz &amp; France Car</a:t>
            </a:r>
            <a:endParaRPr lang="en-US"/>
          </a:p>
        </p:txBody>
      </p:sp>
      <p:graphicFrame>
        <p:nvGraphicFramePr>
          <p:cNvPr id="6" name="Chart Placeholder 5">
            <a:extLst>
              <a:ext uri="{FF2B5EF4-FFF2-40B4-BE49-F238E27FC236}">
                <a16:creationId xmlns:a16="http://schemas.microsoft.com/office/drawing/2014/main" id="{1356CB05-6689-4AC9-94AA-A5A799ADBE06}"/>
              </a:ext>
            </a:extLst>
          </p:cNvPr>
          <p:cNvGraphicFramePr>
            <a:graphicFrameLocks noGrp="1"/>
          </p:cNvGraphicFramePr>
          <p:nvPr>
            <p:ph type="chart" sz="quarter" idx="13"/>
            <p:extLst>
              <p:ext uri="{D42A27DB-BD31-4B8C-83A1-F6EECF244321}">
                <p14:modId xmlns:p14="http://schemas.microsoft.com/office/powerpoint/2010/main" val="14084102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51B9E9-6F0A-4D11-980B-98ED81656A6B}"/>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974FB837-3DB0-4AB3-8820-F4F9AA29B6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260150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1373</Words>
  <Application>Microsoft Office PowerPoint</Application>
  <PresentationFormat>On-screen Show (4:3)</PresentationFormat>
  <Paragraphs>550</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Facebook Page Report</vt:lpstr>
      <vt:lpstr>Wichtigste Werte (KPI's) | Autowelt Linz &amp; France Car</vt:lpstr>
      <vt:lpstr>Fans (Übersicht) | Autowelt Linz &amp; France Car</vt:lpstr>
      <vt:lpstr>Key Metrics Table w. User Post RR | Autowelt Linz &amp; France Car</vt:lpstr>
      <vt:lpstr>Facebook Fans Total | Autowelt Linz &amp; France Car</vt:lpstr>
      <vt:lpstr>Eigene Beiträge (Postings) | Autowelt Linz &amp; France Car - 1 of 7</vt:lpstr>
      <vt:lpstr>Eigene Beiträge (Postings) | Autowelt Linz &amp; France Car - 2 of 7</vt:lpstr>
      <vt:lpstr>Eigene Beiträge (Postings) | Autowelt Linz &amp; France Car - 3 of 7</vt:lpstr>
      <vt:lpstr>Eigene Beiträge (Postings) | Autowelt Linz &amp; France Car - 4 of 7</vt:lpstr>
      <vt:lpstr>Eigene Beiträge (Postings) | Autowelt Linz &amp; France Car - 5 of 7</vt:lpstr>
      <vt:lpstr>Eigene Beiträge (Postings) | Autowelt Linz &amp; France Car - 6 of 7</vt:lpstr>
      <vt:lpstr>Eigene Beiträge (Postings) | Autowelt Linz &amp; France Car - 7 of 7</vt:lpstr>
      <vt:lpstr>Eigene Beiträge (Postings) + Reactions | Autowelt Linz &amp; France Car - 1 of 10</vt:lpstr>
      <vt:lpstr>Eigene Beiträge (Postings) + Reactions | Autowelt Linz &amp; France Car - 2 of 10</vt:lpstr>
      <vt:lpstr>Eigene Beiträge (Postings) + Reactions | Autowelt Linz &amp; France Car - 3 of 10</vt:lpstr>
      <vt:lpstr>Eigene Beiträge (Postings) + Reactions | Autowelt Linz &amp; France Car - 4 of 10</vt:lpstr>
      <vt:lpstr>Eigene Beiträge (Postings) + Reactions | Autowelt Linz &amp; France Car - 5 of 10</vt:lpstr>
      <vt:lpstr>Eigene Beiträge (Postings) + Reactions | Autowelt Linz &amp; France Car - 6 of 10</vt:lpstr>
      <vt:lpstr>Eigene Beiträge (Postings) + Reactions | Autowelt Linz &amp; France Car - 7 of 10</vt:lpstr>
      <vt:lpstr>Eigene Beiträge (Postings) + Reactions | Autowelt Linz &amp; France Car - 8 of 10</vt:lpstr>
      <vt:lpstr>Eigene Beiträge (Postings) + Reactions | Autowelt Linz &amp; France Car - 9 of 10</vt:lpstr>
      <vt:lpstr>Eigene Beiträge (Postings) + Reactions | Autowelt Linz &amp; France Car - 10 of 10</vt:lpstr>
      <vt:lpstr>Postings/Wochentag | Autowelt Linz &amp; France Car</vt:lpstr>
      <vt:lpstr>Postingtypen (Verteilung) | Autowelt Linz &amp; France Car</vt:lpstr>
      <vt:lpstr>Interaktionsrate/Postingtyp | Autowelt Linz &amp; France Car</vt:lpstr>
      <vt:lpstr>Postings von Fans (Nutzern) | Autowelt Linz &amp; France Car</vt:lpstr>
      <vt:lpstr>Antwortzeit | Autowelt Linz &amp; France Car</vt:lpstr>
      <vt:lpstr>Facebook Check Ins | Autowelt Linz &amp; France Car</vt:lpstr>
      <vt:lpstr>Fan Demographie | Autowelt Linz &amp; France Car</vt:lpstr>
      <vt:lpstr>Page Fans Online | Autowelt Linz &amp; France Car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2018-09-03T17:20:52Z</dcterms:created>
  <dcterms:modified xsi:type="dcterms:W3CDTF">2018-09-03T17:21:43Z</dcterms:modified>
</cp:coreProperties>
</file>