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Lehr GmbH</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4332</c:v>
                </c:pt>
                <c:pt idx="1">
                  <c:v>4332</c:v>
                </c:pt>
                <c:pt idx="2">
                  <c:v>4330</c:v>
                </c:pt>
                <c:pt idx="3">
                  <c:v>4331</c:v>
                </c:pt>
                <c:pt idx="4">
                  <c:v>4332</c:v>
                </c:pt>
                <c:pt idx="5">
                  <c:v>4333</c:v>
                </c:pt>
                <c:pt idx="6">
                  <c:v>4333</c:v>
                </c:pt>
                <c:pt idx="7">
                  <c:v>4333</c:v>
                </c:pt>
                <c:pt idx="8">
                  <c:v>4333</c:v>
                </c:pt>
                <c:pt idx="9">
                  <c:v>4334</c:v>
                </c:pt>
                <c:pt idx="10">
                  <c:v>4334</c:v>
                </c:pt>
                <c:pt idx="11">
                  <c:v>4334</c:v>
                </c:pt>
                <c:pt idx="12">
                  <c:v>4337</c:v>
                </c:pt>
                <c:pt idx="13">
                  <c:v>4342</c:v>
                </c:pt>
                <c:pt idx="14">
                  <c:v>4345</c:v>
                </c:pt>
                <c:pt idx="15">
                  <c:v>4350</c:v>
                </c:pt>
                <c:pt idx="16">
                  <c:v>4356</c:v>
                </c:pt>
                <c:pt idx="17">
                  <c:v>4358</c:v>
                </c:pt>
                <c:pt idx="18">
                  <c:v>4360</c:v>
                </c:pt>
                <c:pt idx="19">
                  <c:v>4362</c:v>
                </c:pt>
                <c:pt idx="20">
                  <c:v>4367</c:v>
                </c:pt>
                <c:pt idx="21">
                  <c:v>4369</c:v>
                </c:pt>
                <c:pt idx="22">
                  <c:v>4368</c:v>
                </c:pt>
                <c:pt idx="23">
                  <c:v>4372</c:v>
                </c:pt>
                <c:pt idx="24">
                  <c:v>4373</c:v>
                </c:pt>
                <c:pt idx="25">
                  <c:v>4375</c:v>
                </c:pt>
                <c:pt idx="26">
                  <c:v>4377</c:v>
                </c:pt>
                <c:pt idx="27">
                  <c:v>4378</c:v>
                </c:pt>
                <c:pt idx="28">
                  <c:v>4379</c:v>
                </c:pt>
                <c:pt idx="29">
                  <c:v>4380</c:v>
                </c:pt>
                <c:pt idx="30">
                  <c:v>4388</c:v>
                </c:pt>
              </c:numCache>
            </c:numRef>
          </c:val>
          <c:smooth val="0"/>
          <c:extLst>
            <c:ext xmlns:c16="http://schemas.microsoft.com/office/drawing/2014/chart" uri="{C3380CC4-5D6E-409C-BE32-E72D297353CC}">
              <c16:uniqueId val="{00000000-5D04-4F02-9113-0CBD387E1A3A}"/>
            </c:ext>
          </c:extLst>
        </c:ser>
        <c:dLbls>
          <c:showLegendKey val="0"/>
          <c:showVal val="0"/>
          <c:showCatName val="0"/>
          <c:showSerName val="0"/>
          <c:showPercent val="0"/>
          <c:showBubbleSize val="0"/>
        </c:dLbls>
        <c:smooth val="0"/>
        <c:axId val="358737136"/>
        <c:axId val="287769256"/>
      </c:lineChart>
      <c:dateAx>
        <c:axId val="35873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69256"/>
        <c:crosses val="autoZero"/>
        <c:auto val="1"/>
        <c:lblOffset val="100"/>
        <c:baseTimeUnit val="days"/>
      </c:dateAx>
      <c:valAx>
        <c:axId val="28776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3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Lehr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0</c:v>
                </c:pt>
                <c:pt idx="3">
                  <c:v>5</c:v>
                </c:pt>
                <c:pt idx="4">
                  <c:v>3</c:v>
                </c:pt>
                <c:pt idx="5">
                  <c:v>0</c:v>
                </c:pt>
                <c:pt idx="6">
                  <c:v>0</c:v>
                </c:pt>
              </c:numCache>
            </c:numRef>
          </c:val>
          <c:extLst>
            <c:ext xmlns:c16="http://schemas.microsoft.com/office/drawing/2014/chart" uri="{C3380CC4-5D6E-409C-BE32-E72D297353CC}">
              <c16:uniqueId val="{00000000-1F55-4FA8-8BC2-9B93046D0452}"/>
            </c:ext>
          </c:extLst>
        </c:ser>
        <c:dLbls>
          <c:showLegendKey val="0"/>
          <c:showVal val="0"/>
          <c:showCatName val="0"/>
          <c:showSerName val="0"/>
          <c:showPercent val="0"/>
          <c:showBubbleSize val="0"/>
        </c:dLbls>
        <c:gapWidth val="219"/>
        <c:overlap val="-27"/>
        <c:axId val="441564720"/>
        <c:axId val="441568656"/>
      </c:barChart>
      <c:catAx>
        <c:axId val="44156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8656"/>
        <c:crosses val="autoZero"/>
        <c:auto val="1"/>
        <c:lblAlgn val="ctr"/>
        <c:lblOffset val="100"/>
        <c:noMultiLvlLbl val="0"/>
      </c:catAx>
      <c:valAx>
        <c:axId val="44156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Lehr GmbH</c:v>
                </c:pt>
              </c:strCache>
            </c:strRef>
          </c:cat>
          <c:val>
            <c:numRef>
              <c:f>Sheet1!$B$2</c:f>
              <c:numCache>
                <c:formatCode>General</c:formatCode>
                <c:ptCount val="1"/>
                <c:pt idx="0">
                  <c:v>2</c:v>
                </c:pt>
              </c:numCache>
            </c:numRef>
          </c:val>
          <c:extLst>
            <c:ext xmlns:c16="http://schemas.microsoft.com/office/drawing/2014/chart" uri="{C3380CC4-5D6E-409C-BE32-E72D297353CC}">
              <c16:uniqueId val="{00000000-A840-4298-B893-405F673C293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Lehr GmbH</c:v>
                </c:pt>
              </c:strCache>
            </c:strRef>
          </c:cat>
          <c:val>
            <c:numRef>
              <c:f>Sheet1!$C$2</c:f>
              <c:numCache>
                <c:formatCode>General</c:formatCode>
                <c:ptCount val="1"/>
                <c:pt idx="0">
                  <c:v>7</c:v>
                </c:pt>
              </c:numCache>
            </c:numRef>
          </c:val>
          <c:extLst>
            <c:ext xmlns:c16="http://schemas.microsoft.com/office/drawing/2014/chart" uri="{C3380CC4-5D6E-409C-BE32-E72D297353CC}">
              <c16:uniqueId val="{00000001-A840-4298-B893-405F673C293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Lehr GmbH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A840-4298-B893-405F673C2938}"/>
            </c:ext>
          </c:extLst>
        </c:ser>
        <c:dLbls>
          <c:showLegendKey val="0"/>
          <c:showVal val="0"/>
          <c:showCatName val="0"/>
          <c:showSerName val="0"/>
          <c:showPercent val="0"/>
          <c:showBubbleSize val="0"/>
        </c:dLbls>
        <c:gapWidth val="150"/>
        <c:overlap val="100"/>
        <c:axId val="441563080"/>
        <c:axId val="441563408"/>
      </c:barChart>
      <c:catAx>
        <c:axId val="44156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3408"/>
        <c:crosses val="autoZero"/>
        <c:auto val="1"/>
        <c:lblAlgn val="ctr"/>
        <c:lblOffset val="100"/>
        <c:noMultiLvlLbl val="0"/>
      </c:catAx>
      <c:valAx>
        <c:axId val="441563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Lehr GmbH</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0.28513305654566001</c:v>
                </c:pt>
                <c:pt idx="1">
                  <c:v>0.71047913030356002</c:v>
                </c:pt>
                <c:pt idx="2">
                  <c:v>0.66912782648822999</c:v>
                </c:pt>
              </c:numCache>
            </c:numRef>
          </c:val>
          <c:extLst>
            <c:ext xmlns:c16="http://schemas.microsoft.com/office/drawing/2014/chart" uri="{C3380CC4-5D6E-409C-BE32-E72D297353CC}">
              <c16:uniqueId val="{00000000-4C07-48A3-BD5A-BCB6727E8C70}"/>
            </c:ext>
          </c:extLst>
        </c:ser>
        <c:dLbls>
          <c:showLegendKey val="0"/>
          <c:showVal val="0"/>
          <c:showCatName val="0"/>
          <c:showSerName val="0"/>
          <c:showPercent val="0"/>
          <c:showBubbleSize val="0"/>
        </c:dLbls>
        <c:gapWidth val="219"/>
        <c:overlap val="-27"/>
        <c:axId val="441575872"/>
        <c:axId val="441572920"/>
      </c:barChart>
      <c:catAx>
        <c:axId val="44157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72920"/>
        <c:crosses val="autoZero"/>
        <c:auto val="1"/>
        <c:lblAlgn val="ctr"/>
        <c:lblOffset val="100"/>
        <c:noMultiLvlLbl val="0"/>
      </c:catAx>
      <c:valAx>
        <c:axId val="44157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7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Lehr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F15-49CE-B53E-04B163E46A41}"/>
            </c:ext>
          </c:extLst>
        </c:ser>
        <c:dLbls>
          <c:showLegendKey val="0"/>
          <c:showVal val="0"/>
          <c:showCatName val="0"/>
          <c:showSerName val="0"/>
          <c:showPercent val="0"/>
          <c:showBubbleSize val="0"/>
        </c:dLbls>
        <c:gapWidth val="219"/>
        <c:overlap val="-27"/>
        <c:axId val="442521096"/>
        <c:axId val="442521424"/>
      </c:barChart>
      <c:catAx>
        <c:axId val="44252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21424"/>
        <c:crosses val="autoZero"/>
        <c:auto val="1"/>
        <c:lblAlgn val="ctr"/>
        <c:lblOffset val="100"/>
        <c:noMultiLvlLbl val="0"/>
      </c:catAx>
      <c:valAx>
        <c:axId val="44252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2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Lehr GmbH</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5">
                  <c:v>286</c:v>
                </c:pt>
                <c:pt idx="6">
                  <c:v>286</c:v>
                </c:pt>
                <c:pt idx="7">
                  <c:v>286</c:v>
                </c:pt>
                <c:pt idx="8">
                  <c:v>286</c:v>
                </c:pt>
                <c:pt idx="9">
                  <c:v>286</c:v>
                </c:pt>
                <c:pt idx="10">
                  <c:v>286</c:v>
                </c:pt>
                <c:pt idx="11">
                  <c:v>286</c:v>
                </c:pt>
                <c:pt idx="12">
                  <c:v>286</c:v>
                </c:pt>
                <c:pt idx="13">
                  <c:v>286</c:v>
                </c:pt>
                <c:pt idx="14">
                  <c:v>286</c:v>
                </c:pt>
                <c:pt idx="15">
                  <c:v>286</c:v>
                </c:pt>
                <c:pt idx="16">
                  <c:v>287</c:v>
                </c:pt>
                <c:pt idx="17">
                  <c:v>287</c:v>
                </c:pt>
                <c:pt idx="18">
                  <c:v>287</c:v>
                </c:pt>
                <c:pt idx="19">
                  <c:v>287</c:v>
                </c:pt>
                <c:pt idx="20">
                  <c:v>287</c:v>
                </c:pt>
                <c:pt idx="21">
                  <c:v>287</c:v>
                </c:pt>
                <c:pt idx="22">
                  <c:v>287</c:v>
                </c:pt>
                <c:pt idx="23">
                  <c:v>287</c:v>
                </c:pt>
                <c:pt idx="24">
                  <c:v>287</c:v>
                </c:pt>
                <c:pt idx="25">
                  <c:v>287</c:v>
                </c:pt>
                <c:pt idx="26">
                  <c:v>287</c:v>
                </c:pt>
                <c:pt idx="27">
                  <c:v>287</c:v>
                </c:pt>
                <c:pt idx="28">
                  <c:v>287</c:v>
                </c:pt>
                <c:pt idx="29">
                  <c:v>287</c:v>
                </c:pt>
                <c:pt idx="30">
                  <c:v>287</c:v>
                </c:pt>
              </c:numCache>
            </c:numRef>
          </c:val>
          <c:smooth val="0"/>
          <c:extLst>
            <c:ext xmlns:c16="http://schemas.microsoft.com/office/drawing/2014/chart" uri="{C3380CC4-5D6E-409C-BE32-E72D297353CC}">
              <c16:uniqueId val="{00000000-B207-4957-95EE-D201BD275421}"/>
            </c:ext>
          </c:extLst>
        </c:ser>
        <c:dLbls>
          <c:showLegendKey val="0"/>
          <c:showVal val="0"/>
          <c:showCatName val="0"/>
          <c:showSerName val="0"/>
          <c:showPercent val="0"/>
          <c:showBubbleSize val="0"/>
        </c:dLbls>
        <c:smooth val="0"/>
        <c:axId val="442534872"/>
        <c:axId val="442533560"/>
      </c:lineChart>
      <c:dateAx>
        <c:axId val="44253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33560"/>
        <c:crosses val="autoZero"/>
        <c:auto val="1"/>
        <c:lblOffset val="100"/>
        <c:baseTimeUnit val="days"/>
      </c:dateAx>
      <c:valAx>
        <c:axId val="44253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3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15</c:v>
                </c:pt>
                <c:pt idx="1">
                  <c:v>558</c:v>
                </c:pt>
                <c:pt idx="2">
                  <c:v>871</c:v>
                </c:pt>
                <c:pt idx="3">
                  <c:v>572</c:v>
                </c:pt>
                <c:pt idx="4">
                  <c:v>353</c:v>
                </c:pt>
                <c:pt idx="5">
                  <c:v>167</c:v>
                </c:pt>
                <c:pt idx="6">
                  <c:v>52</c:v>
                </c:pt>
              </c:numCache>
            </c:numRef>
          </c:val>
          <c:extLst>
            <c:ext xmlns:c16="http://schemas.microsoft.com/office/drawing/2014/chart" uri="{C3380CC4-5D6E-409C-BE32-E72D297353CC}">
              <c16:uniqueId val="{00000000-7039-4CEE-B6D6-E8DFF2CF7EF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c:v>
                </c:pt>
                <c:pt idx="1">
                  <c:v>324</c:v>
                </c:pt>
                <c:pt idx="2">
                  <c:v>566</c:v>
                </c:pt>
                <c:pt idx="3">
                  <c:v>386</c:v>
                </c:pt>
                <c:pt idx="4">
                  <c:v>279</c:v>
                </c:pt>
                <c:pt idx="5">
                  <c:v>135</c:v>
                </c:pt>
                <c:pt idx="6">
                  <c:v>81</c:v>
                </c:pt>
              </c:numCache>
            </c:numRef>
          </c:val>
          <c:extLst>
            <c:ext xmlns:c16="http://schemas.microsoft.com/office/drawing/2014/chart" uri="{C3380CC4-5D6E-409C-BE32-E72D297353CC}">
              <c16:uniqueId val="{00000001-7039-4CEE-B6D6-E8DFF2CF7EF8}"/>
            </c:ext>
          </c:extLst>
        </c:ser>
        <c:dLbls>
          <c:showLegendKey val="0"/>
          <c:showVal val="0"/>
          <c:showCatName val="0"/>
          <c:showSerName val="0"/>
          <c:showPercent val="0"/>
          <c:showBubbleSize val="0"/>
        </c:dLbls>
        <c:gapWidth val="219"/>
        <c:overlap val="-27"/>
        <c:axId val="442533232"/>
        <c:axId val="442529952"/>
      </c:barChart>
      <c:catAx>
        <c:axId val="44253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29952"/>
        <c:crosses val="autoZero"/>
        <c:auto val="1"/>
        <c:lblAlgn val="ctr"/>
        <c:lblOffset val="100"/>
        <c:noMultiLvlLbl val="0"/>
      </c:catAx>
      <c:valAx>
        <c:axId val="44252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3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Lehr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559.79999999999995</c:v>
                </c:pt>
                <c:pt idx="1">
                  <c:v>300.83333333333002</c:v>
                </c:pt>
                <c:pt idx="2">
                  <c:v>201.66666666667001</c:v>
                </c:pt>
                <c:pt idx="3">
                  <c:v>176.6</c:v>
                </c:pt>
                <c:pt idx="4">
                  <c:v>245.23333333332999</c:v>
                </c:pt>
                <c:pt idx="5">
                  <c:v>543.33333333332996</c:v>
                </c:pt>
                <c:pt idx="6">
                  <c:v>1061.9333333333</c:v>
                </c:pt>
                <c:pt idx="7">
                  <c:v>1536.4</c:v>
                </c:pt>
                <c:pt idx="8">
                  <c:v>1906.0333333333001</c:v>
                </c:pt>
                <c:pt idx="9">
                  <c:v>1744.0322580645</c:v>
                </c:pt>
                <c:pt idx="10">
                  <c:v>1717.8064516129</c:v>
                </c:pt>
                <c:pt idx="11">
                  <c:v>1746.5483870968001</c:v>
                </c:pt>
                <c:pt idx="12">
                  <c:v>1930.1290322581001</c:v>
                </c:pt>
                <c:pt idx="13">
                  <c:v>1862.5806451613</c:v>
                </c:pt>
                <c:pt idx="14">
                  <c:v>1778.8709677418999</c:v>
                </c:pt>
                <c:pt idx="15">
                  <c:v>1783.4516129031999</c:v>
                </c:pt>
                <c:pt idx="16">
                  <c:v>1819.2580645160999</c:v>
                </c:pt>
                <c:pt idx="17">
                  <c:v>1880.6129032258</c:v>
                </c:pt>
                <c:pt idx="18">
                  <c:v>1909.8387096773999</c:v>
                </c:pt>
                <c:pt idx="19">
                  <c:v>1985.5483870968001</c:v>
                </c:pt>
                <c:pt idx="20">
                  <c:v>2128.7096774194001</c:v>
                </c:pt>
                <c:pt idx="21">
                  <c:v>2165.5161290322999</c:v>
                </c:pt>
                <c:pt idx="22">
                  <c:v>1795.0322580645</c:v>
                </c:pt>
                <c:pt idx="23">
                  <c:v>1069.3225806452001</c:v>
                </c:pt>
              </c:numCache>
            </c:numRef>
          </c:val>
          <c:smooth val="0"/>
          <c:extLst>
            <c:ext xmlns:c16="http://schemas.microsoft.com/office/drawing/2014/chart" uri="{C3380CC4-5D6E-409C-BE32-E72D297353CC}">
              <c16:uniqueId val="{00000000-4D62-4CE9-947F-9F4F70361FDB}"/>
            </c:ext>
          </c:extLst>
        </c:ser>
        <c:dLbls>
          <c:showLegendKey val="0"/>
          <c:showVal val="0"/>
          <c:showCatName val="0"/>
          <c:showSerName val="0"/>
          <c:showPercent val="0"/>
          <c:showBubbleSize val="0"/>
        </c:dLbls>
        <c:smooth val="0"/>
        <c:axId val="442545040"/>
        <c:axId val="442538808"/>
      </c:lineChart>
      <c:catAx>
        <c:axId val="44254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38808"/>
        <c:crosses val="autoZero"/>
        <c:auto val="1"/>
        <c:lblAlgn val="ctr"/>
        <c:lblOffset val="100"/>
        <c:noMultiLvlLbl val="0"/>
      </c:catAx>
      <c:valAx>
        <c:axId val="44253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4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32F8F-E856-4054-8EC7-9B6B62EA3D7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4FAC4EFC-CA63-4858-849E-ACD6FCA5390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4223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F6228-38B6-4571-9F33-39ED2CEB87AF}"/>
              </a:ext>
            </a:extLst>
          </p:cNvPr>
          <p:cNvSpPr>
            <a:spLocks noGrp="1"/>
          </p:cNvSpPr>
          <p:nvPr>
            <p:ph type="title"/>
          </p:nvPr>
        </p:nvSpPr>
        <p:spPr/>
        <p:txBody>
          <a:bodyPr/>
          <a:lstStyle/>
          <a:p>
            <a:r>
              <a:rPr lang="de-DE"/>
              <a:t>Wichtigste Werte (KPI's) | Autohaus Lehr GmbH</a:t>
            </a:r>
            <a:endParaRPr lang="en-US"/>
          </a:p>
        </p:txBody>
      </p:sp>
      <p:graphicFrame>
        <p:nvGraphicFramePr>
          <p:cNvPr id="5" name="Table Placeholder 4">
            <a:extLst>
              <a:ext uri="{FF2B5EF4-FFF2-40B4-BE49-F238E27FC236}">
                <a16:creationId xmlns:a16="http://schemas.microsoft.com/office/drawing/2014/main" id="{22F2D688-276B-4810-B974-4A59BD84E016}"/>
              </a:ext>
            </a:extLst>
          </p:cNvPr>
          <p:cNvGraphicFramePr>
            <a:graphicFrameLocks noGrp="1"/>
          </p:cNvGraphicFramePr>
          <p:nvPr>
            <p:ph type="tbl" sz="quarter" idx="13"/>
            <p:extLst>
              <p:ext uri="{D42A27DB-BD31-4B8C-83A1-F6EECF244321}">
                <p14:modId xmlns:p14="http://schemas.microsoft.com/office/powerpoint/2010/main" val="776829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89325014"/>
                    </a:ext>
                  </a:extLst>
                </a:gridCol>
                <a:gridCol w="740664">
                  <a:extLst>
                    <a:ext uri="{9D8B030D-6E8A-4147-A177-3AD203B41FA5}">
                      <a16:colId xmlns:a16="http://schemas.microsoft.com/office/drawing/2014/main" val="1979667090"/>
                    </a:ext>
                  </a:extLst>
                </a:gridCol>
                <a:gridCol w="740664">
                  <a:extLst>
                    <a:ext uri="{9D8B030D-6E8A-4147-A177-3AD203B41FA5}">
                      <a16:colId xmlns:a16="http://schemas.microsoft.com/office/drawing/2014/main" val="187167671"/>
                    </a:ext>
                  </a:extLst>
                </a:gridCol>
                <a:gridCol w="740664">
                  <a:extLst>
                    <a:ext uri="{9D8B030D-6E8A-4147-A177-3AD203B41FA5}">
                      <a16:colId xmlns:a16="http://schemas.microsoft.com/office/drawing/2014/main" val="3469915165"/>
                    </a:ext>
                  </a:extLst>
                </a:gridCol>
                <a:gridCol w="740664">
                  <a:extLst>
                    <a:ext uri="{9D8B030D-6E8A-4147-A177-3AD203B41FA5}">
                      <a16:colId xmlns:a16="http://schemas.microsoft.com/office/drawing/2014/main" val="1874625818"/>
                    </a:ext>
                  </a:extLst>
                </a:gridCol>
                <a:gridCol w="740664">
                  <a:extLst>
                    <a:ext uri="{9D8B030D-6E8A-4147-A177-3AD203B41FA5}">
                      <a16:colId xmlns:a16="http://schemas.microsoft.com/office/drawing/2014/main" val="2370923074"/>
                    </a:ext>
                  </a:extLst>
                </a:gridCol>
                <a:gridCol w="740664">
                  <a:extLst>
                    <a:ext uri="{9D8B030D-6E8A-4147-A177-3AD203B41FA5}">
                      <a16:colId xmlns:a16="http://schemas.microsoft.com/office/drawing/2014/main" val="3625954692"/>
                    </a:ext>
                  </a:extLst>
                </a:gridCol>
                <a:gridCol w="740664">
                  <a:extLst>
                    <a:ext uri="{9D8B030D-6E8A-4147-A177-3AD203B41FA5}">
                      <a16:colId xmlns:a16="http://schemas.microsoft.com/office/drawing/2014/main" val="3009214580"/>
                    </a:ext>
                  </a:extLst>
                </a:gridCol>
                <a:gridCol w="740664">
                  <a:extLst>
                    <a:ext uri="{9D8B030D-6E8A-4147-A177-3AD203B41FA5}">
                      <a16:colId xmlns:a16="http://schemas.microsoft.com/office/drawing/2014/main" val="3702309061"/>
                    </a:ext>
                  </a:extLst>
                </a:gridCol>
                <a:gridCol w="740664">
                  <a:extLst>
                    <a:ext uri="{9D8B030D-6E8A-4147-A177-3AD203B41FA5}">
                      <a16:colId xmlns:a16="http://schemas.microsoft.com/office/drawing/2014/main" val="15252663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89488472"/>
                  </a:ext>
                </a:extLst>
              </a:tr>
              <a:tr h="370840">
                <a:tc>
                  <a:txBody>
                    <a:bodyPr/>
                    <a:lstStyle/>
                    <a:p>
                      <a:r>
                        <a:rPr lang="en-US" sz="1000"/>
                        <a:t>Autohaus Lehr GmbH</a:t>
                      </a:r>
                    </a:p>
                  </a:txBody>
                  <a:tcPr/>
                </a:tc>
                <a:tc>
                  <a:txBody>
                    <a:bodyPr/>
                    <a:lstStyle/>
                    <a:p>
                      <a:r>
                        <a:rPr lang="en-US" sz="1000"/>
                        <a:t>4388</a:t>
                      </a:r>
                    </a:p>
                  </a:txBody>
                  <a:tcPr/>
                </a:tc>
                <a:tc>
                  <a:txBody>
                    <a:bodyPr/>
                    <a:lstStyle/>
                    <a:p>
                      <a:r>
                        <a:rPr lang="en-US" sz="1000"/>
                        <a:t>n/a</a:t>
                      </a:r>
                    </a:p>
                  </a:txBody>
                  <a:tcPr/>
                </a:tc>
                <a:tc>
                  <a:txBody>
                    <a:bodyPr/>
                    <a:lstStyle/>
                    <a:p>
                      <a:r>
                        <a:rPr lang="en-US" sz="1000"/>
                        <a:t>11</a:t>
                      </a:r>
                    </a:p>
                  </a:txBody>
                  <a:tcPr/>
                </a:tc>
                <a:tc>
                  <a:txBody>
                    <a:bodyPr/>
                    <a:lstStyle/>
                    <a:p>
                      <a:r>
                        <a:rPr lang="en-US" sz="1000"/>
                        <a:t>263</a:t>
                      </a:r>
                    </a:p>
                  </a:txBody>
                  <a:tcPr/>
                </a:tc>
                <a:tc>
                  <a:txBody>
                    <a:bodyPr/>
                    <a:lstStyle/>
                    <a:p>
                      <a:r>
                        <a:rPr lang="en-US" sz="1000"/>
                        <a:t>5</a:t>
                      </a:r>
                    </a:p>
                  </a:txBody>
                  <a:tcPr/>
                </a:tc>
                <a:tc>
                  <a:txBody>
                    <a:bodyPr/>
                    <a:lstStyle/>
                    <a:p>
                      <a:r>
                        <a:rPr lang="en-US" sz="1000"/>
                        <a:t>26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944481"/>
                  </a:ext>
                </a:extLst>
              </a:tr>
            </a:tbl>
          </a:graphicData>
        </a:graphic>
      </p:graphicFrame>
      <p:sp>
        <p:nvSpPr>
          <p:cNvPr id="4" name="Text Placeholder 3">
            <a:extLst>
              <a:ext uri="{FF2B5EF4-FFF2-40B4-BE49-F238E27FC236}">
                <a16:creationId xmlns:a16="http://schemas.microsoft.com/office/drawing/2014/main" id="{341603E8-B100-496D-B695-AA46D1A57BB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65884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6A216-1E53-4F87-942F-A589893749C2}"/>
              </a:ext>
            </a:extLst>
          </p:cNvPr>
          <p:cNvSpPr>
            <a:spLocks noGrp="1"/>
          </p:cNvSpPr>
          <p:nvPr>
            <p:ph type="title"/>
          </p:nvPr>
        </p:nvSpPr>
        <p:spPr/>
        <p:txBody>
          <a:bodyPr/>
          <a:lstStyle/>
          <a:p>
            <a:r>
              <a:rPr lang="de-DE"/>
              <a:t>Fans (Übersicht) | Autohaus Lehr GmbH</a:t>
            </a:r>
            <a:endParaRPr lang="en-US"/>
          </a:p>
        </p:txBody>
      </p:sp>
      <p:graphicFrame>
        <p:nvGraphicFramePr>
          <p:cNvPr id="5" name="Table Placeholder 4">
            <a:extLst>
              <a:ext uri="{FF2B5EF4-FFF2-40B4-BE49-F238E27FC236}">
                <a16:creationId xmlns:a16="http://schemas.microsoft.com/office/drawing/2014/main" id="{245314DF-620E-4863-B8D3-880FC147D448}"/>
              </a:ext>
            </a:extLst>
          </p:cNvPr>
          <p:cNvGraphicFramePr>
            <a:graphicFrameLocks noGrp="1"/>
          </p:cNvGraphicFramePr>
          <p:nvPr>
            <p:ph type="tbl" sz="quarter" idx="13"/>
            <p:extLst>
              <p:ext uri="{D42A27DB-BD31-4B8C-83A1-F6EECF244321}">
                <p14:modId xmlns:p14="http://schemas.microsoft.com/office/powerpoint/2010/main" val="213754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0587595"/>
                    </a:ext>
                  </a:extLst>
                </a:gridCol>
                <a:gridCol w="1234440">
                  <a:extLst>
                    <a:ext uri="{9D8B030D-6E8A-4147-A177-3AD203B41FA5}">
                      <a16:colId xmlns:a16="http://schemas.microsoft.com/office/drawing/2014/main" val="1758108792"/>
                    </a:ext>
                  </a:extLst>
                </a:gridCol>
                <a:gridCol w="822960">
                  <a:extLst>
                    <a:ext uri="{9D8B030D-6E8A-4147-A177-3AD203B41FA5}">
                      <a16:colId xmlns:a16="http://schemas.microsoft.com/office/drawing/2014/main" val="153911085"/>
                    </a:ext>
                  </a:extLst>
                </a:gridCol>
                <a:gridCol w="822960">
                  <a:extLst>
                    <a:ext uri="{9D8B030D-6E8A-4147-A177-3AD203B41FA5}">
                      <a16:colId xmlns:a16="http://schemas.microsoft.com/office/drawing/2014/main" val="1964111174"/>
                    </a:ext>
                  </a:extLst>
                </a:gridCol>
                <a:gridCol w="822960">
                  <a:extLst>
                    <a:ext uri="{9D8B030D-6E8A-4147-A177-3AD203B41FA5}">
                      <a16:colId xmlns:a16="http://schemas.microsoft.com/office/drawing/2014/main" val="299524636"/>
                    </a:ext>
                  </a:extLst>
                </a:gridCol>
                <a:gridCol w="822960">
                  <a:extLst>
                    <a:ext uri="{9D8B030D-6E8A-4147-A177-3AD203B41FA5}">
                      <a16:colId xmlns:a16="http://schemas.microsoft.com/office/drawing/2014/main" val="34202822"/>
                    </a:ext>
                  </a:extLst>
                </a:gridCol>
                <a:gridCol w="822960">
                  <a:extLst>
                    <a:ext uri="{9D8B030D-6E8A-4147-A177-3AD203B41FA5}">
                      <a16:colId xmlns:a16="http://schemas.microsoft.com/office/drawing/2014/main" val="527921348"/>
                    </a:ext>
                  </a:extLst>
                </a:gridCol>
                <a:gridCol w="822960">
                  <a:extLst>
                    <a:ext uri="{9D8B030D-6E8A-4147-A177-3AD203B41FA5}">
                      <a16:colId xmlns:a16="http://schemas.microsoft.com/office/drawing/2014/main" val="38918660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68375266"/>
                  </a:ext>
                </a:extLst>
              </a:tr>
              <a:tr h="370840">
                <a:tc>
                  <a:txBody>
                    <a:bodyPr/>
                    <a:lstStyle/>
                    <a:p>
                      <a:r>
                        <a:rPr lang="en-US" sz="1000"/>
                        <a:t>Autohaus Lehr GmbH</a:t>
                      </a:r>
                    </a:p>
                  </a:txBody>
                  <a:tcPr/>
                </a:tc>
                <a:tc>
                  <a:txBody>
                    <a:bodyPr/>
                    <a:lstStyle/>
                    <a:p>
                      <a:r>
                        <a:rPr lang="en-US" sz="1000"/>
                        <a:t>4388</a:t>
                      </a:r>
                    </a:p>
                  </a:txBody>
                  <a:tcPr/>
                </a:tc>
                <a:tc>
                  <a:txBody>
                    <a:bodyPr/>
                    <a:lstStyle/>
                    <a:p>
                      <a:r>
                        <a:rPr lang="en-US" sz="1000"/>
                        <a:t>8</a:t>
                      </a:r>
                    </a:p>
                  </a:txBody>
                  <a:tcPr/>
                </a:tc>
                <a:tc>
                  <a:txBody>
                    <a:bodyPr/>
                    <a:lstStyle/>
                    <a:p>
                      <a:r>
                        <a:rPr lang="en-US" sz="1000"/>
                        <a:t>0.2 %</a:t>
                      </a:r>
                    </a:p>
                  </a:txBody>
                  <a:tcPr/>
                </a:tc>
                <a:tc>
                  <a:txBody>
                    <a:bodyPr/>
                    <a:lstStyle/>
                    <a:p>
                      <a:r>
                        <a:rPr lang="en-US" sz="1000"/>
                        <a:t>16</a:t>
                      </a:r>
                    </a:p>
                  </a:txBody>
                  <a:tcPr/>
                </a:tc>
                <a:tc>
                  <a:txBody>
                    <a:bodyPr/>
                    <a:lstStyle/>
                    <a:p>
                      <a:r>
                        <a:rPr lang="en-US" sz="1000"/>
                        <a:t>0.4 %</a:t>
                      </a:r>
                    </a:p>
                  </a:txBody>
                  <a:tcPr/>
                </a:tc>
                <a:tc>
                  <a:txBody>
                    <a:bodyPr/>
                    <a:lstStyle/>
                    <a:p>
                      <a:r>
                        <a:rPr lang="en-US" sz="1000"/>
                        <a:t>53</a:t>
                      </a:r>
                    </a:p>
                  </a:txBody>
                  <a:tcPr/>
                </a:tc>
                <a:tc>
                  <a:txBody>
                    <a:bodyPr/>
                    <a:lstStyle/>
                    <a:p>
                      <a:r>
                        <a:rPr lang="en-US" sz="1000"/>
                        <a:t>1.2 %</a:t>
                      </a:r>
                    </a:p>
                  </a:txBody>
                  <a:tcPr/>
                </a:tc>
                <a:extLst>
                  <a:ext uri="{0D108BD9-81ED-4DB2-BD59-A6C34878D82A}">
                    <a16:rowId xmlns:a16="http://schemas.microsoft.com/office/drawing/2014/main" val="3244438958"/>
                  </a:ext>
                </a:extLst>
              </a:tr>
            </a:tbl>
          </a:graphicData>
        </a:graphic>
      </p:graphicFrame>
      <p:sp>
        <p:nvSpPr>
          <p:cNvPr id="4" name="Text Placeholder 3">
            <a:extLst>
              <a:ext uri="{FF2B5EF4-FFF2-40B4-BE49-F238E27FC236}">
                <a16:creationId xmlns:a16="http://schemas.microsoft.com/office/drawing/2014/main" id="{096863BF-EBF5-40E9-AD31-6AB1D42CA0D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23785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5363A-ED5E-46BE-BF19-F4D3B7D19186}"/>
              </a:ext>
            </a:extLst>
          </p:cNvPr>
          <p:cNvSpPr>
            <a:spLocks noGrp="1"/>
          </p:cNvSpPr>
          <p:nvPr>
            <p:ph type="title"/>
          </p:nvPr>
        </p:nvSpPr>
        <p:spPr/>
        <p:txBody>
          <a:bodyPr/>
          <a:lstStyle/>
          <a:p>
            <a:r>
              <a:rPr lang="en-US"/>
              <a:t>Key Metrics Table w. User Post RR | Autohaus Lehr GmbH</a:t>
            </a:r>
          </a:p>
        </p:txBody>
      </p:sp>
      <p:graphicFrame>
        <p:nvGraphicFramePr>
          <p:cNvPr id="5" name="Table Placeholder 4">
            <a:extLst>
              <a:ext uri="{FF2B5EF4-FFF2-40B4-BE49-F238E27FC236}">
                <a16:creationId xmlns:a16="http://schemas.microsoft.com/office/drawing/2014/main" id="{AC44D048-D183-4455-8724-3C37F23E0BF1}"/>
              </a:ext>
            </a:extLst>
          </p:cNvPr>
          <p:cNvGraphicFramePr>
            <a:graphicFrameLocks noGrp="1"/>
          </p:cNvGraphicFramePr>
          <p:nvPr>
            <p:ph type="tbl" sz="quarter" idx="13"/>
            <p:extLst>
              <p:ext uri="{D42A27DB-BD31-4B8C-83A1-F6EECF244321}">
                <p14:modId xmlns:p14="http://schemas.microsoft.com/office/powerpoint/2010/main" val="1434601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4185149"/>
                    </a:ext>
                  </a:extLst>
                </a:gridCol>
                <a:gridCol w="740664">
                  <a:extLst>
                    <a:ext uri="{9D8B030D-6E8A-4147-A177-3AD203B41FA5}">
                      <a16:colId xmlns:a16="http://schemas.microsoft.com/office/drawing/2014/main" val="1926426078"/>
                    </a:ext>
                  </a:extLst>
                </a:gridCol>
                <a:gridCol w="740664">
                  <a:extLst>
                    <a:ext uri="{9D8B030D-6E8A-4147-A177-3AD203B41FA5}">
                      <a16:colId xmlns:a16="http://schemas.microsoft.com/office/drawing/2014/main" val="2302218546"/>
                    </a:ext>
                  </a:extLst>
                </a:gridCol>
                <a:gridCol w="740664">
                  <a:extLst>
                    <a:ext uri="{9D8B030D-6E8A-4147-A177-3AD203B41FA5}">
                      <a16:colId xmlns:a16="http://schemas.microsoft.com/office/drawing/2014/main" val="709159948"/>
                    </a:ext>
                  </a:extLst>
                </a:gridCol>
                <a:gridCol w="740664">
                  <a:extLst>
                    <a:ext uri="{9D8B030D-6E8A-4147-A177-3AD203B41FA5}">
                      <a16:colId xmlns:a16="http://schemas.microsoft.com/office/drawing/2014/main" val="4127676952"/>
                    </a:ext>
                  </a:extLst>
                </a:gridCol>
                <a:gridCol w="740664">
                  <a:extLst>
                    <a:ext uri="{9D8B030D-6E8A-4147-A177-3AD203B41FA5}">
                      <a16:colId xmlns:a16="http://schemas.microsoft.com/office/drawing/2014/main" val="1071243055"/>
                    </a:ext>
                  </a:extLst>
                </a:gridCol>
                <a:gridCol w="740664">
                  <a:extLst>
                    <a:ext uri="{9D8B030D-6E8A-4147-A177-3AD203B41FA5}">
                      <a16:colId xmlns:a16="http://schemas.microsoft.com/office/drawing/2014/main" val="3294281147"/>
                    </a:ext>
                  </a:extLst>
                </a:gridCol>
                <a:gridCol w="740664">
                  <a:extLst>
                    <a:ext uri="{9D8B030D-6E8A-4147-A177-3AD203B41FA5}">
                      <a16:colId xmlns:a16="http://schemas.microsoft.com/office/drawing/2014/main" val="2714752664"/>
                    </a:ext>
                  </a:extLst>
                </a:gridCol>
                <a:gridCol w="740664">
                  <a:extLst>
                    <a:ext uri="{9D8B030D-6E8A-4147-A177-3AD203B41FA5}">
                      <a16:colId xmlns:a16="http://schemas.microsoft.com/office/drawing/2014/main" val="2908018044"/>
                    </a:ext>
                  </a:extLst>
                </a:gridCol>
                <a:gridCol w="740664">
                  <a:extLst>
                    <a:ext uri="{9D8B030D-6E8A-4147-A177-3AD203B41FA5}">
                      <a16:colId xmlns:a16="http://schemas.microsoft.com/office/drawing/2014/main" val="5409146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41538131"/>
                  </a:ext>
                </a:extLst>
              </a:tr>
              <a:tr h="370840">
                <a:tc>
                  <a:txBody>
                    <a:bodyPr/>
                    <a:lstStyle/>
                    <a:p>
                      <a:r>
                        <a:rPr lang="en-US" sz="1000"/>
                        <a:t>Autohaus Lehr GmbH</a:t>
                      </a:r>
                    </a:p>
                  </a:txBody>
                  <a:tcPr/>
                </a:tc>
                <a:tc>
                  <a:txBody>
                    <a:bodyPr/>
                    <a:lstStyle/>
                    <a:p>
                      <a:r>
                        <a:rPr lang="en-US" sz="1000"/>
                        <a:t>4388</a:t>
                      </a:r>
                    </a:p>
                  </a:txBody>
                  <a:tcPr/>
                </a:tc>
                <a:tc>
                  <a:txBody>
                    <a:bodyPr/>
                    <a:lstStyle/>
                    <a:p>
                      <a:r>
                        <a:rPr lang="en-US" sz="1000"/>
                        <a:t>n/a</a:t>
                      </a:r>
                    </a:p>
                  </a:txBody>
                  <a:tcPr/>
                </a:tc>
                <a:tc>
                  <a:txBody>
                    <a:bodyPr/>
                    <a:lstStyle/>
                    <a:p>
                      <a:r>
                        <a:rPr lang="en-US" sz="1000"/>
                        <a:t>11</a:t>
                      </a:r>
                    </a:p>
                  </a:txBody>
                  <a:tcPr/>
                </a:tc>
                <a:tc>
                  <a:txBody>
                    <a:bodyPr/>
                    <a:lstStyle/>
                    <a:p>
                      <a:r>
                        <a:rPr lang="en-US" sz="1000"/>
                        <a:t>263</a:t>
                      </a:r>
                    </a:p>
                  </a:txBody>
                  <a:tcPr/>
                </a:tc>
                <a:tc>
                  <a:txBody>
                    <a:bodyPr/>
                    <a:lstStyle/>
                    <a:p>
                      <a:r>
                        <a:rPr lang="en-US" sz="1000"/>
                        <a:t>5</a:t>
                      </a:r>
                    </a:p>
                  </a:txBody>
                  <a:tcPr/>
                </a:tc>
                <a:tc>
                  <a:txBody>
                    <a:bodyPr/>
                    <a:lstStyle/>
                    <a:p>
                      <a:r>
                        <a:rPr lang="en-US" sz="1000"/>
                        <a:t>26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394501054"/>
                  </a:ext>
                </a:extLst>
              </a:tr>
            </a:tbl>
          </a:graphicData>
        </a:graphic>
      </p:graphicFrame>
      <p:sp>
        <p:nvSpPr>
          <p:cNvPr id="4" name="Text Placeholder 3">
            <a:extLst>
              <a:ext uri="{FF2B5EF4-FFF2-40B4-BE49-F238E27FC236}">
                <a16:creationId xmlns:a16="http://schemas.microsoft.com/office/drawing/2014/main" id="{538EE0FB-BE92-44E3-9542-E5B520E6DB5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81540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426CD-31C4-4203-B2DF-25385F00B6CB}"/>
              </a:ext>
            </a:extLst>
          </p:cNvPr>
          <p:cNvSpPr>
            <a:spLocks noGrp="1"/>
          </p:cNvSpPr>
          <p:nvPr>
            <p:ph type="title"/>
          </p:nvPr>
        </p:nvSpPr>
        <p:spPr/>
        <p:txBody>
          <a:bodyPr/>
          <a:lstStyle/>
          <a:p>
            <a:r>
              <a:rPr lang="en-US"/>
              <a:t>Facebook Fans Total | Autohaus Lehr GmbH</a:t>
            </a:r>
          </a:p>
        </p:txBody>
      </p:sp>
      <p:graphicFrame>
        <p:nvGraphicFramePr>
          <p:cNvPr id="6" name="Chart Placeholder 5">
            <a:extLst>
              <a:ext uri="{FF2B5EF4-FFF2-40B4-BE49-F238E27FC236}">
                <a16:creationId xmlns:a16="http://schemas.microsoft.com/office/drawing/2014/main" id="{D3F3DD37-8E99-4765-8609-73DEBB5A4F76}"/>
              </a:ext>
            </a:extLst>
          </p:cNvPr>
          <p:cNvGraphicFramePr>
            <a:graphicFrameLocks noGrp="1"/>
          </p:cNvGraphicFramePr>
          <p:nvPr>
            <p:ph type="chart" sz="quarter" idx="13"/>
            <p:extLst>
              <p:ext uri="{D42A27DB-BD31-4B8C-83A1-F6EECF244321}">
                <p14:modId xmlns:p14="http://schemas.microsoft.com/office/powerpoint/2010/main" val="2446787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C242B6-0458-46A7-82A7-6E62B5B682F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8BBC4E1-8752-42E8-8FC3-C35931D31C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578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FB1E1-106F-42D7-9CD8-EF3EFF1065A2}"/>
              </a:ext>
            </a:extLst>
          </p:cNvPr>
          <p:cNvSpPr>
            <a:spLocks noGrp="1"/>
          </p:cNvSpPr>
          <p:nvPr>
            <p:ph type="title"/>
          </p:nvPr>
        </p:nvSpPr>
        <p:spPr/>
        <p:txBody>
          <a:bodyPr/>
          <a:lstStyle/>
          <a:p>
            <a:r>
              <a:rPr lang="de-DE"/>
              <a:t>Eigene Beiträge (Postings) | Autohaus Lehr GmbH - 1 of 4</a:t>
            </a:r>
            <a:endParaRPr lang="en-US"/>
          </a:p>
        </p:txBody>
      </p:sp>
      <p:graphicFrame>
        <p:nvGraphicFramePr>
          <p:cNvPr id="5" name="Table Placeholder 4">
            <a:extLst>
              <a:ext uri="{FF2B5EF4-FFF2-40B4-BE49-F238E27FC236}">
                <a16:creationId xmlns:a16="http://schemas.microsoft.com/office/drawing/2014/main" id="{A9A24C86-425B-4DC9-AF35-C79691D0E7FA}"/>
              </a:ext>
            </a:extLst>
          </p:cNvPr>
          <p:cNvGraphicFramePr>
            <a:graphicFrameLocks noGrp="1"/>
          </p:cNvGraphicFramePr>
          <p:nvPr>
            <p:ph type="tbl" sz="quarter" idx="13"/>
            <p:extLst>
              <p:ext uri="{D42A27DB-BD31-4B8C-83A1-F6EECF244321}">
                <p14:modId xmlns:p14="http://schemas.microsoft.com/office/powerpoint/2010/main" val="189723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0459192"/>
                    </a:ext>
                  </a:extLst>
                </a:gridCol>
                <a:gridCol w="658368">
                  <a:extLst>
                    <a:ext uri="{9D8B030D-6E8A-4147-A177-3AD203B41FA5}">
                      <a16:colId xmlns:a16="http://schemas.microsoft.com/office/drawing/2014/main" val="2905942177"/>
                    </a:ext>
                  </a:extLst>
                </a:gridCol>
                <a:gridCol w="658368">
                  <a:extLst>
                    <a:ext uri="{9D8B030D-6E8A-4147-A177-3AD203B41FA5}">
                      <a16:colId xmlns:a16="http://schemas.microsoft.com/office/drawing/2014/main" val="1972549363"/>
                    </a:ext>
                  </a:extLst>
                </a:gridCol>
                <a:gridCol w="658368">
                  <a:extLst>
                    <a:ext uri="{9D8B030D-6E8A-4147-A177-3AD203B41FA5}">
                      <a16:colId xmlns:a16="http://schemas.microsoft.com/office/drawing/2014/main" val="971291944"/>
                    </a:ext>
                  </a:extLst>
                </a:gridCol>
                <a:gridCol w="658368">
                  <a:extLst>
                    <a:ext uri="{9D8B030D-6E8A-4147-A177-3AD203B41FA5}">
                      <a16:colId xmlns:a16="http://schemas.microsoft.com/office/drawing/2014/main" val="3157064302"/>
                    </a:ext>
                  </a:extLst>
                </a:gridCol>
                <a:gridCol w="658368">
                  <a:extLst>
                    <a:ext uri="{9D8B030D-6E8A-4147-A177-3AD203B41FA5}">
                      <a16:colId xmlns:a16="http://schemas.microsoft.com/office/drawing/2014/main" val="2216769462"/>
                    </a:ext>
                  </a:extLst>
                </a:gridCol>
                <a:gridCol w="658368">
                  <a:extLst>
                    <a:ext uri="{9D8B030D-6E8A-4147-A177-3AD203B41FA5}">
                      <a16:colId xmlns:a16="http://schemas.microsoft.com/office/drawing/2014/main" val="219899048"/>
                    </a:ext>
                  </a:extLst>
                </a:gridCol>
                <a:gridCol w="658368">
                  <a:extLst>
                    <a:ext uri="{9D8B030D-6E8A-4147-A177-3AD203B41FA5}">
                      <a16:colId xmlns:a16="http://schemas.microsoft.com/office/drawing/2014/main" val="567217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984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- 2018-08-31 14:34:38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JEEP LAGERABVERKAUF!
Profitiere von sensationellen Angeboten beim großen Jeep Lagerabverkauf!
Hier geht´s zu unseren lagernden Jeep Modellen
➡️ https://bit.ly/2PUw7Av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207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- 2018-08-30 11:02:18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Jeep Lagerabverkauf!
Profitiere von sensationellen Angeboten beim großen Jeep Lagerabverkauf!
Hier geht´s zu unseren lagernden Jeep Modellen ➡️http://fahrzeuge.autohaus-lehr.at/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624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- 2018-08-30 08:37:47 </a:t>
                      </a:r>
                      <a:r>
                        <a:rPr kumimoji="0" lang="de-DE" sz="1000" b="0" i="0" u="none" strike="noStrike" kern="1200" cap="none" spc="0" normalizeH="0" baseline="0" noProof="0">
                          <a:ln>
                            <a:noFill/>
                          </a:ln>
                          <a:solidFill>
                            <a:prstClr val="black"/>
                          </a:solidFill>
                          <a:effectLst/>
                          <a:uLnTx/>
                          <a:uFillTx/>
                          <a:latin typeface="+mn-lt"/>
                          <a:ea typeface="+mn-ea"/>
                          <a:cs typeface="+mn-cs"/>
                        </a:rPr>
                        <a:t> 
 Diese schönen Fotos von der Fahrzeugsegnung erhielten wir als Dankeschön von der FF Röhrenbach. Es freut uns sehr, dass das neue Feuerwehrauto Ford Transit so gut ankommt und wünschen allzeit gute Fahrt! 
#ff #feuerwehr #fordtransit #fahrzeugsegnung #röhrenbach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7026445"/>
                  </a:ext>
                </a:extLst>
              </a:tr>
            </a:tbl>
          </a:graphicData>
        </a:graphic>
      </p:graphicFrame>
      <p:sp>
        <p:nvSpPr>
          <p:cNvPr id="4" name="Text Placeholder 3">
            <a:extLst>
              <a:ext uri="{FF2B5EF4-FFF2-40B4-BE49-F238E27FC236}">
                <a16:creationId xmlns:a16="http://schemas.microsoft.com/office/drawing/2014/main" id="{EEDBBFA7-805C-4F3A-BE94-CC5CFFE72CB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94063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B1E95-9C38-4D4F-B52B-19496C79C6F9}"/>
              </a:ext>
            </a:extLst>
          </p:cNvPr>
          <p:cNvSpPr>
            <a:spLocks noGrp="1"/>
          </p:cNvSpPr>
          <p:nvPr>
            <p:ph type="title"/>
          </p:nvPr>
        </p:nvSpPr>
        <p:spPr/>
        <p:txBody>
          <a:bodyPr/>
          <a:lstStyle/>
          <a:p>
            <a:r>
              <a:rPr lang="de-DE"/>
              <a:t>Eigene Beiträge (Postings) | Autohaus Lehr GmbH - 2 of 4</a:t>
            </a:r>
            <a:endParaRPr lang="en-US"/>
          </a:p>
        </p:txBody>
      </p:sp>
      <p:graphicFrame>
        <p:nvGraphicFramePr>
          <p:cNvPr id="5" name="Table Placeholder 4">
            <a:extLst>
              <a:ext uri="{FF2B5EF4-FFF2-40B4-BE49-F238E27FC236}">
                <a16:creationId xmlns:a16="http://schemas.microsoft.com/office/drawing/2014/main" id="{65AB612E-C016-494A-BEEA-681236F13B57}"/>
              </a:ext>
            </a:extLst>
          </p:cNvPr>
          <p:cNvGraphicFramePr>
            <a:graphicFrameLocks noGrp="1"/>
          </p:cNvGraphicFramePr>
          <p:nvPr>
            <p:ph type="tbl" sz="quarter" idx="13"/>
            <p:extLst>
              <p:ext uri="{D42A27DB-BD31-4B8C-83A1-F6EECF244321}">
                <p14:modId xmlns:p14="http://schemas.microsoft.com/office/powerpoint/2010/main" val="311740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4490181"/>
                    </a:ext>
                  </a:extLst>
                </a:gridCol>
                <a:gridCol w="658368">
                  <a:extLst>
                    <a:ext uri="{9D8B030D-6E8A-4147-A177-3AD203B41FA5}">
                      <a16:colId xmlns:a16="http://schemas.microsoft.com/office/drawing/2014/main" val="4222583537"/>
                    </a:ext>
                  </a:extLst>
                </a:gridCol>
                <a:gridCol w="658368">
                  <a:extLst>
                    <a:ext uri="{9D8B030D-6E8A-4147-A177-3AD203B41FA5}">
                      <a16:colId xmlns:a16="http://schemas.microsoft.com/office/drawing/2014/main" val="568405238"/>
                    </a:ext>
                  </a:extLst>
                </a:gridCol>
                <a:gridCol w="658368">
                  <a:extLst>
                    <a:ext uri="{9D8B030D-6E8A-4147-A177-3AD203B41FA5}">
                      <a16:colId xmlns:a16="http://schemas.microsoft.com/office/drawing/2014/main" val="2457958141"/>
                    </a:ext>
                  </a:extLst>
                </a:gridCol>
                <a:gridCol w="658368">
                  <a:extLst>
                    <a:ext uri="{9D8B030D-6E8A-4147-A177-3AD203B41FA5}">
                      <a16:colId xmlns:a16="http://schemas.microsoft.com/office/drawing/2014/main" val="841795451"/>
                    </a:ext>
                  </a:extLst>
                </a:gridCol>
                <a:gridCol w="658368">
                  <a:extLst>
                    <a:ext uri="{9D8B030D-6E8A-4147-A177-3AD203B41FA5}">
                      <a16:colId xmlns:a16="http://schemas.microsoft.com/office/drawing/2014/main" val="377495791"/>
                    </a:ext>
                  </a:extLst>
                </a:gridCol>
                <a:gridCol w="658368">
                  <a:extLst>
                    <a:ext uri="{9D8B030D-6E8A-4147-A177-3AD203B41FA5}">
                      <a16:colId xmlns:a16="http://schemas.microsoft.com/office/drawing/2014/main" val="2095797689"/>
                    </a:ext>
                  </a:extLst>
                </a:gridCol>
                <a:gridCol w="658368">
                  <a:extLst>
                    <a:ext uri="{9D8B030D-6E8A-4147-A177-3AD203B41FA5}">
                      <a16:colId xmlns:a16="http://schemas.microsoft.com/office/drawing/2014/main" val="786543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889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- 2018-08-27 10:14:16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BALLON WM 2018 🎈
Nicht nur in der Luft, sondern auch am Boden gut unterwegs war am vergangenen Wochenende das Team USA.
Wer von euch war auch dabei? 
#sehrvielmehr #ballonwm2018 #fordranger  @ Autohaus Lehr GmbH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106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- 2018-08-24 12:30:01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unserem Kunden Lukas Resetarits viel Freude mit seinem neuen Alfa Romeo Stelvio!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563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- 2018-08-23 11:28:41 </a:t>
                      </a:r>
                      <a:r>
                        <a:rPr kumimoji="0" lang="de-DE" sz="1000" b="0" i="0" u="none" strike="noStrike" kern="1200" cap="none" spc="0" normalizeH="0" baseline="0" noProof="0">
                          <a:ln>
                            <a:noFill/>
                          </a:ln>
                          <a:solidFill>
                            <a:prstClr val="black"/>
                          </a:solidFill>
                          <a:effectLst/>
                          <a:uLnTx/>
                          <a:uFillTx/>
                          <a:latin typeface="+mn-lt"/>
                          <a:ea typeface="+mn-ea"/>
                          <a:cs typeface="+mn-cs"/>
                        </a:rPr>
                        <a:t> 
 Der Eismann hat auch uns besucht. Danke an @hornistvorn für die lecker Abkühlung!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442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- 2018-08-21 11:26:04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Abarth!
Die neue #AbarthRange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8879295"/>
                  </a:ext>
                </a:extLst>
              </a:tr>
            </a:tbl>
          </a:graphicData>
        </a:graphic>
      </p:graphicFrame>
      <p:sp>
        <p:nvSpPr>
          <p:cNvPr id="4" name="Text Placeholder 3">
            <a:extLst>
              <a:ext uri="{FF2B5EF4-FFF2-40B4-BE49-F238E27FC236}">
                <a16:creationId xmlns:a16="http://schemas.microsoft.com/office/drawing/2014/main" id="{45D6E234-B186-4DAE-B87B-CC0AC5AE562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7225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19CB7-6DBC-4F98-96E8-8733914F27D4}"/>
              </a:ext>
            </a:extLst>
          </p:cNvPr>
          <p:cNvSpPr>
            <a:spLocks noGrp="1"/>
          </p:cNvSpPr>
          <p:nvPr>
            <p:ph type="title"/>
          </p:nvPr>
        </p:nvSpPr>
        <p:spPr/>
        <p:txBody>
          <a:bodyPr/>
          <a:lstStyle/>
          <a:p>
            <a:r>
              <a:rPr lang="de-DE"/>
              <a:t>Eigene Beiträge (Postings) | Autohaus Lehr GmbH - 3 of 4</a:t>
            </a:r>
            <a:endParaRPr lang="en-US"/>
          </a:p>
        </p:txBody>
      </p:sp>
      <p:graphicFrame>
        <p:nvGraphicFramePr>
          <p:cNvPr id="5" name="Table Placeholder 4">
            <a:extLst>
              <a:ext uri="{FF2B5EF4-FFF2-40B4-BE49-F238E27FC236}">
                <a16:creationId xmlns:a16="http://schemas.microsoft.com/office/drawing/2014/main" id="{7ED52733-416B-463C-BFC6-C6E4CD2DD650}"/>
              </a:ext>
            </a:extLst>
          </p:cNvPr>
          <p:cNvGraphicFramePr>
            <a:graphicFrameLocks noGrp="1"/>
          </p:cNvGraphicFramePr>
          <p:nvPr>
            <p:ph type="tbl" sz="quarter" idx="13"/>
            <p:extLst>
              <p:ext uri="{D42A27DB-BD31-4B8C-83A1-F6EECF244321}">
                <p14:modId xmlns:p14="http://schemas.microsoft.com/office/powerpoint/2010/main" val="1874704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2709867"/>
                    </a:ext>
                  </a:extLst>
                </a:gridCol>
                <a:gridCol w="658368">
                  <a:extLst>
                    <a:ext uri="{9D8B030D-6E8A-4147-A177-3AD203B41FA5}">
                      <a16:colId xmlns:a16="http://schemas.microsoft.com/office/drawing/2014/main" val="4116263545"/>
                    </a:ext>
                  </a:extLst>
                </a:gridCol>
                <a:gridCol w="658368">
                  <a:extLst>
                    <a:ext uri="{9D8B030D-6E8A-4147-A177-3AD203B41FA5}">
                      <a16:colId xmlns:a16="http://schemas.microsoft.com/office/drawing/2014/main" val="3102354384"/>
                    </a:ext>
                  </a:extLst>
                </a:gridCol>
                <a:gridCol w="658368">
                  <a:extLst>
                    <a:ext uri="{9D8B030D-6E8A-4147-A177-3AD203B41FA5}">
                      <a16:colId xmlns:a16="http://schemas.microsoft.com/office/drawing/2014/main" val="3620205537"/>
                    </a:ext>
                  </a:extLst>
                </a:gridCol>
                <a:gridCol w="658368">
                  <a:extLst>
                    <a:ext uri="{9D8B030D-6E8A-4147-A177-3AD203B41FA5}">
                      <a16:colId xmlns:a16="http://schemas.microsoft.com/office/drawing/2014/main" val="874285495"/>
                    </a:ext>
                  </a:extLst>
                </a:gridCol>
                <a:gridCol w="658368">
                  <a:extLst>
                    <a:ext uri="{9D8B030D-6E8A-4147-A177-3AD203B41FA5}">
                      <a16:colId xmlns:a16="http://schemas.microsoft.com/office/drawing/2014/main" val="3818807776"/>
                    </a:ext>
                  </a:extLst>
                </a:gridCol>
                <a:gridCol w="658368">
                  <a:extLst>
                    <a:ext uri="{9D8B030D-6E8A-4147-A177-3AD203B41FA5}">
                      <a16:colId xmlns:a16="http://schemas.microsoft.com/office/drawing/2014/main" val="654058482"/>
                    </a:ext>
                  </a:extLst>
                </a:gridCol>
                <a:gridCol w="658368">
                  <a:extLst>
                    <a:ext uri="{9D8B030D-6E8A-4147-A177-3AD203B41FA5}">
                      <a16:colId xmlns:a16="http://schemas.microsoft.com/office/drawing/2014/main" val="1914502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2152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- 2018-08-16 16:41:27 </a:t>
                      </a:r>
                      <a:r>
                        <a:rPr kumimoji="0" lang="de-DE" sz="1000" b="0" i="0" u="none" strike="noStrike" kern="1200" cap="none" spc="0" normalizeH="0" baseline="0" noProof="0">
                          <a:ln>
                            <a:noFill/>
                          </a:ln>
                          <a:solidFill>
                            <a:prstClr val="black"/>
                          </a:solidFill>
                          <a:effectLst/>
                          <a:uLnTx/>
                          <a:uFillTx/>
                          <a:latin typeface="+mn-lt"/>
                          <a:ea typeface="+mn-ea"/>
                          <a:cs typeface="+mn-cs"/>
                        </a:rPr>
                        <a:t> 
 HERZLICH WILLKOMMEN!
Es freut uns Niki Guczky in unserem Team Willkommen zu heißen.
Er ist ausgebildeter KFZ-Techniker und Meister und wird nun als Serviceberater für die Marken Fiat, Alfa, Jeep, Abarth, Jaguar und Land Rover für Sie da sein. 
#sehrvielmehr #willkommenimteam #ihrserviceberater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6032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- 2018-08-09 10:50:29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AdBlue Tankstelle ⛽
Ab sofort gibt es bei uns die Möglichkeit AdBlue an unserer mobilen vollautomatischen AdBlue Tankstelle nachzufüllen. Wir tanken gerne für euch auf! 
#adblue #tankstelle #sehrvielmehr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1058984"/>
                  </a:ext>
                </a:extLst>
              </a:tr>
            </a:tbl>
          </a:graphicData>
        </a:graphic>
      </p:graphicFrame>
      <p:sp>
        <p:nvSpPr>
          <p:cNvPr id="4" name="Text Placeholder 3">
            <a:extLst>
              <a:ext uri="{FF2B5EF4-FFF2-40B4-BE49-F238E27FC236}">
                <a16:creationId xmlns:a16="http://schemas.microsoft.com/office/drawing/2014/main" id="{9CA9D898-344C-4D1D-9021-889BD2D9044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38428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ECBB4-4F59-4BF4-9E88-429C5AD5210B}"/>
              </a:ext>
            </a:extLst>
          </p:cNvPr>
          <p:cNvSpPr>
            <a:spLocks noGrp="1"/>
          </p:cNvSpPr>
          <p:nvPr>
            <p:ph type="title"/>
          </p:nvPr>
        </p:nvSpPr>
        <p:spPr/>
        <p:txBody>
          <a:bodyPr/>
          <a:lstStyle/>
          <a:p>
            <a:r>
              <a:rPr lang="de-DE"/>
              <a:t>Eigene Beiträge (Postings) | Autohaus Lehr GmbH - 4 of 4</a:t>
            </a:r>
            <a:endParaRPr lang="en-US"/>
          </a:p>
        </p:txBody>
      </p:sp>
      <p:graphicFrame>
        <p:nvGraphicFramePr>
          <p:cNvPr id="5" name="Table Placeholder 4">
            <a:extLst>
              <a:ext uri="{FF2B5EF4-FFF2-40B4-BE49-F238E27FC236}">
                <a16:creationId xmlns:a16="http://schemas.microsoft.com/office/drawing/2014/main" id="{C591FF5A-F5FF-4E0B-AC74-FA496EF6FA9E}"/>
              </a:ext>
            </a:extLst>
          </p:cNvPr>
          <p:cNvGraphicFramePr>
            <a:graphicFrameLocks noGrp="1"/>
          </p:cNvGraphicFramePr>
          <p:nvPr>
            <p:ph type="tbl" sz="quarter" idx="13"/>
            <p:extLst>
              <p:ext uri="{D42A27DB-BD31-4B8C-83A1-F6EECF244321}">
                <p14:modId xmlns:p14="http://schemas.microsoft.com/office/powerpoint/2010/main" val="1361952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2155445"/>
                    </a:ext>
                  </a:extLst>
                </a:gridCol>
                <a:gridCol w="658368">
                  <a:extLst>
                    <a:ext uri="{9D8B030D-6E8A-4147-A177-3AD203B41FA5}">
                      <a16:colId xmlns:a16="http://schemas.microsoft.com/office/drawing/2014/main" val="3205761877"/>
                    </a:ext>
                  </a:extLst>
                </a:gridCol>
                <a:gridCol w="658368">
                  <a:extLst>
                    <a:ext uri="{9D8B030D-6E8A-4147-A177-3AD203B41FA5}">
                      <a16:colId xmlns:a16="http://schemas.microsoft.com/office/drawing/2014/main" val="157486475"/>
                    </a:ext>
                  </a:extLst>
                </a:gridCol>
                <a:gridCol w="658368">
                  <a:extLst>
                    <a:ext uri="{9D8B030D-6E8A-4147-A177-3AD203B41FA5}">
                      <a16:colId xmlns:a16="http://schemas.microsoft.com/office/drawing/2014/main" val="1763723398"/>
                    </a:ext>
                  </a:extLst>
                </a:gridCol>
                <a:gridCol w="658368">
                  <a:extLst>
                    <a:ext uri="{9D8B030D-6E8A-4147-A177-3AD203B41FA5}">
                      <a16:colId xmlns:a16="http://schemas.microsoft.com/office/drawing/2014/main" val="3130592687"/>
                    </a:ext>
                  </a:extLst>
                </a:gridCol>
                <a:gridCol w="658368">
                  <a:extLst>
                    <a:ext uri="{9D8B030D-6E8A-4147-A177-3AD203B41FA5}">
                      <a16:colId xmlns:a16="http://schemas.microsoft.com/office/drawing/2014/main" val="2974511531"/>
                    </a:ext>
                  </a:extLst>
                </a:gridCol>
                <a:gridCol w="658368">
                  <a:extLst>
                    <a:ext uri="{9D8B030D-6E8A-4147-A177-3AD203B41FA5}">
                      <a16:colId xmlns:a16="http://schemas.microsoft.com/office/drawing/2014/main" val="1301147749"/>
                    </a:ext>
                  </a:extLst>
                </a:gridCol>
                <a:gridCol w="658368">
                  <a:extLst>
                    <a:ext uri="{9D8B030D-6E8A-4147-A177-3AD203B41FA5}">
                      <a16:colId xmlns:a16="http://schemas.microsoft.com/office/drawing/2014/main" val="2963675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397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- 2018-08-06 10:59:19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Freude hat die Freiwillige Feuerwehr Langschwarza über ihren neuen Mannschaftstransporter Ford Transit Custom Variobus. Die Pflichtausstattung wurde diesmal hinter der ersten Sitzreihe montiert, um einerseits Platz im Kofferraum zu sparen, und um sie bei einem Einsatz schnell zur Hand zu haben. Wir wünschen der euch bei euren Einsätzen sowie bei Festen allzeit gute Fahrt. 
#freiwilligefeuerwehr #mtf #fordtransitcustom  @ Autohaus Lehr GmbH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115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Lehr GmbH - 2018-08-03 13:23:00 </a:t>
                      </a:r>
                      <a:r>
                        <a:rPr kumimoji="0" lang="en-US" sz="1000" b="0" i="0" u="none" strike="noStrike" kern="1200" cap="none" spc="0" normalizeH="0" baseline="0" noProof="0">
                          <a:ln>
                            <a:noFill/>
                          </a:ln>
                          <a:solidFill>
                            <a:prstClr val="black"/>
                          </a:solidFill>
                          <a:effectLst/>
                          <a:uLnTx/>
                          <a:uFillTx/>
                          <a:latin typeface="+mn-lt"/>
                          <a:ea typeface="+mn-ea"/>
                          <a:cs typeface="+mn-cs"/>
                        </a:rPr>
                        <a:t> 
 Sehr viel mehr Neuheiten
Der neue FORD FOCUS: Mit Assistenzsystemen wie dem Pre-Collision Assist, adaptivem Tempomat mit Stop&amp;Go Funktion, adaptiven LED Scheinwerfern, u.v.m. bietet der Focus noch mehr Sicherheit, Komfort und Konnektivität. Überzeugt euch selbst bei uns im Autohaus Lehr.
#FordFocus #Neuheit #Probefahrt #Fahrspaß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5850788"/>
                  </a:ext>
                </a:extLst>
              </a:tr>
            </a:tbl>
          </a:graphicData>
        </a:graphic>
      </p:graphicFrame>
      <p:sp>
        <p:nvSpPr>
          <p:cNvPr id="4" name="Text Placeholder 3">
            <a:extLst>
              <a:ext uri="{FF2B5EF4-FFF2-40B4-BE49-F238E27FC236}">
                <a16:creationId xmlns:a16="http://schemas.microsoft.com/office/drawing/2014/main" id="{7F798DF3-6DED-48C4-B2F9-E94F1CB03E0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80003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FD09D-F4AC-402C-AE14-899AAD01F07C}"/>
              </a:ext>
            </a:extLst>
          </p:cNvPr>
          <p:cNvSpPr>
            <a:spLocks noGrp="1"/>
          </p:cNvSpPr>
          <p:nvPr>
            <p:ph type="title"/>
          </p:nvPr>
        </p:nvSpPr>
        <p:spPr/>
        <p:txBody>
          <a:bodyPr/>
          <a:lstStyle/>
          <a:p>
            <a:r>
              <a:rPr lang="de-DE"/>
              <a:t>Eigene Beiträge (Postings) + Reactions | Autohaus Lehr GmbH - 1 of 5</a:t>
            </a:r>
            <a:endParaRPr lang="en-US"/>
          </a:p>
        </p:txBody>
      </p:sp>
      <p:graphicFrame>
        <p:nvGraphicFramePr>
          <p:cNvPr id="5" name="Table Placeholder 4">
            <a:extLst>
              <a:ext uri="{FF2B5EF4-FFF2-40B4-BE49-F238E27FC236}">
                <a16:creationId xmlns:a16="http://schemas.microsoft.com/office/drawing/2014/main" id="{3EF8492D-4600-420D-9E8F-CD38EB7037DB}"/>
              </a:ext>
            </a:extLst>
          </p:cNvPr>
          <p:cNvGraphicFramePr>
            <a:graphicFrameLocks noGrp="1"/>
          </p:cNvGraphicFramePr>
          <p:nvPr>
            <p:ph type="tbl" sz="quarter" idx="13"/>
            <p:extLst>
              <p:ext uri="{D42A27DB-BD31-4B8C-83A1-F6EECF244321}">
                <p14:modId xmlns:p14="http://schemas.microsoft.com/office/powerpoint/2010/main" val="252256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1894269"/>
                    </a:ext>
                  </a:extLst>
                </a:gridCol>
                <a:gridCol w="822960">
                  <a:extLst>
                    <a:ext uri="{9D8B030D-6E8A-4147-A177-3AD203B41FA5}">
                      <a16:colId xmlns:a16="http://schemas.microsoft.com/office/drawing/2014/main" val="3578223325"/>
                    </a:ext>
                  </a:extLst>
                </a:gridCol>
                <a:gridCol w="822960">
                  <a:extLst>
                    <a:ext uri="{9D8B030D-6E8A-4147-A177-3AD203B41FA5}">
                      <a16:colId xmlns:a16="http://schemas.microsoft.com/office/drawing/2014/main" val="3314622049"/>
                    </a:ext>
                  </a:extLst>
                </a:gridCol>
                <a:gridCol w="822960">
                  <a:extLst>
                    <a:ext uri="{9D8B030D-6E8A-4147-A177-3AD203B41FA5}">
                      <a16:colId xmlns:a16="http://schemas.microsoft.com/office/drawing/2014/main" val="4216779313"/>
                    </a:ext>
                  </a:extLst>
                </a:gridCol>
                <a:gridCol w="822960">
                  <a:extLst>
                    <a:ext uri="{9D8B030D-6E8A-4147-A177-3AD203B41FA5}">
                      <a16:colId xmlns:a16="http://schemas.microsoft.com/office/drawing/2014/main" val="2082603587"/>
                    </a:ext>
                  </a:extLst>
                </a:gridCol>
                <a:gridCol w="822960">
                  <a:extLst>
                    <a:ext uri="{9D8B030D-6E8A-4147-A177-3AD203B41FA5}">
                      <a16:colId xmlns:a16="http://schemas.microsoft.com/office/drawing/2014/main" val="1999304417"/>
                    </a:ext>
                  </a:extLst>
                </a:gridCol>
                <a:gridCol w="822960">
                  <a:extLst>
                    <a:ext uri="{9D8B030D-6E8A-4147-A177-3AD203B41FA5}">
                      <a16:colId xmlns:a16="http://schemas.microsoft.com/office/drawing/2014/main" val="2216462451"/>
                    </a:ext>
                  </a:extLst>
                </a:gridCol>
                <a:gridCol w="822960">
                  <a:extLst>
                    <a:ext uri="{9D8B030D-6E8A-4147-A177-3AD203B41FA5}">
                      <a16:colId xmlns:a16="http://schemas.microsoft.com/office/drawing/2014/main" val="203045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3563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- 2018-08-31 14:34:38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JEEP LAGERABVERKAUF!
Profitiere von sensationellen Angeboten beim großen Jeep Lagerabverkauf!
Hier geht´s zu unseren lagernden Jeep Modellen
➡️ https://bit.ly/2PUw7Av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78972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- 2018-08-30 11:02:18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Jeep Lagerabverkauf!
Profitiere von sensationellen Angeboten beim großen Jeep Lagerabverkauf!
Hier geht´s zu unseren lagernden Jeep Modellen ➡️http://fahrzeuge.autohaus-lehr.at/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1037377"/>
                  </a:ext>
                </a:extLst>
              </a:tr>
            </a:tbl>
          </a:graphicData>
        </a:graphic>
      </p:graphicFrame>
      <p:sp>
        <p:nvSpPr>
          <p:cNvPr id="4" name="Text Placeholder 3">
            <a:extLst>
              <a:ext uri="{FF2B5EF4-FFF2-40B4-BE49-F238E27FC236}">
                <a16:creationId xmlns:a16="http://schemas.microsoft.com/office/drawing/2014/main" id="{49EF0C7F-DCC7-489B-9ECA-E2FE67ADBB0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2932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F44E5-7519-4338-898A-3F782260DF1D}"/>
              </a:ext>
            </a:extLst>
          </p:cNvPr>
          <p:cNvSpPr>
            <a:spLocks noGrp="1"/>
          </p:cNvSpPr>
          <p:nvPr>
            <p:ph type="title"/>
          </p:nvPr>
        </p:nvSpPr>
        <p:spPr/>
        <p:txBody>
          <a:bodyPr/>
          <a:lstStyle/>
          <a:p>
            <a:r>
              <a:rPr lang="de-DE"/>
              <a:t>Eigene Beiträge (Postings) + Reactions | Autohaus Lehr GmbH - 2 of 5</a:t>
            </a:r>
            <a:endParaRPr lang="en-US"/>
          </a:p>
        </p:txBody>
      </p:sp>
      <p:graphicFrame>
        <p:nvGraphicFramePr>
          <p:cNvPr id="5" name="Table Placeholder 4">
            <a:extLst>
              <a:ext uri="{FF2B5EF4-FFF2-40B4-BE49-F238E27FC236}">
                <a16:creationId xmlns:a16="http://schemas.microsoft.com/office/drawing/2014/main" id="{5CAD73A9-81E3-42B1-8156-E175DA650810}"/>
              </a:ext>
            </a:extLst>
          </p:cNvPr>
          <p:cNvGraphicFramePr>
            <a:graphicFrameLocks noGrp="1"/>
          </p:cNvGraphicFramePr>
          <p:nvPr>
            <p:ph type="tbl" sz="quarter" idx="13"/>
            <p:extLst>
              <p:ext uri="{D42A27DB-BD31-4B8C-83A1-F6EECF244321}">
                <p14:modId xmlns:p14="http://schemas.microsoft.com/office/powerpoint/2010/main" val="54727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82394591"/>
                    </a:ext>
                  </a:extLst>
                </a:gridCol>
                <a:gridCol w="822960">
                  <a:extLst>
                    <a:ext uri="{9D8B030D-6E8A-4147-A177-3AD203B41FA5}">
                      <a16:colId xmlns:a16="http://schemas.microsoft.com/office/drawing/2014/main" val="1476186511"/>
                    </a:ext>
                  </a:extLst>
                </a:gridCol>
                <a:gridCol w="822960">
                  <a:extLst>
                    <a:ext uri="{9D8B030D-6E8A-4147-A177-3AD203B41FA5}">
                      <a16:colId xmlns:a16="http://schemas.microsoft.com/office/drawing/2014/main" val="1581328849"/>
                    </a:ext>
                  </a:extLst>
                </a:gridCol>
                <a:gridCol w="822960">
                  <a:extLst>
                    <a:ext uri="{9D8B030D-6E8A-4147-A177-3AD203B41FA5}">
                      <a16:colId xmlns:a16="http://schemas.microsoft.com/office/drawing/2014/main" val="1052572844"/>
                    </a:ext>
                  </a:extLst>
                </a:gridCol>
                <a:gridCol w="822960">
                  <a:extLst>
                    <a:ext uri="{9D8B030D-6E8A-4147-A177-3AD203B41FA5}">
                      <a16:colId xmlns:a16="http://schemas.microsoft.com/office/drawing/2014/main" val="603374838"/>
                    </a:ext>
                  </a:extLst>
                </a:gridCol>
                <a:gridCol w="822960">
                  <a:extLst>
                    <a:ext uri="{9D8B030D-6E8A-4147-A177-3AD203B41FA5}">
                      <a16:colId xmlns:a16="http://schemas.microsoft.com/office/drawing/2014/main" val="1134711794"/>
                    </a:ext>
                  </a:extLst>
                </a:gridCol>
                <a:gridCol w="822960">
                  <a:extLst>
                    <a:ext uri="{9D8B030D-6E8A-4147-A177-3AD203B41FA5}">
                      <a16:colId xmlns:a16="http://schemas.microsoft.com/office/drawing/2014/main" val="2870674338"/>
                    </a:ext>
                  </a:extLst>
                </a:gridCol>
                <a:gridCol w="822960">
                  <a:extLst>
                    <a:ext uri="{9D8B030D-6E8A-4147-A177-3AD203B41FA5}">
                      <a16:colId xmlns:a16="http://schemas.microsoft.com/office/drawing/2014/main" val="757132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0209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- 2018-08-30 08:37:47 </a:t>
                      </a:r>
                      <a:r>
                        <a:rPr kumimoji="0" lang="de-DE" sz="1000" b="0" i="0" u="none" strike="noStrike" kern="1200" cap="none" spc="0" normalizeH="0" baseline="0" noProof="0">
                          <a:ln>
                            <a:noFill/>
                          </a:ln>
                          <a:solidFill>
                            <a:prstClr val="black"/>
                          </a:solidFill>
                          <a:effectLst/>
                          <a:uLnTx/>
                          <a:uFillTx/>
                          <a:latin typeface="+mn-lt"/>
                          <a:ea typeface="+mn-ea"/>
                          <a:cs typeface="+mn-cs"/>
                        </a:rPr>
                        <a:t> 
 Diese schönen Fotos von der Fahrzeugsegnung erhielten wir als Dankeschön von der FF Röhrenbach. Es freut uns sehr, dass das neue Feuerwehrauto Ford Transit so gut ankommt und wünschen allzeit gute Fahrt! 
#ff #feuerwehr #fordtransit #fahrzeugsegnung #röhrenbach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316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- 2018-08-27 10:14:16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BALLON WM 2018 🎈
Nicht nur in der Luft, sondern auch am Boden gut unterwegs war am vergangenen Wochenende das Team USA.
Wer von euch war auch dabei? 
#sehrvielmehr #ballonwm2018 #fordranger  @ Autohaus Lehr GmbH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671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- 2018-08-24 12:30:01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unserem Kunden Lukas Resetarits viel Freude mit seinem neuen Alfa Romeo Stelvio!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5010305"/>
                  </a:ext>
                </a:extLst>
              </a:tr>
            </a:tbl>
          </a:graphicData>
        </a:graphic>
      </p:graphicFrame>
      <p:sp>
        <p:nvSpPr>
          <p:cNvPr id="4" name="Text Placeholder 3">
            <a:extLst>
              <a:ext uri="{FF2B5EF4-FFF2-40B4-BE49-F238E27FC236}">
                <a16:creationId xmlns:a16="http://schemas.microsoft.com/office/drawing/2014/main" id="{49B127CB-5CDD-45F7-B7E5-7EFFF55B254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4440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4AD24-7646-46BC-9D7F-94680AF62C68}"/>
              </a:ext>
            </a:extLst>
          </p:cNvPr>
          <p:cNvSpPr>
            <a:spLocks noGrp="1"/>
          </p:cNvSpPr>
          <p:nvPr>
            <p:ph type="title"/>
          </p:nvPr>
        </p:nvSpPr>
        <p:spPr/>
        <p:txBody>
          <a:bodyPr/>
          <a:lstStyle/>
          <a:p>
            <a:r>
              <a:rPr lang="de-DE"/>
              <a:t>Eigene Beiträge (Postings) + Reactions | Autohaus Lehr GmbH - 3 of 5</a:t>
            </a:r>
            <a:endParaRPr lang="en-US"/>
          </a:p>
        </p:txBody>
      </p:sp>
      <p:graphicFrame>
        <p:nvGraphicFramePr>
          <p:cNvPr id="5" name="Table Placeholder 4">
            <a:extLst>
              <a:ext uri="{FF2B5EF4-FFF2-40B4-BE49-F238E27FC236}">
                <a16:creationId xmlns:a16="http://schemas.microsoft.com/office/drawing/2014/main" id="{412243E7-9879-466F-B4C2-2ECF26C62B9D}"/>
              </a:ext>
            </a:extLst>
          </p:cNvPr>
          <p:cNvGraphicFramePr>
            <a:graphicFrameLocks noGrp="1"/>
          </p:cNvGraphicFramePr>
          <p:nvPr>
            <p:ph type="tbl" sz="quarter" idx="13"/>
            <p:extLst>
              <p:ext uri="{D42A27DB-BD31-4B8C-83A1-F6EECF244321}">
                <p14:modId xmlns:p14="http://schemas.microsoft.com/office/powerpoint/2010/main" val="6614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09714825"/>
                    </a:ext>
                  </a:extLst>
                </a:gridCol>
                <a:gridCol w="822960">
                  <a:extLst>
                    <a:ext uri="{9D8B030D-6E8A-4147-A177-3AD203B41FA5}">
                      <a16:colId xmlns:a16="http://schemas.microsoft.com/office/drawing/2014/main" val="693041023"/>
                    </a:ext>
                  </a:extLst>
                </a:gridCol>
                <a:gridCol w="822960">
                  <a:extLst>
                    <a:ext uri="{9D8B030D-6E8A-4147-A177-3AD203B41FA5}">
                      <a16:colId xmlns:a16="http://schemas.microsoft.com/office/drawing/2014/main" val="2999245835"/>
                    </a:ext>
                  </a:extLst>
                </a:gridCol>
                <a:gridCol w="822960">
                  <a:extLst>
                    <a:ext uri="{9D8B030D-6E8A-4147-A177-3AD203B41FA5}">
                      <a16:colId xmlns:a16="http://schemas.microsoft.com/office/drawing/2014/main" val="912617228"/>
                    </a:ext>
                  </a:extLst>
                </a:gridCol>
                <a:gridCol w="822960">
                  <a:extLst>
                    <a:ext uri="{9D8B030D-6E8A-4147-A177-3AD203B41FA5}">
                      <a16:colId xmlns:a16="http://schemas.microsoft.com/office/drawing/2014/main" val="927472550"/>
                    </a:ext>
                  </a:extLst>
                </a:gridCol>
                <a:gridCol w="822960">
                  <a:extLst>
                    <a:ext uri="{9D8B030D-6E8A-4147-A177-3AD203B41FA5}">
                      <a16:colId xmlns:a16="http://schemas.microsoft.com/office/drawing/2014/main" val="841822178"/>
                    </a:ext>
                  </a:extLst>
                </a:gridCol>
                <a:gridCol w="822960">
                  <a:extLst>
                    <a:ext uri="{9D8B030D-6E8A-4147-A177-3AD203B41FA5}">
                      <a16:colId xmlns:a16="http://schemas.microsoft.com/office/drawing/2014/main" val="1535879277"/>
                    </a:ext>
                  </a:extLst>
                </a:gridCol>
                <a:gridCol w="822960">
                  <a:extLst>
                    <a:ext uri="{9D8B030D-6E8A-4147-A177-3AD203B41FA5}">
                      <a16:colId xmlns:a16="http://schemas.microsoft.com/office/drawing/2014/main" val="228940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539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- 2018-08-23 11:28:41 </a:t>
                      </a:r>
                      <a:r>
                        <a:rPr kumimoji="0" lang="de-DE" sz="1000" b="0" i="0" u="none" strike="noStrike" kern="1200" cap="none" spc="0" normalizeH="0" baseline="0" noProof="0">
                          <a:ln>
                            <a:noFill/>
                          </a:ln>
                          <a:solidFill>
                            <a:prstClr val="black"/>
                          </a:solidFill>
                          <a:effectLst/>
                          <a:uLnTx/>
                          <a:uFillTx/>
                          <a:latin typeface="+mn-lt"/>
                          <a:ea typeface="+mn-ea"/>
                          <a:cs typeface="+mn-cs"/>
                        </a:rPr>
                        <a:t> 
 Der Eismann hat auch uns besucht. Danke an @hornistvorn für die lecker Abkühlung!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8958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- 2018-08-21 11:26:04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Abarth!
Die neue #AbarthRange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164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- 2018-08-16 16:41:27 </a:t>
                      </a:r>
                      <a:r>
                        <a:rPr kumimoji="0" lang="de-DE" sz="1000" b="0" i="0" u="none" strike="noStrike" kern="1200" cap="none" spc="0" normalizeH="0" baseline="0" noProof="0">
                          <a:ln>
                            <a:noFill/>
                          </a:ln>
                          <a:solidFill>
                            <a:prstClr val="black"/>
                          </a:solidFill>
                          <a:effectLst/>
                          <a:uLnTx/>
                          <a:uFillTx/>
                          <a:latin typeface="+mn-lt"/>
                          <a:ea typeface="+mn-ea"/>
                          <a:cs typeface="+mn-cs"/>
                        </a:rPr>
                        <a:t> 
 HERZLICH WILLKOMMEN!
Es freut uns Niki Guczky in unserem Team Willkommen zu heißen.
Er ist ausgebildeter KFZ-Techniker und Meister und wird nun als Serviceberater für die Marken Fiat, Alfa, Jeep, Abarth, Jaguar und Land Rover für Sie da sein. 
#sehrvielmehr #willkommenimteam #ihrserviceberater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7158099"/>
                  </a:ext>
                </a:extLst>
              </a:tr>
            </a:tbl>
          </a:graphicData>
        </a:graphic>
      </p:graphicFrame>
      <p:sp>
        <p:nvSpPr>
          <p:cNvPr id="4" name="Text Placeholder 3">
            <a:extLst>
              <a:ext uri="{FF2B5EF4-FFF2-40B4-BE49-F238E27FC236}">
                <a16:creationId xmlns:a16="http://schemas.microsoft.com/office/drawing/2014/main" id="{A33477C2-5B22-4326-B675-E3CE7DC308C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02291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03BDE-7C2B-45FC-9E3B-E78FDE1F7E55}"/>
              </a:ext>
            </a:extLst>
          </p:cNvPr>
          <p:cNvSpPr>
            <a:spLocks noGrp="1"/>
          </p:cNvSpPr>
          <p:nvPr>
            <p:ph type="title"/>
          </p:nvPr>
        </p:nvSpPr>
        <p:spPr/>
        <p:txBody>
          <a:bodyPr/>
          <a:lstStyle/>
          <a:p>
            <a:r>
              <a:rPr lang="de-DE"/>
              <a:t>Eigene Beiträge (Postings) + Reactions | Autohaus Lehr GmbH - 4 of 5</a:t>
            </a:r>
            <a:endParaRPr lang="en-US"/>
          </a:p>
        </p:txBody>
      </p:sp>
      <p:graphicFrame>
        <p:nvGraphicFramePr>
          <p:cNvPr id="5" name="Table Placeholder 4">
            <a:extLst>
              <a:ext uri="{FF2B5EF4-FFF2-40B4-BE49-F238E27FC236}">
                <a16:creationId xmlns:a16="http://schemas.microsoft.com/office/drawing/2014/main" id="{C90C4C27-2011-4B21-8CEB-CD0A73B1418A}"/>
              </a:ext>
            </a:extLst>
          </p:cNvPr>
          <p:cNvGraphicFramePr>
            <a:graphicFrameLocks noGrp="1"/>
          </p:cNvGraphicFramePr>
          <p:nvPr>
            <p:ph type="tbl" sz="quarter" idx="13"/>
            <p:extLst>
              <p:ext uri="{D42A27DB-BD31-4B8C-83A1-F6EECF244321}">
                <p14:modId xmlns:p14="http://schemas.microsoft.com/office/powerpoint/2010/main" val="2805224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1642603"/>
                    </a:ext>
                  </a:extLst>
                </a:gridCol>
                <a:gridCol w="822960">
                  <a:extLst>
                    <a:ext uri="{9D8B030D-6E8A-4147-A177-3AD203B41FA5}">
                      <a16:colId xmlns:a16="http://schemas.microsoft.com/office/drawing/2014/main" val="2807506874"/>
                    </a:ext>
                  </a:extLst>
                </a:gridCol>
                <a:gridCol w="822960">
                  <a:extLst>
                    <a:ext uri="{9D8B030D-6E8A-4147-A177-3AD203B41FA5}">
                      <a16:colId xmlns:a16="http://schemas.microsoft.com/office/drawing/2014/main" val="729603265"/>
                    </a:ext>
                  </a:extLst>
                </a:gridCol>
                <a:gridCol w="822960">
                  <a:extLst>
                    <a:ext uri="{9D8B030D-6E8A-4147-A177-3AD203B41FA5}">
                      <a16:colId xmlns:a16="http://schemas.microsoft.com/office/drawing/2014/main" val="183263216"/>
                    </a:ext>
                  </a:extLst>
                </a:gridCol>
                <a:gridCol w="822960">
                  <a:extLst>
                    <a:ext uri="{9D8B030D-6E8A-4147-A177-3AD203B41FA5}">
                      <a16:colId xmlns:a16="http://schemas.microsoft.com/office/drawing/2014/main" val="2904319208"/>
                    </a:ext>
                  </a:extLst>
                </a:gridCol>
                <a:gridCol w="822960">
                  <a:extLst>
                    <a:ext uri="{9D8B030D-6E8A-4147-A177-3AD203B41FA5}">
                      <a16:colId xmlns:a16="http://schemas.microsoft.com/office/drawing/2014/main" val="1790544124"/>
                    </a:ext>
                  </a:extLst>
                </a:gridCol>
                <a:gridCol w="822960">
                  <a:extLst>
                    <a:ext uri="{9D8B030D-6E8A-4147-A177-3AD203B41FA5}">
                      <a16:colId xmlns:a16="http://schemas.microsoft.com/office/drawing/2014/main" val="1153945888"/>
                    </a:ext>
                  </a:extLst>
                </a:gridCol>
                <a:gridCol w="822960">
                  <a:extLst>
                    <a:ext uri="{9D8B030D-6E8A-4147-A177-3AD203B41FA5}">
                      <a16:colId xmlns:a16="http://schemas.microsoft.com/office/drawing/2014/main" val="795274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9656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- 2018-08-09 10:50:29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AdBlue Tankstelle ⛽
Ab sofort gibt es bei uns die Möglichkeit AdBlue an unserer mobilen vollautomatischen AdBlue Tankstelle nachzufüllen. Wir tanken gerne für euch auf! 
#adblue #tankstelle #sehrvielmehr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0575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- 2018-08-06 10:59:19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Freude hat die Freiwillige Feuerwehr Langschwarza über ihren neuen Mannschaftstransporter Ford Transit Custom Variobus. Die Pflichtausstattung wurde diesmal hinter der ersten Sitzreihe montiert, um einerseits Platz im Kofferraum zu sparen, und um sie bei einem Einsatz schnell zur Hand zu haben. Wir wünschen der euch bei euren Einsätzen sowie bei Festen allzeit gute Fahrt. 
#freiwilligefeuerwehr #mtf #fordtransitcustom  @ Autohaus Lehr GmbH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0698041"/>
                  </a:ext>
                </a:extLst>
              </a:tr>
            </a:tbl>
          </a:graphicData>
        </a:graphic>
      </p:graphicFrame>
      <p:sp>
        <p:nvSpPr>
          <p:cNvPr id="4" name="Text Placeholder 3">
            <a:extLst>
              <a:ext uri="{FF2B5EF4-FFF2-40B4-BE49-F238E27FC236}">
                <a16:creationId xmlns:a16="http://schemas.microsoft.com/office/drawing/2014/main" id="{46976CD9-F9E3-44B4-B702-14CF4E94D25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30739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B6D83-A2B9-4801-A58C-7B3BFA927658}"/>
              </a:ext>
            </a:extLst>
          </p:cNvPr>
          <p:cNvSpPr>
            <a:spLocks noGrp="1"/>
          </p:cNvSpPr>
          <p:nvPr>
            <p:ph type="title"/>
          </p:nvPr>
        </p:nvSpPr>
        <p:spPr/>
        <p:txBody>
          <a:bodyPr/>
          <a:lstStyle/>
          <a:p>
            <a:r>
              <a:rPr lang="de-DE"/>
              <a:t>Eigene Beiträge (Postings) + Reactions | Autohaus Lehr GmbH - 5 of 5</a:t>
            </a:r>
            <a:endParaRPr lang="en-US"/>
          </a:p>
        </p:txBody>
      </p:sp>
      <p:graphicFrame>
        <p:nvGraphicFramePr>
          <p:cNvPr id="5" name="Table Placeholder 4">
            <a:extLst>
              <a:ext uri="{FF2B5EF4-FFF2-40B4-BE49-F238E27FC236}">
                <a16:creationId xmlns:a16="http://schemas.microsoft.com/office/drawing/2014/main" id="{46E3DFC2-360C-47FC-9983-487AA6D14842}"/>
              </a:ext>
            </a:extLst>
          </p:cNvPr>
          <p:cNvGraphicFramePr>
            <a:graphicFrameLocks noGrp="1"/>
          </p:cNvGraphicFramePr>
          <p:nvPr>
            <p:ph type="tbl" sz="quarter" idx="13"/>
            <p:extLst>
              <p:ext uri="{D42A27DB-BD31-4B8C-83A1-F6EECF244321}">
                <p14:modId xmlns:p14="http://schemas.microsoft.com/office/powerpoint/2010/main" val="1723815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93375024"/>
                    </a:ext>
                  </a:extLst>
                </a:gridCol>
                <a:gridCol w="822960">
                  <a:extLst>
                    <a:ext uri="{9D8B030D-6E8A-4147-A177-3AD203B41FA5}">
                      <a16:colId xmlns:a16="http://schemas.microsoft.com/office/drawing/2014/main" val="3909054468"/>
                    </a:ext>
                  </a:extLst>
                </a:gridCol>
                <a:gridCol w="822960">
                  <a:extLst>
                    <a:ext uri="{9D8B030D-6E8A-4147-A177-3AD203B41FA5}">
                      <a16:colId xmlns:a16="http://schemas.microsoft.com/office/drawing/2014/main" val="438250580"/>
                    </a:ext>
                  </a:extLst>
                </a:gridCol>
                <a:gridCol w="822960">
                  <a:extLst>
                    <a:ext uri="{9D8B030D-6E8A-4147-A177-3AD203B41FA5}">
                      <a16:colId xmlns:a16="http://schemas.microsoft.com/office/drawing/2014/main" val="1205347677"/>
                    </a:ext>
                  </a:extLst>
                </a:gridCol>
                <a:gridCol w="822960">
                  <a:extLst>
                    <a:ext uri="{9D8B030D-6E8A-4147-A177-3AD203B41FA5}">
                      <a16:colId xmlns:a16="http://schemas.microsoft.com/office/drawing/2014/main" val="3518071206"/>
                    </a:ext>
                  </a:extLst>
                </a:gridCol>
                <a:gridCol w="822960">
                  <a:extLst>
                    <a:ext uri="{9D8B030D-6E8A-4147-A177-3AD203B41FA5}">
                      <a16:colId xmlns:a16="http://schemas.microsoft.com/office/drawing/2014/main" val="13783769"/>
                    </a:ext>
                  </a:extLst>
                </a:gridCol>
                <a:gridCol w="822960">
                  <a:extLst>
                    <a:ext uri="{9D8B030D-6E8A-4147-A177-3AD203B41FA5}">
                      <a16:colId xmlns:a16="http://schemas.microsoft.com/office/drawing/2014/main" val="3002426588"/>
                    </a:ext>
                  </a:extLst>
                </a:gridCol>
                <a:gridCol w="822960">
                  <a:extLst>
                    <a:ext uri="{9D8B030D-6E8A-4147-A177-3AD203B41FA5}">
                      <a16:colId xmlns:a16="http://schemas.microsoft.com/office/drawing/2014/main" val="22861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3927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Lehr GmbH - 2018-08-03 13:23:00 </a:t>
                      </a:r>
                      <a:r>
                        <a:rPr kumimoji="0" lang="en-US" sz="1000" b="0" i="0" u="none" strike="noStrike" kern="1200" cap="none" spc="0" normalizeH="0" baseline="0" noProof="0">
                          <a:ln>
                            <a:noFill/>
                          </a:ln>
                          <a:solidFill>
                            <a:prstClr val="black"/>
                          </a:solidFill>
                          <a:effectLst/>
                          <a:uLnTx/>
                          <a:uFillTx/>
                          <a:latin typeface="+mn-lt"/>
                          <a:ea typeface="+mn-ea"/>
                          <a:cs typeface="+mn-cs"/>
                        </a:rPr>
                        <a:t> 
 Sehr viel mehr Neuheiten
Der neue FORD FOCUS: Mit Assistenzsystemen wie dem Pre-Collision Assist, adaptivem Tempomat mit Stop&amp;Go Funktion, adaptiven LED Scheinwerfern, u.v.m. bietet der Focus noch mehr Sicherheit, Komfort und Konnektivität. Überzeugt euch selbst bei uns im Autohaus Lehr.
#FordFocus #Neuheit #Probefahrt #Fahrspaß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77053085"/>
                  </a:ext>
                </a:extLst>
              </a:tr>
            </a:tbl>
          </a:graphicData>
        </a:graphic>
      </p:graphicFrame>
      <p:sp>
        <p:nvSpPr>
          <p:cNvPr id="4" name="Text Placeholder 3">
            <a:extLst>
              <a:ext uri="{FF2B5EF4-FFF2-40B4-BE49-F238E27FC236}">
                <a16:creationId xmlns:a16="http://schemas.microsoft.com/office/drawing/2014/main" id="{4D62DE00-1CD4-4BF1-89AD-FBB2D76B6E4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49403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87ED-0E28-440D-B933-68C5897663E7}"/>
              </a:ext>
            </a:extLst>
          </p:cNvPr>
          <p:cNvSpPr>
            <a:spLocks noGrp="1"/>
          </p:cNvSpPr>
          <p:nvPr>
            <p:ph type="title"/>
          </p:nvPr>
        </p:nvSpPr>
        <p:spPr/>
        <p:txBody>
          <a:bodyPr/>
          <a:lstStyle/>
          <a:p>
            <a:r>
              <a:rPr lang="de-DE"/>
              <a:t>Postings/Wochentag | Autohaus Lehr GmbH</a:t>
            </a:r>
            <a:endParaRPr lang="en-US"/>
          </a:p>
        </p:txBody>
      </p:sp>
      <p:graphicFrame>
        <p:nvGraphicFramePr>
          <p:cNvPr id="6" name="Chart Placeholder 5">
            <a:extLst>
              <a:ext uri="{FF2B5EF4-FFF2-40B4-BE49-F238E27FC236}">
                <a16:creationId xmlns:a16="http://schemas.microsoft.com/office/drawing/2014/main" id="{9B48C8D9-C7DB-4BDA-A157-30085E6C8110}"/>
              </a:ext>
            </a:extLst>
          </p:cNvPr>
          <p:cNvGraphicFramePr>
            <a:graphicFrameLocks noGrp="1"/>
          </p:cNvGraphicFramePr>
          <p:nvPr>
            <p:ph type="chart" sz="quarter" idx="13"/>
            <p:extLst>
              <p:ext uri="{D42A27DB-BD31-4B8C-83A1-F6EECF244321}">
                <p14:modId xmlns:p14="http://schemas.microsoft.com/office/powerpoint/2010/main" val="24082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81789A-8B67-43E5-AE82-52507577BE4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6DB83A1-4F9A-42E9-980C-A1AE61FE95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36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E55FA-8987-4FE7-9A4F-518354BFD568}"/>
              </a:ext>
            </a:extLst>
          </p:cNvPr>
          <p:cNvSpPr>
            <a:spLocks noGrp="1"/>
          </p:cNvSpPr>
          <p:nvPr>
            <p:ph type="title"/>
          </p:nvPr>
        </p:nvSpPr>
        <p:spPr/>
        <p:txBody>
          <a:bodyPr/>
          <a:lstStyle/>
          <a:p>
            <a:r>
              <a:rPr lang="de-DE"/>
              <a:t>Postingtypen (Verteilung) | Autohaus Lehr GmbH</a:t>
            </a:r>
            <a:endParaRPr lang="en-US"/>
          </a:p>
        </p:txBody>
      </p:sp>
      <p:graphicFrame>
        <p:nvGraphicFramePr>
          <p:cNvPr id="6" name="Chart Placeholder 5">
            <a:extLst>
              <a:ext uri="{FF2B5EF4-FFF2-40B4-BE49-F238E27FC236}">
                <a16:creationId xmlns:a16="http://schemas.microsoft.com/office/drawing/2014/main" id="{FE2714C7-8ABE-4719-BAA3-978A95C0153B}"/>
              </a:ext>
            </a:extLst>
          </p:cNvPr>
          <p:cNvGraphicFramePr>
            <a:graphicFrameLocks noGrp="1"/>
          </p:cNvGraphicFramePr>
          <p:nvPr>
            <p:ph type="chart" sz="quarter" idx="13"/>
            <p:extLst>
              <p:ext uri="{D42A27DB-BD31-4B8C-83A1-F6EECF244321}">
                <p14:modId xmlns:p14="http://schemas.microsoft.com/office/powerpoint/2010/main" val="3066170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6FC466-ECC9-48A7-981D-8EA2B745B33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12561C3-3B95-4813-A540-116A7CBBB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853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59F16-DCE3-4F2B-B94F-93DD625BE595}"/>
              </a:ext>
            </a:extLst>
          </p:cNvPr>
          <p:cNvSpPr>
            <a:spLocks noGrp="1"/>
          </p:cNvSpPr>
          <p:nvPr>
            <p:ph type="title"/>
          </p:nvPr>
        </p:nvSpPr>
        <p:spPr/>
        <p:txBody>
          <a:bodyPr/>
          <a:lstStyle/>
          <a:p>
            <a:r>
              <a:rPr lang="en-US"/>
              <a:t>Interaktionsrate/Postingtyp | Autohaus Lehr GmbH</a:t>
            </a:r>
          </a:p>
        </p:txBody>
      </p:sp>
      <p:graphicFrame>
        <p:nvGraphicFramePr>
          <p:cNvPr id="6" name="Chart Placeholder 5">
            <a:extLst>
              <a:ext uri="{FF2B5EF4-FFF2-40B4-BE49-F238E27FC236}">
                <a16:creationId xmlns:a16="http://schemas.microsoft.com/office/drawing/2014/main" id="{2073F200-C743-4067-96AA-11656282B807}"/>
              </a:ext>
            </a:extLst>
          </p:cNvPr>
          <p:cNvGraphicFramePr>
            <a:graphicFrameLocks noGrp="1"/>
          </p:cNvGraphicFramePr>
          <p:nvPr>
            <p:ph type="chart" sz="quarter" idx="13"/>
            <p:extLst>
              <p:ext uri="{D42A27DB-BD31-4B8C-83A1-F6EECF244321}">
                <p14:modId xmlns:p14="http://schemas.microsoft.com/office/powerpoint/2010/main" val="2715301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8B10E4-6E4A-42A2-9116-B89EA13BB1C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CD05C3C-582A-4AE6-A28D-AC1630E836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440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DCFC2-3D82-403F-9C3A-AD05024FD13B}"/>
              </a:ext>
            </a:extLst>
          </p:cNvPr>
          <p:cNvSpPr>
            <a:spLocks noGrp="1"/>
          </p:cNvSpPr>
          <p:nvPr>
            <p:ph type="title"/>
          </p:nvPr>
        </p:nvSpPr>
        <p:spPr/>
        <p:txBody>
          <a:bodyPr/>
          <a:lstStyle/>
          <a:p>
            <a:r>
              <a:rPr lang="en-US"/>
              <a:t>Antwortzeit | Autohaus Lehr GmbH</a:t>
            </a:r>
          </a:p>
        </p:txBody>
      </p:sp>
      <p:graphicFrame>
        <p:nvGraphicFramePr>
          <p:cNvPr id="6" name="Chart Placeholder 5">
            <a:extLst>
              <a:ext uri="{FF2B5EF4-FFF2-40B4-BE49-F238E27FC236}">
                <a16:creationId xmlns:a16="http://schemas.microsoft.com/office/drawing/2014/main" id="{0B3CFA43-114F-4C3E-AFF6-3147F21C2E40}"/>
              </a:ext>
            </a:extLst>
          </p:cNvPr>
          <p:cNvGraphicFramePr>
            <a:graphicFrameLocks noGrp="1"/>
          </p:cNvGraphicFramePr>
          <p:nvPr>
            <p:ph type="chart" sz="quarter" idx="13"/>
            <p:extLst>
              <p:ext uri="{D42A27DB-BD31-4B8C-83A1-F6EECF244321}">
                <p14:modId xmlns:p14="http://schemas.microsoft.com/office/powerpoint/2010/main" val="3084850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597DD-4C34-4D7C-8045-144F9F7412C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F46DCEF-166D-4C3C-ADD9-8C1E9E43E1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01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74FBA-08FE-4F44-BE21-4517452ED9F7}"/>
              </a:ext>
            </a:extLst>
          </p:cNvPr>
          <p:cNvSpPr>
            <a:spLocks noGrp="1"/>
          </p:cNvSpPr>
          <p:nvPr>
            <p:ph type="title"/>
          </p:nvPr>
        </p:nvSpPr>
        <p:spPr/>
        <p:txBody>
          <a:bodyPr/>
          <a:lstStyle/>
          <a:p>
            <a:r>
              <a:rPr lang="de-DE"/>
              <a:t>Wichtige Influencer | Autohaus Lehr GmbH</a:t>
            </a:r>
            <a:endParaRPr lang="en-US"/>
          </a:p>
        </p:txBody>
      </p:sp>
      <p:graphicFrame>
        <p:nvGraphicFramePr>
          <p:cNvPr id="5" name="Table Placeholder 4">
            <a:extLst>
              <a:ext uri="{FF2B5EF4-FFF2-40B4-BE49-F238E27FC236}">
                <a16:creationId xmlns:a16="http://schemas.microsoft.com/office/drawing/2014/main" id="{37895809-FE4E-4493-9E01-4AD741AC5F44}"/>
              </a:ext>
            </a:extLst>
          </p:cNvPr>
          <p:cNvGraphicFramePr>
            <a:graphicFrameLocks noGrp="1"/>
          </p:cNvGraphicFramePr>
          <p:nvPr>
            <p:ph type="tbl" sz="quarter" idx="13"/>
            <p:extLst>
              <p:ext uri="{D42A27DB-BD31-4B8C-83A1-F6EECF244321}">
                <p14:modId xmlns:p14="http://schemas.microsoft.com/office/powerpoint/2010/main" val="375472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7827278"/>
                    </a:ext>
                  </a:extLst>
                </a:gridCol>
                <a:gridCol w="2468880">
                  <a:extLst>
                    <a:ext uri="{9D8B030D-6E8A-4147-A177-3AD203B41FA5}">
                      <a16:colId xmlns:a16="http://schemas.microsoft.com/office/drawing/2014/main" val="1271311632"/>
                    </a:ext>
                  </a:extLst>
                </a:gridCol>
                <a:gridCol w="822960">
                  <a:extLst>
                    <a:ext uri="{9D8B030D-6E8A-4147-A177-3AD203B41FA5}">
                      <a16:colId xmlns:a16="http://schemas.microsoft.com/office/drawing/2014/main" val="1490617096"/>
                    </a:ext>
                  </a:extLst>
                </a:gridCol>
                <a:gridCol w="822960">
                  <a:extLst>
                    <a:ext uri="{9D8B030D-6E8A-4147-A177-3AD203B41FA5}">
                      <a16:colId xmlns:a16="http://schemas.microsoft.com/office/drawing/2014/main" val="2114086560"/>
                    </a:ext>
                  </a:extLst>
                </a:gridCol>
                <a:gridCol w="822960">
                  <a:extLst>
                    <a:ext uri="{9D8B030D-6E8A-4147-A177-3AD203B41FA5}">
                      <a16:colId xmlns:a16="http://schemas.microsoft.com/office/drawing/2014/main" val="2799786517"/>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798012498"/>
                  </a:ext>
                </a:extLst>
              </a:tr>
              <a:tr h="370840">
                <a:tc>
                  <a:txBody>
                    <a:bodyPr/>
                    <a:lstStyle/>
                    <a:p>
                      <a:r>
                        <a:rPr lang="en-US" sz="1000"/>
                        <a:t>HORN iST VORN</a:t>
                      </a:r>
                    </a:p>
                  </a:txBody>
                  <a:tcPr/>
                </a:tc>
                <a:tc>
                  <a:txBody>
                    <a:bodyPr/>
                    <a:lstStyle/>
                    <a:p>
                      <a:r>
                        <a:rPr lang="en-US" sz="1000"/>
                        <a:t>Autohaus Lehr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264447659"/>
                  </a:ext>
                </a:extLst>
              </a:tr>
            </a:tbl>
          </a:graphicData>
        </a:graphic>
      </p:graphicFrame>
      <p:sp>
        <p:nvSpPr>
          <p:cNvPr id="4" name="Text Placeholder 3">
            <a:extLst>
              <a:ext uri="{FF2B5EF4-FFF2-40B4-BE49-F238E27FC236}">
                <a16:creationId xmlns:a16="http://schemas.microsoft.com/office/drawing/2014/main" id="{1C4B8FB0-26A1-4600-88A0-23AC56CDBA1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94556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88994-B339-4E8B-A07B-D448896A76B8}"/>
              </a:ext>
            </a:extLst>
          </p:cNvPr>
          <p:cNvSpPr>
            <a:spLocks noGrp="1"/>
          </p:cNvSpPr>
          <p:nvPr>
            <p:ph type="title"/>
          </p:nvPr>
        </p:nvSpPr>
        <p:spPr/>
        <p:txBody>
          <a:bodyPr/>
          <a:lstStyle/>
          <a:p>
            <a:r>
              <a:rPr lang="en-US"/>
              <a:t>Facebook Check Ins | Autohaus Lehr GmbH</a:t>
            </a:r>
          </a:p>
        </p:txBody>
      </p:sp>
      <p:graphicFrame>
        <p:nvGraphicFramePr>
          <p:cNvPr id="6" name="Chart Placeholder 5">
            <a:extLst>
              <a:ext uri="{FF2B5EF4-FFF2-40B4-BE49-F238E27FC236}">
                <a16:creationId xmlns:a16="http://schemas.microsoft.com/office/drawing/2014/main" id="{E4A6868A-37F7-47CE-8422-18A7227E3348}"/>
              </a:ext>
            </a:extLst>
          </p:cNvPr>
          <p:cNvGraphicFramePr>
            <a:graphicFrameLocks noGrp="1"/>
          </p:cNvGraphicFramePr>
          <p:nvPr>
            <p:ph type="chart" sz="quarter" idx="13"/>
            <p:extLst>
              <p:ext uri="{D42A27DB-BD31-4B8C-83A1-F6EECF244321}">
                <p14:modId xmlns:p14="http://schemas.microsoft.com/office/powerpoint/2010/main" val="125748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351355-DCE6-4784-8804-2BEB77B3326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CB0A3B3-A40D-42E2-ACF6-0D94178FBD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36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02492-4CBA-422C-97C5-647E95A455E9}"/>
              </a:ext>
            </a:extLst>
          </p:cNvPr>
          <p:cNvSpPr>
            <a:spLocks noGrp="1"/>
          </p:cNvSpPr>
          <p:nvPr>
            <p:ph type="title"/>
          </p:nvPr>
        </p:nvSpPr>
        <p:spPr/>
        <p:txBody>
          <a:bodyPr/>
          <a:lstStyle/>
          <a:p>
            <a:r>
              <a:rPr lang="de-DE"/>
              <a:t>Fan Demographie | Autohaus Lehr GmbH</a:t>
            </a:r>
            <a:endParaRPr lang="en-US"/>
          </a:p>
        </p:txBody>
      </p:sp>
      <p:graphicFrame>
        <p:nvGraphicFramePr>
          <p:cNvPr id="6" name="Chart Placeholder 5">
            <a:extLst>
              <a:ext uri="{FF2B5EF4-FFF2-40B4-BE49-F238E27FC236}">
                <a16:creationId xmlns:a16="http://schemas.microsoft.com/office/drawing/2014/main" id="{72634D5E-6826-490D-A668-BCCEA5C6B768}"/>
              </a:ext>
            </a:extLst>
          </p:cNvPr>
          <p:cNvGraphicFramePr>
            <a:graphicFrameLocks noGrp="1"/>
          </p:cNvGraphicFramePr>
          <p:nvPr>
            <p:ph type="chart" sz="quarter" idx="13"/>
            <p:extLst>
              <p:ext uri="{D42A27DB-BD31-4B8C-83A1-F6EECF244321}">
                <p14:modId xmlns:p14="http://schemas.microsoft.com/office/powerpoint/2010/main" val="2756396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16545-E15F-4A15-92D4-5B1DBE7C605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E912A9C-7F74-4A83-B3D6-E198FD476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5392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1A53D-C3D9-4FE5-8952-F07C7A337F80}"/>
              </a:ext>
            </a:extLst>
          </p:cNvPr>
          <p:cNvSpPr>
            <a:spLocks noGrp="1"/>
          </p:cNvSpPr>
          <p:nvPr>
            <p:ph type="title"/>
          </p:nvPr>
        </p:nvSpPr>
        <p:spPr/>
        <p:txBody>
          <a:bodyPr/>
          <a:lstStyle/>
          <a:p>
            <a:r>
              <a:rPr lang="en-US"/>
              <a:t>Page Fans Online | Autohaus Lehr GmbH</a:t>
            </a:r>
          </a:p>
        </p:txBody>
      </p:sp>
      <p:graphicFrame>
        <p:nvGraphicFramePr>
          <p:cNvPr id="6" name="Chart Placeholder 5">
            <a:extLst>
              <a:ext uri="{FF2B5EF4-FFF2-40B4-BE49-F238E27FC236}">
                <a16:creationId xmlns:a16="http://schemas.microsoft.com/office/drawing/2014/main" id="{EC38200A-97B6-49A4-8DDF-32908473AE76}"/>
              </a:ext>
            </a:extLst>
          </p:cNvPr>
          <p:cNvGraphicFramePr>
            <a:graphicFrameLocks noGrp="1"/>
          </p:cNvGraphicFramePr>
          <p:nvPr>
            <p:ph type="chart" sz="quarter" idx="13"/>
            <p:extLst>
              <p:ext uri="{D42A27DB-BD31-4B8C-83A1-F6EECF244321}">
                <p14:modId xmlns:p14="http://schemas.microsoft.com/office/powerpoint/2010/main" val="431462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32EF6E-6644-48A7-992D-B2EF574C5C7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61A720A-2E7B-4F94-B161-43FF67559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16193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822</Words>
  <Application>Microsoft Office PowerPoint</Application>
  <PresentationFormat>On-screen Show (4:3)</PresentationFormat>
  <Paragraphs>366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Page Report</vt:lpstr>
      <vt:lpstr>Wichtigste Werte (KPI's) | Autohaus Lehr GmbH</vt:lpstr>
      <vt:lpstr>Fans (Übersicht) | Autohaus Lehr GmbH</vt:lpstr>
      <vt:lpstr>Key Metrics Table w. User Post RR | Autohaus Lehr GmbH</vt:lpstr>
      <vt:lpstr>Facebook Fans Total | Autohaus Lehr GmbH</vt:lpstr>
      <vt:lpstr>Eigene Beiträge (Postings) | Autohaus Lehr GmbH - 1 of 4</vt:lpstr>
      <vt:lpstr>Eigene Beiträge (Postings) | Autohaus Lehr GmbH - 2 of 4</vt:lpstr>
      <vt:lpstr>Eigene Beiträge (Postings) | Autohaus Lehr GmbH - 3 of 4</vt:lpstr>
      <vt:lpstr>Eigene Beiträge (Postings) | Autohaus Lehr GmbH - 4 of 4</vt:lpstr>
      <vt:lpstr>Eigene Beiträge (Postings) + Reactions | Autohaus Lehr GmbH - 1 of 5</vt:lpstr>
      <vt:lpstr>Eigene Beiträge (Postings) + Reactions | Autohaus Lehr GmbH - 2 of 5</vt:lpstr>
      <vt:lpstr>Eigene Beiträge (Postings) + Reactions | Autohaus Lehr GmbH - 3 of 5</vt:lpstr>
      <vt:lpstr>Eigene Beiträge (Postings) + Reactions | Autohaus Lehr GmbH - 4 of 5</vt:lpstr>
      <vt:lpstr>Eigene Beiträge (Postings) + Reactions | Autohaus Lehr GmbH - 5 of 5</vt:lpstr>
      <vt:lpstr>Postings/Wochentag | Autohaus Lehr GmbH</vt:lpstr>
      <vt:lpstr>Postingtypen (Verteilung) | Autohaus Lehr GmbH</vt:lpstr>
      <vt:lpstr>Interaktionsrate/Postingtyp | Autohaus Lehr GmbH</vt:lpstr>
      <vt:lpstr>Antwortzeit | Autohaus Lehr GmbH</vt:lpstr>
      <vt:lpstr>Wichtige Influencer | Autohaus Lehr GmbH</vt:lpstr>
      <vt:lpstr>Facebook Check Ins | Autohaus Lehr GmbH</vt:lpstr>
      <vt:lpstr>Fan Demographie | Autohaus Lehr GmbH</vt:lpstr>
      <vt:lpstr>Page Fans Online | Autohaus Lehr GmbH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2018-09-03T17:14:50Z</dcterms:created>
  <dcterms:modified xsi:type="dcterms:W3CDTF">2018-09-03T17:15:30Z</dcterms:modified>
</cp:coreProperties>
</file>