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1704</c:v>
                </c:pt>
                <c:pt idx="1">
                  <c:v>1704</c:v>
                </c:pt>
                <c:pt idx="2">
                  <c:v>1704</c:v>
                </c:pt>
                <c:pt idx="3">
                  <c:v>1705</c:v>
                </c:pt>
                <c:pt idx="4">
                  <c:v>1719</c:v>
                </c:pt>
                <c:pt idx="5">
                  <c:v>1721</c:v>
                </c:pt>
                <c:pt idx="6">
                  <c:v>1721</c:v>
                </c:pt>
                <c:pt idx="7">
                  <c:v>1720</c:v>
                </c:pt>
                <c:pt idx="8">
                  <c:v>1720</c:v>
                </c:pt>
                <c:pt idx="9">
                  <c:v>1721</c:v>
                </c:pt>
                <c:pt idx="10">
                  <c:v>1721</c:v>
                </c:pt>
                <c:pt idx="11">
                  <c:v>1721</c:v>
                </c:pt>
                <c:pt idx="12">
                  <c:v>1720</c:v>
                </c:pt>
                <c:pt idx="13">
                  <c:v>1720</c:v>
                </c:pt>
                <c:pt idx="14">
                  <c:v>1721</c:v>
                </c:pt>
                <c:pt idx="15">
                  <c:v>1721</c:v>
                </c:pt>
                <c:pt idx="16">
                  <c:v>1722</c:v>
                </c:pt>
                <c:pt idx="17">
                  <c:v>1722</c:v>
                </c:pt>
                <c:pt idx="18">
                  <c:v>1722</c:v>
                </c:pt>
                <c:pt idx="19">
                  <c:v>1723</c:v>
                </c:pt>
                <c:pt idx="20">
                  <c:v>1727</c:v>
                </c:pt>
                <c:pt idx="21">
                  <c:v>1731</c:v>
                </c:pt>
                <c:pt idx="22">
                  <c:v>1731</c:v>
                </c:pt>
                <c:pt idx="23">
                  <c:v>1730</c:v>
                </c:pt>
                <c:pt idx="24">
                  <c:v>1732</c:v>
                </c:pt>
                <c:pt idx="25">
                  <c:v>1737</c:v>
                </c:pt>
                <c:pt idx="26">
                  <c:v>1739</c:v>
                </c:pt>
                <c:pt idx="27">
                  <c:v>1740</c:v>
                </c:pt>
                <c:pt idx="28">
                  <c:v>1741</c:v>
                </c:pt>
                <c:pt idx="29">
                  <c:v>1744</c:v>
                </c:pt>
                <c:pt idx="30">
                  <c:v>1744</c:v>
                </c:pt>
              </c:numCache>
            </c:numRef>
          </c:val>
          <c:smooth val="0"/>
          <c:extLst>
            <c:ext xmlns:c16="http://schemas.microsoft.com/office/drawing/2014/chart" uri="{C3380CC4-5D6E-409C-BE32-E72D297353CC}">
              <c16:uniqueId val="{00000000-E51B-47F1-A07E-BC9BAB27559C}"/>
            </c:ext>
          </c:extLst>
        </c:ser>
        <c:dLbls>
          <c:showLegendKey val="0"/>
          <c:showVal val="0"/>
          <c:showCatName val="0"/>
          <c:showSerName val="0"/>
          <c:showPercent val="0"/>
          <c:showBubbleSize val="0"/>
        </c:dLbls>
        <c:smooth val="0"/>
        <c:axId val="362789016"/>
        <c:axId val="362790000"/>
      </c:lineChart>
      <c:dateAx>
        <c:axId val="36278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90000"/>
        <c:crosses val="autoZero"/>
        <c:auto val="1"/>
        <c:lblOffset val="100"/>
        <c:baseTimeUnit val="days"/>
      </c:dateAx>
      <c:valAx>
        <c:axId val="36279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8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8</c:v>
                </c:pt>
                <c:pt idx="3">
                  <c:v>8</c:v>
                </c:pt>
                <c:pt idx="4">
                  <c:v>9</c:v>
                </c:pt>
                <c:pt idx="5">
                  <c:v>7</c:v>
                </c:pt>
                <c:pt idx="6">
                  <c:v>2</c:v>
                </c:pt>
              </c:numCache>
            </c:numRef>
          </c:val>
          <c:extLst>
            <c:ext xmlns:c16="http://schemas.microsoft.com/office/drawing/2014/chart" uri="{C3380CC4-5D6E-409C-BE32-E72D297353CC}">
              <c16:uniqueId val="{00000000-0E70-453E-ACF3-4844C681E6F7}"/>
            </c:ext>
          </c:extLst>
        </c:ser>
        <c:dLbls>
          <c:showLegendKey val="0"/>
          <c:showVal val="0"/>
          <c:showCatName val="0"/>
          <c:showSerName val="0"/>
          <c:showPercent val="0"/>
          <c:showBubbleSize val="0"/>
        </c:dLbls>
        <c:gapWidth val="219"/>
        <c:overlap val="-27"/>
        <c:axId val="243456784"/>
        <c:axId val="243447272"/>
      </c:barChart>
      <c:catAx>
        <c:axId val="24345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47272"/>
        <c:crosses val="autoZero"/>
        <c:auto val="1"/>
        <c:lblAlgn val="ctr"/>
        <c:lblOffset val="100"/>
        <c:noMultiLvlLbl val="0"/>
      </c:catAx>
      <c:valAx>
        <c:axId val="24344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5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2</c:v>
                </c:pt>
              </c:numCache>
            </c:numRef>
          </c:val>
          <c:extLst>
            <c:ext xmlns:c16="http://schemas.microsoft.com/office/drawing/2014/chart" uri="{C3380CC4-5D6E-409C-BE32-E72D297353CC}">
              <c16:uniqueId val="{00000000-733E-4A10-AAC0-7FBBA2F6A0E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37</c:v>
                </c:pt>
              </c:numCache>
            </c:numRef>
          </c:val>
          <c:extLst>
            <c:ext xmlns:c16="http://schemas.microsoft.com/office/drawing/2014/chart" uri="{C3380CC4-5D6E-409C-BE32-E72D297353CC}">
              <c16:uniqueId val="{00000001-733E-4A10-AAC0-7FBBA2F6A0E2}"/>
            </c:ext>
          </c:extLst>
        </c:ser>
        <c:dLbls>
          <c:showLegendKey val="0"/>
          <c:showVal val="0"/>
          <c:showCatName val="0"/>
          <c:showSerName val="0"/>
          <c:showPercent val="0"/>
          <c:showBubbleSize val="0"/>
        </c:dLbls>
        <c:gapWidth val="150"/>
        <c:overlap val="100"/>
        <c:axId val="243465312"/>
        <c:axId val="243459080"/>
      </c:barChart>
      <c:catAx>
        <c:axId val="24346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59080"/>
        <c:crosses val="autoZero"/>
        <c:auto val="1"/>
        <c:lblAlgn val="ctr"/>
        <c:lblOffset val="100"/>
        <c:noMultiLvlLbl val="0"/>
      </c:catAx>
      <c:valAx>
        <c:axId val="243459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6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pt idx="0">
                  <c:v>0.69277389743897</c:v>
                </c:pt>
                <c:pt idx="1">
                  <c:v>0.75075412407764996</c:v>
                </c:pt>
              </c:numCache>
            </c:numRef>
          </c:val>
          <c:extLst>
            <c:ext xmlns:c16="http://schemas.microsoft.com/office/drawing/2014/chart" uri="{C3380CC4-5D6E-409C-BE32-E72D297353CC}">
              <c16:uniqueId val="{00000000-E7E6-42AB-95E0-0C3C7A9906C6}"/>
            </c:ext>
          </c:extLst>
        </c:ser>
        <c:dLbls>
          <c:showLegendKey val="0"/>
          <c:showVal val="0"/>
          <c:showCatName val="0"/>
          <c:showSerName val="0"/>
          <c:showPercent val="0"/>
          <c:showBubbleSize val="0"/>
        </c:dLbls>
        <c:gapWidth val="219"/>
        <c:overlap val="-27"/>
        <c:axId val="243464000"/>
        <c:axId val="243460720"/>
      </c:barChart>
      <c:catAx>
        <c:axId val="24346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60720"/>
        <c:crosses val="autoZero"/>
        <c:auto val="1"/>
        <c:lblAlgn val="ctr"/>
        <c:lblOffset val="100"/>
        <c:noMultiLvlLbl val="0"/>
      </c:catAx>
      <c:valAx>
        <c:axId val="24346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6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A64-48B2-84B0-2171266480FA}"/>
            </c:ext>
          </c:extLst>
        </c:ser>
        <c:dLbls>
          <c:showLegendKey val="0"/>
          <c:showVal val="0"/>
          <c:showCatName val="0"/>
          <c:showSerName val="0"/>
          <c:showPercent val="0"/>
          <c:showBubbleSize val="0"/>
        </c:dLbls>
        <c:gapWidth val="219"/>
        <c:overlap val="-27"/>
        <c:axId val="243413160"/>
        <c:axId val="243406600"/>
      </c:barChart>
      <c:catAx>
        <c:axId val="24341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06600"/>
        <c:crosses val="autoZero"/>
        <c:auto val="1"/>
        <c:lblAlgn val="ctr"/>
        <c:lblOffset val="100"/>
        <c:noMultiLvlLbl val="0"/>
      </c:catAx>
      <c:valAx>
        <c:axId val="24340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1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211</c:v>
                </c:pt>
                <c:pt idx="1">
                  <c:v>211</c:v>
                </c:pt>
                <c:pt idx="2">
                  <c:v>211</c:v>
                </c:pt>
                <c:pt idx="3">
                  <c:v>211</c:v>
                </c:pt>
                <c:pt idx="4">
                  <c:v>211</c:v>
                </c:pt>
                <c:pt idx="5">
                  <c:v>211</c:v>
                </c:pt>
                <c:pt idx="6">
                  <c:v>211</c:v>
                </c:pt>
                <c:pt idx="7">
                  <c:v>211</c:v>
                </c:pt>
                <c:pt idx="8">
                  <c:v>211</c:v>
                </c:pt>
                <c:pt idx="9">
                  <c:v>211</c:v>
                </c:pt>
                <c:pt idx="10">
                  <c:v>211</c:v>
                </c:pt>
                <c:pt idx="11">
                  <c:v>211</c:v>
                </c:pt>
                <c:pt idx="12">
                  <c:v>211</c:v>
                </c:pt>
                <c:pt idx="13">
                  <c:v>210</c:v>
                </c:pt>
                <c:pt idx="14">
                  <c:v>210</c:v>
                </c:pt>
                <c:pt idx="15">
                  <c:v>210</c:v>
                </c:pt>
                <c:pt idx="16">
                  <c:v>210</c:v>
                </c:pt>
                <c:pt idx="17">
                  <c:v>210</c:v>
                </c:pt>
                <c:pt idx="18">
                  <c:v>210</c:v>
                </c:pt>
                <c:pt idx="19">
                  <c:v>210</c:v>
                </c:pt>
                <c:pt idx="20">
                  <c:v>210</c:v>
                </c:pt>
                <c:pt idx="21">
                  <c:v>210</c:v>
                </c:pt>
                <c:pt idx="22">
                  <c:v>210</c:v>
                </c:pt>
                <c:pt idx="23">
                  <c:v>210</c:v>
                </c:pt>
                <c:pt idx="24">
                  <c:v>210</c:v>
                </c:pt>
                <c:pt idx="25">
                  <c:v>210</c:v>
                </c:pt>
                <c:pt idx="26">
                  <c:v>210</c:v>
                </c:pt>
                <c:pt idx="27">
                  <c:v>210</c:v>
                </c:pt>
                <c:pt idx="28">
                  <c:v>210</c:v>
                </c:pt>
                <c:pt idx="29">
                  <c:v>209</c:v>
                </c:pt>
                <c:pt idx="30">
                  <c:v>209</c:v>
                </c:pt>
              </c:numCache>
            </c:numRef>
          </c:val>
          <c:smooth val="0"/>
          <c:extLst>
            <c:ext xmlns:c16="http://schemas.microsoft.com/office/drawing/2014/chart" uri="{C3380CC4-5D6E-409C-BE32-E72D297353CC}">
              <c16:uniqueId val="{00000000-3818-43A1-A7F7-1DFBA1DEAAA8}"/>
            </c:ext>
          </c:extLst>
        </c:ser>
        <c:dLbls>
          <c:showLegendKey val="0"/>
          <c:showVal val="0"/>
          <c:showCatName val="0"/>
          <c:showSerName val="0"/>
          <c:showPercent val="0"/>
          <c:showBubbleSize val="0"/>
        </c:dLbls>
        <c:smooth val="0"/>
        <c:axId val="243410536"/>
        <c:axId val="243411192"/>
      </c:lineChart>
      <c:dateAx>
        <c:axId val="24341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11192"/>
        <c:crosses val="autoZero"/>
        <c:auto val="1"/>
        <c:lblOffset val="100"/>
        <c:baseTimeUnit val="days"/>
      </c:dateAx>
      <c:valAx>
        <c:axId val="24341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1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c:v>
                </c:pt>
                <c:pt idx="1">
                  <c:v>102</c:v>
                </c:pt>
                <c:pt idx="2">
                  <c:v>158</c:v>
                </c:pt>
                <c:pt idx="3">
                  <c:v>161</c:v>
                </c:pt>
                <c:pt idx="4">
                  <c:v>151</c:v>
                </c:pt>
                <c:pt idx="5">
                  <c:v>91</c:v>
                </c:pt>
                <c:pt idx="6">
                  <c:v>34</c:v>
                </c:pt>
              </c:numCache>
            </c:numRef>
          </c:val>
          <c:extLst>
            <c:ext xmlns:c16="http://schemas.microsoft.com/office/drawing/2014/chart" uri="{C3380CC4-5D6E-409C-BE32-E72D297353CC}">
              <c16:uniqueId val="{00000000-E6A7-48F2-A2C0-12D27E7F3B6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c:v>
                </c:pt>
                <c:pt idx="1">
                  <c:v>200</c:v>
                </c:pt>
                <c:pt idx="2">
                  <c:v>208</c:v>
                </c:pt>
                <c:pt idx="3">
                  <c:v>226</c:v>
                </c:pt>
                <c:pt idx="4">
                  <c:v>214</c:v>
                </c:pt>
                <c:pt idx="5">
                  <c:v>118</c:v>
                </c:pt>
                <c:pt idx="6">
                  <c:v>60</c:v>
                </c:pt>
              </c:numCache>
            </c:numRef>
          </c:val>
          <c:extLst>
            <c:ext xmlns:c16="http://schemas.microsoft.com/office/drawing/2014/chart" uri="{C3380CC4-5D6E-409C-BE32-E72D297353CC}">
              <c16:uniqueId val="{00000001-E6A7-48F2-A2C0-12D27E7F3B68}"/>
            </c:ext>
          </c:extLst>
        </c:ser>
        <c:dLbls>
          <c:showLegendKey val="0"/>
          <c:showVal val="0"/>
          <c:showCatName val="0"/>
          <c:showSerName val="0"/>
          <c:showPercent val="0"/>
          <c:showBubbleSize val="0"/>
        </c:dLbls>
        <c:gapWidth val="219"/>
        <c:overlap val="-27"/>
        <c:axId val="243421360"/>
        <c:axId val="243415456"/>
      </c:barChart>
      <c:catAx>
        <c:axId val="24342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15456"/>
        <c:crosses val="autoZero"/>
        <c:auto val="1"/>
        <c:lblAlgn val="ctr"/>
        <c:lblOffset val="100"/>
        <c:noMultiLvlLbl val="0"/>
      </c:catAx>
      <c:valAx>
        <c:axId val="24341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2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249.03333333333001</c:v>
                </c:pt>
                <c:pt idx="1">
                  <c:v>141.73333333332999</c:v>
                </c:pt>
                <c:pt idx="2">
                  <c:v>93.6</c:v>
                </c:pt>
                <c:pt idx="3">
                  <c:v>76.266666666667007</c:v>
                </c:pt>
                <c:pt idx="4">
                  <c:v>115.76666666667001</c:v>
                </c:pt>
                <c:pt idx="5">
                  <c:v>244.93333333333001</c:v>
                </c:pt>
                <c:pt idx="6">
                  <c:v>448.36666666667003</c:v>
                </c:pt>
                <c:pt idx="7">
                  <c:v>598.70000000000005</c:v>
                </c:pt>
                <c:pt idx="8">
                  <c:v>725.96666666666999</c:v>
                </c:pt>
                <c:pt idx="9">
                  <c:v>678.35483870968005</c:v>
                </c:pt>
                <c:pt idx="10">
                  <c:v>670.93548387096996</c:v>
                </c:pt>
                <c:pt idx="11">
                  <c:v>691.67741935484003</c:v>
                </c:pt>
                <c:pt idx="12">
                  <c:v>760.25806451613005</c:v>
                </c:pt>
                <c:pt idx="13">
                  <c:v>728.67741935484003</c:v>
                </c:pt>
                <c:pt idx="14">
                  <c:v>704.12903225805996</c:v>
                </c:pt>
                <c:pt idx="15">
                  <c:v>708.90322580645</c:v>
                </c:pt>
                <c:pt idx="16">
                  <c:v>719.35483870968005</c:v>
                </c:pt>
                <c:pt idx="17">
                  <c:v>740.22580645160997</c:v>
                </c:pt>
                <c:pt idx="18">
                  <c:v>762.70967741934999</c:v>
                </c:pt>
                <c:pt idx="19">
                  <c:v>795.77419354839003</c:v>
                </c:pt>
                <c:pt idx="20">
                  <c:v>848.93548387096996</c:v>
                </c:pt>
                <c:pt idx="21">
                  <c:v>845.96774193548003</c:v>
                </c:pt>
                <c:pt idx="22">
                  <c:v>687.67741935484003</c:v>
                </c:pt>
                <c:pt idx="23">
                  <c:v>435.16129032257999</c:v>
                </c:pt>
              </c:numCache>
            </c:numRef>
          </c:val>
          <c:smooth val="0"/>
          <c:extLst>
            <c:ext xmlns:c16="http://schemas.microsoft.com/office/drawing/2014/chart" uri="{C3380CC4-5D6E-409C-BE32-E72D297353CC}">
              <c16:uniqueId val="{00000000-EE58-4CC4-B243-D43395DCCC5E}"/>
            </c:ext>
          </c:extLst>
        </c:ser>
        <c:dLbls>
          <c:showLegendKey val="0"/>
          <c:showVal val="0"/>
          <c:showCatName val="0"/>
          <c:showSerName val="0"/>
          <c:showPercent val="0"/>
          <c:showBubbleSize val="0"/>
        </c:dLbls>
        <c:smooth val="0"/>
        <c:axId val="243421032"/>
        <c:axId val="243423328"/>
      </c:lineChart>
      <c:catAx>
        <c:axId val="24342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23328"/>
        <c:crosses val="autoZero"/>
        <c:auto val="1"/>
        <c:lblAlgn val="ctr"/>
        <c:lblOffset val="100"/>
        <c:noMultiLvlLbl val="0"/>
      </c:catAx>
      <c:valAx>
        <c:axId val="24342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2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16D92-6A1D-4DF3-B71E-A8829A940DF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CF4C8AE-9C80-4016-8D3E-36FDD6F2B75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37210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517D-7AE3-40E8-8329-480578CDE124}"/>
              </a:ext>
            </a:extLst>
          </p:cNvPr>
          <p:cNvSpPr>
            <a:spLocks noGrp="1"/>
          </p:cNvSpPr>
          <p:nvPr>
            <p:ph type="title"/>
          </p:nvPr>
        </p:nvSpPr>
        <p:spPr/>
        <p:txBody>
          <a:bodyPr/>
          <a:lstStyle/>
          <a:p>
            <a:r>
              <a:rPr lang="de-DE"/>
              <a:t>Wichtigste Werte (KPI's) | Autohaus Fürst</a:t>
            </a:r>
            <a:endParaRPr lang="en-US"/>
          </a:p>
        </p:txBody>
      </p:sp>
      <p:graphicFrame>
        <p:nvGraphicFramePr>
          <p:cNvPr id="5" name="Table Placeholder 4">
            <a:extLst>
              <a:ext uri="{FF2B5EF4-FFF2-40B4-BE49-F238E27FC236}">
                <a16:creationId xmlns:a16="http://schemas.microsoft.com/office/drawing/2014/main" id="{95299735-DB2C-4032-8457-355358712DD7}"/>
              </a:ext>
            </a:extLst>
          </p:cNvPr>
          <p:cNvGraphicFramePr>
            <a:graphicFrameLocks noGrp="1"/>
          </p:cNvGraphicFramePr>
          <p:nvPr>
            <p:ph type="tbl" sz="quarter" idx="13"/>
            <p:extLst>
              <p:ext uri="{D42A27DB-BD31-4B8C-83A1-F6EECF244321}">
                <p14:modId xmlns:p14="http://schemas.microsoft.com/office/powerpoint/2010/main" val="4224431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9916103"/>
                    </a:ext>
                  </a:extLst>
                </a:gridCol>
                <a:gridCol w="740664">
                  <a:extLst>
                    <a:ext uri="{9D8B030D-6E8A-4147-A177-3AD203B41FA5}">
                      <a16:colId xmlns:a16="http://schemas.microsoft.com/office/drawing/2014/main" val="322803715"/>
                    </a:ext>
                  </a:extLst>
                </a:gridCol>
                <a:gridCol w="740664">
                  <a:extLst>
                    <a:ext uri="{9D8B030D-6E8A-4147-A177-3AD203B41FA5}">
                      <a16:colId xmlns:a16="http://schemas.microsoft.com/office/drawing/2014/main" val="1852057402"/>
                    </a:ext>
                  </a:extLst>
                </a:gridCol>
                <a:gridCol w="740664">
                  <a:extLst>
                    <a:ext uri="{9D8B030D-6E8A-4147-A177-3AD203B41FA5}">
                      <a16:colId xmlns:a16="http://schemas.microsoft.com/office/drawing/2014/main" val="3721473808"/>
                    </a:ext>
                  </a:extLst>
                </a:gridCol>
                <a:gridCol w="740664">
                  <a:extLst>
                    <a:ext uri="{9D8B030D-6E8A-4147-A177-3AD203B41FA5}">
                      <a16:colId xmlns:a16="http://schemas.microsoft.com/office/drawing/2014/main" val="1357026227"/>
                    </a:ext>
                  </a:extLst>
                </a:gridCol>
                <a:gridCol w="740664">
                  <a:extLst>
                    <a:ext uri="{9D8B030D-6E8A-4147-A177-3AD203B41FA5}">
                      <a16:colId xmlns:a16="http://schemas.microsoft.com/office/drawing/2014/main" val="2830936011"/>
                    </a:ext>
                  </a:extLst>
                </a:gridCol>
                <a:gridCol w="740664">
                  <a:extLst>
                    <a:ext uri="{9D8B030D-6E8A-4147-A177-3AD203B41FA5}">
                      <a16:colId xmlns:a16="http://schemas.microsoft.com/office/drawing/2014/main" val="2968604546"/>
                    </a:ext>
                  </a:extLst>
                </a:gridCol>
                <a:gridCol w="740664">
                  <a:extLst>
                    <a:ext uri="{9D8B030D-6E8A-4147-A177-3AD203B41FA5}">
                      <a16:colId xmlns:a16="http://schemas.microsoft.com/office/drawing/2014/main" val="2637345810"/>
                    </a:ext>
                  </a:extLst>
                </a:gridCol>
                <a:gridCol w="740664">
                  <a:extLst>
                    <a:ext uri="{9D8B030D-6E8A-4147-A177-3AD203B41FA5}">
                      <a16:colId xmlns:a16="http://schemas.microsoft.com/office/drawing/2014/main" val="445692695"/>
                    </a:ext>
                  </a:extLst>
                </a:gridCol>
                <a:gridCol w="740664">
                  <a:extLst>
                    <a:ext uri="{9D8B030D-6E8A-4147-A177-3AD203B41FA5}">
                      <a16:colId xmlns:a16="http://schemas.microsoft.com/office/drawing/2014/main" val="1366676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4948810"/>
                  </a:ext>
                </a:extLst>
              </a:tr>
              <a:tr h="370840">
                <a:tc>
                  <a:txBody>
                    <a:bodyPr/>
                    <a:lstStyle/>
                    <a:p>
                      <a:r>
                        <a:rPr lang="en-US" sz="1000"/>
                        <a:t>Autohaus Fürst</a:t>
                      </a:r>
                    </a:p>
                  </a:txBody>
                  <a:tcPr/>
                </a:tc>
                <a:tc>
                  <a:txBody>
                    <a:bodyPr/>
                    <a:lstStyle/>
                    <a:p>
                      <a:r>
                        <a:rPr lang="en-US" sz="1000"/>
                        <a:t>1745</a:t>
                      </a:r>
                    </a:p>
                  </a:txBody>
                  <a:tcPr/>
                </a:tc>
                <a:tc>
                  <a:txBody>
                    <a:bodyPr/>
                    <a:lstStyle/>
                    <a:p>
                      <a:r>
                        <a:rPr lang="en-US" sz="1000"/>
                        <a:t>43</a:t>
                      </a:r>
                    </a:p>
                  </a:txBody>
                  <a:tcPr/>
                </a:tc>
                <a:tc>
                  <a:txBody>
                    <a:bodyPr/>
                    <a:lstStyle/>
                    <a:p>
                      <a:r>
                        <a:rPr lang="en-US" sz="1000"/>
                        <a:t>39</a:t>
                      </a:r>
                    </a:p>
                  </a:txBody>
                  <a:tcPr/>
                </a:tc>
                <a:tc>
                  <a:txBody>
                    <a:bodyPr/>
                    <a:lstStyle/>
                    <a:p>
                      <a:r>
                        <a:rPr lang="en-US" sz="1000"/>
                        <a:t>422</a:t>
                      </a:r>
                    </a:p>
                  </a:txBody>
                  <a:tcPr/>
                </a:tc>
                <a:tc>
                  <a:txBody>
                    <a:bodyPr/>
                    <a:lstStyle/>
                    <a:p>
                      <a:r>
                        <a:rPr lang="en-US" sz="1000"/>
                        <a:t>17</a:t>
                      </a:r>
                    </a:p>
                  </a:txBody>
                  <a:tcPr/>
                </a:tc>
                <a:tc>
                  <a:txBody>
                    <a:bodyPr/>
                    <a:lstStyle/>
                    <a:p>
                      <a:r>
                        <a:rPr lang="en-US" sz="1000"/>
                        <a:t>64</a:t>
                      </a:r>
                    </a:p>
                  </a:txBody>
                  <a:tcPr/>
                </a:tc>
                <a:tc>
                  <a:txBody>
                    <a:bodyPr/>
                    <a:lstStyle/>
                    <a:p>
                      <a:r>
                        <a:rPr lang="en-US" sz="1000"/>
                        <a:t>1</a:t>
                      </a:r>
                    </a:p>
                  </a:txBody>
                  <a:tcPr/>
                </a:tc>
                <a:tc>
                  <a:txBody>
                    <a:bodyPr/>
                    <a:lstStyle/>
                    <a:p>
                      <a:r>
                        <a:rPr lang="en-US" sz="1000"/>
                        <a:t>0.7485 %</a:t>
                      </a:r>
                    </a:p>
                  </a:txBody>
                  <a:tcPr/>
                </a:tc>
                <a:tc>
                  <a:txBody>
                    <a:bodyPr/>
                    <a:lstStyle/>
                    <a:p>
                      <a:r>
                        <a:rPr lang="en-US" sz="1000"/>
                        <a:t>0.0 %</a:t>
                      </a:r>
                    </a:p>
                  </a:txBody>
                  <a:tcPr/>
                </a:tc>
                <a:extLst>
                  <a:ext uri="{0D108BD9-81ED-4DB2-BD59-A6C34878D82A}">
                    <a16:rowId xmlns:a16="http://schemas.microsoft.com/office/drawing/2014/main" val="3375646127"/>
                  </a:ext>
                </a:extLst>
              </a:tr>
            </a:tbl>
          </a:graphicData>
        </a:graphic>
      </p:graphicFrame>
      <p:sp>
        <p:nvSpPr>
          <p:cNvPr id="4" name="Text Placeholder 3">
            <a:extLst>
              <a:ext uri="{FF2B5EF4-FFF2-40B4-BE49-F238E27FC236}">
                <a16:creationId xmlns:a16="http://schemas.microsoft.com/office/drawing/2014/main" id="{A4025163-A63F-4857-9FAD-08E284F1003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4699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EB52-0203-4BDB-8FDC-4BF8E9EEAF8C}"/>
              </a:ext>
            </a:extLst>
          </p:cNvPr>
          <p:cNvSpPr>
            <a:spLocks noGrp="1"/>
          </p:cNvSpPr>
          <p:nvPr>
            <p:ph type="title"/>
          </p:nvPr>
        </p:nvSpPr>
        <p:spPr/>
        <p:txBody>
          <a:bodyPr/>
          <a:lstStyle/>
          <a:p>
            <a:r>
              <a:rPr lang="en-US"/>
              <a:t>Fans (Übersicht) | Autohaus Fürst</a:t>
            </a:r>
          </a:p>
        </p:txBody>
      </p:sp>
      <p:graphicFrame>
        <p:nvGraphicFramePr>
          <p:cNvPr id="5" name="Table Placeholder 4">
            <a:extLst>
              <a:ext uri="{FF2B5EF4-FFF2-40B4-BE49-F238E27FC236}">
                <a16:creationId xmlns:a16="http://schemas.microsoft.com/office/drawing/2014/main" id="{7207F856-2400-43E0-B833-B92D98DBD2CB}"/>
              </a:ext>
            </a:extLst>
          </p:cNvPr>
          <p:cNvGraphicFramePr>
            <a:graphicFrameLocks noGrp="1"/>
          </p:cNvGraphicFramePr>
          <p:nvPr>
            <p:ph type="tbl" sz="quarter" idx="13"/>
            <p:extLst>
              <p:ext uri="{D42A27DB-BD31-4B8C-83A1-F6EECF244321}">
                <p14:modId xmlns:p14="http://schemas.microsoft.com/office/powerpoint/2010/main" val="12980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506416"/>
                    </a:ext>
                  </a:extLst>
                </a:gridCol>
                <a:gridCol w="1234440">
                  <a:extLst>
                    <a:ext uri="{9D8B030D-6E8A-4147-A177-3AD203B41FA5}">
                      <a16:colId xmlns:a16="http://schemas.microsoft.com/office/drawing/2014/main" val="2175135037"/>
                    </a:ext>
                  </a:extLst>
                </a:gridCol>
                <a:gridCol w="822960">
                  <a:extLst>
                    <a:ext uri="{9D8B030D-6E8A-4147-A177-3AD203B41FA5}">
                      <a16:colId xmlns:a16="http://schemas.microsoft.com/office/drawing/2014/main" val="3272835949"/>
                    </a:ext>
                  </a:extLst>
                </a:gridCol>
                <a:gridCol w="822960">
                  <a:extLst>
                    <a:ext uri="{9D8B030D-6E8A-4147-A177-3AD203B41FA5}">
                      <a16:colId xmlns:a16="http://schemas.microsoft.com/office/drawing/2014/main" val="131512472"/>
                    </a:ext>
                  </a:extLst>
                </a:gridCol>
                <a:gridCol w="822960">
                  <a:extLst>
                    <a:ext uri="{9D8B030D-6E8A-4147-A177-3AD203B41FA5}">
                      <a16:colId xmlns:a16="http://schemas.microsoft.com/office/drawing/2014/main" val="2669768208"/>
                    </a:ext>
                  </a:extLst>
                </a:gridCol>
                <a:gridCol w="822960">
                  <a:extLst>
                    <a:ext uri="{9D8B030D-6E8A-4147-A177-3AD203B41FA5}">
                      <a16:colId xmlns:a16="http://schemas.microsoft.com/office/drawing/2014/main" val="3791968024"/>
                    </a:ext>
                  </a:extLst>
                </a:gridCol>
                <a:gridCol w="822960">
                  <a:extLst>
                    <a:ext uri="{9D8B030D-6E8A-4147-A177-3AD203B41FA5}">
                      <a16:colId xmlns:a16="http://schemas.microsoft.com/office/drawing/2014/main" val="3508089863"/>
                    </a:ext>
                  </a:extLst>
                </a:gridCol>
                <a:gridCol w="822960">
                  <a:extLst>
                    <a:ext uri="{9D8B030D-6E8A-4147-A177-3AD203B41FA5}">
                      <a16:colId xmlns:a16="http://schemas.microsoft.com/office/drawing/2014/main" val="5721440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05513686"/>
                  </a:ext>
                </a:extLst>
              </a:tr>
              <a:tr h="370840">
                <a:tc>
                  <a:txBody>
                    <a:bodyPr/>
                    <a:lstStyle/>
                    <a:p>
                      <a:r>
                        <a:rPr lang="en-US" sz="1000"/>
                        <a:t>Autohaus Fürst</a:t>
                      </a:r>
                    </a:p>
                  </a:txBody>
                  <a:tcPr/>
                </a:tc>
                <a:tc>
                  <a:txBody>
                    <a:bodyPr/>
                    <a:lstStyle/>
                    <a:p>
                      <a:r>
                        <a:rPr lang="en-US" sz="1000"/>
                        <a:t>1745</a:t>
                      </a:r>
                    </a:p>
                  </a:txBody>
                  <a:tcPr/>
                </a:tc>
                <a:tc>
                  <a:txBody>
                    <a:bodyPr/>
                    <a:lstStyle/>
                    <a:p>
                      <a:r>
                        <a:rPr lang="en-US" sz="1000"/>
                        <a:t>5</a:t>
                      </a:r>
                    </a:p>
                  </a:txBody>
                  <a:tcPr/>
                </a:tc>
                <a:tc>
                  <a:txBody>
                    <a:bodyPr/>
                    <a:lstStyle/>
                    <a:p>
                      <a:r>
                        <a:rPr lang="en-US" sz="1000"/>
                        <a:t>0.3 %</a:t>
                      </a:r>
                    </a:p>
                  </a:txBody>
                  <a:tcPr/>
                </a:tc>
                <a:tc>
                  <a:txBody>
                    <a:bodyPr/>
                    <a:lstStyle/>
                    <a:p>
                      <a:r>
                        <a:rPr lang="en-US" sz="1000"/>
                        <a:t>14</a:t>
                      </a:r>
                    </a:p>
                  </a:txBody>
                  <a:tcPr/>
                </a:tc>
                <a:tc>
                  <a:txBody>
                    <a:bodyPr/>
                    <a:lstStyle/>
                    <a:p>
                      <a:r>
                        <a:rPr lang="en-US" sz="1000"/>
                        <a:t>0.8 %</a:t>
                      </a:r>
                    </a:p>
                  </a:txBody>
                  <a:tcPr/>
                </a:tc>
                <a:tc>
                  <a:txBody>
                    <a:bodyPr/>
                    <a:lstStyle/>
                    <a:p>
                      <a:r>
                        <a:rPr lang="en-US" sz="1000"/>
                        <a:t>41</a:t>
                      </a:r>
                    </a:p>
                  </a:txBody>
                  <a:tcPr/>
                </a:tc>
                <a:tc>
                  <a:txBody>
                    <a:bodyPr/>
                    <a:lstStyle/>
                    <a:p>
                      <a:r>
                        <a:rPr lang="en-US" sz="1000"/>
                        <a:t>2.4 %</a:t>
                      </a:r>
                    </a:p>
                  </a:txBody>
                  <a:tcPr/>
                </a:tc>
                <a:extLst>
                  <a:ext uri="{0D108BD9-81ED-4DB2-BD59-A6C34878D82A}">
                    <a16:rowId xmlns:a16="http://schemas.microsoft.com/office/drawing/2014/main" val="1489170047"/>
                  </a:ext>
                </a:extLst>
              </a:tr>
            </a:tbl>
          </a:graphicData>
        </a:graphic>
      </p:graphicFrame>
      <p:sp>
        <p:nvSpPr>
          <p:cNvPr id="4" name="Text Placeholder 3">
            <a:extLst>
              <a:ext uri="{FF2B5EF4-FFF2-40B4-BE49-F238E27FC236}">
                <a16:creationId xmlns:a16="http://schemas.microsoft.com/office/drawing/2014/main" id="{5A843D08-7722-42DA-9F52-C002770E7E6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08986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0FFF-DF77-40F1-9282-B991550C4BFA}"/>
              </a:ext>
            </a:extLst>
          </p:cNvPr>
          <p:cNvSpPr>
            <a:spLocks noGrp="1"/>
          </p:cNvSpPr>
          <p:nvPr>
            <p:ph type="title"/>
          </p:nvPr>
        </p:nvSpPr>
        <p:spPr/>
        <p:txBody>
          <a:bodyPr/>
          <a:lstStyle/>
          <a:p>
            <a:r>
              <a:rPr lang="en-US"/>
              <a:t>Key Metrics Table w. User Post RR | Autohaus Fürst</a:t>
            </a:r>
          </a:p>
        </p:txBody>
      </p:sp>
      <p:graphicFrame>
        <p:nvGraphicFramePr>
          <p:cNvPr id="5" name="Table Placeholder 4">
            <a:extLst>
              <a:ext uri="{FF2B5EF4-FFF2-40B4-BE49-F238E27FC236}">
                <a16:creationId xmlns:a16="http://schemas.microsoft.com/office/drawing/2014/main" id="{58A828F9-B98D-45AC-9352-C0032F7D81C0}"/>
              </a:ext>
            </a:extLst>
          </p:cNvPr>
          <p:cNvGraphicFramePr>
            <a:graphicFrameLocks noGrp="1"/>
          </p:cNvGraphicFramePr>
          <p:nvPr>
            <p:ph type="tbl" sz="quarter" idx="13"/>
            <p:extLst>
              <p:ext uri="{D42A27DB-BD31-4B8C-83A1-F6EECF244321}">
                <p14:modId xmlns:p14="http://schemas.microsoft.com/office/powerpoint/2010/main" val="265829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09197013"/>
                    </a:ext>
                  </a:extLst>
                </a:gridCol>
                <a:gridCol w="740664">
                  <a:extLst>
                    <a:ext uri="{9D8B030D-6E8A-4147-A177-3AD203B41FA5}">
                      <a16:colId xmlns:a16="http://schemas.microsoft.com/office/drawing/2014/main" val="1949974796"/>
                    </a:ext>
                  </a:extLst>
                </a:gridCol>
                <a:gridCol w="740664">
                  <a:extLst>
                    <a:ext uri="{9D8B030D-6E8A-4147-A177-3AD203B41FA5}">
                      <a16:colId xmlns:a16="http://schemas.microsoft.com/office/drawing/2014/main" val="3973565457"/>
                    </a:ext>
                  </a:extLst>
                </a:gridCol>
                <a:gridCol w="740664">
                  <a:extLst>
                    <a:ext uri="{9D8B030D-6E8A-4147-A177-3AD203B41FA5}">
                      <a16:colId xmlns:a16="http://schemas.microsoft.com/office/drawing/2014/main" val="2720460921"/>
                    </a:ext>
                  </a:extLst>
                </a:gridCol>
                <a:gridCol w="740664">
                  <a:extLst>
                    <a:ext uri="{9D8B030D-6E8A-4147-A177-3AD203B41FA5}">
                      <a16:colId xmlns:a16="http://schemas.microsoft.com/office/drawing/2014/main" val="2786042480"/>
                    </a:ext>
                  </a:extLst>
                </a:gridCol>
                <a:gridCol w="740664">
                  <a:extLst>
                    <a:ext uri="{9D8B030D-6E8A-4147-A177-3AD203B41FA5}">
                      <a16:colId xmlns:a16="http://schemas.microsoft.com/office/drawing/2014/main" val="1130674714"/>
                    </a:ext>
                  </a:extLst>
                </a:gridCol>
                <a:gridCol w="740664">
                  <a:extLst>
                    <a:ext uri="{9D8B030D-6E8A-4147-A177-3AD203B41FA5}">
                      <a16:colId xmlns:a16="http://schemas.microsoft.com/office/drawing/2014/main" val="261283371"/>
                    </a:ext>
                  </a:extLst>
                </a:gridCol>
                <a:gridCol w="740664">
                  <a:extLst>
                    <a:ext uri="{9D8B030D-6E8A-4147-A177-3AD203B41FA5}">
                      <a16:colId xmlns:a16="http://schemas.microsoft.com/office/drawing/2014/main" val="22313729"/>
                    </a:ext>
                  </a:extLst>
                </a:gridCol>
                <a:gridCol w="740664">
                  <a:extLst>
                    <a:ext uri="{9D8B030D-6E8A-4147-A177-3AD203B41FA5}">
                      <a16:colId xmlns:a16="http://schemas.microsoft.com/office/drawing/2014/main" val="488377923"/>
                    </a:ext>
                  </a:extLst>
                </a:gridCol>
                <a:gridCol w="740664">
                  <a:extLst>
                    <a:ext uri="{9D8B030D-6E8A-4147-A177-3AD203B41FA5}">
                      <a16:colId xmlns:a16="http://schemas.microsoft.com/office/drawing/2014/main" val="6289734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78887237"/>
                  </a:ext>
                </a:extLst>
              </a:tr>
              <a:tr h="370840">
                <a:tc>
                  <a:txBody>
                    <a:bodyPr/>
                    <a:lstStyle/>
                    <a:p>
                      <a:r>
                        <a:rPr lang="en-US" sz="1000"/>
                        <a:t>Autohaus Fürst</a:t>
                      </a:r>
                    </a:p>
                  </a:txBody>
                  <a:tcPr/>
                </a:tc>
                <a:tc>
                  <a:txBody>
                    <a:bodyPr/>
                    <a:lstStyle/>
                    <a:p>
                      <a:r>
                        <a:rPr lang="en-US" sz="1000"/>
                        <a:t>1745</a:t>
                      </a:r>
                    </a:p>
                  </a:txBody>
                  <a:tcPr/>
                </a:tc>
                <a:tc>
                  <a:txBody>
                    <a:bodyPr/>
                    <a:lstStyle/>
                    <a:p>
                      <a:r>
                        <a:rPr lang="en-US" sz="1000"/>
                        <a:t>43</a:t>
                      </a:r>
                    </a:p>
                  </a:txBody>
                  <a:tcPr/>
                </a:tc>
                <a:tc>
                  <a:txBody>
                    <a:bodyPr/>
                    <a:lstStyle/>
                    <a:p>
                      <a:r>
                        <a:rPr lang="en-US" sz="1000"/>
                        <a:t>39</a:t>
                      </a:r>
                    </a:p>
                  </a:txBody>
                  <a:tcPr/>
                </a:tc>
                <a:tc>
                  <a:txBody>
                    <a:bodyPr/>
                    <a:lstStyle/>
                    <a:p>
                      <a:r>
                        <a:rPr lang="en-US" sz="1000"/>
                        <a:t>422</a:t>
                      </a:r>
                    </a:p>
                  </a:txBody>
                  <a:tcPr/>
                </a:tc>
                <a:tc>
                  <a:txBody>
                    <a:bodyPr/>
                    <a:lstStyle/>
                    <a:p>
                      <a:r>
                        <a:rPr lang="en-US" sz="1000"/>
                        <a:t>17</a:t>
                      </a:r>
                    </a:p>
                  </a:txBody>
                  <a:tcPr/>
                </a:tc>
                <a:tc>
                  <a:txBody>
                    <a:bodyPr/>
                    <a:lstStyle/>
                    <a:p>
                      <a:r>
                        <a:rPr lang="en-US" sz="1000"/>
                        <a:t>64</a:t>
                      </a:r>
                    </a:p>
                  </a:txBody>
                  <a:tcPr/>
                </a:tc>
                <a:tc>
                  <a:txBody>
                    <a:bodyPr/>
                    <a:lstStyle/>
                    <a:p>
                      <a:r>
                        <a:rPr lang="en-US" sz="1000"/>
                        <a:t>1</a:t>
                      </a:r>
                    </a:p>
                  </a:txBody>
                  <a:tcPr/>
                </a:tc>
                <a:tc>
                  <a:txBody>
                    <a:bodyPr/>
                    <a:lstStyle/>
                    <a:p>
                      <a:r>
                        <a:rPr lang="en-US" sz="1000"/>
                        <a:t>0.7485 %</a:t>
                      </a:r>
                    </a:p>
                  </a:txBody>
                  <a:tcPr/>
                </a:tc>
                <a:tc>
                  <a:txBody>
                    <a:bodyPr/>
                    <a:lstStyle/>
                    <a:p>
                      <a:r>
                        <a:rPr lang="en-US" sz="1000"/>
                        <a:t>100.0 %</a:t>
                      </a:r>
                    </a:p>
                  </a:txBody>
                  <a:tcPr/>
                </a:tc>
                <a:extLst>
                  <a:ext uri="{0D108BD9-81ED-4DB2-BD59-A6C34878D82A}">
                    <a16:rowId xmlns:a16="http://schemas.microsoft.com/office/drawing/2014/main" val="4227894608"/>
                  </a:ext>
                </a:extLst>
              </a:tr>
            </a:tbl>
          </a:graphicData>
        </a:graphic>
      </p:graphicFrame>
      <p:sp>
        <p:nvSpPr>
          <p:cNvPr id="4" name="Text Placeholder 3">
            <a:extLst>
              <a:ext uri="{FF2B5EF4-FFF2-40B4-BE49-F238E27FC236}">
                <a16:creationId xmlns:a16="http://schemas.microsoft.com/office/drawing/2014/main" id="{F1FF89D2-366D-43DF-B6C3-934E1B36117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96723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C36F-E20B-42AE-A53F-804420ECD297}"/>
              </a:ext>
            </a:extLst>
          </p:cNvPr>
          <p:cNvSpPr>
            <a:spLocks noGrp="1"/>
          </p:cNvSpPr>
          <p:nvPr>
            <p:ph type="title"/>
          </p:nvPr>
        </p:nvSpPr>
        <p:spPr/>
        <p:txBody>
          <a:bodyPr/>
          <a:lstStyle/>
          <a:p>
            <a:r>
              <a:rPr lang="en-US"/>
              <a:t>Facebook Fans Total | Autohaus Fürst</a:t>
            </a:r>
          </a:p>
        </p:txBody>
      </p:sp>
      <p:graphicFrame>
        <p:nvGraphicFramePr>
          <p:cNvPr id="6" name="Chart Placeholder 5">
            <a:extLst>
              <a:ext uri="{FF2B5EF4-FFF2-40B4-BE49-F238E27FC236}">
                <a16:creationId xmlns:a16="http://schemas.microsoft.com/office/drawing/2014/main" id="{93C70CDC-6F0C-47AA-9830-21E0BC6405D8}"/>
              </a:ext>
            </a:extLst>
          </p:cNvPr>
          <p:cNvGraphicFramePr>
            <a:graphicFrameLocks noGrp="1"/>
          </p:cNvGraphicFramePr>
          <p:nvPr>
            <p:ph type="chart" sz="quarter" idx="13"/>
            <p:extLst>
              <p:ext uri="{D42A27DB-BD31-4B8C-83A1-F6EECF244321}">
                <p14:modId xmlns:p14="http://schemas.microsoft.com/office/powerpoint/2010/main" val="80385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CDB48-F60B-4B46-8A63-E80723EEE06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1F182DA-7D19-4A02-9583-67C9DB46C4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577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9401-861F-40C7-91A6-A4495BF54404}"/>
              </a:ext>
            </a:extLst>
          </p:cNvPr>
          <p:cNvSpPr>
            <a:spLocks noGrp="1"/>
          </p:cNvSpPr>
          <p:nvPr>
            <p:ph type="title"/>
          </p:nvPr>
        </p:nvSpPr>
        <p:spPr/>
        <p:txBody>
          <a:bodyPr/>
          <a:lstStyle/>
          <a:p>
            <a:r>
              <a:rPr lang="de-DE"/>
              <a:t>Eigene Beiträge (Postings) | Autohaus Fürst - 1 of 12</a:t>
            </a:r>
            <a:endParaRPr lang="en-US"/>
          </a:p>
        </p:txBody>
      </p:sp>
      <p:graphicFrame>
        <p:nvGraphicFramePr>
          <p:cNvPr id="5" name="Table Placeholder 4">
            <a:extLst>
              <a:ext uri="{FF2B5EF4-FFF2-40B4-BE49-F238E27FC236}">
                <a16:creationId xmlns:a16="http://schemas.microsoft.com/office/drawing/2014/main" id="{41473F48-1A78-4392-9CE3-2D5AD013AA21}"/>
              </a:ext>
            </a:extLst>
          </p:cNvPr>
          <p:cNvGraphicFramePr>
            <a:graphicFrameLocks noGrp="1"/>
          </p:cNvGraphicFramePr>
          <p:nvPr>
            <p:ph type="tbl" sz="quarter" idx="13"/>
            <p:extLst>
              <p:ext uri="{D42A27DB-BD31-4B8C-83A1-F6EECF244321}">
                <p14:modId xmlns:p14="http://schemas.microsoft.com/office/powerpoint/2010/main" val="32300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9719388"/>
                    </a:ext>
                  </a:extLst>
                </a:gridCol>
                <a:gridCol w="658368">
                  <a:extLst>
                    <a:ext uri="{9D8B030D-6E8A-4147-A177-3AD203B41FA5}">
                      <a16:colId xmlns:a16="http://schemas.microsoft.com/office/drawing/2014/main" val="1748226406"/>
                    </a:ext>
                  </a:extLst>
                </a:gridCol>
                <a:gridCol w="658368">
                  <a:extLst>
                    <a:ext uri="{9D8B030D-6E8A-4147-A177-3AD203B41FA5}">
                      <a16:colId xmlns:a16="http://schemas.microsoft.com/office/drawing/2014/main" val="2456686431"/>
                    </a:ext>
                  </a:extLst>
                </a:gridCol>
                <a:gridCol w="658368">
                  <a:extLst>
                    <a:ext uri="{9D8B030D-6E8A-4147-A177-3AD203B41FA5}">
                      <a16:colId xmlns:a16="http://schemas.microsoft.com/office/drawing/2014/main" val="1484827317"/>
                    </a:ext>
                  </a:extLst>
                </a:gridCol>
                <a:gridCol w="658368">
                  <a:extLst>
                    <a:ext uri="{9D8B030D-6E8A-4147-A177-3AD203B41FA5}">
                      <a16:colId xmlns:a16="http://schemas.microsoft.com/office/drawing/2014/main" val="2295004875"/>
                    </a:ext>
                  </a:extLst>
                </a:gridCol>
                <a:gridCol w="658368">
                  <a:extLst>
                    <a:ext uri="{9D8B030D-6E8A-4147-A177-3AD203B41FA5}">
                      <a16:colId xmlns:a16="http://schemas.microsoft.com/office/drawing/2014/main" val="2427025499"/>
                    </a:ext>
                  </a:extLst>
                </a:gridCol>
                <a:gridCol w="658368">
                  <a:extLst>
                    <a:ext uri="{9D8B030D-6E8A-4147-A177-3AD203B41FA5}">
                      <a16:colId xmlns:a16="http://schemas.microsoft.com/office/drawing/2014/main" val="1566126650"/>
                    </a:ext>
                  </a:extLst>
                </a:gridCol>
                <a:gridCol w="658368">
                  <a:extLst>
                    <a:ext uri="{9D8B030D-6E8A-4147-A177-3AD203B41FA5}">
                      <a16:colId xmlns:a16="http://schemas.microsoft.com/office/drawing/2014/main" val="289319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798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- 2018-08-31 20:25:50 </a:t>
                      </a:r>
                      <a:r>
                        <a:rPr kumimoji="0" lang="de-DE" sz="1000" b="0" i="0" u="none" strike="noStrike" kern="1200" cap="none" spc="0" normalizeH="0" baseline="0" noProof="0">
                          <a:ln>
                            <a:noFill/>
                          </a:ln>
                          <a:solidFill>
                            <a:prstClr val="black"/>
                          </a:solidFill>
                          <a:effectLst/>
                          <a:uLnTx/>
                          <a:uFillTx/>
                          <a:latin typeface="+mn-lt"/>
                          <a:ea typeface="+mn-ea"/>
                          <a:cs typeface="+mn-cs"/>
                        </a:rPr>
                        <a:t> 
 Netter Besuch auf unserem Stand auf der Inform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068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- 2018-08-31 12:00:01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Lederer aus Krumbach viel Spaß mit Ihrem neuen Hyundai i40 CW Fleet in der lässigen Außenfarbe titanum-silver mit 85 kW / 116 PS !
😎
Wir wünschen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860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- 2018-08-30 12:00:19 </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Toyota C-HR C-LUB bei uns über die Ladentheke: Familie Schlaffer freut sich sehr über Ihren neuen Toyota in der coolen Farbe nebula-blue-metallic mit 85 kW / 116 PS !
😎
Viel Spaß mit Eurem neuen Weggefährten!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3068372"/>
                  </a:ext>
                </a:extLst>
              </a:tr>
            </a:tbl>
          </a:graphicData>
        </a:graphic>
      </p:graphicFrame>
      <p:sp>
        <p:nvSpPr>
          <p:cNvPr id="4" name="Text Placeholder 3">
            <a:extLst>
              <a:ext uri="{FF2B5EF4-FFF2-40B4-BE49-F238E27FC236}">
                <a16:creationId xmlns:a16="http://schemas.microsoft.com/office/drawing/2014/main" id="{8D60C806-2A58-4201-A1E3-C16EF89CEF7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52230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80B9-8B61-4FBA-A4D3-6B144431DE21}"/>
              </a:ext>
            </a:extLst>
          </p:cNvPr>
          <p:cNvSpPr>
            <a:spLocks noGrp="1"/>
          </p:cNvSpPr>
          <p:nvPr>
            <p:ph type="title"/>
          </p:nvPr>
        </p:nvSpPr>
        <p:spPr/>
        <p:txBody>
          <a:bodyPr/>
          <a:lstStyle/>
          <a:p>
            <a:r>
              <a:rPr lang="de-DE"/>
              <a:t>Eigene Beiträge (Postings) | Autohaus Fürst - 2 of 12</a:t>
            </a:r>
            <a:endParaRPr lang="en-US"/>
          </a:p>
        </p:txBody>
      </p:sp>
      <p:graphicFrame>
        <p:nvGraphicFramePr>
          <p:cNvPr id="5" name="Table Placeholder 4">
            <a:extLst>
              <a:ext uri="{FF2B5EF4-FFF2-40B4-BE49-F238E27FC236}">
                <a16:creationId xmlns:a16="http://schemas.microsoft.com/office/drawing/2014/main" id="{9A49AF68-07D2-4E30-A603-71CC2591F91C}"/>
              </a:ext>
            </a:extLst>
          </p:cNvPr>
          <p:cNvGraphicFramePr>
            <a:graphicFrameLocks noGrp="1"/>
          </p:cNvGraphicFramePr>
          <p:nvPr>
            <p:ph type="tbl" sz="quarter" idx="13"/>
            <p:extLst>
              <p:ext uri="{D42A27DB-BD31-4B8C-83A1-F6EECF244321}">
                <p14:modId xmlns:p14="http://schemas.microsoft.com/office/powerpoint/2010/main" val="1982656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1583771"/>
                    </a:ext>
                  </a:extLst>
                </a:gridCol>
                <a:gridCol w="658368">
                  <a:extLst>
                    <a:ext uri="{9D8B030D-6E8A-4147-A177-3AD203B41FA5}">
                      <a16:colId xmlns:a16="http://schemas.microsoft.com/office/drawing/2014/main" val="877604978"/>
                    </a:ext>
                  </a:extLst>
                </a:gridCol>
                <a:gridCol w="658368">
                  <a:extLst>
                    <a:ext uri="{9D8B030D-6E8A-4147-A177-3AD203B41FA5}">
                      <a16:colId xmlns:a16="http://schemas.microsoft.com/office/drawing/2014/main" val="727406176"/>
                    </a:ext>
                  </a:extLst>
                </a:gridCol>
                <a:gridCol w="658368">
                  <a:extLst>
                    <a:ext uri="{9D8B030D-6E8A-4147-A177-3AD203B41FA5}">
                      <a16:colId xmlns:a16="http://schemas.microsoft.com/office/drawing/2014/main" val="3285059727"/>
                    </a:ext>
                  </a:extLst>
                </a:gridCol>
                <a:gridCol w="658368">
                  <a:extLst>
                    <a:ext uri="{9D8B030D-6E8A-4147-A177-3AD203B41FA5}">
                      <a16:colId xmlns:a16="http://schemas.microsoft.com/office/drawing/2014/main" val="2910736509"/>
                    </a:ext>
                  </a:extLst>
                </a:gridCol>
                <a:gridCol w="658368">
                  <a:extLst>
                    <a:ext uri="{9D8B030D-6E8A-4147-A177-3AD203B41FA5}">
                      <a16:colId xmlns:a16="http://schemas.microsoft.com/office/drawing/2014/main" val="2676847881"/>
                    </a:ext>
                  </a:extLst>
                </a:gridCol>
                <a:gridCol w="658368">
                  <a:extLst>
                    <a:ext uri="{9D8B030D-6E8A-4147-A177-3AD203B41FA5}">
                      <a16:colId xmlns:a16="http://schemas.microsoft.com/office/drawing/2014/main" val="3393048965"/>
                    </a:ext>
                  </a:extLst>
                </a:gridCol>
                <a:gridCol w="658368">
                  <a:extLst>
                    <a:ext uri="{9D8B030D-6E8A-4147-A177-3AD203B41FA5}">
                      <a16:colId xmlns:a16="http://schemas.microsoft.com/office/drawing/2014/main" val="498821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913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- 2018-08-29 12:00:01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Unterwart und zwar an Thomas Szabo mit seinem neuen Volkswagen Tiguan mit 80 kW / 110 PS !
😀
Herr Szabo,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30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- 2018-08-29 09:29:27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Toyota Auris 5-türig Active  bei uns über die Ladentheke: Familie Stummer freut sich sehr über Ihren neuen Toyota in der Farbe onyxschwarz-metallic mit 72 kW / 99 PS !
👍
Wie immer unfallfreie Fahrt - wir wünschen tolle Erlebnisse mit Eurem neuen Weggefährten!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938524"/>
                  </a:ext>
                </a:extLst>
              </a:tr>
            </a:tbl>
          </a:graphicData>
        </a:graphic>
      </p:graphicFrame>
      <p:sp>
        <p:nvSpPr>
          <p:cNvPr id="4" name="Text Placeholder 3">
            <a:extLst>
              <a:ext uri="{FF2B5EF4-FFF2-40B4-BE49-F238E27FC236}">
                <a16:creationId xmlns:a16="http://schemas.microsoft.com/office/drawing/2014/main" id="{5FFE2D7D-6CFD-477D-A09A-F967FE38783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61190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EED29-78E2-45B0-B295-057696766903}"/>
              </a:ext>
            </a:extLst>
          </p:cNvPr>
          <p:cNvSpPr>
            <a:spLocks noGrp="1"/>
          </p:cNvSpPr>
          <p:nvPr>
            <p:ph type="title"/>
          </p:nvPr>
        </p:nvSpPr>
        <p:spPr/>
        <p:txBody>
          <a:bodyPr/>
          <a:lstStyle/>
          <a:p>
            <a:r>
              <a:rPr lang="de-DE"/>
              <a:t>Eigene Beiträge (Postings) | Autohaus Fürst - 3 of 12</a:t>
            </a:r>
            <a:endParaRPr lang="en-US"/>
          </a:p>
        </p:txBody>
      </p:sp>
      <p:graphicFrame>
        <p:nvGraphicFramePr>
          <p:cNvPr id="5" name="Table Placeholder 4">
            <a:extLst>
              <a:ext uri="{FF2B5EF4-FFF2-40B4-BE49-F238E27FC236}">
                <a16:creationId xmlns:a16="http://schemas.microsoft.com/office/drawing/2014/main" id="{46EB6BEF-CBAA-4DB5-B770-00E28DA5A268}"/>
              </a:ext>
            </a:extLst>
          </p:cNvPr>
          <p:cNvGraphicFramePr>
            <a:graphicFrameLocks noGrp="1"/>
          </p:cNvGraphicFramePr>
          <p:nvPr>
            <p:ph type="tbl" sz="quarter" idx="13"/>
            <p:extLst>
              <p:ext uri="{D42A27DB-BD31-4B8C-83A1-F6EECF244321}">
                <p14:modId xmlns:p14="http://schemas.microsoft.com/office/powerpoint/2010/main" val="296682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443753"/>
                    </a:ext>
                  </a:extLst>
                </a:gridCol>
                <a:gridCol w="658368">
                  <a:extLst>
                    <a:ext uri="{9D8B030D-6E8A-4147-A177-3AD203B41FA5}">
                      <a16:colId xmlns:a16="http://schemas.microsoft.com/office/drawing/2014/main" val="375403487"/>
                    </a:ext>
                  </a:extLst>
                </a:gridCol>
                <a:gridCol w="658368">
                  <a:extLst>
                    <a:ext uri="{9D8B030D-6E8A-4147-A177-3AD203B41FA5}">
                      <a16:colId xmlns:a16="http://schemas.microsoft.com/office/drawing/2014/main" val="3277308399"/>
                    </a:ext>
                  </a:extLst>
                </a:gridCol>
                <a:gridCol w="658368">
                  <a:extLst>
                    <a:ext uri="{9D8B030D-6E8A-4147-A177-3AD203B41FA5}">
                      <a16:colId xmlns:a16="http://schemas.microsoft.com/office/drawing/2014/main" val="3927170343"/>
                    </a:ext>
                  </a:extLst>
                </a:gridCol>
                <a:gridCol w="658368">
                  <a:extLst>
                    <a:ext uri="{9D8B030D-6E8A-4147-A177-3AD203B41FA5}">
                      <a16:colId xmlns:a16="http://schemas.microsoft.com/office/drawing/2014/main" val="1294297010"/>
                    </a:ext>
                  </a:extLst>
                </a:gridCol>
                <a:gridCol w="658368">
                  <a:extLst>
                    <a:ext uri="{9D8B030D-6E8A-4147-A177-3AD203B41FA5}">
                      <a16:colId xmlns:a16="http://schemas.microsoft.com/office/drawing/2014/main" val="4126385431"/>
                    </a:ext>
                  </a:extLst>
                </a:gridCol>
                <a:gridCol w="658368">
                  <a:extLst>
                    <a:ext uri="{9D8B030D-6E8A-4147-A177-3AD203B41FA5}">
                      <a16:colId xmlns:a16="http://schemas.microsoft.com/office/drawing/2014/main" val="3212535611"/>
                    </a:ext>
                  </a:extLst>
                </a:gridCol>
                <a:gridCol w="658368">
                  <a:extLst>
                    <a:ext uri="{9D8B030D-6E8A-4147-A177-3AD203B41FA5}">
                      <a16:colId xmlns:a16="http://schemas.microsoft.com/office/drawing/2014/main" val="382679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297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- 2018-08-29 08:30:29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Ulreich aus Schmiedrait viel Spaß mit Ihrem neuen Hyundai i30 Kombi GO 25 in der lässigen Außenfarbe polar-white mit 73 kW / 100 PS !
😁
Wir wünschen viel Spaß mit Eurem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36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- 2018-08-29 06:58:57 </a:t>
                      </a:r>
                      <a:r>
                        <a:rPr kumimoji="0" lang="de-DE" sz="1000" b="0" i="0" u="none" strike="noStrike" kern="1200" cap="none" spc="0" normalizeH="0" baseline="0" noProof="0">
                          <a:ln>
                            <a:noFill/>
                          </a:ln>
                          <a:solidFill>
                            <a:prstClr val="black"/>
                          </a:solidFill>
                          <a:effectLst/>
                          <a:uLnTx/>
                          <a:uFillTx/>
                          <a:latin typeface="+mn-lt"/>
                          <a:ea typeface="+mn-ea"/>
                          <a:cs typeface="+mn-cs"/>
                        </a:rPr>
                        <a:t> 
 Das kommende Modell ist also wieder ein Corolla, der Auris Touring Sports wird zum Corolla Touring Sports.
Seit Mitte der 60er Jahre wurden über 45 Millionen Corollas verkauft, damit ist das meistverkaufte Modell der Welt - eine Legende kehrt zurück.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398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- 2018-08-28 17:59:08 </a:t>
                      </a:r>
                      <a:r>
                        <a:rPr kumimoji="0" lang="de-DE" sz="1000" b="0" i="0" u="none" strike="noStrike" kern="1200" cap="none" spc="0" normalizeH="0" baseline="0" noProof="0">
                          <a:ln>
                            <a:noFill/>
                          </a:ln>
                          <a:solidFill>
                            <a:prstClr val="black"/>
                          </a:solidFill>
                          <a:effectLst/>
                          <a:uLnTx/>
                          <a:uFillTx/>
                          <a:latin typeface="+mn-lt"/>
                          <a:ea typeface="+mn-ea"/>
                          <a:cs typeface="+mn-cs"/>
                        </a:rPr>
                        <a:t> 
 🙌🙌🙌 Der Stand ist aufgebaut - Morgen um 09:00 beginnt offiziell die Inform 2018. Unsere tollen Autos warten nur darauf, von Euch ausgetestet zu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5636927"/>
                  </a:ext>
                </a:extLst>
              </a:tr>
            </a:tbl>
          </a:graphicData>
        </a:graphic>
      </p:graphicFrame>
      <p:sp>
        <p:nvSpPr>
          <p:cNvPr id="4" name="Text Placeholder 3">
            <a:extLst>
              <a:ext uri="{FF2B5EF4-FFF2-40B4-BE49-F238E27FC236}">
                <a16:creationId xmlns:a16="http://schemas.microsoft.com/office/drawing/2014/main" id="{67D0351F-F81C-4426-BB3C-3DE6524AC1F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38353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2AE8E-B2E9-4E3C-BCB6-D4C5526C0EE6}"/>
              </a:ext>
            </a:extLst>
          </p:cNvPr>
          <p:cNvSpPr>
            <a:spLocks noGrp="1"/>
          </p:cNvSpPr>
          <p:nvPr>
            <p:ph type="title"/>
          </p:nvPr>
        </p:nvSpPr>
        <p:spPr/>
        <p:txBody>
          <a:bodyPr/>
          <a:lstStyle/>
          <a:p>
            <a:r>
              <a:rPr lang="de-DE"/>
              <a:t>Eigene Beiträge (Postings) | Autohaus Fürst - 4 of 12</a:t>
            </a:r>
            <a:endParaRPr lang="en-US"/>
          </a:p>
        </p:txBody>
      </p:sp>
      <p:graphicFrame>
        <p:nvGraphicFramePr>
          <p:cNvPr id="5" name="Table Placeholder 4">
            <a:extLst>
              <a:ext uri="{FF2B5EF4-FFF2-40B4-BE49-F238E27FC236}">
                <a16:creationId xmlns:a16="http://schemas.microsoft.com/office/drawing/2014/main" id="{62ADE404-3372-4499-B5DA-58A04E6A26B1}"/>
              </a:ext>
            </a:extLst>
          </p:cNvPr>
          <p:cNvGraphicFramePr>
            <a:graphicFrameLocks noGrp="1"/>
          </p:cNvGraphicFramePr>
          <p:nvPr>
            <p:ph type="tbl" sz="quarter" idx="13"/>
            <p:extLst>
              <p:ext uri="{D42A27DB-BD31-4B8C-83A1-F6EECF244321}">
                <p14:modId xmlns:p14="http://schemas.microsoft.com/office/powerpoint/2010/main" val="79773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7697993"/>
                    </a:ext>
                  </a:extLst>
                </a:gridCol>
                <a:gridCol w="658368">
                  <a:extLst>
                    <a:ext uri="{9D8B030D-6E8A-4147-A177-3AD203B41FA5}">
                      <a16:colId xmlns:a16="http://schemas.microsoft.com/office/drawing/2014/main" val="311131570"/>
                    </a:ext>
                  </a:extLst>
                </a:gridCol>
                <a:gridCol w="658368">
                  <a:extLst>
                    <a:ext uri="{9D8B030D-6E8A-4147-A177-3AD203B41FA5}">
                      <a16:colId xmlns:a16="http://schemas.microsoft.com/office/drawing/2014/main" val="3447575971"/>
                    </a:ext>
                  </a:extLst>
                </a:gridCol>
                <a:gridCol w="658368">
                  <a:extLst>
                    <a:ext uri="{9D8B030D-6E8A-4147-A177-3AD203B41FA5}">
                      <a16:colId xmlns:a16="http://schemas.microsoft.com/office/drawing/2014/main" val="1055581970"/>
                    </a:ext>
                  </a:extLst>
                </a:gridCol>
                <a:gridCol w="658368">
                  <a:extLst>
                    <a:ext uri="{9D8B030D-6E8A-4147-A177-3AD203B41FA5}">
                      <a16:colId xmlns:a16="http://schemas.microsoft.com/office/drawing/2014/main" val="1271884977"/>
                    </a:ext>
                  </a:extLst>
                </a:gridCol>
                <a:gridCol w="658368">
                  <a:extLst>
                    <a:ext uri="{9D8B030D-6E8A-4147-A177-3AD203B41FA5}">
                      <a16:colId xmlns:a16="http://schemas.microsoft.com/office/drawing/2014/main" val="3032758017"/>
                    </a:ext>
                  </a:extLst>
                </a:gridCol>
                <a:gridCol w="658368">
                  <a:extLst>
                    <a:ext uri="{9D8B030D-6E8A-4147-A177-3AD203B41FA5}">
                      <a16:colId xmlns:a16="http://schemas.microsoft.com/office/drawing/2014/main" val="996101490"/>
                    </a:ext>
                  </a:extLst>
                </a:gridCol>
                <a:gridCol w="658368">
                  <a:extLst>
                    <a:ext uri="{9D8B030D-6E8A-4147-A177-3AD203B41FA5}">
                      <a16:colId xmlns:a16="http://schemas.microsoft.com/office/drawing/2014/main" val="282969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70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- 2018-08-27 12:00:35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Straß  und zwar an Familie Liebmann mit Ihrem neuen Hyundai i30 Kombi PD Edition 25 in der coolen Farbe micron-grey mit 73 kW / 100 PS !
😀
Wir wünschen Ihnen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752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- 2018-08-26 12:00:11 </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PD Edition 25 bei uns über die Ladentheke: Sein stolzer Besitzer Josef Dancsecs freut sich sehr über Seinen neuen Hyundai in der lässigen Farbe stargazing-blue mit 73  kW / 100 PS !
😎
Herr Dancsecs, wir wünschen Ihnen abertausende gute Kilometer und unfallfreie Fahrt mit Ihrem neuen Hyundai i30 Kombi PD Edition 25!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047590"/>
                  </a:ext>
                </a:extLst>
              </a:tr>
            </a:tbl>
          </a:graphicData>
        </a:graphic>
      </p:graphicFrame>
      <p:sp>
        <p:nvSpPr>
          <p:cNvPr id="4" name="Text Placeholder 3">
            <a:extLst>
              <a:ext uri="{FF2B5EF4-FFF2-40B4-BE49-F238E27FC236}">
                <a16:creationId xmlns:a16="http://schemas.microsoft.com/office/drawing/2014/main" id="{0009DAF5-868B-46F9-B6A5-4E6C92B49F7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44776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3D14-CB38-4756-ABB0-670F14F402C0}"/>
              </a:ext>
            </a:extLst>
          </p:cNvPr>
          <p:cNvSpPr>
            <a:spLocks noGrp="1"/>
          </p:cNvSpPr>
          <p:nvPr>
            <p:ph type="title"/>
          </p:nvPr>
        </p:nvSpPr>
        <p:spPr/>
        <p:txBody>
          <a:bodyPr/>
          <a:lstStyle/>
          <a:p>
            <a:r>
              <a:rPr lang="de-DE"/>
              <a:t>Eigene Beiträge (Postings) | Autohaus Fürst - 5 of 12</a:t>
            </a:r>
            <a:endParaRPr lang="en-US"/>
          </a:p>
        </p:txBody>
      </p:sp>
      <p:graphicFrame>
        <p:nvGraphicFramePr>
          <p:cNvPr id="5" name="Table Placeholder 4">
            <a:extLst>
              <a:ext uri="{FF2B5EF4-FFF2-40B4-BE49-F238E27FC236}">
                <a16:creationId xmlns:a16="http://schemas.microsoft.com/office/drawing/2014/main" id="{0A59ED92-07A3-48FC-8D7C-4E7110A38767}"/>
              </a:ext>
            </a:extLst>
          </p:cNvPr>
          <p:cNvGraphicFramePr>
            <a:graphicFrameLocks noGrp="1"/>
          </p:cNvGraphicFramePr>
          <p:nvPr>
            <p:ph type="tbl" sz="quarter" idx="13"/>
            <p:extLst>
              <p:ext uri="{D42A27DB-BD31-4B8C-83A1-F6EECF244321}">
                <p14:modId xmlns:p14="http://schemas.microsoft.com/office/powerpoint/2010/main" val="107036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8237796"/>
                    </a:ext>
                  </a:extLst>
                </a:gridCol>
                <a:gridCol w="658368">
                  <a:extLst>
                    <a:ext uri="{9D8B030D-6E8A-4147-A177-3AD203B41FA5}">
                      <a16:colId xmlns:a16="http://schemas.microsoft.com/office/drawing/2014/main" val="283418043"/>
                    </a:ext>
                  </a:extLst>
                </a:gridCol>
                <a:gridCol w="658368">
                  <a:extLst>
                    <a:ext uri="{9D8B030D-6E8A-4147-A177-3AD203B41FA5}">
                      <a16:colId xmlns:a16="http://schemas.microsoft.com/office/drawing/2014/main" val="2810153350"/>
                    </a:ext>
                  </a:extLst>
                </a:gridCol>
                <a:gridCol w="658368">
                  <a:extLst>
                    <a:ext uri="{9D8B030D-6E8A-4147-A177-3AD203B41FA5}">
                      <a16:colId xmlns:a16="http://schemas.microsoft.com/office/drawing/2014/main" val="916581581"/>
                    </a:ext>
                  </a:extLst>
                </a:gridCol>
                <a:gridCol w="658368">
                  <a:extLst>
                    <a:ext uri="{9D8B030D-6E8A-4147-A177-3AD203B41FA5}">
                      <a16:colId xmlns:a16="http://schemas.microsoft.com/office/drawing/2014/main" val="1336812311"/>
                    </a:ext>
                  </a:extLst>
                </a:gridCol>
                <a:gridCol w="658368">
                  <a:extLst>
                    <a:ext uri="{9D8B030D-6E8A-4147-A177-3AD203B41FA5}">
                      <a16:colId xmlns:a16="http://schemas.microsoft.com/office/drawing/2014/main" val="3060481640"/>
                    </a:ext>
                  </a:extLst>
                </a:gridCol>
                <a:gridCol w="658368">
                  <a:extLst>
                    <a:ext uri="{9D8B030D-6E8A-4147-A177-3AD203B41FA5}">
                      <a16:colId xmlns:a16="http://schemas.microsoft.com/office/drawing/2014/main" val="848808453"/>
                    </a:ext>
                  </a:extLst>
                </a:gridCol>
                <a:gridCol w="658368">
                  <a:extLst>
                    <a:ext uri="{9D8B030D-6E8A-4147-A177-3AD203B41FA5}">
                      <a16:colId xmlns:a16="http://schemas.microsoft.com/office/drawing/2014/main" val="3271424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037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- 2018-08-25 12:00:25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Michal aus Wien viel Spaß mit Ihrem neuen Lexus RX450h Privilege in der eleganten Außenfarbe tiefblau-metallic mit 192 kW / 262 PS !
👍
Wir wünschen Ihnen viel Spaß und eine unfallfreie Fahrt mit Ihrem neuen Weggefährten!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744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- 2018-08-24 12:00:24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Ingeborg Hutter aus Bad Tatzmannsdorf viel Spaß mit Ihrem neuen Hyundai ix20 Edition 25 in der lässigen Außenfarbe ara-blue mit 66 kW / 90 PS !
👍
Wir wünschen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4740127"/>
                  </a:ext>
                </a:extLst>
              </a:tr>
            </a:tbl>
          </a:graphicData>
        </a:graphic>
      </p:graphicFrame>
      <p:sp>
        <p:nvSpPr>
          <p:cNvPr id="4" name="Text Placeholder 3">
            <a:extLst>
              <a:ext uri="{FF2B5EF4-FFF2-40B4-BE49-F238E27FC236}">
                <a16:creationId xmlns:a16="http://schemas.microsoft.com/office/drawing/2014/main" id="{90FCAA18-BD13-49E7-90D8-7B08E52CCC1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34472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12F1-8EBD-49B8-AD11-DE10B76A70C1}"/>
              </a:ext>
            </a:extLst>
          </p:cNvPr>
          <p:cNvSpPr>
            <a:spLocks noGrp="1"/>
          </p:cNvSpPr>
          <p:nvPr>
            <p:ph type="title"/>
          </p:nvPr>
        </p:nvSpPr>
        <p:spPr/>
        <p:txBody>
          <a:bodyPr/>
          <a:lstStyle/>
          <a:p>
            <a:r>
              <a:rPr lang="de-DE"/>
              <a:t>Eigene Beiträge (Postings) | Autohaus Fürst - 6 of 12</a:t>
            </a:r>
            <a:endParaRPr lang="en-US"/>
          </a:p>
        </p:txBody>
      </p:sp>
      <p:graphicFrame>
        <p:nvGraphicFramePr>
          <p:cNvPr id="5" name="Table Placeholder 4">
            <a:extLst>
              <a:ext uri="{FF2B5EF4-FFF2-40B4-BE49-F238E27FC236}">
                <a16:creationId xmlns:a16="http://schemas.microsoft.com/office/drawing/2014/main" id="{80FE8235-F17E-4303-B6BA-EF0C3F757DB2}"/>
              </a:ext>
            </a:extLst>
          </p:cNvPr>
          <p:cNvGraphicFramePr>
            <a:graphicFrameLocks noGrp="1"/>
          </p:cNvGraphicFramePr>
          <p:nvPr>
            <p:ph type="tbl" sz="quarter" idx="13"/>
            <p:extLst>
              <p:ext uri="{D42A27DB-BD31-4B8C-83A1-F6EECF244321}">
                <p14:modId xmlns:p14="http://schemas.microsoft.com/office/powerpoint/2010/main" val="243846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184005"/>
                    </a:ext>
                  </a:extLst>
                </a:gridCol>
                <a:gridCol w="658368">
                  <a:extLst>
                    <a:ext uri="{9D8B030D-6E8A-4147-A177-3AD203B41FA5}">
                      <a16:colId xmlns:a16="http://schemas.microsoft.com/office/drawing/2014/main" val="4109213279"/>
                    </a:ext>
                  </a:extLst>
                </a:gridCol>
                <a:gridCol w="658368">
                  <a:extLst>
                    <a:ext uri="{9D8B030D-6E8A-4147-A177-3AD203B41FA5}">
                      <a16:colId xmlns:a16="http://schemas.microsoft.com/office/drawing/2014/main" val="1546333016"/>
                    </a:ext>
                  </a:extLst>
                </a:gridCol>
                <a:gridCol w="658368">
                  <a:extLst>
                    <a:ext uri="{9D8B030D-6E8A-4147-A177-3AD203B41FA5}">
                      <a16:colId xmlns:a16="http://schemas.microsoft.com/office/drawing/2014/main" val="688407544"/>
                    </a:ext>
                  </a:extLst>
                </a:gridCol>
                <a:gridCol w="658368">
                  <a:extLst>
                    <a:ext uri="{9D8B030D-6E8A-4147-A177-3AD203B41FA5}">
                      <a16:colId xmlns:a16="http://schemas.microsoft.com/office/drawing/2014/main" val="1866126149"/>
                    </a:ext>
                  </a:extLst>
                </a:gridCol>
                <a:gridCol w="658368">
                  <a:extLst>
                    <a:ext uri="{9D8B030D-6E8A-4147-A177-3AD203B41FA5}">
                      <a16:colId xmlns:a16="http://schemas.microsoft.com/office/drawing/2014/main" val="4124143599"/>
                    </a:ext>
                  </a:extLst>
                </a:gridCol>
                <a:gridCol w="658368">
                  <a:extLst>
                    <a:ext uri="{9D8B030D-6E8A-4147-A177-3AD203B41FA5}">
                      <a16:colId xmlns:a16="http://schemas.microsoft.com/office/drawing/2014/main" val="4282728603"/>
                    </a:ext>
                  </a:extLst>
                </a:gridCol>
                <a:gridCol w="658368">
                  <a:extLst>
                    <a:ext uri="{9D8B030D-6E8A-4147-A177-3AD203B41FA5}">
                      <a16:colId xmlns:a16="http://schemas.microsoft.com/office/drawing/2014/main" val="32133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005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- 2018-08-23 12:00:25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Neunkirchen und zwar an Familie Steinwender mit Ihrem neuen Hyundai i30 Kombi GO in der lässigen Farbe micron-grey mit 73 kW / 100 PS !
😀
Wir wünschen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07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- 2018-08-20 10:31:02 </a:t>
                      </a:r>
                      <a:r>
                        <a:rPr kumimoji="0" lang="de-DE" sz="1000" b="0" i="0" u="none" strike="noStrike" kern="1200" cap="none" spc="0" normalizeH="0" baseline="0" noProof="0">
                          <a:ln>
                            <a:noFill/>
                          </a:ln>
                          <a:solidFill>
                            <a:prstClr val="black"/>
                          </a:solidFill>
                          <a:effectLst/>
                          <a:uLnTx/>
                          <a:uFillTx/>
                          <a:latin typeface="+mn-lt"/>
                          <a:ea typeface="+mn-ea"/>
                          <a:cs typeface="+mn-cs"/>
                        </a:rPr>
                        <a:t> 
 Unsere letzten lagernden Lexus-Modelle! 😱
Du hast schon immer von einem Lexus geträumt und willst dir deinen Traum ermöglichen? ✨ Dann musst du schnell sein, wir haben nur mehr fünf auf Lager.
Mehr Infos dazu findest Du hier 👉 http://bit.ly/2vVj49F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744348"/>
                  </a:ext>
                </a:extLst>
              </a:tr>
            </a:tbl>
          </a:graphicData>
        </a:graphic>
      </p:graphicFrame>
      <p:sp>
        <p:nvSpPr>
          <p:cNvPr id="4" name="Text Placeholder 3">
            <a:extLst>
              <a:ext uri="{FF2B5EF4-FFF2-40B4-BE49-F238E27FC236}">
                <a16:creationId xmlns:a16="http://schemas.microsoft.com/office/drawing/2014/main" id="{78DC18D8-FA53-4DFD-A516-402F849F6A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81325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C719A-8AE2-4337-B8E6-752DEA77D158}"/>
              </a:ext>
            </a:extLst>
          </p:cNvPr>
          <p:cNvSpPr>
            <a:spLocks noGrp="1"/>
          </p:cNvSpPr>
          <p:nvPr>
            <p:ph type="title"/>
          </p:nvPr>
        </p:nvSpPr>
        <p:spPr/>
        <p:txBody>
          <a:bodyPr/>
          <a:lstStyle/>
          <a:p>
            <a:r>
              <a:rPr lang="de-DE"/>
              <a:t>Eigene Beiträge (Postings) | Autohaus Fürst - 7 of 12</a:t>
            </a:r>
            <a:endParaRPr lang="en-US"/>
          </a:p>
        </p:txBody>
      </p:sp>
      <p:graphicFrame>
        <p:nvGraphicFramePr>
          <p:cNvPr id="5" name="Table Placeholder 4">
            <a:extLst>
              <a:ext uri="{FF2B5EF4-FFF2-40B4-BE49-F238E27FC236}">
                <a16:creationId xmlns:a16="http://schemas.microsoft.com/office/drawing/2014/main" id="{CDA348C6-BEF5-409C-A903-8C49404A3E32}"/>
              </a:ext>
            </a:extLst>
          </p:cNvPr>
          <p:cNvGraphicFramePr>
            <a:graphicFrameLocks noGrp="1"/>
          </p:cNvGraphicFramePr>
          <p:nvPr>
            <p:ph type="tbl" sz="quarter" idx="13"/>
            <p:extLst>
              <p:ext uri="{D42A27DB-BD31-4B8C-83A1-F6EECF244321}">
                <p14:modId xmlns:p14="http://schemas.microsoft.com/office/powerpoint/2010/main" val="69012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9093870"/>
                    </a:ext>
                  </a:extLst>
                </a:gridCol>
                <a:gridCol w="658368">
                  <a:extLst>
                    <a:ext uri="{9D8B030D-6E8A-4147-A177-3AD203B41FA5}">
                      <a16:colId xmlns:a16="http://schemas.microsoft.com/office/drawing/2014/main" val="826617897"/>
                    </a:ext>
                  </a:extLst>
                </a:gridCol>
                <a:gridCol w="658368">
                  <a:extLst>
                    <a:ext uri="{9D8B030D-6E8A-4147-A177-3AD203B41FA5}">
                      <a16:colId xmlns:a16="http://schemas.microsoft.com/office/drawing/2014/main" val="1787298400"/>
                    </a:ext>
                  </a:extLst>
                </a:gridCol>
                <a:gridCol w="658368">
                  <a:extLst>
                    <a:ext uri="{9D8B030D-6E8A-4147-A177-3AD203B41FA5}">
                      <a16:colId xmlns:a16="http://schemas.microsoft.com/office/drawing/2014/main" val="2925978749"/>
                    </a:ext>
                  </a:extLst>
                </a:gridCol>
                <a:gridCol w="658368">
                  <a:extLst>
                    <a:ext uri="{9D8B030D-6E8A-4147-A177-3AD203B41FA5}">
                      <a16:colId xmlns:a16="http://schemas.microsoft.com/office/drawing/2014/main" val="702399465"/>
                    </a:ext>
                  </a:extLst>
                </a:gridCol>
                <a:gridCol w="658368">
                  <a:extLst>
                    <a:ext uri="{9D8B030D-6E8A-4147-A177-3AD203B41FA5}">
                      <a16:colId xmlns:a16="http://schemas.microsoft.com/office/drawing/2014/main" val="3783876007"/>
                    </a:ext>
                  </a:extLst>
                </a:gridCol>
                <a:gridCol w="658368">
                  <a:extLst>
                    <a:ext uri="{9D8B030D-6E8A-4147-A177-3AD203B41FA5}">
                      <a16:colId xmlns:a16="http://schemas.microsoft.com/office/drawing/2014/main" val="2756481286"/>
                    </a:ext>
                  </a:extLst>
                </a:gridCol>
                <a:gridCol w="658368">
                  <a:extLst>
                    <a:ext uri="{9D8B030D-6E8A-4147-A177-3AD203B41FA5}">
                      <a16:colId xmlns:a16="http://schemas.microsoft.com/office/drawing/2014/main" val="325755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211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- 2018-08-18 16:00:31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Wunderler aus Rechnitz viel Spaß mit Ihrem neuen Hyundai Tucson GO CRDi 4WD in der lässigen Außenfarbe micron-grey mit 100 kW / 136 PS !
😃
Wir wünschen Ihnen viel Spaß mit Eurem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025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- 2018-08-18 12:00:00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Stopfenreuth und zwar an Familie Eder mit Ihrem neuen Toyota Land Cruiser LKW 3-türig in der coolen Farbe anthrazit-metallic mit 130 kW / 177 PS !
😀
Wir wünschen viel Spaß mit Eurem neuen Weggefährten!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7040934"/>
                  </a:ext>
                </a:extLst>
              </a:tr>
            </a:tbl>
          </a:graphicData>
        </a:graphic>
      </p:graphicFrame>
      <p:sp>
        <p:nvSpPr>
          <p:cNvPr id="4" name="Text Placeholder 3">
            <a:extLst>
              <a:ext uri="{FF2B5EF4-FFF2-40B4-BE49-F238E27FC236}">
                <a16:creationId xmlns:a16="http://schemas.microsoft.com/office/drawing/2014/main" id="{1F0251B5-5AB8-44F6-A38F-2D8B7A802BC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84856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091B-D5F7-4A3B-A712-0057AEDA01E8}"/>
              </a:ext>
            </a:extLst>
          </p:cNvPr>
          <p:cNvSpPr>
            <a:spLocks noGrp="1"/>
          </p:cNvSpPr>
          <p:nvPr>
            <p:ph type="title"/>
          </p:nvPr>
        </p:nvSpPr>
        <p:spPr/>
        <p:txBody>
          <a:bodyPr/>
          <a:lstStyle/>
          <a:p>
            <a:r>
              <a:rPr lang="de-DE"/>
              <a:t>Eigene Beiträge (Postings) | Autohaus Fürst - 8 of 12</a:t>
            </a:r>
            <a:endParaRPr lang="en-US"/>
          </a:p>
        </p:txBody>
      </p:sp>
      <p:graphicFrame>
        <p:nvGraphicFramePr>
          <p:cNvPr id="5" name="Table Placeholder 4">
            <a:extLst>
              <a:ext uri="{FF2B5EF4-FFF2-40B4-BE49-F238E27FC236}">
                <a16:creationId xmlns:a16="http://schemas.microsoft.com/office/drawing/2014/main" id="{A6A8D17F-E338-4CF1-BD12-913CE353703D}"/>
              </a:ext>
            </a:extLst>
          </p:cNvPr>
          <p:cNvGraphicFramePr>
            <a:graphicFrameLocks noGrp="1"/>
          </p:cNvGraphicFramePr>
          <p:nvPr>
            <p:ph type="tbl" sz="quarter" idx="13"/>
            <p:extLst>
              <p:ext uri="{D42A27DB-BD31-4B8C-83A1-F6EECF244321}">
                <p14:modId xmlns:p14="http://schemas.microsoft.com/office/powerpoint/2010/main" val="362606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0778546"/>
                    </a:ext>
                  </a:extLst>
                </a:gridCol>
                <a:gridCol w="658368">
                  <a:extLst>
                    <a:ext uri="{9D8B030D-6E8A-4147-A177-3AD203B41FA5}">
                      <a16:colId xmlns:a16="http://schemas.microsoft.com/office/drawing/2014/main" val="3105553206"/>
                    </a:ext>
                  </a:extLst>
                </a:gridCol>
                <a:gridCol w="658368">
                  <a:extLst>
                    <a:ext uri="{9D8B030D-6E8A-4147-A177-3AD203B41FA5}">
                      <a16:colId xmlns:a16="http://schemas.microsoft.com/office/drawing/2014/main" val="968624989"/>
                    </a:ext>
                  </a:extLst>
                </a:gridCol>
                <a:gridCol w="658368">
                  <a:extLst>
                    <a:ext uri="{9D8B030D-6E8A-4147-A177-3AD203B41FA5}">
                      <a16:colId xmlns:a16="http://schemas.microsoft.com/office/drawing/2014/main" val="2394234661"/>
                    </a:ext>
                  </a:extLst>
                </a:gridCol>
                <a:gridCol w="658368">
                  <a:extLst>
                    <a:ext uri="{9D8B030D-6E8A-4147-A177-3AD203B41FA5}">
                      <a16:colId xmlns:a16="http://schemas.microsoft.com/office/drawing/2014/main" val="1691000968"/>
                    </a:ext>
                  </a:extLst>
                </a:gridCol>
                <a:gridCol w="658368">
                  <a:extLst>
                    <a:ext uri="{9D8B030D-6E8A-4147-A177-3AD203B41FA5}">
                      <a16:colId xmlns:a16="http://schemas.microsoft.com/office/drawing/2014/main" val="3907200608"/>
                    </a:ext>
                  </a:extLst>
                </a:gridCol>
                <a:gridCol w="658368">
                  <a:extLst>
                    <a:ext uri="{9D8B030D-6E8A-4147-A177-3AD203B41FA5}">
                      <a16:colId xmlns:a16="http://schemas.microsoft.com/office/drawing/2014/main" val="1994531999"/>
                    </a:ext>
                  </a:extLst>
                </a:gridCol>
                <a:gridCol w="658368">
                  <a:extLst>
                    <a:ext uri="{9D8B030D-6E8A-4147-A177-3AD203B41FA5}">
                      <a16:colId xmlns:a16="http://schemas.microsoft.com/office/drawing/2014/main" val="286554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8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- 2018-08-17 12:00:17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dem dynamischen Unternehmen NIRCA Immobilien GmbH aus Markt Allhau viel Spaß mit Ihrem neuen Hyundai Santa Fe Platin 2,2 CRDi in der lässigen Außenfarbe titanum-silver mit 147 kW / 200 PS !
🤗
Wir hoffen Sie werden mit ihrem neuen Fahrzeug viele Kilometer zurücklegen und schöne Momente erleben!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458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- 2018-08-16 16:00:05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Nicole Tallian aus Oberpodgoria viel Spaß mit Ihrem neuen Subaru Forester mit 108 kW / 147 PS !
😁
Wir wünschen Ihnen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137558"/>
                  </a:ext>
                </a:extLst>
              </a:tr>
            </a:tbl>
          </a:graphicData>
        </a:graphic>
      </p:graphicFrame>
      <p:sp>
        <p:nvSpPr>
          <p:cNvPr id="4" name="Text Placeholder 3">
            <a:extLst>
              <a:ext uri="{FF2B5EF4-FFF2-40B4-BE49-F238E27FC236}">
                <a16:creationId xmlns:a16="http://schemas.microsoft.com/office/drawing/2014/main" id="{F3FB6E2A-5767-4546-830C-E3044521C90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0402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6C8D-B14F-485B-8ABB-679BCC357D69}"/>
              </a:ext>
            </a:extLst>
          </p:cNvPr>
          <p:cNvSpPr>
            <a:spLocks noGrp="1"/>
          </p:cNvSpPr>
          <p:nvPr>
            <p:ph type="title"/>
          </p:nvPr>
        </p:nvSpPr>
        <p:spPr/>
        <p:txBody>
          <a:bodyPr/>
          <a:lstStyle/>
          <a:p>
            <a:r>
              <a:rPr lang="de-DE"/>
              <a:t>Eigene Beiträge (Postings) | Autohaus Fürst - 9 of 12</a:t>
            </a:r>
            <a:endParaRPr lang="en-US"/>
          </a:p>
        </p:txBody>
      </p:sp>
      <p:graphicFrame>
        <p:nvGraphicFramePr>
          <p:cNvPr id="5" name="Table Placeholder 4">
            <a:extLst>
              <a:ext uri="{FF2B5EF4-FFF2-40B4-BE49-F238E27FC236}">
                <a16:creationId xmlns:a16="http://schemas.microsoft.com/office/drawing/2014/main" id="{9C53156E-3737-4FEB-9A24-6AB7FCE42A16}"/>
              </a:ext>
            </a:extLst>
          </p:cNvPr>
          <p:cNvGraphicFramePr>
            <a:graphicFrameLocks noGrp="1"/>
          </p:cNvGraphicFramePr>
          <p:nvPr>
            <p:ph type="tbl" sz="quarter" idx="13"/>
            <p:extLst>
              <p:ext uri="{D42A27DB-BD31-4B8C-83A1-F6EECF244321}">
                <p14:modId xmlns:p14="http://schemas.microsoft.com/office/powerpoint/2010/main" val="3178613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3936245"/>
                    </a:ext>
                  </a:extLst>
                </a:gridCol>
                <a:gridCol w="658368">
                  <a:extLst>
                    <a:ext uri="{9D8B030D-6E8A-4147-A177-3AD203B41FA5}">
                      <a16:colId xmlns:a16="http://schemas.microsoft.com/office/drawing/2014/main" val="3429223923"/>
                    </a:ext>
                  </a:extLst>
                </a:gridCol>
                <a:gridCol w="658368">
                  <a:extLst>
                    <a:ext uri="{9D8B030D-6E8A-4147-A177-3AD203B41FA5}">
                      <a16:colId xmlns:a16="http://schemas.microsoft.com/office/drawing/2014/main" val="609559313"/>
                    </a:ext>
                  </a:extLst>
                </a:gridCol>
                <a:gridCol w="658368">
                  <a:extLst>
                    <a:ext uri="{9D8B030D-6E8A-4147-A177-3AD203B41FA5}">
                      <a16:colId xmlns:a16="http://schemas.microsoft.com/office/drawing/2014/main" val="3921463405"/>
                    </a:ext>
                  </a:extLst>
                </a:gridCol>
                <a:gridCol w="658368">
                  <a:extLst>
                    <a:ext uri="{9D8B030D-6E8A-4147-A177-3AD203B41FA5}">
                      <a16:colId xmlns:a16="http://schemas.microsoft.com/office/drawing/2014/main" val="1556648951"/>
                    </a:ext>
                  </a:extLst>
                </a:gridCol>
                <a:gridCol w="658368">
                  <a:extLst>
                    <a:ext uri="{9D8B030D-6E8A-4147-A177-3AD203B41FA5}">
                      <a16:colId xmlns:a16="http://schemas.microsoft.com/office/drawing/2014/main" val="3512469551"/>
                    </a:ext>
                  </a:extLst>
                </a:gridCol>
                <a:gridCol w="658368">
                  <a:extLst>
                    <a:ext uri="{9D8B030D-6E8A-4147-A177-3AD203B41FA5}">
                      <a16:colId xmlns:a16="http://schemas.microsoft.com/office/drawing/2014/main" val="2525662257"/>
                    </a:ext>
                  </a:extLst>
                </a:gridCol>
                <a:gridCol w="658368">
                  <a:extLst>
                    <a:ext uri="{9D8B030D-6E8A-4147-A177-3AD203B41FA5}">
                      <a16:colId xmlns:a16="http://schemas.microsoft.com/office/drawing/2014/main" val="80457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450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- 2018-08-16 12:00:29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Gerersdorf bei Güssing und zwar an Hermine Frisch mit Ihrem neuen Hyundai ix20 GO 1,4  in der lässigen Farbe polar-white mit 66 kW / 90 PS !
😀
Wir wünschen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685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- 2018-08-11 16:00:14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Erich Fassl aus Litzelsdorf viel Spaß mit Seinem neuen Hyundai ix20 GO 1,4 in der lässigen Außenfarbe platinium-silver mit 66 kW / 90 PS !
😀
Wir wünschen Ihnen viel Spaß mit Ihrem neuen Weggefährten,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855278"/>
                  </a:ext>
                </a:extLst>
              </a:tr>
            </a:tbl>
          </a:graphicData>
        </a:graphic>
      </p:graphicFrame>
      <p:sp>
        <p:nvSpPr>
          <p:cNvPr id="4" name="Text Placeholder 3">
            <a:extLst>
              <a:ext uri="{FF2B5EF4-FFF2-40B4-BE49-F238E27FC236}">
                <a16:creationId xmlns:a16="http://schemas.microsoft.com/office/drawing/2014/main" id="{F74D86C3-10F6-4C4D-8D22-36BF2C6EC45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9326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CDCC-A193-48C9-B150-E1A764AE25BC}"/>
              </a:ext>
            </a:extLst>
          </p:cNvPr>
          <p:cNvSpPr>
            <a:spLocks noGrp="1"/>
          </p:cNvSpPr>
          <p:nvPr>
            <p:ph type="title"/>
          </p:nvPr>
        </p:nvSpPr>
        <p:spPr/>
        <p:txBody>
          <a:bodyPr/>
          <a:lstStyle/>
          <a:p>
            <a:r>
              <a:rPr lang="de-DE"/>
              <a:t>Eigene Beiträge (Postings) | Autohaus Fürst - 10 of 12</a:t>
            </a:r>
            <a:endParaRPr lang="en-US"/>
          </a:p>
        </p:txBody>
      </p:sp>
      <p:graphicFrame>
        <p:nvGraphicFramePr>
          <p:cNvPr id="5" name="Table Placeholder 4">
            <a:extLst>
              <a:ext uri="{FF2B5EF4-FFF2-40B4-BE49-F238E27FC236}">
                <a16:creationId xmlns:a16="http://schemas.microsoft.com/office/drawing/2014/main" id="{1FD9CAB3-AF00-46C0-9857-0BA17814B04A}"/>
              </a:ext>
            </a:extLst>
          </p:cNvPr>
          <p:cNvGraphicFramePr>
            <a:graphicFrameLocks noGrp="1"/>
          </p:cNvGraphicFramePr>
          <p:nvPr>
            <p:ph type="tbl" sz="quarter" idx="13"/>
            <p:extLst>
              <p:ext uri="{D42A27DB-BD31-4B8C-83A1-F6EECF244321}">
                <p14:modId xmlns:p14="http://schemas.microsoft.com/office/powerpoint/2010/main" val="83275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5284439"/>
                    </a:ext>
                  </a:extLst>
                </a:gridCol>
                <a:gridCol w="658368">
                  <a:extLst>
                    <a:ext uri="{9D8B030D-6E8A-4147-A177-3AD203B41FA5}">
                      <a16:colId xmlns:a16="http://schemas.microsoft.com/office/drawing/2014/main" val="2738206249"/>
                    </a:ext>
                  </a:extLst>
                </a:gridCol>
                <a:gridCol w="658368">
                  <a:extLst>
                    <a:ext uri="{9D8B030D-6E8A-4147-A177-3AD203B41FA5}">
                      <a16:colId xmlns:a16="http://schemas.microsoft.com/office/drawing/2014/main" val="3818218520"/>
                    </a:ext>
                  </a:extLst>
                </a:gridCol>
                <a:gridCol w="658368">
                  <a:extLst>
                    <a:ext uri="{9D8B030D-6E8A-4147-A177-3AD203B41FA5}">
                      <a16:colId xmlns:a16="http://schemas.microsoft.com/office/drawing/2014/main" val="43466373"/>
                    </a:ext>
                  </a:extLst>
                </a:gridCol>
                <a:gridCol w="658368">
                  <a:extLst>
                    <a:ext uri="{9D8B030D-6E8A-4147-A177-3AD203B41FA5}">
                      <a16:colId xmlns:a16="http://schemas.microsoft.com/office/drawing/2014/main" val="2883733861"/>
                    </a:ext>
                  </a:extLst>
                </a:gridCol>
                <a:gridCol w="658368">
                  <a:extLst>
                    <a:ext uri="{9D8B030D-6E8A-4147-A177-3AD203B41FA5}">
                      <a16:colId xmlns:a16="http://schemas.microsoft.com/office/drawing/2014/main" val="2281894068"/>
                    </a:ext>
                  </a:extLst>
                </a:gridCol>
                <a:gridCol w="658368">
                  <a:extLst>
                    <a:ext uri="{9D8B030D-6E8A-4147-A177-3AD203B41FA5}">
                      <a16:colId xmlns:a16="http://schemas.microsoft.com/office/drawing/2014/main" val="783707931"/>
                    </a:ext>
                  </a:extLst>
                </a:gridCol>
                <a:gridCol w="658368">
                  <a:extLst>
                    <a:ext uri="{9D8B030D-6E8A-4147-A177-3AD203B41FA5}">
                      <a16:colId xmlns:a16="http://schemas.microsoft.com/office/drawing/2014/main" val="411437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08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- 2018-08-11 12:00:14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Thomas Linzer, dem Präsident der Oberwart Gunners viel Spaß  mit Seinem neuen Toyota Rav4 mit 105 kW / 143 PS in der coolen Farbe anthrazit-metallic! 
🏀🏀
Wie immer unfallfreie Fahrt - wir wünschen tolle Erlebnisse!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56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- 2018-08-11 11:02:38 </a:t>
                      </a:r>
                      <a:r>
                        <a:rPr kumimoji="0" lang="en-US" sz="1000" b="0" i="0" u="none" strike="noStrike" kern="1200" cap="none" spc="0" normalizeH="0" baseline="0" noProof="0">
                          <a:ln>
                            <a:noFill/>
                          </a:ln>
                          <a:solidFill>
                            <a:prstClr val="black"/>
                          </a:solidFill>
                          <a:effectLst/>
                          <a:uLnTx/>
                          <a:uFillTx/>
                          <a:latin typeface="+mn-lt"/>
                          <a:ea typeface="+mn-ea"/>
                          <a:cs typeface="+mn-cs"/>
                        </a:rPr>
                        <a:t> 
 Hyundai hat im Rahmen der Comic Con in San Diego den Kona Iron Man Edition gezeigt, Start ist im ersten Quartal 2019. 🤖 
Die Iron Man Edition soll weltweit in einer streng limitierten Auflage erhältlich sein und nicht nur die Comic-Fans ansprechen. 🤖🤘
🔗 Quelle: Heute, vom 10. August 2018 - Link: https://buff.ly/2OYmTT7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2772154"/>
                  </a:ext>
                </a:extLst>
              </a:tr>
            </a:tbl>
          </a:graphicData>
        </a:graphic>
      </p:graphicFrame>
      <p:sp>
        <p:nvSpPr>
          <p:cNvPr id="4" name="Text Placeholder 3">
            <a:extLst>
              <a:ext uri="{FF2B5EF4-FFF2-40B4-BE49-F238E27FC236}">
                <a16:creationId xmlns:a16="http://schemas.microsoft.com/office/drawing/2014/main" id="{CB15427A-8562-4C1C-9B82-77AD198FE0A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8151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B8A5A-6416-46E2-BD19-352AB2FEA43E}"/>
              </a:ext>
            </a:extLst>
          </p:cNvPr>
          <p:cNvSpPr>
            <a:spLocks noGrp="1"/>
          </p:cNvSpPr>
          <p:nvPr>
            <p:ph type="title"/>
          </p:nvPr>
        </p:nvSpPr>
        <p:spPr/>
        <p:txBody>
          <a:bodyPr/>
          <a:lstStyle/>
          <a:p>
            <a:r>
              <a:rPr lang="de-DE"/>
              <a:t>Eigene Beiträge (Postings) | Autohaus Fürst - 11 of 12</a:t>
            </a:r>
            <a:endParaRPr lang="en-US"/>
          </a:p>
        </p:txBody>
      </p:sp>
      <p:graphicFrame>
        <p:nvGraphicFramePr>
          <p:cNvPr id="5" name="Table Placeholder 4">
            <a:extLst>
              <a:ext uri="{FF2B5EF4-FFF2-40B4-BE49-F238E27FC236}">
                <a16:creationId xmlns:a16="http://schemas.microsoft.com/office/drawing/2014/main" id="{14160432-625C-49EA-8351-68865EDCB752}"/>
              </a:ext>
            </a:extLst>
          </p:cNvPr>
          <p:cNvGraphicFramePr>
            <a:graphicFrameLocks noGrp="1"/>
          </p:cNvGraphicFramePr>
          <p:nvPr>
            <p:ph type="tbl" sz="quarter" idx="13"/>
            <p:extLst>
              <p:ext uri="{D42A27DB-BD31-4B8C-83A1-F6EECF244321}">
                <p14:modId xmlns:p14="http://schemas.microsoft.com/office/powerpoint/2010/main" val="286100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1385760"/>
                    </a:ext>
                  </a:extLst>
                </a:gridCol>
                <a:gridCol w="658368">
                  <a:extLst>
                    <a:ext uri="{9D8B030D-6E8A-4147-A177-3AD203B41FA5}">
                      <a16:colId xmlns:a16="http://schemas.microsoft.com/office/drawing/2014/main" val="4261072703"/>
                    </a:ext>
                  </a:extLst>
                </a:gridCol>
                <a:gridCol w="658368">
                  <a:extLst>
                    <a:ext uri="{9D8B030D-6E8A-4147-A177-3AD203B41FA5}">
                      <a16:colId xmlns:a16="http://schemas.microsoft.com/office/drawing/2014/main" val="1111753661"/>
                    </a:ext>
                  </a:extLst>
                </a:gridCol>
                <a:gridCol w="658368">
                  <a:extLst>
                    <a:ext uri="{9D8B030D-6E8A-4147-A177-3AD203B41FA5}">
                      <a16:colId xmlns:a16="http://schemas.microsoft.com/office/drawing/2014/main" val="3543857974"/>
                    </a:ext>
                  </a:extLst>
                </a:gridCol>
                <a:gridCol w="658368">
                  <a:extLst>
                    <a:ext uri="{9D8B030D-6E8A-4147-A177-3AD203B41FA5}">
                      <a16:colId xmlns:a16="http://schemas.microsoft.com/office/drawing/2014/main" val="57046548"/>
                    </a:ext>
                  </a:extLst>
                </a:gridCol>
                <a:gridCol w="658368">
                  <a:extLst>
                    <a:ext uri="{9D8B030D-6E8A-4147-A177-3AD203B41FA5}">
                      <a16:colId xmlns:a16="http://schemas.microsoft.com/office/drawing/2014/main" val="1354759013"/>
                    </a:ext>
                  </a:extLst>
                </a:gridCol>
                <a:gridCol w="658368">
                  <a:extLst>
                    <a:ext uri="{9D8B030D-6E8A-4147-A177-3AD203B41FA5}">
                      <a16:colId xmlns:a16="http://schemas.microsoft.com/office/drawing/2014/main" val="2639367925"/>
                    </a:ext>
                  </a:extLst>
                </a:gridCol>
                <a:gridCol w="658368">
                  <a:extLst>
                    <a:ext uri="{9D8B030D-6E8A-4147-A177-3AD203B41FA5}">
                      <a16:colId xmlns:a16="http://schemas.microsoft.com/office/drawing/2014/main" val="47677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36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- 2018-08-10 16:00:33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Rumpersdorf und zwar an Familie Bruckner mit Ihrem neuen Hyundai ix35 Premium 2,0 CRDi 4WD in der lässigen Farbe steel-grey mit 100 kW / 136 PS !
😀
Familie Bruckner, wir wünschen Euch abertausende gute Kilometer und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291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- 2018-08-10 12:00:00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Tamara Gerbasich aus Holzschlag viel Spaß mit Ihrem neuen Hyundai ix20 GO  in der lässigen Außenfarbe micron-grey mit 66 kW / 90 PS !
😀
Frau Gerbasich, wir wünschen Ihnen abertausende gute Kilometer und unfallfreie Fahrt mit Ihrem neuen Hyundai ix20 GO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8245388"/>
                  </a:ext>
                </a:extLst>
              </a:tr>
            </a:tbl>
          </a:graphicData>
        </a:graphic>
      </p:graphicFrame>
      <p:sp>
        <p:nvSpPr>
          <p:cNvPr id="4" name="Text Placeholder 3">
            <a:extLst>
              <a:ext uri="{FF2B5EF4-FFF2-40B4-BE49-F238E27FC236}">
                <a16:creationId xmlns:a16="http://schemas.microsoft.com/office/drawing/2014/main" id="{1C14F3EB-DA0B-4DFF-92BE-C76BC03F3F4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61661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21DE-F5E1-452C-BC8E-6ADDBFB23F45}"/>
              </a:ext>
            </a:extLst>
          </p:cNvPr>
          <p:cNvSpPr>
            <a:spLocks noGrp="1"/>
          </p:cNvSpPr>
          <p:nvPr>
            <p:ph type="title"/>
          </p:nvPr>
        </p:nvSpPr>
        <p:spPr/>
        <p:txBody>
          <a:bodyPr/>
          <a:lstStyle/>
          <a:p>
            <a:r>
              <a:rPr lang="de-DE"/>
              <a:t>Eigene Beiträge (Postings) | Autohaus Fürst - 12 of 12</a:t>
            </a:r>
            <a:endParaRPr lang="en-US"/>
          </a:p>
        </p:txBody>
      </p:sp>
      <p:graphicFrame>
        <p:nvGraphicFramePr>
          <p:cNvPr id="5" name="Table Placeholder 4">
            <a:extLst>
              <a:ext uri="{FF2B5EF4-FFF2-40B4-BE49-F238E27FC236}">
                <a16:creationId xmlns:a16="http://schemas.microsoft.com/office/drawing/2014/main" id="{9C2C449B-90BB-4197-986D-8F5FDC4B2685}"/>
              </a:ext>
            </a:extLst>
          </p:cNvPr>
          <p:cNvGraphicFramePr>
            <a:graphicFrameLocks noGrp="1"/>
          </p:cNvGraphicFramePr>
          <p:nvPr>
            <p:ph type="tbl" sz="quarter" idx="13"/>
            <p:extLst>
              <p:ext uri="{D42A27DB-BD31-4B8C-83A1-F6EECF244321}">
                <p14:modId xmlns:p14="http://schemas.microsoft.com/office/powerpoint/2010/main" val="3072871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829284"/>
                    </a:ext>
                  </a:extLst>
                </a:gridCol>
                <a:gridCol w="658368">
                  <a:extLst>
                    <a:ext uri="{9D8B030D-6E8A-4147-A177-3AD203B41FA5}">
                      <a16:colId xmlns:a16="http://schemas.microsoft.com/office/drawing/2014/main" val="288578116"/>
                    </a:ext>
                  </a:extLst>
                </a:gridCol>
                <a:gridCol w="658368">
                  <a:extLst>
                    <a:ext uri="{9D8B030D-6E8A-4147-A177-3AD203B41FA5}">
                      <a16:colId xmlns:a16="http://schemas.microsoft.com/office/drawing/2014/main" val="675561940"/>
                    </a:ext>
                  </a:extLst>
                </a:gridCol>
                <a:gridCol w="658368">
                  <a:extLst>
                    <a:ext uri="{9D8B030D-6E8A-4147-A177-3AD203B41FA5}">
                      <a16:colId xmlns:a16="http://schemas.microsoft.com/office/drawing/2014/main" val="4196029022"/>
                    </a:ext>
                  </a:extLst>
                </a:gridCol>
                <a:gridCol w="658368">
                  <a:extLst>
                    <a:ext uri="{9D8B030D-6E8A-4147-A177-3AD203B41FA5}">
                      <a16:colId xmlns:a16="http://schemas.microsoft.com/office/drawing/2014/main" val="959798791"/>
                    </a:ext>
                  </a:extLst>
                </a:gridCol>
                <a:gridCol w="658368">
                  <a:extLst>
                    <a:ext uri="{9D8B030D-6E8A-4147-A177-3AD203B41FA5}">
                      <a16:colId xmlns:a16="http://schemas.microsoft.com/office/drawing/2014/main" val="3287300563"/>
                    </a:ext>
                  </a:extLst>
                </a:gridCol>
                <a:gridCol w="658368">
                  <a:extLst>
                    <a:ext uri="{9D8B030D-6E8A-4147-A177-3AD203B41FA5}">
                      <a16:colId xmlns:a16="http://schemas.microsoft.com/office/drawing/2014/main" val="2892585044"/>
                    </a:ext>
                  </a:extLst>
                </a:gridCol>
                <a:gridCol w="658368">
                  <a:extLst>
                    <a:ext uri="{9D8B030D-6E8A-4147-A177-3AD203B41FA5}">
                      <a16:colId xmlns:a16="http://schemas.microsoft.com/office/drawing/2014/main" val="41916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187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- 2018-08-09 16:00:26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Neumarkt und zwar an Familie David mit Ihrem neuen Hyundai Kona Comfort T-GDi 2WD in der lässigen Farbe dark-knight mit 88 kW / 120 PS !
😄
Allzeit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6605241"/>
                  </a:ext>
                </a:extLst>
              </a:tr>
            </a:tbl>
          </a:graphicData>
        </a:graphic>
      </p:graphicFrame>
      <p:sp>
        <p:nvSpPr>
          <p:cNvPr id="4" name="Text Placeholder 3">
            <a:extLst>
              <a:ext uri="{FF2B5EF4-FFF2-40B4-BE49-F238E27FC236}">
                <a16:creationId xmlns:a16="http://schemas.microsoft.com/office/drawing/2014/main" id="{E144AF3E-DD8F-4757-B76A-F4FED6F9B62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82286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F1D5-9F15-4AFB-98FB-70A2EB1FF59D}"/>
              </a:ext>
            </a:extLst>
          </p:cNvPr>
          <p:cNvSpPr>
            <a:spLocks noGrp="1"/>
          </p:cNvSpPr>
          <p:nvPr>
            <p:ph type="title"/>
          </p:nvPr>
        </p:nvSpPr>
        <p:spPr/>
        <p:txBody>
          <a:bodyPr/>
          <a:lstStyle/>
          <a:p>
            <a:r>
              <a:rPr lang="de-DE"/>
              <a:t>Eigene Beiträge (Postings) + Reactions | Autohaus Fürst - 1 of 14</a:t>
            </a:r>
            <a:endParaRPr lang="en-US"/>
          </a:p>
        </p:txBody>
      </p:sp>
      <p:graphicFrame>
        <p:nvGraphicFramePr>
          <p:cNvPr id="5" name="Table Placeholder 4">
            <a:extLst>
              <a:ext uri="{FF2B5EF4-FFF2-40B4-BE49-F238E27FC236}">
                <a16:creationId xmlns:a16="http://schemas.microsoft.com/office/drawing/2014/main" id="{19D524EE-342C-4D28-95C4-14B7DDD3EBE5}"/>
              </a:ext>
            </a:extLst>
          </p:cNvPr>
          <p:cNvGraphicFramePr>
            <a:graphicFrameLocks noGrp="1"/>
          </p:cNvGraphicFramePr>
          <p:nvPr>
            <p:ph type="tbl" sz="quarter" idx="13"/>
            <p:extLst>
              <p:ext uri="{D42A27DB-BD31-4B8C-83A1-F6EECF244321}">
                <p14:modId xmlns:p14="http://schemas.microsoft.com/office/powerpoint/2010/main" val="136010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8468333"/>
                    </a:ext>
                  </a:extLst>
                </a:gridCol>
                <a:gridCol w="822960">
                  <a:extLst>
                    <a:ext uri="{9D8B030D-6E8A-4147-A177-3AD203B41FA5}">
                      <a16:colId xmlns:a16="http://schemas.microsoft.com/office/drawing/2014/main" val="672442965"/>
                    </a:ext>
                  </a:extLst>
                </a:gridCol>
                <a:gridCol w="822960">
                  <a:extLst>
                    <a:ext uri="{9D8B030D-6E8A-4147-A177-3AD203B41FA5}">
                      <a16:colId xmlns:a16="http://schemas.microsoft.com/office/drawing/2014/main" val="1398735584"/>
                    </a:ext>
                  </a:extLst>
                </a:gridCol>
                <a:gridCol w="822960">
                  <a:extLst>
                    <a:ext uri="{9D8B030D-6E8A-4147-A177-3AD203B41FA5}">
                      <a16:colId xmlns:a16="http://schemas.microsoft.com/office/drawing/2014/main" val="3144209058"/>
                    </a:ext>
                  </a:extLst>
                </a:gridCol>
                <a:gridCol w="822960">
                  <a:extLst>
                    <a:ext uri="{9D8B030D-6E8A-4147-A177-3AD203B41FA5}">
                      <a16:colId xmlns:a16="http://schemas.microsoft.com/office/drawing/2014/main" val="4106413165"/>
                    </a:ext>
                  </a:extLst>
                </a:gridCol>
                <a:gridCol w="822960">
                  <a:extLst>
                    <a:ext uri="{9D8B030D-6E8A-4147-A177-3AD203B41FA5}">
                      <a16:colId xmlns:a16="http://schemas.microsoft.com/office/drawing/2014/main" val="1749420111"/>
                    </a:ext>
                  </a:extLst>
                </a:gridCol>
                <a:gridCol w="822960">
                  <a:extLst>
                    <a:ext uri="{9D8B030D-6E8A-4147-A177-3AD203B41FA5}">
                      <a16:colId xmlns:a16="http://schemas.microsoft.com/office/drawing/2014/main" val="3506292863"/>
                    </a:ext>
                  </a:extLst>
                </a:gridCol>
                <a:gridCol w="822960">
                  <a:extLst>
                    <a:ext uri="{9D8B030D-6E8A-4147-A177-3AD203B41FA5}">
                      <a16:colId xmlns:a16="http://schemas.microsoft.com/office/drawing/2014/main" val="393600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1108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- 2018-08-31 20:25:50 </a:t>
                      </a:r>
                      <a:r>
                        <a:rPr kumimoji="0" lang="de-DE" sz="1000" b="0" i="0" u="none" strike="noStrike" kern="1200" cap="none" spc="0" normalizeH="0" baseline="0" noProof="0">
                          <a:ln>
                            <a:noFill/>
                          </a:ln>
                          <a:solidFill>
                            <a:prstClr val="black"/>
                          </a:solidFill>
                          <a:effectLst/>
                          <a:uLnTx/>
                          <a:uFillTx/>
                          <a:latin typeface="+mn-lt"/>
                          <a:ea typeface="+mn-ea"/>
                          <a:cs typeface="+mn-cs"/>
                        </a:rPr>
                        <a:t> 
 Netter Besuch auf unserem Stand auf der Inform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732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- 2018-08-31 12:00:01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Lederer aus Krumbach viel Spaß mit Ihrem neuen Hyundai i40 CW Fleet in der lässigen Außenfarbe titanum-silver mit 85 kW / 116 PS !
😎
Wir wünschen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2900190"/>
                  </a:ext>
                </a:extLst>
              </a:tr>
            </a:tbl>
          </a:graphicData>
        </a:graphic>
      </p:graphicFrame>
      <p:sp>
        <p:nvSpPr>
          <p:cNvPr id="4" name="Text Placeholder 3">
            <a:extLst>
              <a:ext uri="{FF2B5EF4-FFF2-40B4-BE49-F238E27FC236}">
                <a16:creationId xmlns:a16="http://schemas.microsoft.com/office/drawing/2014/main" id="{F5794A44-AC2E-4B50-B79F-876D0F8AAD1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03565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0B7C6-909B-43DC-A422-843DA46A39A2}"/>
              </a:ext>
            </a:extLst>
          </p:cNvPr>
          <p:cNvSpPr>
            <a:spLocks noGrp="1"/>
          </p:cNvSpPr>
          <p:nvPr>
            <p:ph type="title"/>
          </p:nvPr>
        </p:nvSpPr>
        <p:spPr/>
        <p:txBody>
          <a:bodyPr/>
          <a:lstStyle/>
          <a:p>
            <a:r>
              <a:rPr lang="de-DE"/>
              <a:t>Eigene Beiträge (Postings) + Reactions | Autohaus Fürst - 2 of 14</a:t>
            </a:r>
            <a:endParaRPr lang="en-US"/>
          </a:p>
        </p:txBody>
      </p:sp>
      <p:graphicFrame>
        <p:nvGraphicFramePr>
          <p:cNvPr id="5" name="Table Placeholder 4">
            <a:extLst>
              <a:ext uri="{FF2B5EF4-FFF2-40B4-BE49-F238E27FC236}">
                <a16:creationId xmlns:a16="http://schemas.microsoft.com/office/drawing/2014/main" id="{F2BA75D0-5FF9-4F64-9B5A-68995A061818}"/>
              </a:ext>
            </a:extLst>
          </p:cNvPr>
          <p:cNvGraphicFramePr>
            <a:graphicFrameLocks noGrp="1"/>
          </p:cNvGraphicFramePr>
          <p:nvPr>
            <p:ph type="tbl" sz="quarter" idx="13"/>
            <p:extLst>
              <p:ext uri="{D42A27DB-BD31-4B8C-83A1-F6EECF244321}">
                <p14:modId xmlns:p14="http://schemas.microsoft.com/office/powerpoint/2010/main" val="191245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4772195"/>
                    </a:ext>
                  </a:extLst>
                </a:gridCol>
                <a:gridCol w="822960">
                  <a:extLst>
                    <a:ext uri="{9D8B030D-6E8A-4147-A177-3AD203B41FA5}">
                      <a16:colId xmlns:a16="http://schemas.microsoft.com/office/drawing/2014/main" val="871864001"/>
                    </a:ext>
                  </a:extLst>
                </a:gridCol>
                <a:gridCol w="822960">
                  <a:extLst>
                    <a:ext uri="{9D8B030D-6E8A-4147-A177-3AD203B41FA5}">
                      <a16:colId xmlns:a16="http://schemas.microsoft.com/office/drawing/2014/main" val="702934660"/>
                    </a:ext>
                  </a:extLst>
                </a:gridCol>
                <a:gridCol w="822960">
                  <a:extLst>
                    <a:ext uri="{9D8B030D-6E8A-4147-A177-3AD203B41FA5}">
                      <a16:colId xmlns:a16="http://schemas.microsoft.com/office/drawing/2014/main" val="1454371376"/>
                    </a:ext>
                  </a:extLst>
                </a:gridCol>
                <a:gridCol w="822960">
                  <a:extLst>
                    <a:ext uri="{9D8B030D-6E8A-4147-A177-3AD203B41FA5}">
                      <a16:colId xmlns:a16="http://schemas.microsoft.com/office/drawing/2014/main" val="1602437056"/>
                    </a:ext>
                  </a:extLst>
                </a:gridCol>
                <a:gridCol w="822960">
                  <a:extLst>
                    <a:ext uri="{9D8B030D-6E8A-4147-A177-3AD203B41FA5}">
                      <a16:colId xmlns:a16="http://schemas.microsoft.com/office/drawing/2014/main" val="1115020382"/>
                    </a:ext>
                  </a:extLst>
                </a:gridCol>
                <a:gridCol w="822960">
                  <a:extLst>
                    <a:ext uri="{9D8B030D-6E8A-4147-A177-3AD203B41FA5}">
                      <a16:colId xmlns:a16="http://schemas.microsoft.com/office/drawing/2014/main" val="1607564220"/>
                    </a:ext>
                  </a:extLst>
                </a:gridCol>
                <a:gridCol w="822960">
                  <a:extLst>
                    <a:ext uri="{9D8B030D-6E8A-4147-A177-3AD203B41FA5}">
                      <a16:colId xmlns:a16="http://schemas.microsoft.com/office/drawing/2014/main" val="205883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414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- 2018-08-30 12:00:19 </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Toyota C-HR C-LUB bei uns über die Ladentheke: Familie Schlaffer freut sich sehr über Ihren neuen Toyota in der coolen Farbe nebula-blue-metallic mit 85 kW / 116 PS !
😎
Viel Spaß mit Eurem neuen Weggefährten!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788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- 2018-08-29 12:00:01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Unterwart und zwar an Thomas Szabo mit seinem neuen Volkswagen Tiguan mit 80 kW / 110 PS !
😀
Herr Szabo,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8615024"/>
                  </a:ext>
                </a:extLst>
              </a:tr>
            </a:tbl>
          </a:graphicData>
        </a:graphic>
      </p:graphicFrame>
      <p:sp>
        <p:nvSpPr>
          <p:cNvPr id="4" name="Text Placeholder 3">
            <a:extLst>
              <a:ext uri="{FF2B5EF4-FFF2-40B4-BE49-F238E27FC236}">
                <a16:creationId xmlns:a16="http://schemas.microsoft.com/office/drawing/2014/main" id="{6D8A5647-E49F-408A-83BF-202EE13D5F5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75944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068F3-CFA3-4B3F-AE5B-8F746292DC93}"/>
              </a:ext>
            </a:extLst>
          </p:cNvPr>
          <p:cNvSpPr>
            <a:spLocks noGrp="1"/>
          </p:cNvSpPr>
          <p:nvPr>
            <p:ph type="title"/>
          </p:nvPr>
        </p:nvSpPr>
        <p:spPr/>
        <p:txBody>
          <a:bodyPr/>
          <a:lstStyle/>
          <a:p>
            <a:r>
              <a:rPr lang="de-DE"/>
              <a:t>Eigene Beiträge (Postings) + Reactions | Autohaus Fürst - 3 of 14</a:t>
            </a:r>
            <a:endParaRPr lang="en-US"/>
          </a:p>
        </p:txBody>
      </p:sp>
      <p:graphicFrame>
        <p:nvGraphicFramePr>
          <p:cNvPr id="5" name="Table Placeholder 4">
            <a:extLst>
              <a:ext uri="{FF2B5EF4-FFF2-40B4-BE49-F238E27FC236}">
                <a16:creationId xmlns:a16="http://schemas.microsoft.com/office/drawing/2014/main" id="{4C5B8611-3AF4-4561-A666-C56961ED3835}"/>
              </a:ext>
            </a:extLst>
          </p:cNvPr>
          <p:cNvGraphicFramePr>
            <a:graphicFrameLocks noGrp="1"/>
          </p:cNvGraphicFramePr>
          <p:nvPr>
            <p:ph type="tbl" sz="quarter" idx="13"/>
            <p:extLst>
              <p:ext uri="{D42A27DB-BD31-4B8C-83A1-F6EECF244321}">
                <p14:modId xmlns:p14="http://schemas.microsoft.com/office/powerpoint/2010/main" val="248298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4358164"/>
                    </a:ext>
                  </a:extLst>
                </a:gridCol>
                <a:gridCol w="822960">
                  <a:extLst>
                    <a:ext uri="{9D8B030D-6E8A-4147-A177-3AD203B41FA5}">
                      <a16:colId xmlns:a16="http://schemas.microsoft.com/office/drawing/2014/main" val="600242551"/>
                    </a:ext>
                  </a:extLst>
                </a:gridCol>
                <a:gridCol w="822960">
                  <a:extLst>
                    <a:ext uri="{9D8B030D-6E8A-4147-A177-3AD203B41FA5}">
                      <a16:colId xmlns:a16="http://schemas.microsoft.com/office/drawing/2014/main" val="1644339227"/>
                    </a:ext>
                  </a:extLst>
                </a:gridCol>
                <a:gridCol w="822960">
                  <a:extLst>
                    <a:ext uri="{9D8B030D-6E8A-4147-A177-3AD203B41FA5}">
                      <a16:colId xmlns:a16="http://schemas.microsoft.com/office/drawing/2014/main" val="1502088661"/>
                    </a:ext>
                  </a:extLst>
                </a:gridCol>
                <a:gridCol w="822960">
                  <a:extLst>
                    <a:ext uri="{9D8B030D-6E8A-4147-A177-3AD203B41FA5}">
                      <a16:colId xmlns:a16="http://schemas.microsoft.com/office/drawing/2014/main" val="2832392697"/>
                    </a:ext>
                  </a:extLst>
                </a:gridCol>
                <a:gridCol w="822960">
                  <a:extLst>
                    <a:ext uri="{9D8B030D-6E8A-4147-A177-3AD203B41FA5}">
                      <a16:colId xmlns:a16="http://schemas.microsoft.com/office/drawing/2014/main" val="196622146"/>
                    </a:ext>
                  </a:extLst>
                </a:gridCol>
                <a:gridCol w="822960">
                  <a:extLst>
                    <a:ext uri="{9D8B030D-6E8A-4147-A177-3AD203B41FA5}">
                      <a16:colId xmlns:a16="http://schemas.microsoft.com/office/drawing/2014/main" val="2374566239"/>
                    </a:ext>
                  </a:extLst>
                </a:gridCol>
                <a:gridCol w="822960">
                  <a:extLst>
                    <a:ext uri="{9D8B030D-6E8A-4147-A177-3AD203B41FA5}">
                      <a16:colId xmlns:a16="http://schemas.microsoft.com/office/drawing/2014/main" val="160536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060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- 2018-08-29 09:29:27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Toyota Auris 5-türig Active  bei uns über die Ladentheke: Familie Stummer freut sich sehr über Ihren neuen Toyota in der Farbe onyxschwarz-metallic mit 72 kW / 99 PS !
👍
Wie immer unfallfreie Fahrt - wir wünschen tolle Erlebnisse mit Eurem neuen Weggefährten!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0693156"/>
                  </a:ext>
                </a:extLst>
              </a:tr>
            </a:tbl>
          </a:graphicData>
        </a:graphic>
      </p:graphicFrame>
      <p:sp>
        <p:nvSpPr>
          <p:cNvPr id="4" name="Text Placeholder 3">
            <a:extLst>
              <a:ext uri="{FF2B5EF4-FFF2-40B4-BE49-F238E27FC236}">
                <a16:creationId xmlns:a16="http://schemas.microsoft.com/office/drawing/2014/main" id="{B767AA12-29F9-48A8-840D-82EAE9A1ECB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8898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7E54-C889-4639-AF9E-9668ECA4555E}"/>
              </a:ext>
            </a:extLst>
          </p:cNvPr>
          <p:cNvSpPr>
            <a:spLocks noGrp="1"/>
          </p:cNvSpPr>
          <p:nvPr>
            <p:ph type="title"/>
          </p:nvPr>
        </p:nvSpPr>
        <p:spPr/>
        <p:txBody>
          <a:bodyPr/>
          <a:lstStyle/>
          <a:p>
            <a:r>
              <a:rPr lang="de-DE"/>
              <a:t>Eigene Beiträge (Postings) + Reactions | Autohaus Fürst - 4 of 14</a:t>
            </a:r>
            <a:endParaRPr lang="en-US"/>
          </a:p>
        </p:txBody>
      </p:sp>
      <p:graphicFrame>
        <p:nvGraphicFramePr>
          <p:cNvPr id="5" name="Table Placeholder 4">
            <a:extLst>
              <a:ext uri="{FF2B5EF4-FFF2-40B4-BE49-F238E27FC236}">
                <a16:creationId xmlns:a16="http://schemas.microsoft.com/office/drawing/2014/main" id="{560CBE2B-E21F-441D-B13B-BF8C98C378CC}"/>
              </a:ext>
            </a:extLst>
          </p:cNvPr>
          <p:cNvGraphicFramePr>
            <a:graphicFrameLocks noGrp="1"/>
          </p:cNvGraphicFramePr>
          <p:nvPr>
            <p:ph type="tbl" sz="quarter" idx="13"/>
            <p:extLst>
              <p:ext uri="{D42A27DB-BD31-4B8C-83A1-F6EECF244321}">
                <p14:modId xmlns:p14="http://schemas.microsoft.com/office/powerpoint/2010/main" val="306057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9063140"/>
                    </a:ext>
                  </a:extLst>
                </a:gridCol>
                <a:gridCol w="822960">
                  <a:extLst>
                    <a:ext uri="{9D8B030D-6E8A-4147-A177-3AD203B41FA5}">
                      <a16:colId xmlns:a16="http://schemas.microsoft.com/office/drawing/2014/main" val="21524683"/>
                    </a:ext>
                  </a:extLst>
                </a:gridCol>
                <a:gridCol w="822960">
                  <a:extLst>
                    <a:ext uri="{9D8B030D-6E8A-4147-A177-3AD203B41FA5}">
                      <a16:colId xmlns:a16="http://schemas.microsoft.com/office/drawing/2014/main" val="2216304147"/>
                    </a:ext>
                  </a:extLst>
                </a:gridCol>
                <a:gridCol w="822960">
                  <a:extLst>
                    <a:ext uri="{9D8B030D-6E8A-4147-A177-3AD203B41FA5}">
                      <a16:colId xmlns:a16="http://schemas.microsoft.com/office/drawing/2014/main" val="2373063324"/>
                    </a:ext>
                  </a:extLst>
                </a:gridCol>
                <a:gridCol w="822960">
                  <a:extLst>
                    <a:ext uri="{9D8B030D-6E8A-4147-A177-3AD203B41FA5}">
                      <a16:colId xmlns:a16="http://schemas.microsoft.com/office/drawing/2014/main" val="2210869833"/>
                    </a:ext>
                  </a:extLst>
                </a:gridCol>
                <a:gridCol w="822960">
                  <a:extLst>
                    <a:ext uri="{9D8B030D-6E8A-4147-A177-3AD203B41FA5}">
                      <a16:colId xmlns:a16="http://schemas.microsoft.com/office/drawing/2014/main" val="865388905"/>
                    </a:ext>
                  </a:extLst>
                </a:gridCol>
                <a:gridCol w="822960">
                  <a:extLst>
                    <a:ext uri="{9D8B030D-6E8A-4147-A177-3AD203B41FA5}">
                      <a16:colId xmlns:a16="http://schemas.microsoft.com/office/drawing/2014/main" val="344906274"/>
                    </a:ext>
                  </a:extLst>
                </a:gridCol>
                <a:gridCol w="822960">
                  <a:extLst>
                    <a:ext uri="{9D8B030D-6E8A-4147-A177-3AD203B41FA5}">
                      <a16:colId xmlns:a16="http://schemas.microsoft.com/office/drawing/2014/main" val="1081065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13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- 2018-08-29 08:30:29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Ulreich aus Schmiedrait viel Spaß mit Ihrem neuen Hyundai i30 Kombi GO 25 in der lässigen Außenfarbe polar-white mit 73 kW / 100 PS !
😁
Wir wünschen viel Spaß mit Eurem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047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- 2018-08-29 06:58:57 </a:t>
                      </a:r>
                      <a:r>
                        <a:rPr kumimoji="0" lang="de-DE" sz="1000" b="0" i="0" u="none" strike="noStrike" kern="1200" cap="none" spc="0" normalizeH="0" baseline="0" noProof="0">
                          <a:ln>
                            <a:noFill/>
                          </a:ln>
                          <a:solidFill>
                            <a:prstClr val="black"/>
                          </a:solidFill>
                          <a:effectLst/>
                          <a:uLnTx/>
                          <a:uFillTx/>
                          <a:latin typeface="+mn-lt"/>
                          <a:ea typeface="+mn-ea"/>
                          <a:cs typeface="+mn-cs"/>
                        </a:rPr>
                        <a:t> 
 Das kommende Modell ist also wieder ein Corolla, der Auris Touring Sports wird zum Corolla Touring Sports.
Seit Mitte der 60er Jahre wurden über 45 Millionen Corollas verkauft, damit ist das meistverkaufte Modell der Welt - eine Legende kehrt zurück.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3223712"/>
                  </a:ext>
                </a:extLst>
              </a:tr>
            </a:tbl>
          </a:graphicData>
        </a:graphic>
      </p:graphicFrame>
      <p:sp>
        <p:nvSpPr>
          <p:cNvPr id="4" name="Text Placeholder 3">
            <a:extLst>
              <a:ext uri="{FF2B5EF4-FFF2-40B4-BE49-F238E27FC236}">
                <a16:creationId xmlns:a16="http://schemas.microsoft.com/office/drawing/2014/main" id="{2C8928D4-46DE-4D95-9CB3-564325443DF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96430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F382F-8DA3-49B2-9EEA-516F2126CFDD}"/>
              </a:ext>
            </a:extLst>
          </p:cNvPr>
          <p:cNvSpPr>
            <a:spLocks noGrp="1"/>
          </p:cNvSpPr>
          <p:nvPr>
            <p:ph type="title"/>
          </p:nvPr>
        </p:nvSpPr>
        <p:spPr/>
        <p:txBody>
          <a:bodyPr/>
          <a:lstStyle/>
          <a:p>
            <a:r>
              <a:rPr lang="de-DE"/>
              <a:t>Eigene Beiträge (Postings) + Reactions | Autohaus Fürst - 5 of 14</a:t>
            </a:r>
            <a:endParaRPr lang="en-US"/>
          </a:p>
        </p:txBody>
      </p:sp>
      <p:graphicFrame>
        <p:nvGraphicFramePr>
          <p:cNvPr id="5" name="Table Placeholder 4">
            <a:extLst>
              <a:ext uri="{FF2B5EF4-FFF2-40B4-BE49-F238E27FC236}">
                <a16:creationId xmlns:a16="http://schemas.microsoft.com/office/drawing/2014/main" id="{164B9C5F-C07E-4016-B61E-EC15591575DE}"/>
              </a:ext>
            </a:extLst>
          </p:cNvPr>
          <p:cNvGraphicFramePr>
            <a:graphicFrameLocks noGrp="1"/>
          </p:cNvGraphicFramePr>
          <p:nvPr>
            <p:ph type="tbl" sz="quarter" idx="13"/>
            <p:extLst>
              <p:ext uri="{D42A27DB-BD31-4B8C-83A1-F6EECF244321}">
                <p14:modId xmlns:p14="http://schemas.microsoft.com/office/powerpoint/2010/main" val="3321353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7954142"/>
                    </a:ext>
                  </a:extLst>
                </a:gridCol>
                <a:gridCol w="822960">
                  <a:extLst>
                    <a:ext uri="{9D8B030D-6E8A-4147-A177-3AD203B41FA5}">
                      <a16:colId xmlns:a16="http://schemas.microsoft.com/office/drawing/2014/main" val="3753707815"/>
                    </a:ext>
                  </a:extLst>
                </a:gridCol>
                <a:gridCol w="822960">
                  <a:extLst>
                    <a:ext uri="{9D8B030D-6E8A-4147-A177-3AD203B41FA5}">
                      <a16:colId xmlns:a16="http://schemas.microsoft.com/office/drawing/2014/main" val="3824312674"/>
                    </a:ext>
                  </a:extLst>
                </a:gridCol>
                <a:gridCol w="822960">
                  <a:extLst>
                    <a:ext uri="{9D8B030D-6E8A-4147-A177-3AD203B41FA5}">
                      <a16:colId xmlns:a16="http://schemas.microsoft.com/office/drawing/2014/main" val="3448412173"/>
                    </a:ext>
                  </a:extLst>
                </a:gridCol>
                <a:gridCol w="822960">
                  <a:extLst>
                    <a:ext uri="{9D8B030D-6E8A-4147-A177-3AD203B41FA5}">
                      <a16:colId xmlns:a16="http://schemas.microsoft.com/office/drawing/2014/main" val="3588027720"/>
                    </a:ext>
                  </a:extLst>
                </a:gridCol>
                <a:gridCol w="822960">
                  <a:extLst>
                    <a:ext uri="{9D8B030D-6E8A-4147-A177-3AD203B41FA5}">
                      <a16:colId xmlns:a16="http://schemas.microsoft.com/office/drawing/2014/main" val="2458920344"/>
                    </a:ext>
                  </a:extLst>
                </a:gridCol>
                <a:gridCol w="822960">
                  <a:extLst>
                    <a:ext uri="{9D8B030D-6E8A-4147-A177-3AD203B41FA5}">
                      <a16:colId xmlns:a16="http://schemas.microsoft.com/office/drawing/2014/main" val="43155210"/>
                    </a:ext>
                  </a:extLst>
                </a:gridCol>
                <a:gridCol w="822960">
                  <a:extLst>
                    <a:ext uri="{9D8B030D-6E8A-4147-A177-3AD203B41FA5}">
                      <a16:colId xmlns:a16="http://schemas.microsoft.com/office/drawing/2014/main" val="185069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9604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- 2018-08-28 17:59:08 </a:t>
                      </a:r>
                      <a:r>
                        <a:rPr kumimoji="0" lang="de-DE" sz="1000" b="0" i="0" u="none" strike="noStrike" kern="1200" cap="none" spc="0" normalizeH="0" baseline="0" noProof="0">
                          <a:ln>
                            <a:noFill/>
                          </a:ln>
                          <a:solidFill>
                            <a:prstClr val="black"/>
                          </a:solidFill>
                          <a:effectLst/>
                          <a:uLnTx/>
                          <a:uFillTx/>
                          <a:latin typeface="+mn-lt"/>
                          <a:ea typeface="+mn-ea"/>
                          <a:cs typeface="+mn-cs"/>
                        </a:rPr>
                        <a:t> 
 🙌🙌🙌 Der Stand ist aufgebaut - Morgen um 09:00 beginnt offiziell die Inform 2018. Unsere tollen Autos warten nur darauf, von Euch ausgetestet zu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638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- 2018-08-27 12:00:35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Straß  und zwar an Familie Liebmann mit Ihrem neuen Hyundai i30 Kombi PD Edition 25 in der coolen Farbe micron-grey mit 73 kW / 100 PS !
😀
Wir wünschen Ihnen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7368701"/>
                  </a:ext>
                </a:extLst>
              </a:tr>
            </a:tbl>
          </a:graphicData>
        </a:graphic>
      </p:graphicFrame>
      <p:sp>
        <p:nvSpPr>
          <p:cNvPr id="4" name="Text Placeholder 3">
            <a:extLst>
              <a:ext uri="{FF2B5EF4-FFF2-40B4-BE49-F238E27FC236}">
                <a16:creationId xmlns:a16="http://schemas.microsoft.com/office/drawing/2014/main" id="{2B76BAE6-70D6-425A-99A3-5DD127C4448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17410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3F21-BB44-4597-A016-427AB2C0A89A}"/>
              </a:ext>
            </a:extLst>
          </p:cNvPr>
          <p:cNvSpPr>
            <a:spLocks noGrp="1"/>
          </p:cNvSpPr>
          <p:nvPr>
            <p:ph type="title"/>
          </p:nvPr>
        </p:nvSpPr>
        <p:spPr/>
        <p:txBody>
          <a:bodyPr/>
          <a:lstStyle/>
          <a:p>
            <a:r>
              <a:rPr lang="de-DE"/>
              <a:t>Eigene Beiträge (Postings) + Reactions | Autohaus Fürst - 6 of 14</a:t>
            </a:r>
            <a:endParaRPr lang="en-US"/>
          </a:p>
        </p:txBody>
      </p:sp>
      <p:graphicFrame>
        <p:nvGraphicFramePr>
          <p:cNvPr id="5" name="Table Placeholder 4">
            <a:extLst>
              <a:ext uri="{FF2B5EF4-FFF2-40B4-BE49-F238E27FC236}">
                <a16:creationId xmlns:a16="http://schemas.microsoft.com/office/drawing/2014/main" id="{CABA44E2-62A0-41A4-BA9F-6AB2B3630CCD}"/>
              </a:ext>
            </a:extLst>
          </p:cNvPr>
          <p:cNvGraphicFramePr>
            <a:graphicFrameLocks noGrp="1"/>
          </p:cNvGraphicFramePr>
          <p:nvPr>
            <p:ph type="tbl" sz="quarter" idx="13"/>
            <p:extLst>
              <p:ext uri="{D42A27DB-BD31-4B8C-83A1-F6EECF244321}">
                <p14:modId xmlns:p14="http://schemas.microsoft.com/office/powerpoint/2010/main" val="3894944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4915921"/>
                    </a:ext>
                  </a:extLst>
                </a:gridCol>
                <a:gridCol w="822960">
                  <a:extLst>
                    <a:ext uri="{9D8B030D-6E8A-4147-A177-3AD203B41FA5}">
                      <a16:colId xmlns:a16="http://schemas.microsoft.com/office/drawing/2014/main" val="3432951706"/>
                    </a:ext>
                  </a:extLst>
                </a:gridCol>
                <a:gridCol w="822960">
                  <a:extLst>
                    <a:ext uri="{9D8B030D-6E8A-4147-A177-3AD203B41FA5}">
                      <a16:colId xmlns:a16="http://schemas.microsoft.com/office/drawing/2014/main" val="51971763"/>
                    </a:ext>
                  </a:extLst>
                </a:gridCol>
                <a:gridCol w="822960">
                  <a:extLst>
                    <a:ext uri="{9D8B030D-6E8A-4147-A177-3AD203B41FA5}">
                      <a16:colId xmlns:a16="http://schemas.microsoft.com/office/drawing/2014/main" val="2981157533"/>
                    </a:ext>
                  </a:extLst>
                </a:gridCol>
                <a:gridCol w="822960">
                  <a:extLst>
                    <a:ext uri="{9D8B030D-6E8A-4147-A177-3AD203B41FA5}">
                      <a16:colId xmlns:a16="http://schemas.microsoft.com/office/drawing/2014/main" val="1603737518"/>
                    </a:ext>
                  </a:extLst>
                </a:gridCol>
                <a:gridCol w="822960">
                  <a:extLst>
                    <a:ext uri="{9D8B030D-6E8A-4147-A177-3AD203B41FA5}">
                      <a16:colId xmlns:a16="http://schemas.microsoft.com/office/drawing/2014/main" val="1269542183"/>
                    </a:ext>
                  </a:extLst>
                </a:gridCol>
                <a:gridCol w="822960">
                  <a:extLst>
                    <a:ext uri="{9D8B030D-6E8A-4147-A177-3AD203B41FA5}">
                      <a16:colId xmlns:a16="http://schemas.microsoft.com/office/drawing/2014/main" val="4263867264"/>
                    </a:ext>
                  </a:extLst>
                </a:gridCol>
                <a:gridCol w="822960">
                  <a:extLst>
                    <a:ext uri="{9D8B030D-6E8A-4147-A177-3AD203B41FA5}">
                      <a16:colId xmlns:a16="http://schemas.microsoft.com/office/drawing/2014/main" val="3602056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375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- 2018-08-26 12:00:11 </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PD Edition 25 bei uns über die Ladentheke: Sein stolzer Besitzer Josef Dancsecs freut sich sehr über Seinen neuen Hyundai in der lässigen Farbe stargazing-blue mit 73  kW / 100 PS !
😎
Herr Dancsecs, wir wünschen Ihnen abertausende gute Kilometer und unfallfreie Fahrt mit Ihrem neuen Hyundai i30 Kombi PD Edition 25!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1887302"/>
                  </a:ext>
                </a:extLst>
              </a:tr>
            </a:tbl>
          </a:graphicData>
        </a:graphic>
      </p:graphicFrame>
      <p:sp>
        <p:nvSpPr>
          <p:cNvPr id="4" name="Text Placeholder 3">
            <a:extLst>
              <a:ext uri="{FF2B5EF4-FFF2-40B4-BE49-F238E27FC236}">
                <a16:creationId xmlns:a16="http://schemas.microsoft.com/office/drawing/2014/main" id="{51BA4A53-3B83-4E4A-985D-20EF9C9F89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09349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7C09A-F430-4C79-B1B4-E5BF433BFC74}"/>
              </a:ext>
            </a:extLst>
          </p:cNvPr>
          <p:cNvSpPr>
            <a:spLocks noGrp="1"/>
          </p:cNvSpPr>
          <p:nvPr>
            <p:ph type="title"/>
          </p:nvPr>
        </p:nvSpPr>
        <p:spPr/>
        <p:txBody>
          <a:bodyPr/>
          <a:lstStyle/>
          <a:p>
            <a:r>
              <a:rPr lang="de-DE"/>
              <a:t>Eigene Beiträge (Postings) + Reactions | Autohaus Fürst - 7 of 14</a:t>
            </a:r>
            <a:endParaRPr lang="en-US"/>
          </a:p>
        </p:txBody>
      </p:sp>
      <p:graphicFrame>
        <p:nvGraphicFramePr>
          <p:cNvPr id="5" name="Table Placeholder 4">
            <a:extLst>
              <a:ext uri="{FF2B5EF4-FFF2-40B4-BE49-F238E27FC236}">
                <a16:creationId xmlns:a16="http://schemas.microsoft.com/office/drawing/2014/main" id="{CA97EF68-E046-462F-9E51-00BB84B0F00B}"/>
              </a:ext>
            </a:extLst>
          </p:cNvPr>
          <p:cNvGraphicFramePr>
            <a:graphicFrameLocks noGrp="1"/>
          </p:cNvGraphicFramePr>
          <p:nvPr>
            <p:ph type="tbl" sz="quarter" idx="13"/>
            <p:extLst>
              <p:ext uri="{D42A27DB-BD31-4B8C-83A1-F6EECF244321}">
                <p14:modId xmlns:p14="http://schemas.microsoft.com/office/powerpoint/2010/main" val="270785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5480741"/>
                    </a:ext>
                  </a:extLst>
                </a:gridCol>
                <a:gridCol w="822960">
                  <a:extLst>
                    <a:ext uri="{9D8B030D-6E8A-4147-A177-3AD203B41FA5}">
                      <a16:colId xmlns:a16="http://schemas.microsoft.com/office/drawing/2014/main" val="2064878876"/>
                    </a:ext>
                  </a:extLst>
                </a:gridCol>
                <a:gridCol w="822960">
                  <a:extLst>
                    <a:ext uri="{9D8B030D-6E8A-4147-A177-3AD203B41FA5}">
                      <a16:colId xmlns:a16="http://schemas.microsoft.com/office/drawing/2014/main" val="1345009296"/>
                    </a:ext>
                  </a:extLst>
                </a:gridCol>
                <a:gridCol w="822960">
                  <a:extLst>
                    <a:ext uri="{9D8B030D-6E8A-4147-A177-3AD203B41FA5}">
                      <a16:colId xmlns:a16="http://schemas.microsoft.com/office/drawing/2014/main" val="891869830"/>
                    </a:ext>
                  </a:extLst>
                </a:gridCol>
                <a:gridCol w="822960">
                  <a:extLst>
                    <a:ext uri="{9D8B030D-6E8A-4147-A177-3AD203B41FA5}">
                      <a16:colId xmlns:a16="http://schemas.microsoft.com/office/drawing/2014/main" val="104039682"/>
                    </a:ext>
                  </a:extLst>
                </a:gridCol>
                <a:gridCol w="822960">
                  <a:extLst>
                    <a:ext uri="{9D8B030D-6E8A-4147-A177-3AD203B41FA5}">
                      <a16:colId xmlns:a16="http://schemas.microsoft.com/office/drawing/2014/main" val="868350753"/>
                    </a:ext>
                  </a:extLst>
                </a:gridCol>
                <a:gridCol w="822960">
                  <a:extLst>
                    <a:ext uri="{9D8B030D-6E8A-4147-A177-3AD203B41FA5}">
                      <a16:colId xmlns:a16="http://schemas.microsoft.com/office/drawing/2014/main" val="2675171470"/>
                    </a:ext>
                  </a:extLst>
                </a:gridCol>
                <a:gridCol w="822960">
                  <a:extLst>
                    <a:ext uri="{9D8B030D-6E8A-4147-A177-3AD203B41FA5}">
                      <a16:colId xmlns:a16="http://schemas.microsoft.com/office/drawing/2014/main" val="280645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170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- 2018-08-25 12:00:25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Michal aus Wien viel Spaß mit Ihrem neuen Lexus RX450h Privilege in der eleganten Außenfarbe tiefblau-metallic mit 192 kW / 262 PS !
👍
Wir wünschen Ihnen viel Spaß und eine unfallfreie Fahrt mit Ihrem neuen Weggefährten!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282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- 2018-08-24 12:00:24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Ingeborg Hutter aus Bad Tatzmannsdorf viel Spaß mit Ihrem neuen Hyundai ix20 Edition 25 in der lässigen Außenfarbe ara-blue mit 66 kW / 90 PS !
👍
Wir wünschen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6370255"/>
                  </a:ext>
                </a:extLst>
              </a:tr>
            </a:tbl>
          </a:graphicData>
        </a:graphic>
      </p:graphicFrame>
      <p:sp>
        <p:nvSpPr>
          <p:cNvPr id="4" name="Text Placeholder 3">
            <a:extLst>
              <a:ext uri="{FF2B5EF4-FFF2-40B4-BE49-F238E27FC236}">
                <a16:creationId xmlns:a16="http://schemas.microsoft.com/office/drawing/2014/main" id="{4175BB6C-7A1E-4CE9-90BC-8C74AE462C1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27127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293BA-C919-4126-8C73-53ED30D17A09}"/>
              </a:ext>
            </a:extLst>
          </p:cNvPr>
          <p:cNvSpPr>
            <a:spLocks noGrp="1"/>
          </p:cNvSpPr>
          <p:nvPr>
            <p:ph type="title"/>
          </p:nvPr>
        </p:nvSpPr>
        <p:spPr/>
        <p:txBody>
          <a:bodyPr/>
          <a:lstStyle/>
          <a:p>
            <a:r>
              <a:rPr lang="de-DE"/>
              <a:t>Eigene Beiträge (Postings) + Reactions | Autohaus Fürst - 8 of 14</a:t>
            </a:r>
            <a:endParaRPr lang="en-US"/>
          </a:p>
        </p:txBody>
      </p:sp>
      <p:graphicFrame>
        <p:nvGraphicFramePr>
          <p:cNvPr id="5" name="Table Placeholder 4">
            <a:extLst>
              <a:ext uri="{FF2B5EF4-FFF2-40B4-BE49-F238E27FC236}">
                <a16:creationId xmlns:a16="http://schemas.microsoft.com/office/drawing/2014/main" id="{98390907-CA8E-459C-BE0D-A2C67CEAAB89}"/>
              </a:ext>
            </a:extLst>
          </p:cNvPr>
          <p:cNvGraphicFramePr>
            <a:graphicFrameLocks noGrp="1"/>
          </p:cNvGraphicFramePr>
          <p:nvPr>
            <p:ph type="tbl" sz="quarter" idx="13"/>
            <p:extLst>
              <p:ext uri="{D42A27DB-BD31-4B8C-83A1-F6EECF244321}">
                <p14:modId xmlns:p14="http://schemas.microsoft.com/office/powerpoint/2010/main" val="364736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6672112"/>
                    </a:ext>
                  </a:extLst>
                </a:gridCol>
                <a:gridCol w="822960">
                  <a:extLst>
                    <a:ext uri="{9D8B030D-6E8A-4147-A177-3AD203B41FA5}">
                      <a16:colId xmlns:a16="http://schemas.microsoft.com/office/drawing/2014/main" val="1767504150"/>
                    </a:ext>
                  </a:extLst>
                </a:gridCol>
                <a:gridCol w="822960">
                  <a:extLst>
                    <a:ext uri="{9D8B030D-6E8A-4147-A177-3AD203B41FA5}">
                      <a16:colId xmlns:a16="http://schemas.microsoft.com/office/drawing/2014/main" val="1838439629"/>
                    </a:ext>
                  </a:extLst>
                </a:gridCol>
                <a:gridCol w="822960">
                  <a:extLst>
                    <a:ext uri="{9D8B030D-6E8A-4147-A177-3AD203B41FA5}">
                      <a16:colId xmlns:a16="http://schemas.microsoft.com/office/drawing/2014/main" val="59521201"/>
                    </a:ext>
                  </a:extLst>
                </a:gridCol>
                <a:gridCol w="822960">
                  <a:extLst>
                    <a:ext uri="{9D8B030D-6E8A-4147-A177-3AD203B41FA5}">
                      <a16:colId xmlns:a16="http://schemas.microsoft.com/office/drawing/2014/main" val="1238202344"/>
                    </a:ext>
                  </a:extLst>
                </a:gridCol>
                <a:gridCol w="822960">
                  <a:extLst>
                    <a:ext uri="{9D8B030D-6E8A-4147-A177-3AD203B41FA5}">
                      <a16:colId xmlns:a16="http://schemas.microsoft.com/office/drawing/2014/main" val="1383730927"/>
                    </a:ext>
                  </a:extLst>
                </a:gridCol>
                <a:gridCol w="822960">
                  <a:extLst>
                    <a:ext uri="{9D8B030D-6E8A-4147-A177-3AD203B41FA5}">
                      <a16:colId xmlns:a16="http://schemas.microsoft.com/office/drawing/2014/main" val="1389237028"/>
                    </a:ext>
                  </a:extLst>
                </a:gridCol>
                <a:gridCol w="822960">
                  <a:extLst>
                    <a:ext uri="{9D8B030D-6E8A-4147-A177-3AD203B41FA5}">
                      <a16:colId xmlns:a16="http://schemas.microsoft.com/office/drawing/2014/main" val="212857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7005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- 2018-08-23 12:00:25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Neunkirchen und zwar an Familie Steinwender mit Ihrem neuen Hyundai i30 Kombi GO in der lässigen Farbe micron-grey mit 73 kW / 100 PS !
😀
Wir wünschen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207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- 2018-08-20 10:31:02 </a:t>
                      </a:r>
                      <a:r>
                        <a:rPr kumimoji="0" lang="de-DE" sz="1000" b="0" i="0" u="none" strike="noStrike" kern="1200" cap="none" spc="0" normalizeH="0" baseline="0" noProof="0">
                          <a:ln>
                            <a:noFill/>
                          </a:ln>
                          <a:solidFill>
                            <a:prstClr val="black"/>
                          </a:solidFill>
                          <a:effectLst/>
                          <a:uLnTx/>
                          <a:uFillTx/>
                          <a:latin typeface="+mn-lt"/>
                          <a:ea typeface="+mn-ea"/>
                          <a:cs typeface="+mn-cs"/>
                        </a:rPr>
                        <a:t> 
 Unsere letzten lagernden Lexus-Modelle! 😱
Du hast schon immer von einem Lexus geträumt und willst dir deinen Traum ermöglichen? ✨ Dann musst du schnell sein, wir haben nur mehr fünf auf Lager.
Mehr Infos dazu findest Du hier 👉 http://bit.ly/2vVj49F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1698888"/>
                  </a:ext>
                </a:extLst>
              </a:tr>
            </a:tbl>
          </a:graphicData>
        </a:graphic>
      </p:graphicFrame>
      <p:sp>
        <p:nvSpPr>
          <p:cNvPr id="4" name="Text Placeholder 3">
            <a:extLst>
              <a:ext uri="{FF2B5EF4-FFF2-40B4-BE49-F238E27FC236}">
                <a16:creationId xmlns:a16="http://schemas.microsoft.com/office/drawing/2014/main" id="{30BC1356-E524-46A1-AEF2-41D3B845A1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58732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0631B-AECA-4033-B584-B715726614CC}"/>
              </a:ext>
            </a:extLst>
          </p:cNvPr>
          <p:cNvSpPr>
            <a:spLocks noGrp="1"/>
          </p:cNvSpPr>
          <p:nvPr>
            <p:ph type="title"/>
          </p:nvPr>
        </p:nvSpPr>
        <p:spPr/>
        <p:txBody>
          <a:bodyPr/>
          <a:lstStyle/>
          <a:p>
            <a:r>
              <a:rPr lang="de-DE"/>
              <a:t>Eigene Beiträge (Postings) + Reactions | Autohaus Fürst - 9 of 14</a:t>
            </a:r>
            <a:endParaRPr lang="en-US"/>
          </a:p>
        </p:txBody>
      </p:sp>
      <p:graphicFrame>
        <p:nvGraphicFramePr>
          <p:cNvPr id="5" name="Table Placeholder 4">
            <a:extLst>
              <a:ext uri="{FF2B5EF4-FFF2-40B4-BE49-F238E27FC236}">
                <a16:creationId xmlns:a16="http://schemas.microsoft.com/office/drawing/2014/main" id="{46650BB1-1642-4453-888E-002AB55A84A4}"/>
              </a:ext>
            </a:extLst>
          </p:cNvPr>
          <p:cNvGraphicFramePr>
            <a:graphicFrameLocks noGrp="1"/>
          </p:cNvGraphicFramePr>
          <p:nvPr>
            <p:ph type="tbl" sz="quarter" idx="13"/>
            <p:extLst>
              <p:ext uri="{D42A27DB-BD31-4B8C-83A1-F6EECF244321}">
                <p14:modId xmlns:p14="http://schemas.microsoft.com/office/powerpoint/2010/main" val="389232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5264041"/>
                    </a:ext>
                  </a:extLst>
                </a:gridCol>
                <a:gridCol w="822960">
                  <a:extLst>
                    <a:ext uri="{9D8B030D-6E8A-4147-A177-3AD203B41FA5}">
                      <a16:colId xmlns:a16="http://schemas.microsoft.com/office/drawing/2014/main" val="3089005555"/>
                    </a:ext>
                  </a:extLst>
                </a:gridCol>
                <a:gridCol w="822960">
                  <a:extLst>
                    <a:ext uri="{9D8B030D-6E8A-4147-A177-3AD203B41FA5}">
                      <a16:colId xmlns:a16="http://schemas.microsoft.com/office/drawing/2014/main" val="3305831183"/>
                    </a:ext>
                  </a:extLst>
                </a:gridCol>
                <a:gridCol w="822960">
                  <a:extLst>
                    <a:ext uri="{9D8B030D-6E8A-4147-A177-3AD203B41FA5}">
                      <a16:colId xmlns:a16="http://schemas.microsoft.com/office/drawing/2014/main" val="1938056140"/>
                    </a:ext>
                  </a:extLst>
                </a:gridCol>
                <a:gridCol w="822960">
                  <a:extLst>
                    <a:ext uri="{9D8B030D-6E8A-4147-A177-3AD203B41FA5}">
                      <a16:colId xmlns:a16="http://schemas.microsoft.com/office/drawing/2014/main" val="2037216"/>
                    </a:ext>
                  </a:extLst>
                </a:gridCol>
                <a:gridCol w="822960">
                  <a:extLst>
                    <a:ext uri="{9D8B030D-6E8A-4147-A177-3AD203B41FA5}">
                      <a16:colId xmlns:a16="http://schemas.microsoft.com/office/drawing/2014/main" val="1681514728"/>
                    </a:ext>
                  </a:extLst>
                </a:gridCol>
                <a:gridCol w="822960">
                  <a:extLst>
                    <a:ext uri="{9D8B030D-6E8A-4147-A177-3AD203B41FA5}">
                      <a16:colId xmlns:a16="http://schemas.microsoft.com/office/drawing/2014/main" val="1837089297"/>
                    </a:ext>
                  </a:extLst>
                </a:gridCol>
                <a:gridCol w="822960">
                  <a:extLst>
                    <a:ext uri="{9D8B030D-6E8A-4147-A177-3AD203B41FA5}">
                      <a16:colId xmlns:a16="http://schemas.microsoft.com/office/drawing/2014/main" val="310573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5103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- 2018-08-18 16:00:31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Wunderler aus Rechnitz viel Spaß mit Ihrem neuen Hyundai Tucson GO CRDi 4WD in der lässigen Außenfarbe micron-grey mit 100 kW / 136 PS !
😃
Wir wünschen Ihnen viel Spaß mit Eurem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141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- 2018-08-18 12:00:00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Stopfenreuth und zwar an Familie Eder mit Ihrem neuen Toyota Land Cruiser LKW 3-türig in der coolen Farbe anthrazit-metallic mit 130 kW / 177 PS !
😀
Wir wünschen viel Spaß mit Eurem neuen Weggefährten!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1336916"/>
                  </a:ext>
                </a:extLst>
              </a:tr>
            </a:tbl>
          </a:graphicData>
        </a:graphic>
      </p:graphicFrame>
      <p:sp>
        <p:nvSpPr>
          <p:cNvPr id="4" name="Text Placeholder 3">
            <a:extLst>
              <a:ext uri="{FF2B5EF4-FFF2-40B4-BE49-F238E27FC236}">
                <a16:creationId xmlns:a16="http://schemas.microsoft.com/office/drawing/2014/main" id="{92D9BFE8-23BD-4806-8393-E4DC224850C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08543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12F93-9E10-4BD9-9E92-72BE030A417A}"/>
              </a:ext>
            </a:extLst>
          </p:cNvPr>
          <p:cNvSpPr>
            <a:spLocks noGrp="1"/>
          </p:cNvSpPr>
          <p:nvPr>
            <p:ph type="title"/>
          </p:nvPr>
        </p:nvSpPr>
        <p:spPr/>
        <p:txBody>
          <a:bodyPr/>
          <a:lstStyle/>
          <a:p>
            <a:r>
              <a:rPr lang="de-DE"/>
              <a:t>Eigene Beiträge (Postings) + Reactions | Autohaus Fürst - 10 of 14</a:t>
            </a:r>
            <a:endParaRPr lang="en-US"/>
          </a:p>
        </p:txBody>
      </p:sp>
      <p:graphicFrame>
        <p:nvGraphicFramePr>
          <p:cNvPr id="5" name="Table Placeholder 4">
            <a:extLst>
              <a:ext uri="{FF2B5EF4-FFF2-40B4-BE49-F238E27FC236}">
                <a16:creationId xmlns:a16="http://schemas.microsoft.com/office/drawing/2014/main" id="{9C1B8715-46B6-4459-B4F7-30B3B61D87B9}"/>
              </a:ext>
            </a:extLst>
          </p:cNvPr>
          <p:cNvGraphicFramePr>
            <a:graphicFrameLocks noGrp="1"/>
          </p:cNvGraphicFramePr>
          <p:nvPr>
            <p:ph type="tbl" sz="quarter" idx="13"/>
            <p:extLst>
              <p:ext uri="{D42A27DB-BD31-4B8C-83A1-F6EECF244321}">
                <p14:modId xmlns:p14="http://schemas.microsoft.com/office/powerpoint/2010/main" val="3831854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2181557"/>
                    </a:ext>
                  </a:extLst>
                </a:gridCol>
                <a:gridCol w="822960">
                  <a:extLst>
                    <a:ext uri="{9D8B030D-6E8A-4147-A177-3AD203B41FA5}">
                      <a16:colId xmlns:a16="http://schemas.microsoft.com/office/drawing/2014/main" val="914272468"/>
                    </a:ext>
                  </a:extLst>
                </a:gridCol>
                <a:gridCol w="822960">
                  <a:extLst>
                    <a:ext uri="{9D8B030D-6E8A-4147-A177-3AD203B41FA5}">
                      <a16:colId xmlns:a16="http://schemas.microsoft.com/office/drawing/2014/main" val="2172424171"/>
                    </a:ext>
                  </a:extLst>
                </a:gridCol>
                <a:gridCol w="822960">
                  <a:extLst>
                    <a:ext uri="{9D8B030D-6E8A-4147-A177-3AD203B41FA5}">
                      <a16:colId xmlns:a16="http://schemas.microsoft.com/office/drawing/2014/main" val="347598400"/>
                    </a:ext>
                  </a:extLst>
                </a:gridCol>
                <a:gridCol w="822960">
                  <a:extLst>
                    <a:ext uri="{9D8B030D-6E8A-4147-A177-3AD203B41FA5}">
                      <a16:colId xmlns:a16="http://schemas.microsoft.com/office/drawing/2014/main" val="1357697814"/>
                    </a:ext>
                  </a:extLst>
                </a:gridCol>
                <a:gridCol w="822960">
                  <a:extLst>
                    <a:ext uri="{9D8B030D-6E8A-4147-A177-3AD203B41FA5}">
                      <a16:colId xmlns:a16="http://schemas.microsoft.com/office/drawing/2014/main" val="2023810397"/>
                    </a:ext>
                  </a:extLst>
                </a:gridCol>
                <a:gridCol w="822960">
                  <a:extLst>
                    <a:ext uri="{9D8B030D-6E8A-4147-A177-3AD203B41FA5}">
                      <a16:colId xmlns:a16="http://schemas.microsoft.com/office/drawing/2014/main" val="3148012498"/>
                    </a:ext>
                  </a:extLst>
                </a:gridCol>
                <a:gridCol w="822960">
                  <a:extLst>
                    <a:ext uri="{9D8B030D-6E8A-4147-A177-3AD203B41FA5}">
                      <a16:colId xmlns:a16="http://schemas.microsoft.com/office/drawing/2014/main" val="3572142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1197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- 2018-08-17 12:00:17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dem dynamischen Unternehmen NIRCA Immobilien GmbH aus Markt Allhau viel Spaß mit Ihrem neuen Hyundai Santa Fe Platin 2,2 CRDi in der lässigen Außenfarbe titanum-silver mit 147 kW / 200 PS !
🤗
Wir hoffen Sie werden mit ihrem neuen Fahrzeug viele Kilometer zurücklegen und schöne Momente erleben!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253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- 2018-08-16 16:00:05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Nicole Tallian aus Oberpodgoria viel Spaß mit Ihrem neuen Subaru Forester mit 108 kW / 147 PS !
😁
Wir wünschen Ihnen viel Spaß mit Ihrem neuen Weggefährten,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3972710"/>
                  </a:ext>
                </a:extLst>
              </a:tr>
            </a:tbl>
          </a:graphicData>
        </a:graphic>
      </p:graphicFrame>
      <p:sp>
        <p:nvSpPr>
          <p:cNvPr id="4" name="Text Placeholder 3">
            <a:extLst>
              <a:ext uri="{FF2B5EF4-FFF2-40B4-BE49-F238E27FC236}">
                <a16:creationId xmlns:a16="http://schemas.microsoft.com/office/drawing/2014/main" id="{FA89428C-24AA-4456-A980-D3F3472073A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35504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738E-5644-413A-B031-8E47521BC074}"/>
              </a:ext>
            </a:extLst>
          </p:cNvPr>
          <p:cNvSpPr>
            <a:spLocks noGrp="1"/>
          </p:cNvSpPr>
          <p:nvPr>
            <p:ph type="title"/>
          </p:nvPr>
        </p:nvSpPr>
        <p:spPr/>
        <p:txBody>
          <a:bodyPr/>
          <a:lstStyle/>
          <a:p>
            <a:r>
              <a:rPr lang="de-DE"/>
              <a:t>Eigene Beiträge (Postings) + Reactions | Autohaus Fürst - 11 of 14</a:t>
            </a:r>
            <a:endParaRPr lang="en-US"/>
          </a:p>
        </p:txBody>
      </p:sp>
      <p:graphicFrame>
        <p:nvGraphicFramePr>
          <p:cNvPr id="5" name="Table Placeholder 4">
            <a:extLst>
              <a:ext uri="{FF2B5EF4-FFF2-40B4-BE49-F238E27FC236}">
                <a16:creationId xmlns:a16="http://schemas.microsoft.com/office/drawing/2014/main" id="{7B564265-4CFB-473E-8F5A-C8ABD26CFECF}"/>
              </a:ext>
            </a:extLst>
          </p:cNvPr>
          <p:cNvGraphicFramePr>
            <a:graphicFrameLocks noGrp="1"/>
          </p:cNvGraphicFramePr>
          <p:nvPr>
            <p:ph type="tbl" sz="quarter" idx="13"/>
            <p:extLst>
              <p:ext uri="{D42A27DB-BD31-4B8C-83A1-F6EECF244321}">
                <p14:modId xmlns:p14="http://schemas.microsoft.com/office/powerpoint/2010/main" val="177703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8164961"/>
                    </a:ext>
                  </a:extLst>
                </a:gridCol>
                <a:gridCol w="822960">
                  <a:extLst>
                    <a:ext uri="{9D8B030D-6E8A-4147-A177-3AD203B41FA5}">
                      <a16:colId xmlns:a16="http://schemas.microsoft.com/office/drawing/2014/main" val="2429178233"/>
                    </a:ext>
                  </a:extLst>
                </a:gridCol>
                <a:gridCol w="822960">
                  <a:extLst>
                    <a:ext uri="{9D8B030D-6E8A-4147-A177-3AD203B41FA5}">
                      <a16:colId xmlns:a16="http://schemas.microsoft.com/office/drawing/2014/main" val="956912646"/>
                    </a:ext>
                  </a:extLst>
                </a:gridCol>
                <a:gridCol w="822960">
                  <a:extLst>
                    <a:ext uri="{9D8B030D-6E8A-4147-A177-3AD203B41FA5}">
                      <a16:colId xmlns:a16="http://schemas.microsoft.com/office/drawing/2014/main" val="1205989362"/>
                    </a:ext>
                  </a:extLst>
                </a:gridCol>
                <a:gridCol w="822960">
                  <a:extLst>
                    <a:ext uri="{9D8B030D-6E8A-4147-A177-3AD203B41FA5}">
                      <a16:colId xmlns:a16="http://schemas.microsoft.com/office/drawing/2014/main" val="2170588492"/>
                    </a:ext>
                  </a:extLst>
                </a:gridCol>
                <a:gridCol w="822960">
                  <a:extLst>
                    <a:ext uri="{9D8B030D-6E8A-4147-A177-3AD203B41FA5}">
                      <a16:colId xmlns:a16="http://schemas.microsoft.com/office/drawing/2014/main" val="561498352"/>
                    </a:ext>
                  </a:extLst>
                </a:gridCol>
                <a:gridCol w="822960">
                  <a:extLst>
                    <a:ext uri="{9D8B030D-6E8A-4147-A177-3AD203B41FA5}">
                      <a16:colId xmlns:a16="http://schemas.microsoft.com/office/drawing/2014/main" val="2003531554"/>
                    </a:ext>
                  </a:extLst>
                </a:gridCol>
                <a:gridCol w="822960">
                  <a:extLst>
                    <a:ext uri="{9D8B030D-6E8A-4147-A177-3AD203B41FA5}">
                      <a16:colId xmlns:a16="http://schemas.microsoft.com/office/drawing/2014/main" val="3646815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891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- 2018-08-16 12:00:29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Gerersdorf bei Güssing und zwar an Hermine Frisch mit Ihrem neuen Hyundai ix20 GO 1,4  in der lässigen Farbe polar-white mit 66 kW / 90 PS !
😀
Wir wünschen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422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- 2018-08-11 16:00:14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Erich Fassl aus Litzelsdorf viel Spaß mit Seinem neuen Hyundai ix20 GO 1,4 in der lässigen Außenfarbe platinium-silver mit 66 kW / 90 PS !
😀
Wir wünschen Ihnen viel Spaß mit Ihrem neuen Weggefährten,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084389"/>
                  </a:ext>
                </a:extLst>
              </a:tr>
            </a:tbl>
          </a:graphicData>
        </a:graphic>
      </p:graphicFrame>
      <p:sp>
        <p:nvSpPr>
          <p:cNvPr id="4" name="Text Placeholder 3">
            <a:extLst>
              <a:ext uri="{FF2B5EF4-FFF2-40B4-BE49-F238E27FC236}">
                <a16:creationId xmlns:a16="http://schemas.microsoft.com/office/drawing/2014/main" id="{4BB312CF-3A64-4B9E-B3C4-BFF22C0EE77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1044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EB67-B3B1-4B0B-84EF-C14B0015573C}"/>
              </a:ext>
            </a:extLst>
          </p:cNvPr>
          <p:cNvSpPr>
            <a:spLocks noGrp="1"/>
          </p:cNvSpPr>
          <p:nvPr>
            <p:ph type="title"/>
          </p:nvPr>
        </p:nvSpPr>
        <p:spPr/>
        <p:txBody>
          <a:bodyPr/>
          <a:lstStyle/>
          <a:p>
            <a:r>
              <a:rPr lang="de-DE"/>
              <a:t>Eigene Beiträge (Postings) + Reactions | Autohaus Fürst - 12 of 14</a:t>
            </a:r>
            <a:endParaRPr lang="en-US"/>
          </a:p>
        </p:txBody>
      </p:sp>
      <p:graphicFrame>
        <p:nvGraphicFramePr>
          <p:cNvPr id="5" name="Table Placeholder 4">
            <a:extLst>
              <a:ext uri="{FF2B5EF4-FFF2-40B4-BE49-F238E27FC236}">
                <a16:creationId xmlns:a16="http://schemas.microsoft.com/office/drawing/2014/main" id="{984910DD-8F0F-4FBC-8489-B6E9EDFB77F2}"/>
              </a:ext>
            </a:extLst>
          </p:cNvPr>
          <p:cNvGraphicFramePr>
            <a:graphicFrameLocks noGrp="1"/>
          </p:cNvGraphicFramePr>
          <p:nvPr>
            <p:ph type="tbl" sz="quarter" idx="13"/>
            <p:extLst>
              <p:ext uri="{D42A27DB-BD31-4B8C-83A1-F6EECF244321}">
                <p14:modId xmlns:p14="http://schemas.microsoft.com/office/powerpoint/2010/main" val="277889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9123167"/>
                    </a:ext>
                  </a:extLst>
                </a:gridCol>
                <a:gridCol w="822960">
                  <a:extLst>
                    <a:ext uri="{9D8B030D-6E8A-4147-A177-3AD203B41FA5}">
                      <a16:colId xmlns:a16="http://schemas.microsoft.com/office/drawing/2014/main" val="3489081613"/>
                    </a:ext>
                  </a:extLst>
                </a:gridCol>
                <a:gridCol w="822960">
                  <a:extLst>
                    <a:ext uri="{9D8B030D-6E8A-4147-A177-3AD203B41FA5}">
                      <a16:colId xmlns:a16="http://schemas.microsoft.com/office/drawing/2014/main" val="3379915849"/>
                    </a:ext>
                  </a:extLst>
                </a:gridCol>
                <a:gridCol w="822960">
                  <a:extLst>
                    <a:ext uri="{9D8B030D-6E8A-4147-A177-3AD203B41FA5}">
                      <a16:colId xmlns:a16="http://schemas.microsoft.com/office/drawing/2014/main" val="1742395519"/>
                    </a:ext>
                  </a:extLst>
                </a:gridCol>
                <a:gridCol w="822960">
                  <a:extLst>
                    <a:ext uri="{9D8B030D-6E8A-4147-A177-3AD203B41FA5}">
                      <a16:colId xmlns:a16="http://schemas.microsoft.com/office/drawing/2014/main" val="2085471822"/>
                    </a:ext>
                  </a:extLst>
                </a:gridCol>
                <a:gridCol w="822960">
                  <a:extLst>
                    <a:ext uri="{9D8B030D-6E8A-4147-A177-3AD203B41FA5}">
                      <a16:colId xmlns:a16="http://schemas.microsoft.com/office/drawing/2014/main" val="3328451816"/>
                    </a:ext>
                  </a:extLst>
                </a:gridCol>
                <a:gridCol w="822960">
                  <a:extLst>
                    <a:ext uri="{9D8B030D-6E8A-4147-A177-3AD203B41FA5}">
                      <a16:colId xmlns:a16="http://schemas.microsoft.com/office/drawing/2014/main" val="1175575218"/>
                    </a:ext>
                  </a:extLst>
                </a:gridCol>
                <a:gridCol w="822960">
                  <a:extLst>
                    <a:ext uri="{9D8B030D-6E8A-4147-A177-3AD203B41FA5}">
                      <a16:colId xmlns:a16="http://schemas.microsoft.com/office/drawing/2014/main" val="360790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185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- 2018-08-11 12:00:14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Thomas Linzer, dem Präsident der Oberwart Gunners viel Spaß  mit Seinem neuen Toyota Rav4 mit 105 kW / 143 PS in der coolen Farbe anthrazit-metallic! 
🏀🏀
Wie immer unfallfreie Fahrt - wir wünschen tolle Erlebnisse!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031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- 2018-08-11 11:02:38 </a:t>
                      </a:r>
                      <a:r>
                        <a:rPr kumimoji="0" lang="en-US" sz="1000" b="0" i="0" u="none" strike="noStrike" kern="1200" cap="none" spc="0" normalizeH="0" baseline="0" noProof="0">
                          <a:ln>
                            <a:noFill/>
                          </a:ln>
                          <a:solidFill>
                            <a:prstClr val="black"/>
                          </a:solidFill>
                          <a:effectLst/>
                          <a:uLnTx/>
                          <a:uFillTx/>
                          <a:latin typeface="+mn-lt"/>
                          <a:ea typeface="+mn-ea"/>
                          <a:cs typeface="+mn-cs"/>
                        </a:rPr>
                        <a:t> 
 Hyundai hat im Rahmen der Comic Con in San Diego den Kona Iron Man Edition gezeigt, Start ist im ersten Quartal 2019. 🤖 
Die Iron Man Edition soll weltweit in einer streng limitierten Auflage erhältlich sein und nicht nur die Comic-Fans ansprechen. 🤖🤘
🔗 Quelle: Heute, vom 10. August 2018 - Link: https://buff.ly/2OYmTT7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454008"/>
                  </a:ext>
                </a:extLst>
              </a:tr>
            </a:tbl>
          </a:graphicData>
        </a:graphic>
      </p:graphicFrame>
      <p:sp>
        <p:nvSpPr>
          <p:cNvPr id="4" name="Text Placeholder 3">
            <a:extLst>
              <a:ext uri="{FF2B5EF4-FFF2-40B4-BE49-F238E27FC236}">
                <a16:creationId xmlns:a16="http://schemas.microsoft.com/office/drawing/2014/main" id="{A96B5D4D-A786-4701-BBA5-68A41930F23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84635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2B14-8C6E-4718-BD85-7F96DB3508A7}"/>
              </a:ext>
            </a:extLst>
          </p:cNvPr>
          <p:cNvSpPr>
            <a:spLocks noGrp="1"/>
          </p:cNvSpPr>
          <p:nvPr>
            <p:ph type="title"/>
          </p:nvPr>
        </p:nvSpPr>
        <p:spPr/>
        <p:txBody>
          <a:bodyPr/>
          <a:lstStyle/>
          <a:p>
            <a:r>
              <a:rPr lang="de-DE"/>
              <a:t>Eigene Beiträge (Postings) + Reactions | Autohaus Fürst - 13 of 14</a:t>
            </a:r>
            <a:endParaRPr lang="en-US"/>
          </a:p>
        </p:txBody>
      </p:sp>
      <p:graphicFrame>
        <p:nvGraphicFramePr>
          <p:cNvPr id="5" name="Table Placeholder 4">
            <a:extLst>
              <a:ext uri="{FF2B5EF4-FFF2-40B4-BE49-F238E27FC236}">
                <a16:creationId xmlns:a16="http://schemas.microsoft.com/office/drawing/2014/main" id="{71C9E643-C5ED-4510-A947-F749050296A3}"/>
              </a:ext>
            </a:extLst>
          </p:cNvPr>
          <p:cNvGraphicFramePr>
            <a:graphicFrameLocks noGrp="1"/>
          </p:cNvGraphicFramePr>
          <p:nvPr>
            <p:ph type="tbl" sz="quarter" idx="13"/>
            <p:extLst>
              <p:ext uri="{D42A27DB-BD31-4B8C-83A1-F6EECF244321}">
                <p14:modId xmlns:p14="http://schemas.microsoft.com/office/powerpoint/2010/main" val="302972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8541842"/>
                    </a:ext>
                  </a:extLst>
                </a:gridCol>
                <a:gridCol w="822960">
                  <a:extLst>
                    <a:ext uri="{9D8B030D-6E8A-4147-A177-3AD203B41FA5}">
                      <a16:colId xmlns:a16="http://schemas.microsoft.com/office/drawing/2014/main" val="2355874812"/>
                    </a:ext>
                  </a:extLst>
                </a:gridCol>
                <a:gridCol w="822960">
                  <a:extLst>
                    <a:ext uri="{9D8B030D-6E8A-4147-A177-3AD203B41FA5}">
                      <a16:colId xmlns:a16="http://schemas.microsoft.com/office/drawing/2014/main" val="107558694"/>
                    </a:ext>
                  </a:extLst>
                </a:gridCol>
                <a:gridCol w="822960">
                  <a:extLst>
                    <a:ext uri="{9D8B030D-6E8A-4147-A177-3AD203B41FA5}">
                      <a16:colId xmlns:a16="http://schemas.microsoft.com/office/drawing/2014/main" val="280279540"/>
                    </a:ext>
                  </a:extLst>
                </a:gridCol>
                <a:gridCol w="822960">
                  <a:extLst>
                    <a:ext uri="{9D8B030D-6E8A-4147-A177-3AD203B41FA5}">
                      <a16:colId xmlns:a16="http://schemas.microsoft.com/office/drawing/2014/main" val="4167137774"/>
                    </a:ext>
                  </a:extLst>
                </a:gridCol>
                <a:gridCol w="822960">
                  <a:extLst>
                    <a:ext uri="{9D8B030D-6E8A-4147-A177-3AD203B41FA5}">
                      <a16:colId xmlns:a16="http://schemas.microsoft.com/office/drawing/2014/main" val="3159710439"/>
                    </a:ext>
                  </a:extLst>
                </a:gridCol>
                <a:gridCol w="822960">
                  <a:extLst>
                    <a:ext uri="{9D8B030D-6E8A-4147-A177-3AD203B41FA5}">
                      <a16:colId xmlns:a16="http://schemas.microsoft.com/office/drawing/2014/main" val="2768265268"/>
                    </a:ext>
                  </a:extLst>
                </a:gridCol>
                <a:gridCol w="822960">
                  <a:extLst>
                    <a:ext uri="{9D8B030D-6E8A-4147-A177-3AD203B41FA5}">
                      <a16:colId xmlns:a16="http://schemas.microsoft.com/office/drawing/2014/main" val="3694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7270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- 2018-08-10 16:00:33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Rumpersdorf und zwar an Familie Bruckner mit Ihrem neuen Hyundai ix35 Premium 2,0 CRDi 4WD in der lässigen Farbe steel-grey mit 100 kW / 136 PS !
😀
Familie Bruckner, wir wünschen Euch abertausende gute Kilometer und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74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- 2018-08-10 12:00:00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Tamara Gerbasich aus Holzschlag viel Spaß mit Ihrem neuen Hyundai ix20 GO  in der lässigen Außenfarbe micron-grey mit 66 kW / 90 PS !
😀
Frau Gerbasich, wir wünschen Ihnen abertausende gute Kilometer und unfallfreie Fahrt mit Ihrem neuen Hyundai ix20 GO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9298751"/>
                  </a:ext>
                </a:extLst>
              </a:tr>
            </a:tbl>
          </a:graphicData>
        </a:graphic>
      </p:graphicFrame>
      <p:sp>
        <p:nvSpPr>
          <p:cNvPr id="4" name="Text Placeholder 3">
            <a:extLst>
              <a:ext uri="{FF2B5EF4-FFF2-40B4-BE49-F238E27FC236}">
                <a16:creationId xmlns:a16="http://schemas.microsoft.com/office/drawing/2014/main" id="{E10CFB99-EE68-4FEF-AED1-2CCBA8EE4AF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45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B6301-3E96-48BD-92E0-0B1A4D76FDB0}"/>
              </a:ext>
            </a:extLst>
          </p:cNvPr>
          <p:cNvSpPr>
            <a:spLocks noGrp="1"/>
          </p:cNvSpPr>
          <p:nvPr>
            <p:ph type="title"/>
          </p:nvPr>
        </p:nvSpPr>
        <p:spPr/>
        <p:txBody>
          <a:bodyPr/>
          <a:lstStyle/>
          <a:p>
            <a:r>
              <a:rPr lang="de-DE"/>
              <a:t>Eigene Beiträge (Postings) + Reactions | Autohaus Fürst - 14 of 14</a:t>
            </a:r>
            <a:endParaRPr lang="en-US"/>
          </a:p>
        </p:txBody>
      </p:sp>
      <p:graphicFrame>
        <p:nvGraphicFramePr>
          <p:cNvPr id="5" name="Table Placeholder 4">
            <a:extLst>
              <a:ext uri="{FF2B5EF4-FFF2-40B4-BE49-F238E27FC236}">
                <a16:creationId xmlns:a16="http://schemas.microsoft.com/office/drawing/2014/main" id="{2DCF9C45-805C-47AC-8926-A04C543F44E2}"/>
              </a:ext>
            </a:extLst>
          </p:cNvPr>
          <p:cNvGraphicFramePr>
            <a:graphicFrameLocks noGrp="1"/>
          </p:cNvGraphicFramePr>
          <p:nvPr>
            <p:ph type="tbl" sz="quarter" idx="13"/>
            <p:extLst>
              <p:ext uri="{D42A27DB-BD31-4B8C-83A1-F6EECF244321}">
                <p14:modId xmlns:p14="http://schemas.microsoft.com/office/powerpoint/2010/main" val="300093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2889438"/>
                    </a:ext>
                  </a:extLst>
                </a:gridCol>
                <a:gridCol w="822960">
                  <a:extLst>
                    <a:ext uri="{9D8B030D-6E8A-4147-A177-3AD203B41FA5}">
                      <a16:colId xmlns:a16="http://schemas.microsoft.com/office/drawing/2014/main" val="1686262783"/>
                    </a:ext>
                  </a:extLst>
                </a:gridCol>
                <a:gridCol w="822960">
                  <a:extLst>
                    <a:ext uri="{9D8B030D-6E8A-4147-A177-3AD203B41FA5}">
                      <a16:colId xmlns:a16="http://schemas.microsoft.com/office/drawing/2014/main" val="2141335288"/>
                    </a:ext>
                  </a:extLst>
                </a:gridCol>
                <a:gridCol w="822960">
                  <a:extLst>
                    <a:ext uri="{9D8B030D-6E8A-4147-A177-3AD203B41FA5}">
                      <a16:colId xmlns:a16="http://schemas.microsoft.com/office/drawing/2014/main" val="310991615"/>
                    </a:ext>
                  </a:extLst>
                </a:gridCol>
                <a:gridCol w="822960">
                  <a:extLst>
                    <a:ext uri="{9D8B030D-6E8A-4147-A177-3AD203B41FA5}">
                      <a16:colId xmlns:a16="http://schemas.microsoft.com/office/drawing/2014/main" val="4023496379"/>
                    </a:ext>
                  </a:extLst>
                </a:gridCol>
                <a:gridCol w="822960">
                  <a:extLst>
                    <a:ext uri="{9D8B030D-6E8A-4147-A177-3AD203B41FA5}">
                      <a16:colId xmlns:a16="http://schemas.microsoft.com/office/drawing/2014/main" val="2412140181"/>
                    </a:ext>
                  </a:extLst>
                </a:gridCol>
                <a:gridCol w="822960">
                  <a:extLst>
                    <a:ext uri="{9D8B030D-6E8A-4147-A177-3AD203B41FA5}">
                      <a16:colId xmlns:a16="http://schemas.microsoft.com/office/drawing/2014/main" val="1249876878"/>
                    </a:ext>
                  </a:extLst>
                </a:gridCol>
                <a:gridCol w="822960">
                  <a:extLst>
                    <a:ext uri="{9D8B030D-6E8A-4147-A177-3AD203B41FA5}">
                      <a16:colId xmlns:a16="http://schemas.microsoft.com/office/drawing/2014/main" val="86248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8661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- 2018-08-09 16:00:26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Neumarkt und zwar an Familie David mit Ihrem neuen Hyundai Kona Comfort T-GDi 2WD in der lässigen Farbe dark-knight mit 88 kW / 120 PS !
😄
Allzeit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0252421"/>
                  </a:ext>
                </a:extLst>
              </a:tr>
            </a:tbl>
          </a:graphicData>
        </a:graphic>
      </p:graphicFrame>
      <p:sp>
        <p:nvSpPr>
          <p:cNvPr id="4" name="Text Placeholder 3">
            <a:extLst>
              <a:ext uri="{FF2B5EF4-FFF2-40B4-BE49-F238E27FC236}">
                <a16:creationId xmlns:a16="http://schemas.microsoft.com/office/drawing/2014/main" id="{4D82B848-5C6F-4157-9417-6FC9FBF973D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62074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4F56-38F7-497B-95CE-4C87C379F9A0}"/>
              </a:ext>
            </a:extLst>
          </p:cNvPr>
          <p:cNvSpPr>
            <a:spLocks noGrp="1"/>
          </p:cNvSpPr>
          <p:nvPr>
            <p:ph type="title"/>
          </p:nvPr>
        </p:nvSpPr>
        <p:spPr/>
        <p:txBody>
          <a:bodyPr/>
          <a:lstStyle/>
          <a:p>
            <a:r>
              <a:rPr lang="en-US"/>
              <a:t>Postings/Wochentag | Autohaus Fürst</a:t>
            </a:r>
          </a:p>
        </p:txBody>
      </p:sp>
      <p:graphicFrame>
        <p:nvGraphicFramePr>
          <p:cNvPr id="6" name="Chart Placeholder 5">
            <a:extLst>
              <a:ext uri="{FF2B5EF4-FFF2-40B4-BE49-F238E27FC236}">
                <a16:creationId xmlns:a16="http://schemas.microsoft.com/office/drawing/2014/main" id="{0E941129-5D23-40B9-BA92-F7D89C147F87}"/>
              </a:ext>
            </a:extLst>
          </p:cNvPr>
          <p:cNvGraphicFramePr>
            <a:graphicFrameLocks noGrp="1"/>
          </p:cNvGraphicFramePr>
          <p:nvPr>
            <p:ph type="chart" sz="quarter" idx="13"/>
            <p:extLst>
              <p:ext uri="{D42A27DB-BD31-4B8C-83A1-F6EECF244321}">
                <p14:modId xmlns:p14="http://schemas.microsoft.com/office/powerpoint/2010/main" val="1742806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AB76D-52DC-4A18-AD7B-88D565E8F12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E533F65-1E9D-4447-A551-076D41D05B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5634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2D624-A918-4DF5-8DF0-C3F6A3CAA01D}"/>
              </a:ext>
            </a:extLst>
          </p:cNvPr>
          <p:cNvSpPr>
            <a:spLocks noGrp="1"/>
          </p:cNvSpPr>
          <p:nvPr>
            <p:ph type="title"/>
          </p:nvPr>
        </p:nvSpPr>
        <p:spPr/>
        <p:txBody>
          <a:bodyPr/>
          <a:lstStyle/>
          <a:p>
            <a:r>
              <a:rPr lang="en-US"/>
              <a:t>Postingtypen (Verteilung) | Autohaus Fürst</a:t>
            </a:r>
          </a:p>
        </p:txBody>
      </p:sp>
      <p:graphicFrame>
        <p:nvGraphicFramePr>
          <p:cNvPr id="6" name="Chart Placeholder 5">
            <a:extLst>
              <a:ext uri="{FF2B5EF4-FFF2-40B4-BE49-F238E27FC236}">
                <a16:creationId xmlns:a16="http://schemas.microsoft.com/office/drawing/2014/main" id="{72160634-55C0-4619-A29A-97EA84031BAE}"/>
              </a:ext>
            </a:extLst>
          </p:cNvPr>
          <p:cNvGraphicFramePr>
            <a:graphicFrameLocks noGrp="1"/>
          </p:cNvGraphicFramePr>
          <p:nvPr>
            <p:ph type="chart" sz="quarter" idx="13"/>
            <p:extLst>
              <p:ext uri="{D42A27DB-BD31-4B8C-83A1-F6EECF244321}">
                <p14:modId xmlns:p14="http://schemas.microsoft.com/office/powerpoint/2010/main" val="12970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F5A54-145B-401A-B574-3CC9497B7D5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3443509-20EE-405A-981F-3D0093DF0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187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2ECC5-8643-4CE4-AAB0-53E5006E8686}"/>
              </a:ext>
            </a:extLst>
          </p:cNvPr>
          <p:cNvSpPr>
            <a:spLocks noGrp="1"/>
          </p:cNvSpPr>
          <p:nvPr>
            <p:ph type="title"/>
          </p:nvPr>
        </p:nvSpPr>
        <p:spPr/>
        <p:txBody>
          <a:bodyPr/>
          <a:lstStyle/>
          <a:p>
            <a:r>
              <a:rPr lang="en-US"/>
              <a:t>Interaktionsrate/Postingtyp | Autohaus Fürst</a:t>
            </a:r>
          </a:p>
        </p:txBody>
      </p:sp>
      <p:graphicFrame>
        <p:nvGraphicFramePr>
          <p:cNvPr id="6" name="Chart Placeholder 5">
            <a:extLst>
              <a:ext uri="{FF2B5EF4-FFF2-40B4-BE49-F238E27FC236}">
                <a16:creationId xmlns:a16="http://schemas.microsoft.com/office/drawing/2014/main" id="{8B99B17E-96AE-42DC-AB99-A6376C35BAFF}"/>
              </a:ext>
            </a:extLst>
          </p:cNvPr>
          <p:cNvGraphicFramePr>
            <a:graphicFrameLocks noGrp="1"/>
          </p:cNvGraphicFramePr>
          <p:nvPr>
            <p:ph type="chart" sz="quarter" idx="13"/>
            <p:extLst>
              <p:ext uri="{D42A27DB-BD31-4B8C-83A1-F6EECF244321}">
                <p14:modId xmlns:p14="http://schemas.microsoft.com/office/powerpoint/2010/main" val="4276293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36AB1-8048-4C0F-AD8D-6EF3BC427C3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5EA47C2-EA26-4BCB-87A5-25187AF402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471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A153-6B56-45A3-997C-7B952359CAF7}"/>
              </a:ext>
            </a:extLst>
          </p:cNvPr>
          <p:cNvSpPr>
            <a:spLocks noGrp="1"/>
          </p:cNvSpPr>
          <p:nvPr>
            <p:ph type="title"/>
          </p:nvPr>
        </p:nvSpPr>
        <p:spPr/>
        <p:txBody>
          <a:bodyPr/>
          <a:lstStyle/>
          <a:p>
            <a:r>
              <a:rPr lang="de-DE"/>
              <a:t>Postings von Fans (Nutzern) | Autohaus Fürst</a:t>
            </a:r>
            <a:endParaRPr lang="en-US"/>
          </a:p>
        </p:txBody>
      </p:sp>
      <p:graphicFrame>
        <p:nvGraphicFramePr>
          <p:cNvPr id="5" name="Table Placeholder 4">
            <a:extLst>
              <a:ext uri="{FF2B5EF4-FFF2-40B4-BE49-F238E27FC236}">
                <a16:creationId xmlns:a16="http://schemas.microsoft.com/office/drawing/2014/main" id="{EF6BB047-1DB4-47BD-B2D4-0E034EEF21F8}"/>
              </a:ext>
            </a:extLst>
          </p:cNvPr>
          <p:cNvGraphicFramePr>
            <a:graphicFrameLocks noGrp="1"/>
          </p:cNvGraphicFramePr>
          <p:nvPr>
            <p:ph type="tbl" sz="quarter" idx="13"/>
            <p:extLst>
              <p:ext uri="{D42A27DB-BD31-4B8C-83A1-F6EECF244321}">
                <p14:modId xmlns:p14="http://schemas.microsoft.com/office/powerpoint/2010/main" val="234412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0452273"/>
                    </a:ext>
                  </a:extLst>
                </a:gridCol>
                <a:gridCol w="822960">
                  <a:extLst>
                    <a:ext uri="{9D8B030D-6E8A-4147-A177-3AD203B41FA5}">
                      <a16:colId xmlns:a16="http://schemas.microsoft.com/office/drawing/2014/main" val="2613004396"/>
                    </a:ext>
                  </a:extLst>
                </a:gridCol>
                <a:gridCol w="822960">
                  <a:extLst>
                    <a:ext uri="{9D8B030D-6E8A-4147-A177-3AD203B41FA5}">
                      <a16:colId xmlns:a16="http://schemas.microsoft.com/office/drawing/2014/main" val="1368619916"/>
                    </a:ext>
                  </a:extLst>
                </a:gridCol>
                <a:gridCol w="822960">
                  <a:extLst>
                    <a:ext uri="{9D8B030D-6E8A-4147-A177-3AD203B41FA5}">
                      <a16:colId xmlns:a16="http://schemas.microsoft.com/office/drawing/2014/main" val="3642635291"/>
                    </a:ext>
                  </a:extLst>
                </a:gridCol>
                <a:gridCol w="822960">
                  <a:extLst>
                    <a:ext uri="{9D8B030D-6E8A-4147-A177-3AD203B41FA5}">
                      <a16:colId xmlns:a16="http://schemas.microsoft.com/office/drawing/2014/main" val="847046665"/>
                    </a:ext>
                  </a:extLst>
                </a:gridCol>
                <a:gridCol w="822960">
                  <a:extLst>
                    <a:ext uri="{9D8B030D-6E8A-4147-A177-3AD203B41FA5}">
                      <a16:colId xmlns:a16="http://schemas.microsoft.com/office/drawing/2014/main" val="288607635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264917663"/>
                  </a:ext>
                </a:extLst>
              </a:tr>
              <a:tr h="370840">
                <a:tc>
                  <a:txBody>
                    <a:bodyPr/>
                    <a:lstStyle/>
                    <a:p>
                      <a:r>
                        <a:rPr lang="de-DE" sz="1000" b="1"/>
                        <a:t> Autohaus Fürst </a:t>
                      </a:r>
                      <a:r>
                        <a:rPr lang="de-DE" sz="1000"/>
                        <a:t> got a post by </a:t>
                      </a:r>
                      <a:r>
                        <a:rPr lang="de-DE" sz="1000" b="1"/>
                        <a:t> n/a - 2018-08-07 17:11:38 </a:t>
                      </a:r>
                      <a:r>
                        <a:rPr lang="de-DE" sz="1000"/>
                        <a:t>
 Ich wurde von der Firma bestens beraten und betreut. Die Kaufabwicklung verlief zu vollster Zufriedenheit.</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08/07/2018 17:54:36</a:t>
                      </a:r>
                    </a:p>
                  </a:txBody>
                  <a:tcPr/>
                </a:tc>
                <a:extLst>
                  <a:ext uri="{0D108BD9-81ED-4DB2-BD59-A6C34878D82A}">
                    <a16:rowId xmlns:a16="http://schemas.microsoft.com/office/drawing/2014/main" val="3866881257"/>
                  </a:ext>
                </a:extLst>
              </a:tr>
            </a:tbl>
          </a:graphicData>
        </a:graphic>
      </p:graphicFrame>
      <p:sp>
        <p:nvSpPr>
          <p:cNvPr id="4" name="Text Placeholder 3">
            <a:extLst>
              <a:ext uri="{FF2B5EF4-FFF2-40B4-BE49-F238E27FC236}">
                <a16:creationId xmlns:a16="http://schemas.microsoft.com/office/drawing/2014/main" id="{B368511B-CC98-4BF5-9054-2E237AA96F4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67384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B8CBE-942F-451E-85C0-6216A100C410}"/>
              </a:ext>
            </a:extLst>
          </p:cNvPr>
          <p:cNvSpPr>
            <a:spLocks noGrp="1"/>
          </p:cNvSpPr>
          <p:nvPr>
            <p:ph type="title"/>
          </p:nvPr>
        </p:nvSpPr>
        <p:spPr/>
        <p:txBody>
          <a:bodyPr/>
          <a:lstStyle/>
          <a:p>
            <a:r>
              <a:rPr lang="en-US"/>
              <a:t>Antwortzeit | Autohaus Fürst</a:t>
            </a:r>
          </a:p>
        </p:txBody>
      </p:sp>
      <p:graphicFrame>
        <p:nvGraphicFramePr>
          <p:cNvPr id="6" name="Chart Placeholder 5">
            <a:extLst>
              <a:ext uri="{FF2B5EF4-FFF2-40B4-BE49-F238E27FC236}">
                <a16:creationId xmlns:a16="http://schemas.microsoft.com/office/drawing/2014/main" id="{EFC3DBF0-D477-4714-A3A3-046842493116}"/>
              </a:ext>
            </a:extLst>
          </p:cNvPr>
          <p:cNvGraphicFramePr>
            <a:graphicFrameLocks noGrp="1"/>
          </p:cNvGraphicFramePr>
          <p:nvPr>
            <p:ph type="chart" sz="quarter" idx="13"/>
            <p:extLst>
              <p:ext uri="{D42A27DB-BD31-4B8C-83A1-F6EECF244321}">
                <p14:modId xmlns:p14="http://schemas.microsoft.com/office/powerpoint/2010/main" val="1514053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98573-4B78-47A4-BF43-4D6F9D5A322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55295F9-51C5-4831-B176-74ECFA3A8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044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C6E3-995D-494F-802A-90F3CED7B5EF}"/>
              </a:ext>
            </a:extLst>
          </p:cNvPr>
          <p:cNvSpPr>
            <a:spLocks noGrp="1"/>
          </p:cNvSpPr>
          <p:nvPr>
            <p:ph type="title"/>
          </p:nvPr>
        </p:nvSpPr>
        <p:spPr/>
        <p:txBody>
          <a:bodyPr/>
          <a:lstStyle/>
          <a:p>
            <a:r>
              <a:rPr lang="de-DE"/>
              <a:t>Facebook Check Ins | Autohaus Fürst</a:t>
            </a:r>
            <a:endParaRPr lang="en-US"/>
          </a:p>
        </p:txBody>
      </p:sp>
      <p:graphicFrame>
        <p:nvGraphicFramePr>
          <p:cNvPr id="6" name="Chart Placeholder 5">
            <a:extLst>
              <a:ext uri="{FF2B5EF4-FFF2-40B4-BE49-F238E27FC236}">
                <a16:creationId xmlns:a16="http://schemas.microsoft.com/office/drawing/2014/main" id="{AA91B33A-83B5-4721-9D3A-0C04BE1CBDC9}"/>
              </a:ext>
            </a:extLst>
          </p:cNvPr>
          <p:cNvGraphicFramePr>
            <a:graphicFrameLocks noGrp="1"/>
          </p:cNvGraphicFramePr>
          <p:nvPr>
            <p:ph type="chart" sz="quarter" idx="13"/>
            <p:extLst>
              <p:ext uri="{D42A27DB-BD31-4B8C-83A1-F6EECF244321}">
                <p14:modId xmlns:p14="http://schemas.microsoft.com/office/powerpoint/2010/main" val="3341478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8EAAC-31FC-452C-94C4-D121D24B9E5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005D437-10AA-45DD-8ADD-F65B977F5A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363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1447-B2C6-4F2E-977B-0547B8F9F627}"/>
              </a:ext>
            </a:extLst>
          </p:cNvPr>
          <p:cNvSpPr>
            <a:spLocks noGrp="1"/>
          </p:cNvSpPr>
          <p:nvPr>
            <p:ph type="title"/>
          </p:nvPr>
        </p:nvSpPr>
        <p:spPr/>
        <p:txBody>
          <a:bodyPr/>
          <a:lstStyle/>
          <a:p>
            <a:r>
              <a:rPr lang="en-US"/>
              <a:t>Fan Demographie | Autohaus Fürst</a:t>
            </a:r>
          </a:p>
        </p:txBody>
      </p:sp>
      <p:graphicFrame>
        <p:nvGraphicFramePr>
          <p:cNvPr id="6" name="Chart Placeholder 5">
            <a:extLst>
              <a:ext uri="{FF2B5EF4-FFF2-40B4-BE49-F238E27FC236}">
                <a16:creationId xmlns:a16="http://schemas.microsoft.com/office/drawing/2014/main" id="{7C6811DF-9340-4501-BE5F-9A0CC50B6A74}"/>
              </a:ext>
            </a:extLst>
          </p:cNvPr>
          <p:cNvGraphicFramePr>
            <a:graphicFrameLocks noGrp="1"/>
          </p:cNvGraphicFramePr>
          <p:nvPr>
            <p:ph type="chart" sz="quarter" idx="13"/>
            <p:extLst>
              <p:ext uri="{D42A27DB-BD31-4B8C-83A1-F6EECF244321}">
                <p14:modId xmlns:p14="http://schemas.microsoft.com/office/powerpoint/2010/main" val="4048315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32BF4-5055-4800-9B69-05A2FC136B5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E1D0C09-D4CC-455F-993E-5636512B75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214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679E-6F77-46E6-9E18-C4EDED3D5E7D}"/>
              </a:ext>
            </a:extLst>
          </p:cNvPr>
          <p:cNvSpPr>
            <a:spLocks noGrp="1"/>
          </p:cNvSpPr>
          <p:nvPr>
            <p:ph type="title"/>
          </p:nvPr>
        </p:nvSpPr>
        <p:spPr/>
        <p:txBody>
          <a:bodyPr/>
          <a:lstStyle/>
          <a:p>
            <a:r>
              <a:rPr lang="en-US"/>
              <a:t>Page Fans Online | Autohaus Fürst</a:t>
            </a:r>
          </a:p>
        </p:txBody>
      </p:sp>
      <p:graphicFrame>
        <p:nvGraphicFramePr>
          <p:cNvPr id="6" name="Chart Placeholder 5">
            <a:extLst>
              <a:ext uri="{FF2B5EF4-FFF2-40B4-BE49-F238E27FC236}">
                <a16:creationId xmlns:a16="http://schemas.microsoft.com/office/drawing/2014/main" id="{77B60512-503F-4487-A030-0D2045E2E0D7}"/>
              </a:ext>
            </a:extLst>
          </p:cNvPr>
          <p:cNvGraphicFramePr>
            <a:graphicFrameLocks noGrp="1"/>
          </p:cNvGraphicFramePr>
          <p:nvPr>
            <p:ph type="chart" sz="quarter" idx="13"/>
            <p:extLst>
              <p:ext uri="{D42A27DB-BD31-4B8C-83A1-F6EECF244321}">
                <p14:modId xmlns:p14="http://schemas.microsoft.com/office/powerpoint/2010/main" val="2105112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2FC75A-91A0-4ABA-8C09-24B1B5700CA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5C2235B-5E07-493C-BE8C-AF9105197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8834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1598</Words>
  <Application>Microsoft Office PowerPoint</Application>
  <PresentationFormat>On-screen Show (4:3)</PresentationFormat>
  <Paragraphs>762</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Page Report</vt:lpstr>
      <vt:lpstr>Wichtigste Werte (KPI's) | Autohaus Fürst</vt:lpstr>
      <vt:lpstr>Fans (Übersicht) | Autohaus Fürst</vt:lpstr>
      <vt:lpstr>Key Metrics Table w. User Post RR | Autohaus Fürst</vt:lpstr>
      <vt:lpstr>Facebook Fans Total | Autohaus Fürst</vt:lpstr>
      <vt:lpstr>Eigene Beiträge (Postings) | Autohaus Fürst - 1 of 12</vt:lpstr>
      <vt:lpstr>Eigene Beiträge (Postings) | Autohaus Fürst - 2 of 12</vt:lpstr>
      <vt:lpstr>Eigene Beiträge (Postings) | Autohaus Fürst - 3 of 12</vt:lpstr>
      <vt:lpstr>Eigene Beiträge (Postings) | Autohaus Fürst - 4 of 12</vt:lpstr>
      <vt:lpstr>Eigene Beiträge (Postings) | Autohaus Fürst - 5 of 12</vt:lpstr>
      <vt:lpstr>Eigene Beiträge (Postings) | Autohaus Fürst - 6 of 12</vt:lpstr>
      <vt:lpstr>Eigene Beiträge (Postings) | Autohaus Fürst - 7 of 12</vt:lpstr>
      <vt:lpstr>Eigene Beiträge (Postings) | Autohaus Fürst - 8 of 12</vt:lpstr>
      <vt:lpstr>Eigene Beiträge (Postings) | Autohaus Fürst - 9 of 12</vt:lpstr>
      <vt:lpstr>Eigene Beiträge (Postings) | Autohaus Fürst - 10 of 12</vt:lpstr>
      <vt:lpstr>Eigene Beiträge (Postings) | Autohaus Fürst - 11 of 12</vt:lpstr>
      <vt:lpstr>Eigene Beiträge (Postings) | Autohaus Fürst - 12 of 12</vt:lpstr>
      <vt:lpstr>Eigene Beiträge (Postings) + Reactions | Autohaus Fürst - 1 of 14</vt:lpstr>
      <vt:lpstr>Eigene Beiträge (Postings) + Reactions | Autohaus Fürst - 2 of 14</vt:lpstr>
      <vt:lpstr>Eigene Beiträge (Postings) + Reactions | Autohaus Fürst - 3 of 14</vt:lpstr>
      <vt:lpstr>Eigene Beiträge (Postings) + Reactions | Autohaus Fürst - 4 of 14</vt:lpstr>
      <vt:lpstr>Eigene Beiträge (Postings) + Reactions | Autohaus Fürst - 5 of 14</vt:lpstr>
      <vt:lpstr>Eigene Beiträge (Postings) + Reactions | Autohaus Fürst - 6 of 14</vt:lpstr>
      <vt:lpstr>Eigene Beiträge (Postings) + Reactions | Autohaus Fürst - 7 of 14</vt:lpstr>
      <vt:lpstr>Eigene Beiträge (Postings) + Reactions | Autohaus Fürst - 8 of 14</vt:lpstr>
      <vt:lpstr>Eigene Beiträge (Postings) + Reactions | Autohaus Fürst - 9 of 14</vt:lpstr>
      <vt:lpstr>Eigene Beiträge (Postings) + Reactions | Autohaus Fürst - 10 of 14</vt:lpstr>
      <vt:lpstr>Eigene Beiträge (Postings) + Reactions | Autohaus Fürst - 11 of 14</vt:lpstr>
      <vt:lpstr>Eigene Beiträge (Postings) + Reactions | Autohaus Fürst - 12 of 14</vt:lpstr>
      <vt:lpstr>Eigene Beiträge (Postings) + Reactions | Autohaus Fürst - 13 of 14</vt:lpstr>
      <vt:lpstr>Eigene Beiträge (Postings) + Reactions | Autohaus Fürst - 14 of 14</vt:lpstr>
      <vt:lpstr>Postings/Wochentag | Autohaus Fürst</vt:lpstr>
      <vt:lpstr>Postingtypen (Verteilung) | Autohaus Fürst</vt:lpstr>
      <vt:lpstr>Interaktionsrate/Postingtyp | Autohaus Fürst</vt:lpstr>
      <vt:lpstr>Postings von Fans (Nutzern) | Autohaus Fürst</vt:lpstr>
      <vt:lpstr>Antwortzeit | Autohaus Fürst</vt:lpstr>
      <vt:lpstr>Facebook Check Ins | Autohaus Fürst</vt:lpstr>
      <vt:lpstr>Fan Demographie | Autohaus Fürst</vt:lpstr>
      <vt:lpstr>Page Fans Online | Autohaus Fürst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2018-09-03T17:10:19Z</dcterms:created>
  <dcterms:modified xsi:type="dcterms:W3CDTF">2018-09-03T17:11:32Z</dcterms:modified>
</cp:coreProperties>
</file>