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1474</c:v>
                </c:pt>
                <c:pt idx="1">
                  <c:v>1475</c:v>
                </c:pt>
                <c:pt idx="2">
                  <c:v>1476</c:v>
                </c:pt>
                <c:pt idx="3">
                  <c:v>1476</c:v>
                </c:pt>
                <c:pt idx="4">
                  <c:v>1476</c:v>
                </c:pt>
                <c:pt idx="5">
                  <c:v>1477</c:v>
                </c:pt>
                <c:pt idx="6">
                  <c:v>1477</c:v>
                </c:pt>
                <c:pt idx="7">
                  <c:v>1477</c:v>
                </c:pt>
                <c:pt idx="8">
                  <c:v>1477</c:v>
                </c:pt>
                <c:pt idx="9">
                  <c:v>1475</c:v>
                </c:pt>
                <c:pt idx="10">
                  <c:v>1476</c:v>
                </c:pt>
                <c:pt idx="11">
                  <c:v>1476</c:v>
                </c:pt>
                <c:pt idx="12">
                  <c:v>1475</c:v>
                </c:pt>
                <c:pt idx="13">
                  <c:v>1474</c:v>
                </c:pt>
                <c:pt idx="14">
                  <c:v>1475</c:v>
                </c:pt>
                <c:pt idx="15">
                  <c:v>1478</c:v>
                </c:pt>
                <c:pt idx="16">
                  <c:v>1479</c:v>
                </c:pt>
                <c:pt idx="17">
                  <c:v>1481</c:v>
                </c:pt>
                <c:pt idx="18">
                  <c:v>1481</c:v>
                </c:pt>
                <c:pt idx="19">
                  <c:v>1482</c:v>
                </c:pt>
                <c:pt idx="20">
                  <c:v>1482</c:v>
                </c:pt>
                <c:pt idx="21">
                  <c:v>1482</c:v>
                </c:pt>
                <c:pt idx="22">
                  <c:v>1486</c:v>
                </c:pt>
                <c:pt idx="23">
                  <c:v>1487</c:v>
                </c:pt>
                <c:pt idx="24">
                  <c:v>1486</c:v>
                </c:pt>
                <c:pt idx="25">
                  <c:v>1486</c:v>
                </c:pt>
                <c:pt idx="26">
                  <c:v>1487</c:v>
                </c:pt>
                <c:pt idx="27">
                  <c:v>1487</c:v>
                </c:pt>
                <c:pt idx="28">
                  <c:v>1488</c:v>
                </c:pt>
                <c:pt idx="29">
                  <c:v>1488</c:v>
                </c:pt>
                <c:pt idx="30">
                  <c:v>1489</c:v>
                </c:pt>
              </c:numCache>
            </c:numRef>
          </c:val>
          <c:smooth val="0"/>
          <c:extLst>
            <c:ext xmlns:c16="http://schemas.microsoft.com/office/drawing/2014/chart" uri="{C3380CC4-5D6E-409C-BE32-E72D297353CC}">
              <c16:uniqueId val="{00000000-AF2C-463B-9E04-2D3148639B38}"/>
            </c:ext>
          </c:extLst>
        </c:ser>
        <c:dLbls>
          <c:showLegendKey val="0"/>
          <c:showVal val="0"/>
          <c:showCatName val="0"/>
          <c:showSerName val="0"/>
          <c:showPercent val="0"/>
          <c:showBubbleSize val="0"/>
        </c:dLbls>
        <c:smooth val="0"/>
        <c:axId val="358556496"/>
        <c:axId val="358555512"/>
      </c:lineChart>
      <c:dateAx>
        <c:axId val="35855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55512"/>
        <c:crosses val="autoZero"/>
        <c:auto val="1"/>
        <c:lblOffset val="100"/>
        <c:baseTimeUnit val="days"/>
      </c:dateAx>
      <c:valAx>
        <c:axId val="35855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5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3</c:v>
                </c:pt>
                <c:pt idx="3">
                  <c:v>6</c:v>
                </c:pt>
                <c:pt idx="4">
                  <c:v>2</c:v>
                </c:pt>
                <c:pt idx="5">
                  <c:v>1</c:v>
                </c:pt>
                <c:pt idx="6">
                  <c:v>0</c:v>
                </c:pt>
              </c:numCache>
            </c:numRef>
          </c:val>
          <c:extLst>
            <c:ext xmlns:c16="http://schemas.microsoft.com/office/drawing/2014/chart" uri="{C3380CC4-5D6E-409C-BE32-E72D297353CC}">
              <c16:uniqueId val="{00000000-072C-4E00-9765-3D386803EF0B}"/>
            </c:ext>
          </c:extLst>
        </c:ser>
        <c:dLbls>
          <c:showLegendKey val="0"/>
          <c:showVal val="0"/>
          <c:showCatName val="0"/>
          <c:showSerName val="0"/>
          <c:showPercent val="0"/>
          <c:showBubbleSize val="0"/>
        </c:dLbls>
        <c:gapWidth val="219"/>
        <c:overlap val="-27"/>
        <c:axId val="445381912"/>
        <c:axId val="445382240"/>
      </c:barChart>
      <c:catAx>
        <c:axId val="44538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82240"/>
        <c:crosses val="autoZero"/>
        <c:auto val="1"/>
        <c:lblAlgn val="ctr"/>
        <c:lblOffset val="100"/>
        <c:noMultiLvlLbl val="0"/>
      </c:catAx>
      <c:valAx>
        <c:axId val="44538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8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13</c:v>
                </c:pt>
              </c:numCache>
            </c:numRef>
          </c:val>
          <c:extLst>
            <c:ext xmlns:c16="http://schemas.microsoft.com/office/drawing/2014/chart" uri="{C3380CC4-5D6E-409C-BE32-E72D297353CC}">
              <c16:uniqueId val="{00000000-FE82-4B09-B568-3FB949881BE1}"/>
            </c:ext>
          </c:extLst>
        </c:ser>
        <c:dLbls>
          <c:showLegendKey val="0"/>
          <c:showVal val="0"/>
          <c:showCatName val="0"/>
          <c:showSerName val="0"/>
          <c:showPercent val="0"/>
          <c:showBubbleSize val="0"/>
        </c:dLbls>
        <c:gapWidth val="150"/>
        <c:overlap val="100"/>
        <c:axId val="445390440"/>
        <c:axId val="445396344"/>
      </c:barChart>
      <c:catAx>
        <c:axId val="44539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96344"/>
        <c:crosses val="autoZero"/>
        <c:auto val="1"/>
        <c:lblAlgn val="ctr"/>
        <c:lblOffset val="100"/>
        <c:noMultiLvlLbl val="0"/>
      </c:catAx>
      <c:valAx>
        <c:axId val="445396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9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0.95482232274456003</c:v>
                </c:pt>
              </c:numCache>
            </c:numRef>
          </c:val>
          <c:extLst>
            <c:ext xmlns:c16="http://schemas.microsoft.com/office/drawing/2014/chart" uri="{C3380CC4-5D6E-409C-BE32-E72D297353CC}">
              <c16:uniqueId val="{00000000-79F8-4C75-9C2F-53C6E7F6F718}"/>
            </c:ext>
          </c:extLst>
        </c:ser>
        <c:dLbls>
          <c:showLegendKey val="0"/>
          <c:showVal val="0"/>
          <c:showCatName val="0"/>
          <c:showSerName val="0"/>
          <c:showPercent val="0"/>
          <c:showBubbleSize val="0"/>
        </c:dLbls>
        <c:gapWidth val="219"/>
        <c:overlap val="-27"/>
        <c:axId val="445398640"/>
        <c:axId val="445392408"/>
      </c:barChart>
      <c:catAx>
        <c:axId val="44539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92408"/>
        <c:crosses val="autoZero"/>
        <c:auto val="1"/>
        <c:lblAlgn val="ctr"/>
        <c:lblOffset val="100"/>
        <c:noMultiLvlLbl val="0"/>
      </c:catAx>
      <c:valAx>
        <c:axId val="44539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39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CF7-435C-B774-D6B17DA33CEF}"/>
            </c:ext>
          </c:extLst>
        </c:ser>
        <c:dLbls>
          <c:showLegendKey val="0"/>
          <c:showVal val="0"/>
          <c:showCatName val="0"/>
          <c:showSerName val="0"/>
          <c:showPercent val="0"/>
          <c:showBubbleSize val="0"/>
        </c:dLbls>
        <c:gapWidth val="219"/>
        <c:overlap val="-27"/>
        <c:axId val="445402248"/>
        <c:axId val="445406512"/>
      </c:barChart>
      <c:catAx>
        <c:axId val="44540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06512"/>
        <c:crosses val="autoZero"/>
        <c:auto val="1"/>
        <c:lblAlgn val="ctr"/>
        <c:lblOffset val="100"/>
        <c:noMultiLvlLbl val="0"/>
      </c:catAx>
      <c:valAx>
        <c:axId val="44540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0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303</c:v>
                </c:pt>
                <c:pt idx="1">
                  <c:v>304</c:v>
                </c:pt>
                <c:pt idx="2">
                  <c:v>304</c:v>
                </c:pt>
                <c:pt idx="3">
                  <c:v>304</c:v>
                </c:pt>
                <c:pt idx="4">
                  <c:v>304</c:v>
                </c:pt>
                <c:pt idx="5">
                  <c:v>304</c:v>
                </c:pt>
                <c:pt idx="6">
                  <c:v>305</c:v>
                </c:pt>
                <c:pt idx="7">
                  <c:v>306</c:v>
                </c:pt>
                <c:pt idx="8">
                  <c:v>306</c:v>
                </c:pt>
                <c:pt idx="9">
                  <c:v>306</c:v>
                </c:pt>
                <c:pt idx="10">
                  <c:v>306</c:v>
                </c:pt>
                <c:pt idx="11">
                  <c:v>306</c:v>
                </c:pt>
                <c:pt idx="12">
                  <c:v>306</c:v>
                </c:pt>
                <c:pt idx="13">
                  <c:v>306</c:v>
                </c:pt>
                <c:pt idx="14">
                  <c:v>306</c:v>
                </c:pt>
                <c:pt idx="15">
                  <c:v>307</c:v>
                </c:pt>
                <c:pt idx="16">
                  <c:v>308</c:v>
                </c:pt>
                <c:pt idx="17">
                  <c:v>309</c:v>
                </c:pt>
                <c:pt idx="18">
                  <c:v>309</c:v>
                </c:pt>
                <c:pt idx="19">
                  <c:v>309</c:v>
                </c:pt>
                <c:pt idx="20">
                  <c:v>309</c:v>
                </c:pt>
                <c:pt idx="21">
                  <c:v>310</c:v>
                </c:pt>
                <c:pt idx="22">
                  <c:v>311</c:v>
                </c:pt>
                <c:pt idx="23">
                  <c:v>312</c:v>
                </c:pt>
                <c:pt idx="24">
                  <c:v>312</c:v>
                </c:pt>
                <c:pt idx="25">
                  <c:v>312</c:v>
                </c:pt>
                <c:pt idx="26">
                  <c:v>312</c:v>
                </c:pt>
                <c:pt idx="27">
                  <c:v>312</c:v>
                </c:pt>
                <c:pt idx="28">
                  <c:v>312</c:v>
                </c:pt>
                <c:pt idx="29">
                  <c:v>313</c:v>
                </c:pt>
                <c:pt idx="30">
                  <c:v>313</c:v>
                </c:pt>
              </c:numCache>
            </c:numRef>
          </c:val>
          <c:smooth val="0"/>
          <c:extLst>
            <c:ext xmlns:c16="http://schemas.microsoft.com/office/drawing/2014/chart" uri="{C3380CC4-5D6E-409C-BE32-E72D297353CC}">
              <c16:uniqueId val="{00000000-9598-4D7C-87BB-7121C4BC11BD}"/>
            </c:ext>
          </c:extLst>
        </c:ser>
        <c:dLbls>
          <c:showLegendKey val="0"/>
          <c:showVal val="0"/>
          <c:showCatName val="0"/>
          <c:showSerName val="0"/>
          <c:showPercent val="0"/>
          <c:showBubbleSize val="0"/>
        </c:dLbls>
        <c:smooth val="0"/>
        <c:axId val="445404216"/>
        <c:axId val="445404544"/>
      </c:lineChart>
      <c:dateAx>
        <c:axId val="44540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04544"/>
        <c:crosses val="autoZero"/>
        <c:auto val="1"/>
        <c:lblOffset val="100"/>
        <c:baseTimeUnit val="days"/>
      </c:dateAx>
      <c:valAx>
        <c:axId val="44540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0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60</c:v>
                </c:pt>
                <c:pt idx="2">
                  <c:v>148</c:v>
                </c:pt>
                <c:pt idx="3">
                  <c:v>166</c:v>
                </c:pt>
                <c:pt idx="4">
                  <c:v>133</c:v>
                </c:pt>
                <c:pt idx="5">
                  <c:v>57</c:v>
                </c:pt>
                <c:pt idx="6">
                  <c:v>22</c:v>
                </c:pt>
              </c:numCache>
            </c:numRef>
          </c:val>
          <c:extLst>
            <c:ext xmlns:c16="http://schemas.microsoft.com/office/drawing/2014/chart" uri="{C3380CC4-5D6E-409C-BE32-E72D297353CC}">
              <c16:uniqueId val="{00000000-A57B-417A-A760-2F3FF6E217D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c:v>
                </c:pt>
                <c:pt idx="1">
                  <c:v>109</c:v>
                </c:pt>
                <c:pt idx="2">
                  <c:v>196</c:v>
                </c:pt>
                <c:pt idx="3">
                  <c:v>232</c:v>
                </c:pt>
                <c:pt idx="4">
                  <c:v>182</c:v>
                </c:pt>
                <c:pt idx="5">
                  <c:v>94</c:v>
                </c:pt>
                <c:pt idx="6">
                  <c:v>64</c:v>
                </c:pt>
              </c:numCache>
            </c:numRef>
          </c:val>
          <c:extLst>
            <c:ext xmlns:c16="http://schemas.microsoft.com/office/drawing/2014/chart" uri="{C3380CC4-5D6E-409C-BE32-E72D297353CC}">
              <c16:uniqueId val="{00000001-A57B-417A-A760-2F3FF6E217D2}"/>
            </c:ext>
          </c:extLst>
        </c:ser>
        <c:dLbls>
          <c:showLegendKey val="0"/>
          <c:showVal val="0"/>
          <c:showCatName val="0"/>
          <c:showSerName val="0"/>
          <c:showPercent val="0"/>
          <c:showBubbleSize val="0"/>
        </c:dLbls>
        <c:gapWidth val="219"/>
        <c:overlap val="-27"/>
        <c:axId val="445412088"/>
        <c:axId val="445417008"/>
      </c:barChart>
      <c:catAx>
        <c:axId val="44541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17008"/>
        <c:crosses val="autoZero"/>
        <c:auto val="1"/>
        <c:lblAlgn val="ctr"/>
        <c:lblOffset val="100"/>
        <c:noMultiLvlLbl val="0"/>
      </c:catAx>
      <c:valAx>
        <c:axId val="44541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1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177.53333333333001</c:v>
                </c:pt>
                <c:pt idx="1">
                  <c:v>100.26666666667001</c:v>
                </c:pt>
                <c:pt idx="2">
                  <c:v>69.099999999999994</c:v>
                </c:pt>
                <c:pt idx="3">
                  <c:v>62.033333333332997</c:v>
                </c:pt>
                <c:pt idx="4">
                  <c:v>92.966666666666995</c:v>
                </c:pt>
                <c:pt idx="5">
                  <c:v>202.03333333333001</c:v>
                </c:pt>
                <c:pt idx="6">
                  <c:v>402</c:v>
                </c:pt>
                <c:pt idx="7">
                  <c:v>538.1</c:v>
                </c:pt>
                <c:pt idx="8">
                  <c:v>626.33333333332996</c:v>
                </c:pt>
                <c:pt idx="9">
                  <c:v>570.70967741934999</c:v>
                </c:pt>
                <c:pt idx="10">
                  <c:v>561.74193548386995</c:v>
                </c:pt>
                <c:pt idx="11">
                  <c:v>577.35483870968005</c:v>
                </c:pt>
                <c:pt idx="12">
                  <c:v>640.35483870968005</c:v>
                </c:pt>
                <c:pt idx="13">
                  <c:v>618.90322580645</c:v>
                </c:pt>
                <c:pt idx="14">
                  <c:v>593.51612903225998</c:v>
                </c:pt>
                <c:pt idx="15">
                  <c:v>597.29032258065001</c:v>
                </c:pt>
                <c:pt idx="16">
                  <c:v>601.96774193548003</c:v>
                </c:pt>
                <c:pt idx="17">
                  <c:v>607.41935483870998</c:v>
                </c:pt>
                <c:pt idx="18">
                  <c:v>614.38709677419001</c:v>
                </c:pt>
                <c:pt idx="19">
                  <c:v>646.25806451613005</c:v>
                </c:pt>
                <c:pt idx="20">
                  <c:v>707.35483870968005</c:v>
                </c:pt>
                <c:pt idx="21">
                  <c:v>712.83870967741996</c:v>
                </c:pt>
                <c:pt idx="22">
                  <c:v>574.74193548386995</c:v>
                </c:pt>
                <c:pt idx="23">
                  <c:v>341.77419354838997</c:v>
                </c:pt>
              </c:numCache>
            </c:numRef>
          </c:val>
          <c:smooth val="0"/>
          <c:extLst>
            <c:ext xmlns:c16="http://schemas.microsoft.com/office/drawing/2014/chart" uri="{C3380CC4-5D6E-409C-BE32-E72D297353CC}">
              <c16:uniqueId val="{00000000-1D84-433D-AD72-73F0810647AC}"/>
            </c:ext>
          </c:extLst>
        </c:ser>
        <c:dLbls>
          <c:showLegendKey val="0"/>
          <c:showVal val="0"/>
          <c:showCatName val="0"/>
          <c:showSerName val="0"/>
          <c:showPercent val="0"/>
          <c:showBubbleSize val="0"/>
        </c:dLbls>
        <c:smooth val="0"/>
        <c:axId val="445419304"/>
        <c:axId val="445419960"/>
      </c:lineChart>
      <c:catAx>
        <c:axId val="44541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19960"/>
        <c:crosses val="autoZero"/>
        <c:auto val="1"/>
        <c:lblAlgn val="ctr"/>
        <c:lblOffset val="100"/>
        <c:noMultiLvlLbl val="0"/>
      </c:catAx>
      <c:valAx>
        <c:axId val="44541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41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91AB-7164-4040-B657-CEB686A16DE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1EE2F7E-9095-44C1-B0A6-EDD52989446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023735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14E76-01EC-4678-B563-FD58C442CB4A}"/>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1A8A3D3C-5C7F-4043-9EB7-4BACD11646FB}"/>
              </a:ext>
            </a:extLst>
          </p:cNvPr>
          <p:cNvGraphicFramePr>
            <a:graphicFrameLocks noGrp="1"/>
          </p:cNvGraphicFramePr>
          <p:nvPr>
            <p:ph type="tbl" sz="quarter" idx="13"/>
            <p:extLst>
              <p:ext uri="{D42A27DB-BD31-4B8C-83A1-F6EECF244321}">
                <p14:modId xmlns:p14="http://schemas.microsoft.com/office/powerpoint/2010/main" val="118805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4482762"/>
                    </a:ext>
                  </a:extLst>
                </a:gridCol>
                <a:gridCol w="740664">
                  <a:extLst>
                    <a:ext uri="{9D8B030D-6E8A-4147-A177-3AD203B41FA5}">
                      <a16:colId xmlns:a16="http://schemas.microsoft.com/office/drawing/2014/main" val="2532758914"/>
                    </a:ext>
                  </a:extLst>
                </a:gridCol>
                <a:gridCol w="740664">
                  <a:extLst>
                    <a:ext uri="{9D8B030D-6E8A-4147-A177-3AD203B41FA5}">
                      <a16:colId xmlns:a16="http://schemas.microsoft.com/office/drawing/2014/main" val="3512106918"/>
                    </a:ext>
                  </a:extLst>
                </a:gridCol>
                <a:gridCol w="740664">
                  <a:extLst>
                    <a:ext uri="{9D8B030D-6E8A-4147-A177-3AD203B41FA5}">
                      <a16:colId xmlns:a16="http://schemas.microsoft.com/office/drawing/2014/main" val="2981883572"/>
                    </a:ext>
                  </a:extLst>
                </a:gridCol>
                <a:gridCol w="740664">
                  <a:extLst>
                    <a:ext uri="{9D8B030D-6E8A-4147-A177-3AD203B41FA5}">
                      <a16:colId xmlns:a16="http://schemas.microsoft.com/office/drawing/2014/main" val="2078410992"/>
                    </a:ext>
                  </a:extLst>
                </a:gridCol>
                <a:gridCol w="740664">
                  <a:extLst>
                    <a:ext uri="{9D8B030D-6E8A-4147-A177-3AD203B41FA5}">
                      <a16:colId xmlns:a16="http://schemas.microsoft.com/office/drawing/2014/main" val="4189596625"/>
                    </a:ext>
                  </a:extLst>
                </a:gridCol>
                <a:gridCol w="740664">
                  <a:extLst>
                    <a:ext uri="{9D8B030D-6E8A-4147-A177-3AD203B41FA5}">
                      <a16:colId xmlns:a16="http://schemas.microsoft.com/office/drawing/2014/main" val="2992206458"/>
                    </a:ext>
                  </a:extLst>
                </a:gridCol>
                <a:gridCol w="740664">
                  <a:extLst>
                    <a:ext uri="{9D8B030D-6E8A-4147-A177-3AD203B41FA5}">
                      <a16:colId xmlns:a16="http://schemas.microsoft.com/office/drawing/2014/main" val="1802858733"/>
                    </a:ext>
                  </a:extLst>
                </a:gridCol>
                <a:gridCol w="740664">
                  <a:extLst>
                    <a:ext uri="{9D8B030D-6E8A-4147-A177-3AD203B41FA5}">
                      <a16:colId xmlns:a16="http://schemas.microsoft.com/office/drawing/2014/main" val="4002527590"/>
                    </a:ext>
                  </a:extLst>
                </a:gridCol>
                <a:gridCol w="740664">
                  <a:extLst>
                    <a:ext uri="{9D8B030D-6E8A-4147-A177-3AD203B41FA5}">
                      <a16:colId xmlns:a16="http://schemas.microsoft.com/office/drawing/2014/main" val="38344868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46605548"/>
                  </a:ext>
                </a:extLst>
              </a:tr>
              <a:tr h="370840">
                <a:tc>
                  <a:txBody>
                    <a:bodyPr/>
                    <a:lstStyle/>
                    <a:p>
                      <a:r>
                        <a:rPr lang="en-US" sz="1000"/>
                        <a:t>Auto Doczekal</a:t>
                      </a:r>
                    </a:p>
                  </a:txBody>
                  <a:tcPr/>
                </a:tc>
                <a:tc>
                  <a:txBody>
                    <a:bodyPr/>
                    <a:lstStyle/>
                    <a:p>
                      <a:r>
                        <a:rPr lang="en-US" sz="1000"/>
                        <a:t>1489</a:t>
                      </a:r>
                    </a:p>
                  </a:txBody>
                  <a:tcPr/>
                </a:tc>
                <a:tc>
                  <a:txBody>
                    <a:bodyPr/>
                    <a:lstStyle/>
                    <a:p>
                      <a:r>
                        <a:rPr lang="en-US" sz="1000"/>
                        <a:t>17</a:t>
                      </a:r>
                    </a:p>
                  </a:txBody>
                  <a:tcPr/>
                </a:tc>
                <a:tc>
                  <a:txBody>
                    <a:bodyPr/>
                    <a:lstStyle/>
                    <a:p>
                      <a:r>
                        <a:rPr lang="en-US" sz="1000"/>
                        <a:t>13</a:t>
                      </a:r>
                    </a:p>
                  </a:txBody>
                  <a:tcPr/>
                </a:tc>
                <a:tc>
                  <a:txBody>
                    <a:bodyPr/>
                    <a:lstStyle/>
                    <a:p>
                      <a:r>
                        <a:rPr lang="en-US" sz="1000"/>
                        <a:t>163</a:t>
                      </a:r>
                    </a:p>
                  </a:txBody>
                  <a:tcPr/>
                </a:tc>
                <a:tc>
                  <a:txBody>
                    <a:bodyPr/>
                    <a:lstStyle/>
                    <a:p>
                      <a:r>
                        <a:rPr lang="en-US" sz="1000"/>
                        <a:t>6</a:t>
                      </a:r>
                    </a:p>
                  </a:txBody>
                  <a:tcPr/>
                </a:tc>
                <a:tc>
                  <a:txBody>
                    <a:bodyPr/>
                    <a:lstStyle/>
                    <a:p>
                      <a:r>
                        <a:rPr lang="en-US" sz="1000"/>
                        <a:t>15</a:t>
                      </a:r>
                    </a:p>
                  </a:txBody>
                  <a:tcPr/>
                </a:tc>
                <a:tc>
                  <a:txBody>
                    <a:bodyPr/>
                    <a:lstStyle/>
                    <a:p>
                      <a:r>
                        <a:rPr lang="en-US" sz="1000"/>
                        <a:t>0</a:t>
                      </a:r>
                    </a:p>
                  </a:txBody>
                  <a:tcPr/>
                </a:tc>
                <a:tc>
                  <a:txBody>
                    <a:bodyPr/>
                    <a:lstStyle/>
                    <a:p>
                      <a:r>
                        <a:rPr lang="en-US" sz="1000"/>
                        <a:t>0.9563 %</a:t>
                      </a:r>
                    </a:p>
                  </a:txBody>
                  <a:tcPr/>
                </a:tc>
                <a:tc>
                  <a:txBody>
                    <a:bodyPr/>
                    <a:lstStyle/>
                    <a:p>
                      <a:r>
                        <a:rPr lang="en-US" sz="1000"/>
                        <a:t>0.0 %</a:t>
                      </a:r>
                    </a:p>
                  </a:txBody>
                  <a:tcPr/>
                </a:tc>
                <a:extLst>
                  <a:ext uri="{0D108BD9-81ED-4DB2-BD59-A6C34878D82A}">
                    <a16:rowId xmlns:a16="http://schemas.microsoft.com/office/drawing/2014/main" val="3351573274"/>
                  </a:ext>
                </a:extLst>
              </a:tr>
            </a:tbl>
          </a:graphicData>
        </a:graphic>
      </p:graphicFrame>
      <p:sp>
        <p:nvSpPr>
          <p:cNvPr id="4" name="Text Placeholder 3">
            <a:extLst>
              <a:ext uri="{FF2B5EF4-FFF2-40B4-BE49-F238E27FC236}">
                <a16:creationId xmlns:a16="http://schemas.microsoft.com/office/drawing/2014/main" id="{FB10D6DA-AD7B-4E84-84D9-77E88B7307B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3122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E2B9-4945-4D01-B907-4646C28CB3C0}"/>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91247AC9-70A2-4A5D-8EBF-304EBCD70451}"/>
              </a:ext>
            </a:extLst>
          </p:cNvPr>
          <p:cNvGraphicFramePr>
            <a:graphicFrameLocks noGrp="1"/>
          </p:cNvGraphicFramePr>
          <p:nvPr>
            <p:ph type="tbl" sz="quarter" idx="13"/>
            <p:extLst>
              <p:ext uri="{D42A27DB-BD31-4B8C-83A1-F6EECF244321}">
                <p14:modId xmlns:p14="http://schemas.microsoft.com/office/powerpoint/2010/main" val="764694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0187529"/>
                    </a:ext>
                  </a:extLst>
                </a:gridCol>
                <a:gridCol w="1234440">
                  <a:extLst>
                    <a:ext uri="{9D8B030D-6E8A-4147-A177-3AD203B41FA5}">
                      <a16:colId xmlns:a16="http://schemas.microsoft.com/office/drawing/2014/main" val="2321578184"/>
                    </a:ext>
                  </a:extLst>
                </a:gridCol>
                <a:gridCol w="822960">
                  <a:extLst>
                    <a:ext uri="{9D8B030D-6E8A-4147-A177-3AD203B41FA5}">
                      <a16:colId xmlns:a16="http://schemas.microsoft.com/office/drawing/2014/main" val="3312470614"/>
                    </a:ext>
                  </a:extLst>
                </a:gridCol>
                <a:gridCol w="822960">
                  <a:extLst>
                    <a:ext uri="{9D8B030D-6E8A-4147-A177-3AD203B41FA5}">
                      <a16:colId xmlns:a16="http://schemas.microsoft.com/office/drawing/2014/main" val="2204236260"/>
                    </a:ext>
                  </a:extLst>
                </a:gridCol>
                <a:gridCol w="822960">
                  <a:extLst>
                    <a:ext uri="{9D8B030D-6E8A-4147-A177-3AD203B41FA5}">
                      <a16:colId xmlns:a16="http://schemas.microsoft.com/office/drawing/2014/main" val="2941806050"/>
                    </a:ext>
                  </a:extLst>
                </a:gridCol>
                <a:gridCol w="822960">
                  <a:extLst>
                    <a:ext uri="{9D8B030D-6E8A-4147-A177-3AD203B41FA5}">
                      <a16:colId xmlns:a16="http://schemas.microsoft.com/office/drawing/2014/main" val="1006461396"/>
                    </a:ext>
                  </a:extLst>
                </a:gridCol>
                <a:gridCol w="822960">
                  <a:extLst>
                    <a:ext uri="{9D8B030D-6E8A-4147-A177-3AD203B41FA5}">
                      <a16:colId xmlns:a16="http://schemas.microsoft.com/office/drawing/2014/main" val="616486925"/>
                    </a:ext>
                  </a:extLst>
                </a:gridCol>
                <a:gridCol w="822960">
                  <a:extLst>
                    <a:ext uri="{9D8B030D-6E8A-4147-A177-3AD203B41FA5}">
                      <a16:colId xmlns:a16="http://schemas.microsoft.com/office/drawing/2014/main" val="11157608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44612786"/>
                  </a:ext>
                </a:extLst>
              </a:tr>
              <a:tr h="370840">
                <a:tc>
                  <a:txBody>
                    <a:bodyPr/>
                    <a:lstStyle/>
                    <a:p>
                      <a:r>
                        <a:rPr lang="en-US" sz="1000"/>
                        <a:t>Auto Doczekal</a:t>
                      </a:r>
                    </a:p>
                  </a:txBody>
                  <a:tcPr/>
                </a:tc>
                <a:tc>
                  <a:txBody>
                    <a:bodyPr/>
                    <a:lstStyle/>
                    <a:p>
                      <a:r>
                        <a:rPr lang="en-US" sz="1000"/>
                        <a:t>1489</a:t>
                      </a:r>
                    </a:p>
                  </a:txBody>
                  <a:tcPr/>
                </a:tc>
                <a:tc>
                  <a:txBody>
                    <a:bodyPr/>
                    <a:lstStyle/>
                    <a:p>
                      <a:r>
                        <a:rPr lang="en-US" sz="1000"/>
                        <a:t>2</a:t>
                      </a:r>
                    </a:p>
                  </a:txBody>
                  <a:tcPr/>
                </a:tc>
                <a:tc>
                  <a:txBody>
                    <a:bodyPr/>
                    <a:lstStyle/>
                    <a:p>
                      <a:r>
                        <a:rPr lang="en-US" sz="1000"/>
                        <a:t>0.1 %</a:t>
                      </a:r>
                    </a:p>
                  </a:txBody>
                  <a:tcPr/>
                </a:tc>
                <a:tc>
                  <a:txBody>
                    <a:bodyPr/>
                    <a:lstStyle/>
                    <a:p>
                      <a:r>
                        <a:rPr lang="en-US" sz="1000"/>
                        <a:t>2</a:t>
                      </a:r>
                    </a:p>
                  </a:txBody>
                  <a:tcPr/>
                </a:tc>
                <a:tc>
                  <a:txBody>
                    <a:bodyPr/>
                    <a:lstStyle/>
                    <a:p>
                      <a:r>
                        <a:rPr lang="en-US" sz="1000"/>
                        <a:t>0.1 %</a:t>
                      </a:r>
                    </a:p>
                  </a:txBody>
                  <a:tcPr/>
                </a:tc>
                <a:tc>
                  <a:txBody>
                    <a:bodyPr/>
                    <a:lstStyle/>
                    <a:p>
                      <a:r>
                        <a:rPr lang="en-US" sz="1000"/>
                        <a:t>16</a:t>
                      </a:r>
                    </a:p>
                  </a:txBody>
                  <a:tcPr/>
                </a:tc>
                <a:tc>
                  <a:txBody>
                    <a:bodyPr/>
                    <a:lstStyle/>
                    <a:p>
                      <a:r>
                        <a:rPr lang="en-US" sz="1000"/>
                        <a:t>1.1 %</a:t>
                      </a:r>
                    </a:p>
                  </a:txBody>
                  <a:tcPr/>
                </a:tc>
                <a:extLst>
                  <a:ext uri="{0D108BD9-81ED-4DB2-BD59-A6C34878D82A}">
                    <a16:rowId xmlns:a16="http://schemas.microsoft.com/office/drawing/2014/main" val="4217771189"/>
                  </a:ext>
                </a:extLst>
              </a:tr>
            </a:tbl>
          </a:graphicData>
        </a:graphic>
      </p:graphicFrame>
      <p:sp>
        <p:nvSpPr>
          <p:cNvPr id="4" name="Text Placeholder 3">
            <a:extLst>
              <a:ext uri="{FF2B5EF4-FFF2-40B4-BE49-F238E27FC236}">
                <a16:creationId xmlns:a16="http://schemas.microsoft.com/office/drawing/2014/main" id="{590B5531-C58D-4AF7-BC60-BEBEB352ACE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5709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21AD1-0885-41FA-8D11-C72A8750377C}"/>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E1025342-B3AA-448F-A226-193601C14AA7}"/>
              </a:ext>
            </a:extLst>
          </p:cNvPr>
          <p:cNvGraphicFramePr>
            <a:graphicFrameLocks noGrp="1"/>
          </p:cNvGraphicFramePr>
          <p:nvPr>
            <p:ph type="tbl" sz="quarter" idx="13"/>
            <p:extLst>
              <p:ext uri="{D42A27DB-BD31-4B8C-83A1-F6EECF244321}">
                <p14:modId xmlns:p14="http://schemas.microsoft.com/office/powerpoint/2010/main" val="241137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30230877"/>
                    </a:ext>
                  </a:extLst>
                </a:gridCol>
                <a:gridCol w="740664">
                  <a:extLst>
                    <a:ext uri="{9D8B030D-6E8A-4147-A177-3AD203B41FA5}">
                      <a16:colId xmlns:a16="http://schemas.microsoft.com/office/drawing/2014/main" val="4269720562"/>
                    </a:ext>
                  </a:extLst>
                </a:gridCol>
                <a:gridCol w="740664">
                  <a:extLst>
                    <a:ext uri="{9D8B030D-6E8A-4147-A177-3AD203B41FA5}">
                      <a16:colId xmlns:a16="http://schemas.microsoft.com/office/drawing/2014/main" val="3566606909"/>
                    </a:ext>
                  </a:extLst>
                </a:gridCol>
                <a:gridCol w="740664">
                  <a:extLst>
                    <a:ext uri="{9D8B030D-6E8A-4147-A177-3AD203B41FA5}">
                      <a16:colId xmlns:a16="http://schemas.microsoft.com/office/drawing/2014/main" val="1286587318"/>
                    </a:ext>
                  </a:extLst>
                </a:gridCol>
                <a:gridCol w="740664">
                  <a:extLst>
                    <a:ext uri="{9D8B030D-6E8A-4147-A177-3AD203B41FA5}">
                      <a16:colId xmlns:a16="http://schemas.microsoft.com/office/drawing/2014/main" val="1563140329"/>
                    </a:ext>
                  </a:extLst>
                </a:gridCol>
                <a:gridCol w="740664">
                  <a:extLst>
                    <a:ext uri="{9D8B030D-6E8A-4147-A177-3AD203B41FA5}">
                      <a16:colId xmlns:a16="http://schemas.microsoft.com/office/drawing/2014/main" val="1166080851"/>
                    </a:ext>
                  </a:extLst>
                </a:gridCol>
                <a:gridCol w="740664">
                  <a:extLst>
                    <a:ext uri="{9D8B030D-6E8A-4147-A177-3AD203B41FA5}">
                      <a16:colId xmlns:a16="http://schemas.microsoft.com/office/drawing/2014/main" val="715350451"/>
                    </a:ext>
                  </a:extLst>
                </a:gridCol>
                <a:gridCol w="740664">
                  <a:extLst>
                    <a:ext uri="{9D8B030D-6E8A-4147-A177-3AD203B41FA5}">
                      <a16:colId xmlns:a16="http://schemas.microsoft.com/office/drawing/2014/main" val="2243723686"/>
                    </a:ext>
                  </a:extLst>
                </a:gridCol>
                <a:gridCol w="740664">
                  <a:extLst>
                    <a:ext uri="{9D8B030D-6E8A-4147-A177-3AD203B41FA5}">
                      <a16:colId xmlns:a16="http://schemas.microsoft.com/office/drawing/2014/main" val="4042400347"/>
                    </a:ext>
                  </a:extLst>
                </a:gridCol>
                <a:gridCol w="740664">
                  <a:extLst>
                    <a:ext uri="{9D8B030D-6E8A-4147-A177-3AD203B41FA5}">
                      <a16:colId xmlns:a16="http://schemas.microsoft.com/office/drawing/2014/main" val="33465271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13889693"/>
                  </a:ext>
                </a:extLst>
              </a:tr>
              <a:tr h="370840">
                <a:tc>
                  <a:txBody>
                    <a:bodyPr/>
                    <a:lstStyle/>
                    <a:p>
                      <a:r>
                        <a:rPr lang="en-US" sz="1000"/>
                        <a:t>Auto Doczekal</a:t>
                      </a:r>
                    </a:p>
                  </a:txBody>
                  <a:tcPr/>
                </a:tc>
                <a:tc>
                  <a:txBody>
                    <a:bodyPr/>
                    <a:lstStyle/>
                    <a:p>
                      <a:r>
                        <a:rPr lang="en-US" sz="1000"/>
                        <a:t>1489</a:t>
                      </a:r>
                    </a:p>
                  </a:txBody>
                  <a:tcPr/>
                </a:tc>
                <a:tc>
                  <a:txBody>
                    <a:bodyPr/>
                    <a:lstStyle/>
                    <a:p>
                      <a:r>
                        <a:rPr lang="en-US" sz="1000"/>
                        <a:t>17</a:t>
                      </a:r>
                    </a:p>
                  </a:txBody>
                  <a:tcPr/>
                </a:tc>
                <a:tc>
                  <a:txBody>
                    <a:bodyPr/>
                    <a:lstStyle/>
                    <a:p>
                      <a:r>
                        <a:rPr lang="en-US" sz="1000"/>
                        <a:t>13</a:t>
                      </a:r>
                    </a:p>
                  </a:txBody>
                  <a:tcPr/>
                </a:tc>
                <a:tc>
                  <a:txBody>
                    <a:bodyPr/>
                    <a:lstStyle/>
                    <a:p>
                      <a:r>
                        <a:rPr lang="en-US" sz="1000"/>
                        <a:t>163</a:t>
                      </a:r>
                    </a:p>
                  </a:txBody>
                  <a:tcPr/>
                </a:tc>
                <a:tc>
                  <a:txBody>
                    <a:bodyPr/>
                    <a:lstStyle/>
                    <a:p>
                      <a:r>
                        <a:rPr lang="en-US" sz="1000"/>
                        <a:t>6</a:t>
                      </a:r>
                    </a:p>
                  </a:txBody>
                  <a:tcPr/>
                </a:tc>
                <a:tc>
                  <a:txBody>
                    <a:bodyPr/>
                    <a:lstStyle/>
                    <a:p>
                      <a:r>
                        <a:rPr lang="en-US" sz="1000"/>
                        <a:t>15</a:t>
                      </a:r>
                    </a:p>
                  </a:txBody>
                  <a:tcPr/>
                </a:tc>
                <a:tc>
                  <a:txBody>
                    <a:bodyPr/>
                    <a:lstStyle/>
                    <a:p>
                      <a:r>
                        <a:rPr lang="en-US" sz="1000"/>
                        <a:t>0</a:t>
                      </a:r>
                    </a:p>
                  </a:txBody>
                  <a:tcPr/>
                </a:tc>
                <a:tc>
                  <a:txBody>
                    <a:bodyPr/>
                    <a:lstStyle/>
                    <a:p>
                      <a:r>
                        <a:rPr lang="en-US" sz="1000"/>
                        <a:t>0.9563 %</a:t>
                      </a:r>
                    </a:p>
                  </a:txBody>
                  <a:tcPr/>
                </a:tc>
                <a:tc>
                  <a:txBody>
                    <a:bodyPr/>
                    <a:lstStyle/>
                    <a:p>
                      <a:r>
                        <a:rPr lang="en-US" sz="1000"/>
                        <a:t>0.0 %</a:t>
                      </a:r>
                    </a:p>
                  </a:txBody>
                  <a:tcPr/>
                </a:tc>
                <a:extLst>
                  <a:ext uri="{0D108BD9-81ED-4DB2-BD59-A6C34878D82A}">
                    <a16:rowId xmlns:a16="http://schemas.microsoft.com/office/drawing/2014/main" val="345861481"/>
                  </a:ext>
                </a:extLst>
              </a:tr>
            </a:tbl>
          </a:graphicData>
        </a:graphic>
      </p:graphicFrame>
      <p:sp>
        <p:nvSpPr>
          <p:cNvPr id="4" name="Text Placeholder 3">
            <a:extLst>
              <a:ext uri="{FF2B5EF4-FFF2-40B4-BE49-F238E27FC236}">
                <a16:creationId xmlns:a16="http://schemas.microsoft.com/office/drawing/2014/main" id="{DCBFC99E-BDA8-4745-BCDA-E4B68F33DAB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67421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ED7AE-BECB-45CF-8B72-A9CB01607C0E}"/>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45E0CE2D-3467-4D28-8FC6-458BC28E9E8B}"/>
              </a:ext>
            </a:extLst>
          </p:cNvPr>
          <p:cNvGraphicFramePr>
            <a:graphicFrameLocks noGrp="1"/>
          </p:cNvGraphicFramePr>
          <p:nvPr>
            <p:ph type="chart" sz="quarter" idx="13"/>
            <p:extLst>
              <p:ext uri="{D42A27DB-BD31-4B8C-83A1-F6EECF244321}">
                <p14:modId xmlns:p14="http://schemas.microsoft.com/office/powerpoint/2010/main" val="342160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DE6D6F-EAF5-49AD-BD3F-5402AB4586D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DC56079-B84C-49F0-9094-6A9517D70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245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6C43-9F27-4E29-AABD-F0D1856C9C92}"/>
              </a:ext>
            </a:extLst>
          </p:cNvPr>
          <p:cNvSpPr>
            <a:spLocks noGrp="1"/>
          </p:cNvSpPr>
          <p:nvPr>
            <p:ph type="title"/>
          </p:nvPr>
        </p:nvSpPr>
        <p:spPr/>
        <p:txBody>
          <a:bodyPr/>
          <a:lstStyle/>
          <a:p>
            <a:r>
              <a:rPr lang="de-DE"/>
              <a:t>Eigene Beiträge (Postings) | Auto Doczekal - 1 of 9</a:t>
            </a:r>
            <a:endParaRPr lang="en-US"/>
          </a:p>
        </p:txBody>
      </p:sp>
      <p:graphicFrame>
        <p:nvGraphicFramePr>
          <p:cNvPr id="5" name="Table Placeholder 4">
            <a:extLst>
              <a:ext uri="{FF2B5EF4-FFF2-40B4-BE49-F238E27FC236}">
                <a16:creationId xmlns:a16="http://schemas.microsoft.com/office/drawing/2014/main" id="{429067D3-3701-48CC-8DEA-2B177F9542AC}"/>
              </a:ext>
            </a:extLst>
          </p:cNvPr>
          <p:cNvGraphicFramePr>
            <a:graphicFrameLocks noGrp="1"/>
          </p:cNvGraphicFramePr>
          <p:nvPr>
            <p:ph type="tbl" sz="quarter" idx="13"/>
            <p:extLst>
              <p:ext uri="{D42A27DB-BD31-4B8C-83A1-F6EECF244321}">
                <p14:modId xmlns:p14="http://schemas.microsoft.com/office/powerpoint/2010/main" val="274514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7795901"/>
                    </a:ext>
                  </a:extLst>
                </a:gridCol>
                <a:gridCol w="658368">
                  <a:extLst>
                    <a:ext uri="{9D8B030D-6E8A-4147-A177-3AD203B41FA5}">
                      <a16:colId xmlns:a16="http://schemas.microsoft.com/office/drawing/2014/main" val="1656185264"/>
                    </a:ext>
                  </a:extLst>
                </a:gridCol>
                <a:gridCol w="658368">
                  <a:extLst>
                    <a:ext uri="{9D8B030D-6E8A-4147-A177-3AD203B41FA5}">
                      <a16:colId xmlns:a16="http://schemas.microsoft.com/office/drawing/2014/main" val="2047908542"/>
                    </a:ext>
                  </a:extLst>
                </a:gridCol>
                <a:gridCol w="658368">
                  <a:extLst>
                    <a:ext uri="{9D8B030D-6E8A-4147-A177-3AD203B41FA5}">
                      <a16:colId xmlns:a16="http://schemas.microsoft.com/office/drawing/2014/main" val="4037767592"/>
                    </a:ext>
                  </a:extLst>
                </a:gridCol>
                <a:gridCol w="658368">
                  <a:extLst>
                    <a:ext uri="{9D8B030D-6E8A-4147-A177-3AD203B41FA5}">
                      <a16:colId xmlns:a16="http://schemas.microsoft.com/office/drawing/2014/main" val="989025492"/>
                    </a:ext>
                  </a:extLst>
                </a:gridCol>
                <a:gridCol w="658368">
                  <a:extLst>
                    <a:ext uri="{9D8B030D-6E8A-4147-A177-3AD203B41FA5}">
                      <a16:colId xmlns:a16="http://schemas.microsoft.com/office/drawing/2014/main" val="3805088103"/>
                    </a:ext>
                  </a:extLst>
                </a:gridCol>
                <a:gridCol w="658368">
                  <a:extLst>
                    <a:ext uri="{9D8B030D-6E8A-4147-A177-3AD203B41FA5}">
                      <a16:colId xmlns:a16="http://schemas.microsoft.com/office/drawing/2014/main" val="1608402477"/>
                    </a:ext>
                  </a:extLst>
                </a:gridCol>
                <a:gridCol w="658368">
                  <a:extLst>
                    <a:ext uri="{9D8B030D-6E8A-4147-A177-3AD203B41FA5}">
                      <a16:colId xmlns:a16="http://schemas.microsoft.com/office/drawing/2014/main" val="2705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521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19:55:00 </a:t>
                      </a:r>
                      <a:r>
                        <a:rPr kumimoji="0" lang="de-DE" sz="1000" b="0" i="0" u="none" strike="noStrike" kern="1200" cap="none" spc="0" normalizeH="0" baseline="0" noProof="0">
                          <a:ln>
                            <a:noFill/>
                          </a:ln>
                          <a:solidFill>
                            <a:prstClr val="black"/>
                          </a:solidFill>
                          <a:effectLst/>
                          <a:uLnTx/>
                          <a:uFillTx/>
                          <a:latin typeface="+mn-lt"/>
                          <a:ea typeface="+mn-ea"/>
                          <a:cs typeface="+mn-cs"/>
                        </a:rPr>
                        <a:t> 
 Frau Renate Kerschbacher aus Neuberg Bergen übernimmt heute am Standort Oberwart ihren schönen Gebrauchtwagen Opel Meriva Automatik!
Robert Weinhofer wünscht wie immer eine gute und sicher Fahrt❗
#AutoDoczekal #MeinHändlerMeineWerkstätte #Opel #Meriva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329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10:00:00 </a:t>
                      </a:r>
                      <a:r>
                        <a:rPr kumimoji="0" lang="de-DE" sz="1000" b="0" i="0" u="none" strike="noStrike" kern="1200" cap="none" spc="0" normalizeH="0" baseline="0" noProof="0">
                          <a:ln>
                            <a:noFill/>
                          </a:ln>
                          <a:solidFill>
                            <a:prstClr val="black"/>
                          </a:solidFill>
                          <a:effectLst/>
                          <a:uLnTx/>
                          <a:uFillTx/>
                          <a:latin typeface="+mn-lt"/>
                          <a:ea typeface="+mn-ea"/>
                          <a:cs typeface="+mn-cs"/>
                        </a:rPr>
                        <a:t> 
 GUTEN MORGEN IN GÜSSING! Wir laden Euch zu einem genussvollen Frühstück ein und zeigen die neuesten Modelle von Opel u. Suzuki. Wann: 1. September 2018 von 8-12 Uhr beim Gratis-"Frühstück Rund um die Burg" in unserer Filiale in Güssing!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888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- 2018-08-30 08:10:43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Herrn Hannes Pfingstl aus Stadtschlaining einen neuen Suzuki S-Cross Shine Allrad mit 140PS in der Farbe cosmic black.
Wir wünschen unserem Kunden viel Freude und Spaß mit seinem neuen Allradler von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6778066"/>
                  </a:ext>
                </a:extLst>
              </a:tr>
            </a:tbl>
          </a:graphicData>
        </a:graphic>
      </p:graphicFrame>
      <p:sp>
        <p:nvSpPr>
          <p:cNvPr id="4" name="Text Placeholder 3">
            <a:extLst>
              <a:ext uri="{FF2B5EF4-FFF2-40B4-BE49-F238E27FC236}">
                <a16:creationId xmlns:a16="http://schemas.microsoft.com/office/drawing/2014/main" id="{2489AE1B-B818-422E-A134-AD1C324A3C1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02988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3539C-4C2A-4374-AA28-45881E4857C6}"/>
              </a:ext>
            </a:extLst>
          </p:cNvPr>
          <p:cNvSpPr>
            <a:spLocks noGrp="1"/>
          </p:cNvSpPr>
          <p:nvPr>
            <p:ph type="title"/>
          </p:nvPr>
        </p:nvSpPr>
        <p:spPr/>
        <p:txBody>
          <a:bodyPr/>
          <a:lstStyle/>
          <a:p>
            <a:r>
              <a:rPr lang="de-DE"/>
              <a:t>Eigene Beiträge (Postings) | Auto Doczekal - 2 of 9</a:t>
            </a:r>
            <a:endParaRPr lang="en-US"/>
          </a:p>
        </p:txBody>
      </p:sp>
      <p:graphicFrame>
        <p:nvGraphicFramePr>
          <p:cNvPr id="5" name="Table Placeholder 4">
            <a:extLst>
              <a:ext uri="{FF2B5EF4-FFF2-40B4-BE49-F238E27FC236}">
                <a16:creationId xmlns:a16="http://schemas.microsoft.com/office/drawing/2014/main" id="{09FA8B28-F585-4185-B69C-D2FFBFD6D7DF}"/>
              </a:ext>
            </a:extLst>
          </p:cNvPr>
          <p:cNvGraphicFramePr>
            <a:graphicFrameLocks noGrp="1"/>
          </p:cNvGraphicFramePr>
          <p:nvPr>
            <p:ph type="tbl" sz="quarter" idx="13"/>
            <p:extLst>
              <p:ext uri="{D42A27DB-BD31-4B8C-83A1-F6EECF244321}">
                <p14:modId xmlns:p14="http://schemas.microsoft.com/office/powerpoint/2010/main" val="4290007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0876058"/>
                    </a:ext>
                  </a:extLst>
                </a:gridCol>
                <a:gridCol w="658368">
                  <a:extLst>
                    <a:ext uri="{9D8B030D-6E8A-4147-A177-3AD203B41FA5}">
                      <a16:colId xmlns:a16="http://schemas.microsoft.com/office/drawing/2014/main" val="3380555432"/>
                    </a:ext>
                  </a:extLst>
                </a:gridCol>
                <a:gridCol w="658368">
                  <a:extLst>
                    <a:ext uri="{9D8B030D-6E8A-4147-A177-3AD203B41FA5}">
                      <a16:colId xmlns:a16="http://schemas.microsoft.com/office/drawing/2014/main" val="4029451615"/>
                    </a:ext>
                  </a:extLst>
                </a:gridCol>
                <a:gridCol w="658368">
                  <a:extLst>
                    <a:ext uri="{9D8B030D-6E8A-4147-A177-3AD203B41FA5}">
                      <a16:colId xmlns:a16="http://schemas.microsoft.com/office/drawing/2014/main" val="2449565013"/>
                    </a:ext>
                  </a:extLst>
                </a:gridCol>
                <a:gridCol w="658368">
                  <a:extLst>
                    <a:ext uri="{9D8B030D-6E8A-4147-A177-3AD203B41FA5}">
                      <a16:colId xmlns:a16="http://schemas.microsoft.com/office/drawing/2014/main" val="920837111"/>
                    </a:ext>
                  </a:extLst>
                </a:gridCol>
                <a:gridCol w="658368">
                  <a:extLst>
                    <a:ext uri="{9D8B030D-6E8A-4147-A177-3AD203B41FA5}">
                      <a16:colId xmlns:a16="http://schemas.microsoft.com/office/drawing/2014/main" val="3115428183"/>
                    </a:ext>
                  </a:extLst>
                </a:gridCol>
                <a:gridCol w="658368">
                  <a:extLst>
                    <a:ext uri="{9D8B030D-6E8A-4147-A177-3AD203B41FA5}">
                      <a16:colId xmlns:a16="http://schemas.microsoft.com/office/drawing/2014/main" val="1950411909"/>
                    </a:ext>
                  </a:extLst>
                </a:gridCol>
                <a:gridCol w="658368">
                  <a:extLst>
                    <a:ext uri="{9D8B030D-6E8A-4147-A177-3AD203B41FA5}">
                      <a16:colId xmlns:a16="http://schemas.microsoft.com/office/drawing/2014/main" val="2838177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498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- 2018-08-24 11:44:15 </a:t>
                      </a:r>
                      <a:r>
                        <a:rPr kumimoji="0" lang="en-US" sz="1000" b="0" i="0" u="none" strike="noStrike" kern="1200" cap="none" spc="0" normalizeH="0" baseline="0" noProof="0">
                          <a:ln>
                            <a:noFill/>
                          </a:ln>
                          <a:solidFill>
                            <a:prstClr val="black"/>
                          </a:solidFill>
                          <a:effectLst/>
                          <a:uLnTx/>
                          <a:uFillTx/>
                          <a:latin typeface="+mn-lt"/>
                          <a:ea typeface="+mn-ea"/>
                          <a:cs typeface="+mn-cs"/>
                        </a:rPr>
                        <a:t> 
 Bei traumhaften Sommerwetter durfte heute Herr Glatz aus Goberling mit seinem neuen Suzuki S-Cross Clear in canyonbraun losbrausen!
Robert Weinhofer und das Auto Doczekal Team aus Oberwart wünscht wie immer eine gute und sichere 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496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- 2018-08-23 10:41:33 </a:t>
                      </a:r>
                      <a:r>
                        <a:rPr kumimoji="0" lang="de-DE" sz="1000" b="0" i="0" u="none" strike="noStrike" kern="1200" cap="none" spc="0" normalizeH="0" baseline="0" noProof="0">
                          <a:ln>
                            <a:noFill/>
                          </a:ln>
                          <a:solidFill>
                            <a:prstClr val="black"/>
                          </a:solidFill>
                          <a:effectLst/>
                          <a:uLnTx/>
                          <a:uFillTx/>
                          <a:latin typeface="+mn-lt"/>
                          <a:ea typeface="+mn-ea"/>
                          <a:cs typeface="+mn-cs"/>
                        </a:rPr>
                        <a:t> 
 Ein Intensivtraining absolviert derzeit unser Sponsorpartner Philip Bauer aus Gerersdorf bei Güssing an der Pflüger-Weltmeisterschaft, die heuer von 1. bis 2. September in Baden-Württemberg in Deutschland stattfindet.
Bereits seit 5. August befindet sich Philip vor Ort, um sich an die Bedingungen zu gewöhnen. Seine Trainer, unter anderem auch sein Vater Franz, geben noch letzte abschließende Tipps und stimmen Philip auf Erfolgskurs ein.
Lieber Philip, das gesamte Team von Auto Doczekal wünscht dir für deinen bevorstehenden Wettkampf in der Kategorie Beetpflug alles GUTE!!!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3906157"/>
                  </a:ext>
                </a:extLst>
              </a:tr>
            </a:tbl>
          </a:graphicData>
        </a:graphic>
      </p:graphicFrame>
      <p:sp>
        <p:nvSpPr>
          <p:cNvPr id="4" name="Text Placeholder 3">
            <a:extLst>
              <a:ext uri="{FF2B5EF4-FFF2-40B4-BE49-F238E27FC236}">
                <a16:creationId xmlns:a16="http://schemas.microsoft.com/office/drawing/2014/main" id="{074C6183-336E-4808-B17A-73FC536C9F8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70033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87E3A-8D2D-4E3C-AD5A-0B92F5000EC0}"/>
              </a:ext>
            </a:extLst>
          </p:cNvPr>
          <p:cNvSpPr>
            <a:spLocks noGrp="1"/>
          </p:cNvSpPr>
          <p:nvPr>
            <p:ph type="title"/>
          </p:nvPr>
        </p:nvSpPr>
        <p:spPr/>
        <p:txBody>
          <a:bodyPr/>
          <a:lstStyle/>
          <a:p>
            <a:r>
              <a:rPr lang="de-DE"/>
              <a:t>Eigene Beiträge (Postings) | Auto Doczekal - 3 of 9</a:t>
            </a:r>
            <a:endParaRPr lang="en-US"/>
          </a:p>
        </p:txBody>
      </p:sp>
      <p:graphicFrame>
        <p:nvGraphicFramePr>
          <p:cNvPr id="5" name="Table Placeholder 4">
            <a:extLst>
              <a:ext uri="{FF2B5EF4-FFF2-40B4-BE49-F238E27FC236}">
                <a16:creationId xmlns:a16="http://schemas.microsoft.com/office/drawing/2014/main" id="{E0DCE2E5-C2E0-42D9-B5F7-02DD8C698226}"/>
              </a:ext>
            </a:extLst>
          </p:cNvPr>
          <p:cNvGraphicFramePr>
            <a:graphicFrameLocks noGrp="1"/>
          </p:cNvGraphicFramePr>
          <p:nvPr>
            <p:ph type="tbl" sz="quarter" idx="13"/>
            <p:extLst>
              <p:ext uri="{D42A27DB-BD31-4B8C-83A1-F6EECF244321}">
                <p14:modId xmlns:p14="http://schemas.microsoft.com/office/powerpoint/2010/main" val="276813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5715908"/>
                    </a:ext>
                  </a:extLst>
                </a:gridCol>
                <a:gridCol w="658368">
                  <a:extLst>
                    <a:ext uri="{9D8B030D-6E8A-4147-A177-3AD203B41FA5}">
                      <a16:colId xmlns:a16="http://schemas.microsoft.com/office/drawing/2014/main" val="2245947079"/>
                    </a:ext>
                  </a:extLst>
                </a:gridCol>
                <a:gridCol w="658368">
                  <a:extLst>
                    <a:ext uri="{9D8B030D-6E8A-4147-A177-3AD203B41FA5}">
                      <a16:colId xmlns:a16="http://schemas.microsoft.com/office/drawing/2014/main" val="1067272676"/>
                    </a:ext>
                  </a:extLst>
                </a:gridCol>
                <a:gridCol w="658368">
                  <a:extLst>
                    <a:ext uri="{9D8B030D-6E8A-4147-A177-3AD203B41FA5}">
                      <a16:colId xmlns:a16="http://schemas.microsoft.com/office/drawing/2014/main" val="14230386"/>
                    </a:ext>
                  </a:extLst>
                </a:gridCol>
                <a:gridCol w="658368">
                  <a:extLst>
                    <a:ext uri="{9D8B030D-6E8A-4147-A177-3AD203B41FA5}">
                      <a16:colId xmlns:a16="http://schemas.microsoft.com/office/drawing/2014/main" val="582369108"/>
                    </a:ext>
                  </a:extLst>
                </a:gridCol>
                <a:gridCol w="658368">
                  <a:extLst>
                    <a:ext uri="{9D8B030D-6E8A-4147-A177-3AD203B41FA5}">
                      <a16:colId xmlns:a16="http://schemas.microsoft.com/office/drawing/2014/main" val="3360698980"/>
                    </a:ext>
                  </a:extLst>
                </a:gridCol>
                <a:gridCol w="658368">
                  <a:extLst>
                    <a:ext uri="{9D8B030D-6E8A-4147-A177-3AD203B41FA5}">
                      <a16:colId xmlns:a16="http://schemas.microsoft.com/office/drawing/2014/main" val="1176969994"/>
                    </a:ext>
                  </a:extLst>
                </a:gridCol>
                <a:gridCol w="658368">
                  <a:extLst>
                    <a:ext uri="{9D8B030D-6E8A-4147-A177-3AD203B41FA5}">
                      <a16:colId xmlns:a16="http://schemas.microsoft.com/office/drawing/2014/main" val="266517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611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- 2018-08-22 07:04:14 </a:t>
                      </a:r>
                      <a:r>
                        <a:rPr kumimoji="0" lang="en-US" sz="1000" b="0" i="0" u="none" strike="noStrike" kern="1200" cap="none" spc="0" normalizeH="0" baseline="0" noProof="0">
                          <a:ln>
                            <a:noFill/>
                          </a:ln>
                          <a:solidFill>
                            <a:prstClr val="black"/>
                          </a:solidFill>
                          <a:effectLst/>
                          <a:uLnTx/>
                          <a:uFillTx/>
                          <a:latin typeface="+mn-lt"/>
                          <a:ea typeface="+mn-ea"/>
                          <a:cs typeface="+mn-cs"/>
                        </a:rPr>
                        <a:t> 
 🔥 SUZUKI VITARA ABVERKAUF 🔥
Vitara Shine Allrad, 120 PS Benzin, inkl. Alufelgen, Klimaautomatik, Rückfahrkamera, 5 Jahre Garantie, uvm., in verschiedenen Farben erhältlich! 
‼️ € 20.450,-- ‼️ statt € 23.780,--
Begrenzte Stückzahl !!!
Testen und überzeugen Sie sich selber bei einer Probefahrt auf einem unserer 3 Standorte vom Suzuki Vitara Allrad!!!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048211"/>
                  </a:ext>
                </a:extLst>
              </a:tr>
            </a:tbl>
          </a:graphicData>
        </a:graphic>
      </p:graphicFrame>
      <p:sp>
        <p:nvSpPr>
          <p:cNvPr id="4" name="Text Placeholder 3">
            <a:extLst>
              <a:ext uri="{FF2B5EF4-FFF2-40B4-BE49-F238E27FC236}">
                <a16:creationId xmlns:a16="http://schemas.microsoft.com/office/drawing/2014/main" id="{F30A3807-8315-4FDA-83DF-D9FB0358ADF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9256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FB34-0408-4621-89F4-9FCF554F37D0}"/>
              </a:ext>
            </a:extLst>
          </p:cNvPr>
          <p:cNvSpPr>
            <a:spLocks noGrp="1"/>
          </p:cNvSpPr>
          <p:nvPr>
            <p:ph type="title"/>
          </p:nvPr>
        </p:nvSpPr>
        <p:spPr/>
        <p:txBody>
          <a:bodyPr/>
          <a:lstStyle/>
          <a:p>
            <a:r>
              <a:rPr lang="de-DE"/>
              <a:t>Eigene Beiträge (Postings) | Auto Doczekal - 4 of 9</a:t>
            </a:r>
            <a:endParaRPr lang="en-US"/>
          </a:p>
        </p:txBody>
      </p:sp>
      <p:graphicFrame>
        <p:nvGraphicFramePr>
          <p:cNvPr id="5" name="Table Placeholder 4">
            <a:extLst>
              <a:ext uri="{FF2B5EF4-FFF2-40B4-BE49-F238E27FC236}">
                <a16:creationId xmlns:a16="http://schemas.microsoft.com/office/drawing/2014/main" id="{0A0E14A1-F96C-4137-A067-5DB8F82318E5}"/>
              </a:ext>
            </a:extLst>
          </p:cNvPr>
          <p:cNvGraphicFramePr>
            <a:graphicFrameLocks noGrp="1"/>
          </p:cNvGraphicFramePr>
          <p:nvPr>
            <p:ph type="tbl" sz="quarter" idx="13"/>
            <p:extLst>
              <p:ext uri="{D42A27DB-BD31-4B8C-83A1-F6EECF244321}">
                <p14:modId xmlns:p14="http://schemas.microsoft.com/office/powerpoint/2010/main" val="3626731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7180592"/>
                    </a:ext>
                  </a:extLst>
                </a:gridCol>
                <a:gridCol w="658368">
                  <a:extLst>
                    <a:ext uri="{9D8B030D-6E8A-4147-A177-3AD203B41FA5}">
                      <a16:colId xmlns:a16="http://schemas.microsoft.com/office/drawing/2014/main" val="3410283140"/>
                    </a:ext>
                  </a:extLst>
                </a:gridCol>
                <a:gridCol w="658368">
                  <a:extLst>
                    <a:ext uri="{9D8B030D-6E8A-4147-A177-3AD203B41FA5}">
                      <a16:colId xmlns:a16="http://schemas.microsoft.com/office/drawing/2014/main" val="4038008142"/>
                    </a:ext>
                  </a:extLst>
                </a:gridCol>
                <a:gridCol w="658368">
                  <a:extLst>
                    <a:ext uri="{9D8B030D-6E8A-4147-A177-3AD203B41FA5}">
                      <a16:colId xmlns:a16="http://schemas.microsoft.com/office/drawing/2014/main" val="3207985380"/>
                    </a:ext>
                  </a:extLst>
                </a:gridCol>
                <a:gridCol w="658368">
                  <a:extLst>
                    <a:ext uri="{9D8B030D-6E8A-4147-A177-3AD203B41FA5}">
                      <a16:colId xmlns:a16="http://schemas.microsoft.com/office/drawing/2014/main" val="2883570378"/>
                    </a:ext>
                  </a:extLst>
                </a:gridCol>
                <a:gridCol w="658368">
                  <a:extLst>
                    <a:ext uri="{9D8B030D-6E8A-4147-A177-3AD203B41FA5}">
                      <a16:colId xmlns:a16="http://schemas.microsoft.com/office/drawing/2014/main" val="36520440"/>
                    </a:ext>
                  </a:extLst>
                </a:gridCol>
                <a:gridCol w="658368">
                  <a:extLst>
                    <a:ext uri="{9D8B030D-6E8A-4147-A177-3AD203B41FA5}">
                      <a16:colId xmlns:a16="http://schemas.microsoft.com/office/drawing/2014/main" val="2548796643"/>
                    </a:ext>
                  </a:extLst>
                </a:gridCol>
                <a:gridCol w="658368">
                  <a:extLst>
                    <a:ext uri="{9D8B030D-6E8A-4147-A177-3AD203B41FA5}">
                      <a16:colId xmlns:a16="http://schemas.microsoft.com/office/drawing/2014/main" val="4196709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917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- 2018-08-18 11:19:03 </a:t>
                      </a:r>
                      <a:r>
                        <a:rPr kumimoji="0" lang="en-US" sz="1000" b="0" i="0" u="none" strike="noStrike" kern="1200" cap="none" spc="0" normalizeH="0" baseline="0" noProof="0">
                          <a:ln>
                            <a:noFill/>
                          </a:ln>
                          <a:solidFill>
                            <a:prstClr val="black"/>
                          </a:solidFill>
                          <a:effectLst/>
                          <a:uLnTx/>
                          <a:uFillTx/>
                          <a:latin typeface="+mn-lt"/>
                          <a:ea typeface="+mn-ea"/>
                          <a:cs typeface="+mn-cs"/>
                        </a:rPr>
                        <a:t> 
 Familie Kienreich aus Wolfau übernimmt am Standort Oberwart einen neuen Suzuki S-Cross Clear in sphere blue und Tina Somogyi aus Graz freut sich über ihren neuen topausgestatteten Jungwagen Opel Adam Jam!
Verkaufsberater Robert Weinhofer sowie das gesamte Auto-Doczekal Team wünschen unseren Kunden viel Spaß und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26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- 2018-08-17 16:16:56 </a:t>
                      </a:r>
                      <a:r>
                        <a:rPr kumimoji="0" lang="de-DE" sz="1000" b="0" i="0" u="none" strike="noStrike" kern="1200" cap="none" spc="0" normalizeH="0" baseline="0" noProof="0">
                          <a:ln>
                            <a:noFill/>
                          </a:ln>
                          <a:solidFill>
                            <a:prstClr val="black"/>
                          </a:solidFill>
                          <a:effectLst/>
                          <a:uLnTx/>
                          <a:uFillTx/>
                          <a:latin typeface="+mn-lt"/>
                          <a:ea typeface="+mn-ea"/>
                          <a:cs typeface="+mn-cs"/>
                        </a:rPr>
                        <a:t> 
 Schon seit dem ersten Modell wird der SUZUKI JIMNY mit Begeisterung gefahren. Das Erbe der früheren Modelle wird auch im neuen JIMNY weitergeführt.
Welches Modell gefällt euch denn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56275"/>
                  </a:ext>
                </a:extLst>
              </a:tr>
            </a:tbl>
          </a:graphicData>
        </a:graphic>
      </p:graphicFrame>
      <p:sp>
        <p:nvSpPr>
          <p:cNvPr id="4" name="Text Placeholder 3">
            <a:extLst>
              <a:ext uri="{FF2B5EF4-FFF2-40B4-BE49-F238E27FC236}">
                <a16:creationId xmlns:a16="http://schemas.microsoft.com/office/drawing/2014/main" id="{D18CA5AA-1962-4E18-A364-C22365788AA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15632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6D45E-DB72-4AE6-AAA6-ED5453F911D7}"/>
              </a:ext>
            </a:extLst>
          </p:cNvPr>
          <p:cNvSpPr>
            <a:spLocks noGrp="1"/>
          </p:cNvSpPr>
          <p:nvPr>
            <p:ph type="title"/>
          </p:nvPr>
        </p:nvSpPr>
        <p:spPr/>
        <p:txBody>
          <a:bodyPr/>
          <a:lstStyle/>
          <a:p>
            <a:r>
              <a:rPr lang="de-DE"/>
              <a:t>Eigene Beiträge (Postings) | Auto Doczekal - 5 of 9</a:t>
            </a:r>
            <a:endParaRPr lang="en-US"/>
          </a:p>
        </p:txBody>
      </p:sp>
      <p:graphicFrame>
        <p:nvGraphicFramePr>
          <p:cNvPr id="5" name="Table Placeholder 4">
            <a:extLst>
              <a:ext uri="{FF2B5EF4-FFF2-40B4-BE49-F238E27FC236}">
                <a16:creationId xmlns:a16="http://schemas.microsoft.com/office/drawing/2014/main" id="{BE7415ED-0815-4ECE-8667-AF478F0D8976}"/>
              </a:ext>
            </a:extLst>
          </p:cNvPr>
          <p:cNvGraphicFramePr>
            <a:graphicFrameLocks noGrp="1"/>
          </p:cNvGraphicFramePr>
          <p:nvPr>
            <p:ph type="tbl" sz="quarter" idx="13"/>
            <p:extLst>
              <p:ext uri="{D42A27DB-BD31-4B8C-83A1-F6EECF244321}">
                <p14:modId xmlns:p14="http://schemas.microsoft.com/office/powerpoint/2010/main" val="72065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5109470"/>
                    </a:ext>
                  </a:extLst>
                </a:gridCol>
                <a:gridCol w="658368">
                  <a:extLst>
                    <a:ext uri="{9D8B030D-6E8A-4147-A177-3AD203B41FA5}">
                      <a16:colId xmlns:a16="http://schemas.microsoft.com/office/drawing/2014/main" val="670502120"/>
                    </a:ext>
                  </a:extLst>
                </a:gridCol>
                <a:gridCol w="658368">
                  <a:extLst>
                    <a:ext uri="{9D8B030D-6E8A-4147-A177-3AD203B41FA5}">
                      <a16:colId xmlns:a16="http://schemas.microsoft.com/office/drawing/2014/main" val="2201116117"/>
                    </a:ext>
                  </a:extLst>
                </a:gridCol>
                <a:gridCol w="658368">
                  <a:extLst>
                    <a:ext uri="{9D8B030D-6E8A-4147-A177-3AD203B41FA5}">
                      <a16:colId xmlns:a16="http://schemas.microsoft.com/office/drawing/2014/main" val="3954141232"/>
                    </a:ext>
                  </a:extLst>
                </a:gridCol>
                <a:gridCol w="658368">
                  <a:extLst>
                    <a:ext uri="{9D8B030D-6E8A-4147-A177-3AD203B41FA5}">
                      <a16:colId xmlns:a16="http://schemas.microsoft.com/office/drawing/2014/main" val="1799553652"/>
                    </a:ext>
                  </a:extLst>
                </a:gridCol>
                <a:gridCol w="658368">
                  <a:extLst>
                    <a:ext uri="{9D8B030D-6E8A-4147-A177-3AD203B41FA5}">
                      <a16:colId xmlns:a16="http://schemas.microsoft.com/office/drawing/2014/main" val="2347927451"/>
                    </a:ext>
                  </a:extLst>
                </a:gridCol>
                <a:gridCol w="658368">
                  <a:extLst>
                    <a:ext uri="{9D8B030D-6E8A-4147-A177-3AD203B41FA5}">
                      <a16:colId xmlns:a16="http://schemas.microsoft.com/office/drawing/2014/main" val="837365055"/>
                    </a:ext>
                  </a:extLst>
                </a:gridCol>
                <a:gridCol w="658368">
                  <a:extLst>
                    <a:ext uri="{9D8B030D-6E8A-4147-A177-3AD203B41FA5}">
                      <a16:colId xmlns:a16="http://schemas.microsoft.com/office/drawing/2014/main" val="88640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8159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- 2018-08-16 16:30:44 </a:t>
                      </a:r>
                      <a:r>
                        <a:rPr kumimoji="0" lang="en-US" sz="1000" b="0" i="0" u="none" strike="noStrike" kern="1200" cap="none" spc="0" normalizeH="0" baseline="0" noProof="0">
                          <a:ln>
                            <a:noFill/>
                          </a:ln>
                          <a:solidFill>
                            <a:prstClr val="black"/>
                          </a:solidFill>
                          <a:effectLst/>
                          <a:uLnTx/>
                          <a:uFillTx/>
                          <a:latin typeface="+mn-lt"/>
                          <a:ea typeface="+mn-ea"/>
                          <a:cs typeface="+mn-cs"/>
                        </a:rPr>
                        <a:t> 
 Heute durfte Verkaufsberater Robert Weinhofer am Standort Oberwart einen topausgestatteten Jungwagen Opel Astra ST Innovation mit 110PS in quarzgrau an Stefan Husbauer aus Drumling ausliefern!
Das gesamte Team wünscht dir Stefan viel Spaß und Freude mit deinem neuen Opel!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1703059"/>
                  </a:ext>
                </a:extLst>
              </a:tr>
            </a:tbl>
          </a:graphicData>
        </a:graphic>
      </p:graphicFrame>
      <p:sp>
        <p:nvSpPr>
          <p:cNvPr id="4" name="Text Placeholder 3">
            <a:extLst>
              <a:ext uri="{FF2B5EF4-FFF2-40B4-BE49-F238E27FC236}">
                <a16:creationId xmlns:a16="http://schemas.microsoft.com/office/drawing/2014/main" id="{77DB0D03-8DFA-461C-890C-221C0FD2BA2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1954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FAB16-B430-4E49-9D33-B9AE2D6ECD05}"/>
              </a:ext>
            </a:extLst>
          </p:cNvPr>
          <p:cNvSpPr>
            <a:spLocks noGrp="1"/>
          </p:cNvSpPr>
          <p:nvPr>
            <p:ph type="title"/>
          </p:nvPr>
        </p:nvSpPr>
        <p:spPr/>
        <p:txBody>
          <a:bodyPr/>
          <a:lstStyle/>
          <a:p>
            <a:r>
              <a:rPr lang="de-DE"/>
              <a:t>Eigene Beiträge (Postings) | Auto Doczekal - 6 of 9</a:t>
            </a:r>
            <a:endParaRPr lang="en-US"/>
          </a:p>
        </p:txBody>
      </p:sp>
      <p:graphicFrame>
        <p:nvGraphicFramePr>
          <p:cNvPr id="5" name="Table Placeholder 4">
            <a:extLst>
              <a:ext uri="{FF2B5EF4-FFF2-40B4-BE49-F238E27FC236}">
                <a16:creationId xmlns:a16="http://schemas.microsoft.com/office/drawing/2014/main" id="{29F3BE3B-016C-4C8A-B4B3-A2AD4CF2F4EA}"/>
              </a:ext>
            </a:extLst>
          </p:cNvPr>
          <p:cNvGraphicFramePr>
            <a:graphicFrameLocks noGrp="1"/>
          </p:cNvGraphicFramePr>
          <p:nvPr>
            <p:ph type="tbl" sz="quarter" idx="13"/>
            <p:extLst>
              <p:ext uri="{D42A27DB-BD31-4B8C-83A1-F6EECF244321}">
                <p14:modId xmlns:p14="http://schemas.microsoft.com/office/powerpoint/2010/main" val="81973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1808016"/>
                    </a:ext>
                  </a:extLst>
                </a:gridCol>
                <a:gridCol w="658368">
                  <a:extLst>
                    <a:ext uri="{9D8B030D-6E8A-4147-A177-3AD203B41FA5}">
                      <a16:colId xmlns:a16="http://schemas.microsoft.com/office/drawing/2014/main" val="3717222161"/>
                    </a:ext>
                  </a:extLst>
                </a:gridCol>
                <a:gridCol w="658368">
                  <a:extLst>
                    <a:ext uri="{9D8B030D-6E8A-4147-A177-3AD203B41FA5}">
                      <a16:colId xmlns:a16="http://schemas.microsoft.com/office/drawing/2014/main" val="2832473643"/>
                    </a:ext>
                  </a:extLst>
                </a:gridCol>
                <a:gridCol w="658368">
                  <a:extLst>
                    <a:ext uri="{9D8B030D-6E8A-4147-A177-3AD203B41FA5}">
                      <a16:colId xmlns:a16="http://schemas.microsoft.com/office/drawing/2014/main" val="4236893562"/>
                    </a:ext>
                  </a:extLst>
                </a:gridCol>
                <a:gridCol w="658368">
                  <a:extLst>
                    <a:ext uri="{9D8B030D-6E8A-4147-A177-3AD203B41FA5}">
                      <a16:colId xmlns:a16="http://schemas.microsoft.com/office/drawing/2014/main" val="3237021886"/>
                    </a:ext>
                  </a:extLst>
                </a:gridCol>
                <a:gridCol w="658368">
                  <a:extLst>
                    <a:ext uri="{9D8B030D-6E8A-4147-A177-3AD203B41FA5}">
                      <a16:colId xmlns:a16="http://schemas.microsoft.com/office/drawing/2014/main" val="1587571269"/>
                    </a:ext>
                  </a:extLst>
                </a:gridCol>
                <a:gridCol w="658368">
                  <a:extLst>
                    <a:ext uri="{9D8B030D-6E8A-4147-A177-3AD203B41FA5}">
                      <a16:colId xmlns:a16="http://schemas.microsoft.com/office/drawing/2014/main" val="1633635146"/>
                    </a:ext>
                  </a:extLst>
                </a:gridCol>
                <a:gridCol w="658368">
                  <a:extLst>
                    <a:ext uri="{9D8B030D-6E8A-4147-A177-3AD203B41FA5}">
                      <a16:colId xmlns:a16="http://schemas.microsoft.com/office/drawing/2014/main" val="283737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786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11:25:00 </a:t>
                      </a:r>
                      <a:r>
                        <a:rPr kumimoji="0" lang="en-US" sz="1000" b="0" i="0" u="none" strike="noStrike" kern="1200" cap="none" spc="0" normalizeH="0" baseline="0" noProof="0">
                          <a:ln>
                            <a:noFill/>
                          </a:ln>
                          <a:solidFill>
                            <a:prstClr val="black"/>
                          </a:solidFill>
                          <a:effectLst/>
                          <a:uLnTx/>
                          <a:uFillTx/>
                          <a:latin typeface="+mn-lt"/>
                          <a:ea typeface="+mn-ea"/>
                          <a:cs typeface="+mn-cs"/>
                        </a:rPr>
                        <a:t> 
 ... und munter weiter geht es mit den Fahrzeugauslieferungen am Standort St. Johann/Haide❗
Herr Reinhold Kainrath aus Lafnitz freut sich über seinen neuen topausgestatteten Opel Grandland X Innovation mit 120PS Diesel.
Ein Jungwagen Opel Mokka Cosmo wurde heute an Frau Binder aus Markt Allhau übergeben!
Verkaufsberater Mario Hörtner wünscht unseren Kunden viel Freude und Spaß mit den neuen Modellen von Opel!
#AutoDoczekal #MeinHändlerMeineWerkstatt #Opel #GrandlandX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8899951"/>
                  </a:ext>
                </a:extLst>
              </a:tr>
            </a:tbl>
          </a:graphicData>
        </a:graphic>
      </p:graphicFrame>
      <p:sp>
        <p:nvSpPr>
          <p:cNvPr id="4" name="Text Placeholder 3">
            <a:extLst>
              <a:ext uri="{FF2B5EF4-FFF2-40B4-BE49-F238E27FC236}">
                <a16:creationId xmlns:a16="http://schemas.microsoft.com/office/drawing/2014/main" id="{7AFCC028-B13F-42B7-A63D-52AF2CB915F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53908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E34D9-1C14-434A-8FCE-CCCB587B6209}"/>
              </a:ext>
            </a:extLst>
          </p:cNvPr>
          <p:cNvSpPr>
            <a:spLocks noGrp="1"/>
          </p:cNvSpPr>
          <p:nvPr>
            <p:ph type="title"/>
          </p:nvPr>
        </p:nvSpPr>
        <p:spPr/>
        <p:txBody>
          <a:bodyPr/>
          <a:lstStyle/>
          <a:p>
            <a:r>
              <a:rPr lang="de-DE"/>
              <a:t>Eigene Beiträge (Postings) | Auto Doczekal - 7 of 9</a:t>
            </a:r>
            <a:endParaRPr lang="en-US"/>
          </a:p>
        </p:txBody>
      </p:sp>
      <p:graphicFrame>
        <p:nvGraphicFramePr>
          <p:cNvPr id="5" name="Table Placeholder 4">
            <a:extLst>
              <a:ext uri="{FF2B5EF4-FFF2-40B4-BE49-F238E27FC236}">
                <a16:creationId xmlns:a16="http://schemas.microsoft.com/office/drawing/2014/main" id="{D7F0E5E1-A3EC-4FB7-87C4-5D9BE1055114}"/>
              </a:ext>
            </a:extLst>
          </p:cNvPr>
          <p:cNvGraphicFramePr>
            <a:graphicFrameLocks noGrp="1"/>
          </p:cNvGraphicFramePr>
          <p:nvPr>
            <p:ph type="tbl" sz="quarter" idx="13"/>
            <p:extLst>
              <p:ext uri="{D42A27DB-BD31-4B8C-83A1-F6EECF244321}">
                <p14:modId xmlns:p14="http://schemas.microsoft.com/office/powerpoint/2010/main" val="216469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07151604"/>
                    </a:ext>
                  </a:extLst>
                </a:gridCol>
                <a:gridCol w="658368">
                  <a:extLst>
                    <a:ext uri="{9D8B030D-6E8A-4147-A177-3AD203B41FA5}">
                      <a16:colId xmlns:a16="http://schemas.microsoft.com/office/drawing/2014/main" val="1948327326"/>
                    </a:ext>
                  </a:extLst>
                </a:gridCol>
                <a:gridCol w="658368">
                  <a:extLst>
                    <a:ext uri="{9D8B030D-6E8A-4147-A177-3AD203B41FA5}">
                      <a16:colId xmlns:a16="http://schemas.microsoft.com/office/drawing/2014/main" val="306627436"/>
                    </a:ext>
                  </a:extLst>
                </a:gridCol>
                <a:gridCol w="658368">
                  <a:extLst>
                    <a:ext uri="{9D8B030D-6E8A-4147-A177-3AD203B41FA5}">
                      <a16:colId xmlns:a16="http://schemas.microsoft.com/office/drawing/2014/main" val="1519830018"/>
                    </a:ext>
                  </a:extLst>
                </a:gridCol>
                <a:gridCol w="658368">
                  <a:extLst>
                    <a:ext uri="{9D8B030D-6E8A-4147-A177-3AD203B41FA5}">
                      <a16:colId xmlns:a16="http://schemas.microsoft.com/office/drawing/2014/main" val="1162318122"/>
                    </a:ext>
                  </a:extLst>
                </a:gridCol>
                <a:gridCol w="658368">
                  <a:extLst>
                    <a:ext uri="{9D8B030D-6E8A-4147-A177-3AD203B41FA5}">
                      <a16:colId xmlns:a16="http://schemas.microsoft.com/office/drawing/2014/main" val="154291505"/>
                    </a:ext>
                  </a:extLst>
                </a:gridCol>
                <a:gridCol w="658368">
                  <a:extLst>
                    <a:ext uri="{9D8B030D-6E8A-4147-A177-3AD203B41FA5}">
                      <a16:colId xmlns:a16="http://schemas.microsoft.com/office/drawing/2014/main" val="4072442014"/>
                    </a:ext>
                  </a:extLst>
                </a:gridCol>
                <a:gridCol w="658368">
                  <a:extLst>
                    <a:ext uri="{9D8B030D-6E8A-4147-A177-3AD203B41FA5}">
                      <a16:colId xmlns:a16="http://schemas.microsoft.com/office/drawing/2014/main" val="193301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38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06:57:41 </a:t>
                      </a:r>
                      <a:r>
                        <a:rPr kumimoji="0" lang="en-US" sz="1000" b="0" i="0" u="none" strike="noStrike" kern="1200" cap="none" spc="0" normalizeH="0" baseline="0" noProof="0">
                          <a:ln>
                            <a:noFill/>
                          </a:ln>
                          <a:solidFill>
                            <a:prstClr val="black"/>
                          </a:solidFill>
                          <a:effectLst/>
                          <a:uLnTx/>
                          <a:uFillTx/>
                          <a:latin typeface="+mn-lt"/>
                          <a:ea typeface="+mn-ea"/>
                          <a:cs typeface="+mn-cs"/>
                        </a:rPr>
                        <a:t> 
 Topausgestattet mit 260 PS❗Der Opel Insignia GSI Grand Sport Automatik ist ab sofort der neue Weggefährte von Familie Seidl aus Untertiefenbach.
Das Team aus St. Johann/Haide bedankt sich bei Familie Seidl für das entgegengebrachte Vertauen und wünscht puren Fahrspaß mit der OPEL-Rakete‼️
#AutoDoczekal #MeinHändlerMeineWerkstatt #Opel #Insignia #GSI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9163822"/>
                  </a:ext>
                </a:extLst>
              </a:tr>
            </a:tbl>
          </a:graphicData>
        </a:graphic>
      </p:graphicFrame>
      <p:sp>
        <p:nvSpPr>
          <p:cNvPr id="4" name="Text Placeholder 3">
            <a:extLst>
              <a:ext uri="{FF2B5EF4-FFF2-40B4-BE49-F238E27FC236}">
                <a16:creationId xmlns:a16="http://schemas.microsoft.com/office/drawing/2014/main" id="{34D6C1E7-AF3C-426C-A186-8F5693297E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75179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5F172-367A-4047-8CDD-6B4AF98A62FE}"/>
              </a:ext>
            </a:extLst>
          </p:cNvPr>
          <p:cNvSpPr>
            <a:spLocks noGrp="1"/>
          </p:cNvSpPr>
          <p:nvPr>
            <p:ph type="title"/>
          </p:nvPr>
        </p:nvSpPr>
        <p:spPr/>
        <p:txBody>
          <a:bodyPr/>
          <a:lstStyle/>
          <a:p>
            <a:r>
              <a:rPr lang="de-DE"/>
              <a:t>Eigene Beiträge (Postings) | Auto Doczekal - 8 of 9</a:t>
            </a:r>
            <a:endParaRPr lang="en-US"/>
          </a:p>
        </p:txBody>
      </p:sp>
      <p:graphicFrame>
        <p:nvGraphicFramePr>
          <p:cNvPr id="5" name="Table Placeholder 4">
            <a:extLst>
              <a:ext uri="{FF2B5EF4-FFF2-40B4-BE49-F238E27FC236}">
                <a16:creationId xmlns:a16="http://schemas.microsoft.com/office/drawing/2014/main" id="{64BB1D42-21BD-4617-B4FB-7EBD13E3D8B3}"/>
              </a:ext>
            </a:extLst>
          </p:cNvPr>
          <p:cNvGraphicFramePr>
            <a:graphicFrameLocks noGrp="1"/>
          </p:cNvGraphicFramePr>
          <p:nvPr>
            <p:ph type="tbl" sz="quarter" idx="13"/>
            <p:extLst>
              <p:ext uri="{D42A27DB-BD31-4B8C-83A1-F6EECF244321}">
                <p14:modId xmlns:p14="http://schemas.microsoft.com/office/powerpoint/2010/main" val="397482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9543733"/>
                    </a:ext>
                  </a:extLst>
                </a:gridCol>
                <a:gridCol w="658368">
                  <a:extLst>
                    <a:ext uri="{9D8B030D-6E8A-4147-A177-3AD203B41FA5}">
                      <a16:colId xmlns:a16="http://schemas.microsoft.com/office/drawing/2014/main" val="265968313"/>
                    </a:ext>
                  </a:extLst>
                </a:gridCol>
                <a:gridCol w="658368">
                  <a:extLst>
                    <a:ext uri="{9D8B030D-6E8A-4147-A177-3AD203B41FA5}">
                      <a16:colId xmlns:a16="http://schemas.microsoft.com/office/drawing/2014/main" val="932662479"/>
                    </a:ext>
                  </a:extLst>
                </a:gridCol>
                <a:gridCol w="658368">
                  <a:extLst>
                    <a:ext uri="{9D8B030D-6E8A-4147-A177-3AD203B41FA5}">
                      <a16:colId xmlns:a16="http://schemas.microsoft.com/office/drawing/2014/main" val="4150135688"/>
                    </a:ext>
                  </a:extLst>
                </a:gridCol>
                <a:gridCol w="658368">
                  <a:extLst>
                    <a:ext uri="{9D8B030D-6E8A-4147-A177-3AD203B41FA5}">
                      <a16:colId xmlns:a16="http://schemas.microsoft.com/office/drawing/2014/main" val="3077055047"/>
                    </a:ext>
                  </a:extLst>
                </a:gridCol>
                <a:gridCol w="658368">
                  <a:extLst>
                    <a:ext uri="{9D8B030D-6E8A-4147-A177-3AD203B41FA5}">
                      <a16:colId xmlns:a16="http://schemas.microsoft.com/office/drawing/2014/main" val="1762447249"/>
                    </a:ext>
                  </a:extLst>
                </a:gridCol>
                <a:gridCol w="658368">
                  <a:extLst>
                    <a:ext uri="{9D8B030D-6E8A-4147-A177-3AD203B41FA5}">
                      <a16:colId xmlns:a16="http://schemas.microsoft.com/office/drawing/2014/main" val="4265594695"/>
                    </a:ext>
                  </a:extLst>
                </a:gridCol>
                <a:gridCol w="658368">
                  <a:extLst>
                    <a:ext uri="{9D8B030D-6E8A-4147-A177-3AD203B41FA5}">
                      <a16:colId xmlns:a16="http://schemas.microsoft.com/office/drawing/2014/main" val="716024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394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- 2018-08-07 16:39:02 </a:t>
                      </a:r>
                      <a:r>
                        <a:rPr kumimoji="0" lang="en-US" sz="1000" b="0" i="0" u="none" strike="noStrike" kern="1200" cap="none" spc="0" normalizeH="0" baseline="0" noProof="0">
                          <a:ln>
                            <a:noFill/>
                          </a:ln>
                          <a:solidFill>
                            <a:prstClr val="black"/>
                          </a:solidFill>
                          <a:effectLst/>
                          <a:uLnTx/>
                          <a:uFillTx/>
                          <a:latin typeface="+mn-lt"/>
                          <a:ea typeface="+mn-ea"/>
                          <a:cs typeface="+mn-cs"/>
                        </a:rPr>
                        <a:t> 
 ... nach 2 Wochen wohlverdienten Urlaub standen heute für unseren Verkaufsberater Mario Hörtner am Standort St. Johann unzählige Fahrzeugübergaben statt❗
Familie Pezinka aus Vorau freut sich über ihren neuen Suzuki Swift Shine Allrad.
An unseren langjährigen und treuen Firmenkunden, Fa. ETB Binder aus Wolfau, wurde heute ein nagelneuer Opel Vivaro Kastenwagen L1H1 übergeben.
Frau Mag. Fuchs aus Hartberg übernimmt heute ihren neuen Opel Mokka X Innovation inkl. Topausstattung!
Mit einem Jungwagen Opel Corsa Edition düst heute Herr Rupp Richtung seinen Heimatort Eggendorf.
Das gesamte Team von St. Johann wünscht all unseren Kunden viel Freude und Spaß mit den neuen Flitzern!!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9850371"/>
                  </a:ext>
                </a:extLst>
              </a:tr>
            </a:tbl>
          </a:graphicData>
        </a:graphic>
      </p:graphicFrame>
      <p:sp>
        <p:nvSpPr>
          <p:cNvPr id="4" name="Text Placeholder 3">
            <a:extLst>
              <a:ext uri="{FF2B5EF4-FFF2-40B4-BE49-F238E27FC236}">
                <a16:creationId xmlns:a16="http://schemas.microsoft.com/office/drawing/2014/main" id="{2F53E3CA-2F06-45BE-B05C-BE112B25AED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46645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1503F-289A-4F39-A5D7-56F7E0F83510}"/>
              </a:ext>
            </a:extLst>
          </p:cNvPr>
          <p:cNvSpPr>
            <a:spLocks noGrp="1"/>
          </p:cNvSpPr>
          <p:nvPr>
            <p:ph type="title"/>
          </p:nvPr>
        </p:nvSpPr>
        <p:spPr/>
        <p:txBody>
          <a:bodyPr/>
          <a:lstStyle/>
          <a:p>
            <a:r>
              <a:rPr lang="de-DE"/>
              <a:t>Eigene Beiträge (Postings) | Auto Doczekal - 9 of 9</a:t>
            </a:r>
            <a:endParaRPr lang="en-US"/>
          </a:p>
        </p:txBody>
      </p:sp>
      <p:graphicFrame>
        <p:nvGraphicFramePr>
          <p:cNvPr id="5" name="Table Placeholder 4">
            <a:extLst>
              <a:ext uri="{FF2B5EF4-FFF2-40B4-BE49-F238E27FC236}">
                <a16:creationId xmlns:a16="http://schemas.microsoft.com/office/drawing/2014/main" id="{0B2BF451-984D-4E4D-B62C-3D2D454DC4AF}"/>
              </a:ext>
            </a:extLst>
          </p:cNvPr>
          <p:cNvGraphicFramePr>
            <a:graphicFrameLocks noGrp="1"/>
          </p:cNvGraphicFramePr>
          <p:nvPr>
            <p:ph type="tbl" sz="quarter" idx="13"/>
            <p:extLst>
              <p:ext uri="{D42A27DB-BD31-4B8C-83A1-F6EECF244321}">
                <p14:modId xmlns:p14="http://schemas.microsoft.com/office/powerpoint/2010/main" val="3981262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4399279"/>
                    </a:ext>
                  </a:extLst>
                </a:gridCol>
                <a:gridCol w="658368">
                  <a:extLst>
                    <a:ext uri="{9D8B030D-6E8A-4147-A177-3AD203B41FA5}">
                      <a16:colId xmlns:a16="http://schemas.microsoft.com/office/drawing/2014/main" val="317587839"/>
                    </a:ext>
                  </a:extLst>
                </a:gridCol>
                <a:gridCol w="658368">
                  <a:extLst>
                    <a:ext uri="{9D8B030D-6E8A-4147-A177-3AD203B41FA5}">
                      <a16:colId xmlns:a16="http://schemas.microsoft.com/office/drawing/2014/main" val="1220630248"/>
                    </a:ext>
                  </a:extLst>
                </a:gridCol>
                <a:gridCol w="658368">
                  <a:extLst>
                    <a:ext uri="{9D8B030D-6E8A-4147-A177-3AD203B41FA5}">
                      <a16:colId xmlns:a16="http://schemas.microsoft.com/office/drawing/2014/main" val="256196351"/>
                    </a:ext>
                  </a:extLst>
                </a:gridCol>
                <a:gridCol w="658368">
                  <a:extLst>
                    <a:ext uri="{9D8B030D-6E8A-4147-A177-3AD203B41FA5}">
                      <a16:colId xmlns:a16="http://schemas.microsoft.com/office/drawing/2014/main" val="1183054613"/>
                    </a:ext>
                  </a:extLst>
                </a:gridCol>
                <a:gridCol w="658368">
                  <a:extLst>
                    <a:ext uri="{9D8B030D-6E8A-4147-A177-3AD203B41FA5}">
                      <a16:colId xmlns:a16="http://schemas.microsoft.com/office/drawing/2014/main" val="177857097"/>
                    </a:ext>
                  </a:extLst>
                </a:gridCol>
                <a:gridCol w="658368">
                  <a:extLst>
                    <a:ext uri="{9D8B030D-6E8A-4147-A177-3AD203B41FA5}">
                      <a16:colId xmlns:a16="http://schemas.microsoft.com/office/drawing/2014/main" val="1629600732"/>
                    </a:ext>
                  </a:extLst>
                </a:gridCol>
                <a:gridCol w="658368">
                  <a:extLst>
                    <a:ext uri="{9D8B030D-6E8A-4147-A177-3AD203B41FA5}">
                      <a16:colId xmlns:a16="http://schemas.microsoft.com/office/drawing/2014/main" val="2298426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064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- 2018-08-02 13:52:44 </a:t>
                      </a:r>
                      <a:r>
                        <a:rPr kumimoji="0" lang="de-DE" sz="1000" b="0" i="0" u="none" strike="noStrike" kern="1200" cap="none" spc="0" normalizeH="0" baseline="0" noProof="0">
                          <a:ln>
                            <a:noFill/>
                          </a:ln>
                          <a:solidFill>
                            <a:prstClr val="black"/>
                          </a:solidFill>
                          <a:effectLst/>
                          <a:uLnTx/>
                          <a:uFillTx/>
                          <a:latin typeface="+mn-lt"/>
                          <a:ea typeface="+mn-ea"/>
                          <a:cs typeface="+mn-cs"/>
                        </a:rPr>
                        <a:t> 
 Heute durften wir am Standort Oberwart den ersten von insgesamt 4 Opel Vivaro Kastenwagen L2H1 an die Fa. Wagner Bauteam GmbH aus Wien ausliefern.
Lieber Christoph, das gesamte Auto Doczekal Team bedankt sich bei dir für das entgegengebrachte Vertrauen und wünscht dir viel beruflichen Erfolg mit deiner neuen Opel-Flotte!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3728780"/>
                  </a:ext>
                </a:extLst>
              </a:tr>
            </a:tbl>
          </a:graphicData>
        </a:graphic>
      </p:graphicFrame>
      <p:sp>
        <p:nvSpPr>
          <p:cNvPr id="4" name="Text Placeholder 3">
            <a:extLst>
              <a:ext uri="{FF2B5EF4-FFF2-40B4-BE49-F238E27FC236}">
                <a16:creationId xmlns:a16="http://schemas.microsoft.com/office/drawing/2014/main" id="{B6C5B4A2-8AB8-48E6-8BC8-5FFF653A551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02172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4AB2E-4DF4-4BCF-B86D-C4D331199F28}"/>
              </a:ext>
            </a:extLst>
          </p:cNvPr>
          <p:cNvSpPr>
            <a:spLocks noGrp="1"/>
          </p:cNvSpPr>
          <p:nvPr>
            <p:ph type="title"/>
          </p:nvPr>
        </p:nvSpPr>
        <p:spPr/>
        <p:txBody>
          <a:bodyPr/>
          <a:lstStyle/>
          <a:p>
            <a:r>
              <a:rPr lang="en-US"/>
              <a:t>Eigene Beiträge (Postings) + Reactions | Auto Doczekal - 1 of 10</a:t>
            </a:r>
          </a:p>
        </p:txBody>
      </p:sp>
      <p:graphicFrame>
        <p:nvGraphicFramePr>
          <p:cNvPr id="5" name="Table Placeholder 4">
            <a:extLst>
              <a:ext uri="{FF2B5EF4-FFF2-40B4-BE49-F238E27FC236}">
                <a16:creationId xmlns:a16="http://schemas.microsoft.com/office/drawing/2014/main" id="{E236CDAE-982A-4117-81A2-13E2EF9A94E3}"/>
              </a:ext>
            </a:extLst>
          </p:cNvPr>
          <p:cNvGraphicFramePr>
            <a:graphicFrameLocks noGrp="1"/>
          </p:cNvGraphicFramePr>
          <p:nvPr>
            <p:ph type="tbl" sz="quarter" idx="13"/>
            <p:extLst>
              <p:ext uri="{D42A27DB-BD31-4B8C-83A1-F6EECF244321}">
                <p14:modId xmlns:p14="http://schemas.microsoft.com/office/powerpoint/2010/main" val="149699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3496175"/>
                    </a:ext>
                  </a:extLst>
                </a:gridCol>
                <a:gridCol w="822960">
                  <a:extLst>
                    <a:ext uri="{9D8B030D-6E8A-4147-A177-3AD203B41FA5}">
                      <a16:colId xmlns:a16="http://schemas.microsoft.com/office/drawing/2014/main" val="1650434932"/>
                    </a:ext>
                  </a:extLst>
                </a:gridCol>
                <a:gridCol w="822960">
                  <a:extLst>
                    <a:ext uri="{9D8B030D-6E8A-4147-A177-3AD203B41FA5}">
                      <a16:colId xmlns:a16="http://schemas.microsoft.com/office/drawing/2014/main" val="3486879348"/>
                    </a:ext>
                  </a:extLst>
                </a:gridCol>
                <a:gridCol w="822960">
                  <a:extLst>
                    <a:ext uri="{9D8B030D-6E8A-4147-A177-3AD203B41FA5}">
                      <a16:colId xmlns:a16="http://schemas.microsoft.com/office/drawing/2014/main" val="2810907581"/>
                    </a:ext>
                  </a:extLst>
                </a:gridCol>
                <a:gridCol w="822960">
                  <a:extLst>
                    <a:ext uri="{9D8B030D-6E8A-4147-A177-3AD203B41FA5}">
                      <a16:colId xmlns:a16="http://schemas.microsoft.com/office/drawing/2014/main" val="2621601529"/>
                    </a:ext>
                  </a:extLst>
                </a:gridCol>
                <a:gridCol w="822960">
                  <a:extLst>
                    <a:ext uri="{9D8B030D-6E8A-4147-A177-3AD203B41FA5}">
                      <a16:colId xmlns:a16="http://schemas.microsoft.com/office/drawing/2014/main" val="2937538033"/>
                    </a:ext>
                  </a:extLst>
                </a:gridCol>
                <a:gridCol w="822960">
                  <a:extLst>
                    <a:ext uri="{9D8B030D-6E8A-4147-A177-3AD203B41FA5}">
                      <a16:colId xmlns:a16="http://schemas.microsoft.com/office/drawing/2014/main" val="2333683164"/>
                    </a:ext>
                  </a:extLst>
                </a:gridCol>
                <a:gridCol w="822960">
                  <a:extLst>
                    <a:ext uri="{9D8B030D-6E8A-4147-A177-3AD203B41FA5}">
                      <a16:colId xmlns:a16="http://schemas.microsoft.com/office/drawing/2014/main" val="368455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4802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19:55:00 </a:t>
                      </a:r>
                      <a:r>
                        <a:rPr kumimoji="0" lang="de-DE" sz="1000" b="0" i="0" u="none" strike="noStrike" kern="1200" cap="none" spc="0" normalizeH="0" baseline="0" noProof="0">
                          <a:ln>
                            <a:noFill/>
                          </a:ln>
                          <a:solidFill>
                            <a:prstClr val="black"/>
                          </a:solidFill>
                          <a:effectLst/>
                          <a:uLnTx/>
                          <a:uFillTx/>
                          <a:latin typeface="+mn-lt"/>
                          <a:ea typeface="+mn-ea"/>
                          <a:cs typeface="+mn-cs"/>
                        </a:rPr>
                        <a:t> 
 Frau Renate Kerschbacher aus Neuberg Bergen übernimmt heute am Standort Oberwart ihren schönen Gebrauchtwagen Opel Meriva Automatik!
Robert Weinhofer wünscht wie immer eine gute und sicher Fahrt❗
#AutoDoczekal #MeinHändlerMeineWerkstätte #Opel #Meriva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1432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10:00:00 </a:t>
                      </a:r>
                      <a:r>
                        <a:rPr kumimoji="0" lang="de-DE" sz="1000" b="0" i="0" u="none" strike="noStrike" kern="1200" cap="none" spc="0" normalizeH="0" baseline="0" noProof="0">
                          <a:ln>
                            <a:noFill/>
                          </a:ln>
                          <a:solidFill>
                            <a:prstClr val="black"/>
                          </a:solidFill>
                          <a:effectLst/>
                          <a:uLnTx/>
                          <a:uFillTx/>
                          <a:latin typeface="+mn-lt"/>
                          <a:ea typeface="+mn-ea"/>
                          <a:cs typeface="+mn-cs"/>
                        </a:rPr>
                        <a:t> 
 GUTEN MORGEN IN GÜSSING! Wir laden Euch zu einem genussvollen Frühstück ein und zeigen die neuesten Modelle von Opel u. Suzuki. Wann: 1. September 2018 von 8-12 Uhr beim Gratis-"Frühstück Rund um die Burg" in unserer Filiale in Güssing!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0854757"/>
                  </a:ext>
                </a:extLst>
              </a:tr>
            </a:tbl>
          </a:graphicData>
        </a:graphic>
      </p:graphicFrame>
      <p:sp>
        <p:nvSpPr>
          <p:cNvPr id="4" name="Text Placeholder 3">
            <a:extLst>
              <a:ext uri="{FF2B5EF4-FFF2-40B4-BE49-F238E27FC236}">
                <a16:creationId xmlns:a16="http://schemas.microsoft.com/office/drawing/2014/main" id="{D0C5EA1B-1238-4FDC-85C6-8B17633D9E2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76488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379E-A4F2-4047-A082-72176B335CD1}"/>
              </a:ext>
            </a:extLst>
          </p:cNvPr>
          <p:cNvSpPr>
            <a:spLocks noGrp="1"/>
          </p:cNvSpPr>
          <p:nvPr>
            <p:ph type="title"/>
          </p:nvPr>
        </p:nvSpPr>
        <p:spPr/>
        <p:txBody>
          <a:bodyPr/>
          <a:lstStyle/>
          <a:p>
            <a:r>
              <a:rPr lang="en-US"/>
              <a:t>Eigene Beiträge (Postings) + Reactions | Auto Doczekal - 2 of 10</a:t>
            </a:r>
          </a:p>
        </p:txBody>
      </p:sp>
      <p:graphicFrame>
        <p:nvGraphicFramePr>
          <p:cNvPr id="5" name="Table Placeholder 4">
            <a:extLst>
              <a:ext uri="{FF2B5EF4-FFF2-40B4-BE49-F238E27FC236}">
                <a16:creationId xmlns:a16="http://schemas.microsoft.com/office/drawing/2014/main" id="{9C5A089A-24F1-451F-A427-5D860F415A74}"/>
              </a:ext>
            </a:extLst>
          </p:cNvPr>
          <p:cNvGraphicFramePr>
            <a:graphicFrameLocks noGrp="1"/>
          </p:cNvGraphicFramePr>
          <p:nvPr>
            <p:ph type="tbl" sz="quarter" idx="13"/>
            <p:extLst>
              <p:ext uri="{D42A27DB-BD31-4B8C-83A1-F6EECF244321}">
                <p14:modId xmlns:p14="http://schemas.microsoft.com/office/powerpoint/2010/main" val="874663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9410289"/>
                    </a:ext>
                  </a:extLst>
                </a:gridCol>
                <a:gridCol w="822960">
                  <a:extLst>
                    <a:ext uri="{9D8B030D-6E8A-4147-A177-3AD203B41FA5}">
                      <a16:colId xmlns:a16="http://schemas.microsoft.com/office/drawing/2014/main" val="1985950536"/>
                    </a:ext>
                  </a:extLst>
                </a:gridCol>
                <a:gridCol w="822960">
                  <a:extLst>
                    <a:ext uri="{9D8B030D-6E8A-4147-A177-3AD203B41FA5}">
                      <a16:colId xmlns:a16="http://schemas.microsoft.com/office/drawing/2014/main" val="4114539699"/>
                    </a:ext>
                  </a:extLst>
                </a:gridCol>
                <a:gridCol w="822960">
                  <a:extLst>
                    <a:ext uri="{9D8B030D-6E8A-4147-A177-3AD203B41FA5}">
                      <a16:colId xmlns:a16="http://schemas.microsoft.com/office/drawing/2014/main" val="2344940146"/>
                    </a:ext>
                  </a:extLst>
                </a:gridCol>
                <a:gridCol w="822960">
                  <a:extLst>
                    <a:ext uri="{9D8B030D-6E8A-4147-A177-3AD203B41FA5}">
                      <a16:colId xmlns:a16="http://schemas.microsoft.com/office/drawing/2014/main" val="4082852177"/>
                    </a:ext>
                  </a:extLst>
                </a:gridCol>
                <a:gridCol w="822960">
                  <a:extLst>
                    <a:ext uri="{9D8B030D-6E8A-4147-A177-3AD203B41FA5}">
                      <a16:colId xmlns:a16="http://schemas.microsoft.com/office/drawing/2014/main" val="1895617096"/>
                    </a:ext>
                  </a:extLst>
                </a:gridCol>
                <a:gridCol w="822960">
                  <a:extLst>
                    <a:ext uri="{9D8B030D-6E8A-4147-A177-3AD203B41FA5}">
                      <a16:colId xmlns:a16="http://schemas.microsoft.com/office/drawing/2014/main" val="4240407953"/>
                    </a:ext>
                  </a:extLst>
                </a:gridCol>
                <a:gridCol w="822960">
                  <a:extLst>
                    <a:ext uri="{9D8B030D-6E8A-4147-A177-3AD203B41FA5}">
                      <a16:colId xmlns:a16="http://schemas.microsoft.com/office/drawing/2014/main" val="159938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3949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- 2018-08-30 08:10:43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Herrn Hannes Pfingstl aus Stadtschlaining einen neuen Suzuki S-Cross Shine Allrad mit 140PS in der Farbe cosmic black.
Wir wünschen unserem Kunden viel Freude und Spaß mit seinem neuen Allradler von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697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- 2018-08-24 11:44:15 </a:t>
                      </a:r>
                      <a:r>
                        <a:rPr kumimoji="0" lang="en-US" sz="1000" b="0" i="0" u="none" strike="noStrike" kern="1200" cap="none" spc="0" normalizeH="0" baseline="0" noProof="0">
                          <a:ln>
                            <a:noFill/>
                          </a:ln>
                          <a:solidFill>
                            <a:prstClr val="black"/>
                          </a:solidFill>
                          <a:effectLst/>
                          <a:uLnTx/>
                          <a:uFillTx/>
                          <a:latin typeface="+mn-lt"/>
                          <a:ea typeface="+mn-ea"/>
                          <a:cs typeface="+mn-cs"/>
                        </a:rPr>
                        <a:t> 
 Bei traumhaften Sommerwetter durfte heute Herr Glatz aus Goberling mit seinem neuen Suzuki S-Cross Clear in canyonbraun losbrausen!
Robert Weinhofer und das Auto Doczekal Team aus Oberwart wünscht wie immer eine gute und sichere 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584218"/>
                  </a:ext>
                </a:extLst>
              </a:tr>
            </a:tbl>
          </a:graphicData>
        </a:graphic>
      </p:graphicFrame>
      <p:sp>
        <p:nvSpPr>
          <p:cNvPr id="4" name="Text Placeholder 3">
            <a:extLst>
              <a:ext uri="{FF2B5EF4-FFF2-40B4-BE49-F238E27FC236}">
                <a16:creationId xmlns:a16="http://schemas.microsoft.com/office/drawing/2014/main" id="{918D81F9-4021-4155-A025-42EC6A4280B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10636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27FCB-64FC-441E-9D55-0DE9A91F42BF}"/>
              </a:ext>
            </a:extLst>
          </p:cNvPr>
          <p:cNvSpPr>
            <a:spLocks noGrp="1"/>
          </p:cNvSpPr>
          <p:nvPr>
            <p:ph type="title"/>
          </p:nvPr>
        </p:nvSpPr>
        <p:spPr/>
        <p:txBody>
          <a:bodyPr/>
          <a:lstStyle/>
          <a:p>
            <a:r>
              <a:rPr lang="en-US"/>
              <a:t>Eigene Beiträge (Postings) + Reactions | Auto Doczekal - 3 of 10</a:t>
            </a:r>
          </a:p>
        </p:txBody>
      </p:sp>
      <p:graphicFrame>
        <p:nvGraphicFramePr>
          <p:cNvPr id="5" name="Table Placeholder 4">
            <a:extLst>
              <a:ext uri="{FF2B5EF4-FFF2-40B4-BE49-F238E27FC236}">
                <a16:creationId xmlns:a16="http://schemas.microsoft.com/office/drawing/2014/main" id="{75554CC2-F4C5-4B4F-BD01-DD603B59140A}"/>
              </a:ext>
            </a:extLst>
          </p:cNvPr>
          <p:cNvGraphicFramePr>
            <a:graphicFrameLocks noGrp="1"/>
          </p:cNvGraphicFramePr>
          <p:nvPr>
            <p:ph type="tbl" sz="quarter" idx="13"/>
            <p:extLst>
              <p:ext uri="{D42A27DB-BD31-4B8C-83A1-F6EECF244321}">
                <p14:modId xmlns:p14="http://schemas.microsoft.com/office/powerpoint/2010/main" val="368409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3828333"/>
                    </a:ext>
                  </a:extLst>
                </a:gridCol>
                <a:gridCol w="822960">
                  <a:extLst>
                    <a:ext uri="{9D8B030D-6E8A-4147-A177-3AD203B41FA5}">
                      <a16:colId xmlns:a16="http://schemas.microsoft.com/office/drawing/2014/main" val="1013151238"/>
                    </a:ext>
                  </a:extLst>
                </a:gridCol>
                <a:gridCol w="822960">
                  <a:extLst>
                    <a:ext uri="{9D8B030D-6E8A-4147-A177-3AD203B41FA5}">
                      <a16:colId xmlns:a16="http://schemas.microsoft.com/office/drawing/2014/main" val="1193228809"/>
                    </a:ext>
                  </a:extLst>
                </a:gridCol>
                <a:gridCol w="822960">
                  <a:extLst>
                    <a:ext uri="{9D8B030D-6E8A-4147-A177-3AD203B41FA5}">
                      <a16:colId xmlns:a16="http://schemas.microsoft.com/office/drawing/2014/main" val="3545963627"/>
                    </a:ext>
                  </a:extLst>
                </a:gridCol>
                <a:gridCol w="822960">
                  <a:extLst>
                    <a:ext uri="{9D8B030D-6E8A-4147-A177-3AD203B41FA5}">
                      <a16:colId xmlns:a16="http://schemas.microsoft.com/office/drawing/2014/main" val="3862333730"/>
                    </a:ext>
                  </a:extLst>
                </a:gridCol>
                <a:gridCol w="822960">
                  <a:extLst>
                    <a:ext uri="{9D8B030D-6E8A-4147-A177-3AD203B41FA5}">
                      <a16:colId xmlns:a16="http://schemas.microsoft.com/office/drawing/2014/main" val="1371375990"/>
                    </a:ext>
                  </a:extLst>
                </a:gridCol>
                <a:gridCol w="822960">
                  <a:extLst>
                    <a:ext uri="{9D8B030D-6E8A-4147-A177-3AD203B41FA5}">
                      <a16:colId xmlns:a16="http://schemas.microsoft.com/office/drawing/2014/main" val="2323440814"/>
                    </a:ext>
                  </a:extLst>
                </a:gridCol>
                <a:gridCol w="822960">
                  <a:extLst>
                    <a:ext uri="{9D8B030D-6E8A-4147-A177-3AD203B41FA5}">
                      <a16:colId xmlns:a16="http://schemas.microsoft.com/office/drawing/2014/main" val="3871334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0304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- 2018-08-23 10:41:33 </a:t>
                      </a:r>
                      <a:r>
                        <a:rPr kumimoji="0" lang="de-DE" sz="1000" b="0" i="0" u="none" strike="noStrike" kern="1200" cap="none" spc="0" normalizeH="0" baseline="0" noProof="0">
                          <a:ln>
                            <a:noFill/>
                          </a:ln>
                          <a:solidFill>
                            <a:prstClr val="black"/>
                          </a:solidFill>
                          <a:effectLst/>
                          <a:uLnTx/>
                          <a:uFillTx/>
                          <a:latin typeface="+mn-lt"/>
                          <a:ea typeface="+mn-ea"/>
                          <a:cs typeface="+mn-cs"/>
                        </a:rPr>
                        <a:t> 
 Ein Intensivtraining absolviert derzeit unser Sponsorpartner Philip Bauer aus Gerersdorf bei Güssing an der Pflüger-Weltmeisterschaft, die heuer von 1. bis 2. September in Baden-Württemberg in Deutschland stattfindet.
Bereits seit 5. August befindet sich Philip vor Ort, um sich an die Bedingungen zu gewöhnen. Seine Trainer, unter anderem auch sein Vater Franz, geben noch letzte abschließende Tipps und stimmen Philip auf Erfolgskurs ein.
Lieber Philip, das gesamte Team von Auto Doczekal wünscht dir für deinen bevorstehenden Wettkampf in der Kategorie Beetpflug alles GUTE!!!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6274579"/>
                  </a:ext>
                </a:extLst>
              </a:tr>
            </a:tbl>
          </a:graphicData>
        </a:graphic>
      </p:graphicFrame>
      <p:sp>
        <p:nvSpPr>
          <p:cNvPr id="4" name="Text Placeholder 3">
            <a:extLst>
              <a:ext uri="{FF2B5EF4-FFF2-40B4-BE49-F238E27FC236}">
                <a16:creationId xmlns:a16="http://schemas.microsoft.com/office/drawing/2014/main" id="{0F784537-1D25-409B-9D3B-1077AF42C02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93308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375F4-9930-4642-9B9C-E25CE99C04AF}"/>
              </a:ext>
            </a:extLst>
          </p:cNvPr>
          <p:cNvSpPr>
            <a:spLocks noGrp="1"/>
          </p:cNvSpPr>
          <p:nvPr>
            <p:ph type="title"/>
          </p:nvPr>
        </p:nvSpPr>
        <p:spPr/>
        <p:txBody>
          <a:bodyPr/>
          <a:lstStyle/>
          <a:p>
            <a:r>
              <a:rPr lang="en-US"/>
              <a:t>Eigene Beiträge (Postings) + Reactions | Auto Doczekal - 4 of 10</a:t>
            </a:r>
          </a:p>
        </p:txBody>
      </p:sp>
      <p:graphicFrame>
        <p:nvGraphicFramePr>
          <p:cNvPr id="5" name="Table Placeholder 4">
            <a:extLst>
              <a:ext uri="{FF2B5EF4-FFF2-40B4-BE49-F238E27FC236}">
                <a16:creationId xmlns:a16="http://schemas.microsoft.com/office/drawing/2014/main" id="{7CDC1A48-1FB1-440F-AEFA-3D5204915C78}"/>
              </a:ext>
            </a:extLst>
          </p:cNvPr>
          <p:cNvGraphicFramePr>
            <a:graphicFrameLocks noGrp="1"/>
          </p:cNvGraphicFramePr>
          <p:nvPr>
            <p:ph type="tbl" sz="quarter" idx="13"/>
            <p:extLst>
              <p:ext uri="{D42A27DB-BD31-4B8C-83A1-F6EECF244321}">
                <p14:modId xmlns:p14="http://schemas.microsoft.com/office/powerpoint/2010/main" val="369122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7725715"/>
                    </a:ext>
                  </a:extLst>
                </a:gridCol>
                <a:gridCol w="822960">
                  <a:extLst>
                    <a:ext uri="{9D8B030D-6E8A-4147-A177-3AD203B41FA5}">
                      <a16:colId xmlns:a16="http://schemas.microsoft.com/office/drawing/2014/main" val="2457910219"/>
                    </a:ext>
                  </a:extLst>
                </a:gridCol>
                <a:gridCol w="822960">
                  <a:extLst>
                    <a:ext uri="{9D8B030D-6E8A-4147-A177-3AD203B41FA5}">
                      <a16:colId xmlns:a16="http://schemas.microsoft.com/office/drawing/2014/main" val="105696288"/>
                    </a:ext>
                  </a:extLst>
                </a:gridCol>
                <a:gridCol w="822960">
                  <a:extLst>
                    <a:ext uri="{9D8B030D-6E8A-4147-A177-3AD203B41FA5}">
                      <a16:colId xmlns:a16="http://schemas.microsoft.com/office/drawing/2014/main" val="1382646579"/>
                    </a:ext>
                  </a:extLst>
                </a:gridCol>
                <a:gridCol w="822960">
                  <a:extLst>
                    <a:ext uri="{9D8B030D-6E8A-4147-A177-3AD203B41FA5}">
                      <a16:colId xmlns:a16="http://schemas.microsoft.com/office/drawing/2014/main" val="1045458748"/>
                    </a:ext>
                  </a:extLst>
                </a:gridCol>
                <a:gridCol w="822960">
                  <a:extLst>
                    <a:ext uri="{9D8B030D-6E8A-4147-A177-3AD203B41FA5}">
                      <a16:colId xmlns:a16="http://schemas.microsoft.com/office/drawing/2014/main" val="1836455570"/>
                    </a:ext>
                  </a:extLst>
                </a:gridCol>
                <a:gridCol w="822960">
                  <a:extLst>
                    <a:ext uri="{9D8B030D-6E8A-4147-A177-3AD203B41FA5}">
                      <a16:colId xmlns:a16="http://schemas.microsoft.com/office/drawing/2014/main" val="4024098954"/>
                    </a:ext>
                  </a:extLst>
                </a:gridCol>
                <a:gridCol w="822960">
                  <a:extLst>
                    <a:ext uri="{9D8B030D-6E8A-4147-A177-3AD203B41FA5}">
                      <a16:colId xmlns:a16="http://schemas.microsoft.com/office/drawing/2014/main" val="255132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1270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- 2018-08-22 07:04:14 </a:t>
                      </a:r>
                      <a:r>
                        <a:rPr kumimoji="0" lang="en-US" sz="1000" b="0" i="0" u="none" strike="noStrike" kern="1200" cap="none" spc="0" normalizeH="0" baseline="0" noProof="0">
                          <a:ln>
                            <a:noFill/>
                          </a:ln>
                          <a:solidFill>
                            <a:prstClr val="black"/>
                          </a:solidFill>
                          <a:effectLst/>
                          <a:uLnTx/>
                          <a:uFillTx/>
                          <a:latin typeface="+mn-lt"/>
                          <a:ea typeface="+mn-ea"/>
                          <a:cs typeface="+mn-cs"/>
                        </a:rPr>
                        <a:t> 
 🔥 SUZUKI VITARA ABVERKAUF 🔥
Vitara Shine Allrad, 120 PS Benzin, inkl. Alufelgen, Klimaautomatik, Rückfahrkamera, 5 Jahre Garantie, uvm., in verschiedenen Farben erhältlich! 
‼️ € 20.450,-- ‼️ statt € 23.780,--
Begrenzte Stückzahl !!!
Testen und überzeugen Sie sich selber bei einer Probefahrt auf einem unserer 3 Standorte vom Suzuki Vitara Allrad!!!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428694"/>
                  </a:ext>
                </a:extLst>
              </a:tr>
            </a:tbl>
          </a:graphicData>
        </a:graphic>
      </p:graphicFrame>
      <p:sp>
        <p:nvSpPr>
          <p:cNvPr id="4" name="Text Placeholder 3">
            <a:extLst>
              <a:ext uri="{FF2B5EF4-FFF2-40B4-BE49-F238E27FC236}">
                <a16:creationId xmlns:a16="http://schemas.microsoft.com/office/drawing/2014/main" id="{501524B2-52D3-467A-A34B-37C20EF80D3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3071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469C-D543-42B9-8B46-B1A38354FB23}"/>
              </a:ext>
            </a:extLst>
          </p:cNvPr>
          <p:cNvSpPr>
            <a:spLocks noGrp="1"/>
          </p:cNvSpPr>
          <p:nvPr>
            <p:ph type="title"/>
          </p:nvPr>
        </p:nvSpPr>
        <p:spPr/>
        <p:txBody>
          <a:bodyPr/>
          <a:lstStyle/>
          <a:p>
            <a:r>
              <a:rPr lang="en-US"/>
              <a:t>Eigene Beiträge (Postings) + Reactions | Auto Doczekal - 5 of 10</a:t>
            </a:r>
          </a:p>
        </p:txBody>
      </p:sp>
      <p:graphicFrame>
        <p:nvGraphicFramePr>
          <p:cNvPr id="5" name="Table Placeholder 4">
            <a:extLst>
              <a:ext uri="{FF2B5EF4-FFF2-40B4-BE49-F238E27FC236}">
                <a16:creationId xmlns:a16="http://schemas.microsoft.com/office/drawing/2014/main" id="{47100786-0D80-4034-808D-4D0C498A9F36}"/>
              </a:ext>
            </a:extLst>
          </p:cNvPr>
          <p:cNvGraphicFramePr>
            <a:graphicFrameLocks noGrp="1"/>
          </p:cNvGraphicFramePr>
          <p:nvPr>
            <p:ph type="tbl" sz="quarter" idx="13"/>
            <p:extLst>
              <p:ext uri="{D42A27DB-BD31-4B8C-83A1-F6EECF244321}">
                <p14:modId xmlns:p14="http://schemas.microsoft.com/office/powerpoint/2010/main" val="2328595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5968235"/>
                    </a:ext>
                  </a:extLst>
                </a:gridCol>
                <a:gridCol w="822960">
                  <a:extLst>
                    <a:ext uri="{9D8B030D-6E8A-4147-A177-3AD203B41FA5}">
                      <a16:colId xmlns:a16="http://schemas.microsoft.com/office/drawing/2014/main" val="3860611678"/>
                    </a:ext>
                  </a:extLst>
                </a:gridCol>
                <a:gridCol w="822960">
                  <a:extLst>
                    <a:ext uri="{9D8B030D-6E8A-4147-A177-3AD203B41FA5}">
                      <a16:colId xmlns:a16="http://schemas.microsoft.com/office/drawing/2014/main" val="4196555445"/>
                    </a:ext>
                  </a:extLst>
                </a:gridCol>
                <a:gridCol w="822960">
                  <a:extLst>
                    <a:ext uri="{9D8B030D-6E8A-4147-A177-3AD203B41FA5}">
                      <a16:colId xmlns:a16="http://schemas.microsoft.com/office/drawing/2014/main" val="541846977"/>
                    </a:ext>
                  </a:extLst>
                </a:gridCol>
                <a:gridCol w="822960">
                  <a:extLst>
                    <a:ext uri="{9D8B030D-6E8A-4147-A177-3AD203B41FA5}">
                      <a16:colId xmlns:a16="http://schemas.microsoft.com/office/drawing/2014/main" val="1701278968"/>
                    </a:ext>
                  </a:extLst>
                </a:gridCol>
                <a:gridCol w="822960">
                  <a:extLst>
                    <a:ext uri="{9D8B030D-6E8A-4147-A177-3AD203B41FA5}">
                      <a16:colId xmlns:a16="http://schemas.microsoft.com/office/drawing/2014/main" val="640708652"/>
                    </a:ext>
                  </a:extLst>
                </a:gridCol>
                <a:gridCol w="822960">
                  <a:extLst>
                    <a:ext uri="{9D8B030D-6E8A-4147-A177-3AD203B41FA5}">
                      <a16:colId xmlns:a16="http://schemas.microsoft.com/office/drawing/2014/main" val="312760042"/>
                    </a:ext>
                  </a:extLst>
                </a:gridCol>
                <a:gridCol w="822960">
                  <a:extLst>
                    <a:ext uri="{9D8B030D-6E8A-4147-A177-3AD203B41FA5}">
                      <a16:colId xmlns:a16="http://schemas.microsoft.com/office/drawing/2014/main" val="396306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6166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- 2018-08-18 11:19:03 </a:t>
                      </a:r>
                      <a:r>
                        <a:rPr kumimoji="0" lang="en-US" sz="1000" b="0" i="0" u="none" strike="noStrike" kern="1200" cap="none" spc="0" normalizeH="0" baseline="0" noProof="0">
                          <a:ln>
                            <a:noFill/>
                          </a:ln>
                          <a:solidFill>
                            <a:prstClr val="black"/>
                          </a:solidFill>
                          <a:effectLst/>
                          <a:uLnTx/>
                          <a:uFillTx/>
                          <a:latin typeface="+mn-lt"/>
                          <a:ea typeface="+mn-ea"/>
                          <a:cs typeface="+mn-cs"/>
                        </a:rPr>
                        <a:t> 
 Familie Kienreich aus Wolfau übernimmt am Standort Oberwart einen neuen Suzuki S-Cross Clear in sphere blue und Tina Somogyi aus Graz freut sich über ihren neuen topausgestatteten Jungwagen Opel Adam Jam!
Verkaufsberater Robert Weinhofer sowie das gesamte Auto-Doczekal Team wünschen unseren Kunden viel Spaß und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764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- 2018-08-17 16:16:56 </a:t>
                      </a:r>
                      <a:r>
                        <a:rPr kumimoji="0" lang="de-DE" sz="1000" b="0" i="0" u="none" strike="noStrike" kern="1200" cap="none" spc="0" normalizeH="0" baseline="0" noProof="0">
                          <a:ln>
                            <a:noFill/>
                          </a:ln>
                          <a:solidFill>
                            <a:prstClr val="black"/>
                          </a:solidFill>
                          <a:effectLst/>
                          <a:uLnTx/>
                          <a:uFillTx/>
                          <a:latin typeface="+mn-lt"/>
                          <a:ea typeface="+mn-ea"/>
                          <a:cs typeface="+mn-cs"/>
                        </a:rPr>
                        <a:t> 
 Schon seit dem ersten Modell wird der SUZUKI JIMNY mit Begeisterung gefahren. Das Erbe der früheren Modelle wird auch im neuen JIMNY weitergeführt.
Welches Modell gefällt euch denn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1922158"/>
                  </a:ext>
                </a:extLst>
              </a:tr>
            </a:tbl>
          </a:graphicData>
        </a:graphic>
      </p:graphicFrame>
      <p:sp>
        <p:nvSpPr>
          <p:cNvPr id="4" name="Text Placeholder 3">
            <a:extLst>
              <a:ext uri="{FF2B5EF4-FFF2-40B4-BE49-F238E27FC236}">
                <a16:creationId xmlns:a16="http://schemas.microsoft.com/office/drawing/2014/main" id="{BE71FC74-B6C3-4AB3-8030-BAA4D917ECA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067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A8657-1A0B-4CFB-B7D6-B1B7359F9803}"/>
              </a:ext>
            </a:extLst>
          </p:cNvPr>
          <p:cNvSpPr>
            <a:spLocks noGrp="1"/>
          </p:cNvSpPr>
          <p:nvPr>
            <p:ph type="title"/>
          </p:nvPr>
        </p:nvSpPr>
        <p:spPr/>
        <p:txBody>
          <a:bodyPr/>
          <a:lstStyle/>
          <a:p>
            <a:r>
              <a:rPr lang="en-US"/>
              <a:t>Eigene Beiträge (Postings) + Reactions | Auto Doczekal - 6 of 10</a:t>
            </a:r>
          </a:p>
        </p:txBody>
      </p:sp>
      <p:graphicFrame>
        <p:nvGraphicFramePr>
          <p:cNvPr id="5" name="Table Placeholder 4">
            <a:extLst>
              <a:ext uri="{FF2B5EF4-FFF2-40B4-BE49-F238E27FC236}">
                <a16:creationId xmlns:a16="http://schemas.microsoft.com/office/drawing/2014/main" id="{BF5BCB7D-078C-4285-B91D-334BA84E3A96}"/>
              </a:ext>
            </a:extLst>
          </p:cNvPr>
          <p:cNvGraphicFramePr>
            <a:graphicFrameLocks noGrp="1"/>
          </p:cNvGraphicFramePr>
          <p:nvPr>
            <p:ph type="tbl" sz="quarter" idx="13"/>
            <p:extLst>
              <p:ext uri="{D42A27DB-BD31-4B8C-83A1-F6EECF244321}">
                <p14:modId xmlns:p14="http://schemas.microsoft.com/office/powerpoint/2010/main" val="190575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6734562"/>
                    </a:ext>
                  </a:extLst>
                </a:gridCol>
                <a:gridCol w="822960">
                  <a:extLst>
                    <a:ext uri="{9D8B030D-6E8A-4147-A177-3AD203B41FA5}">
                      <a16:colId xmlns:a16="http://schemas.microsoft.com/office/drawing/2014/main" val="3005028416"/>
                    </a:ext>
                  </a:extLst>
                </a:gridCol>
                <a:gridCol w="822960">
                  <a:extLst>
                    <a:ext uri="{9D8B030D-6E8A-4147-A177-3AD203B41FA5}">
                      <a16:colId xmlns:a16="http://schemas.microsoft.com/office/drawing/2014/main" val="2200006000"/>
                    </a:ext>
                  </a:extLst>
                </a:gridCol>
                <a:gridCol w="822960">
                  <a:extLst>
                    <a:ext uri="{9D8B030D-6E8A-4147-A177-3AD203B41FA5}">
                      <a16:colId xmlns:a16="http://schemas.microsoft.com/office/drawing/2014/main" val="3532660964"/>
                    </a:ext>
                  </a:extLst>
                </a:gridCol>
                <a:gridCol w="822960">
                  <a:extLst>
                    <a:ext uri="{9D8B030D-6E8A-4147-A177-3AD203B41FA5}">
                      <a16:colId xmlns:a16="http://schemas.microsoft.com/office/drawing/2014/main" val="486344145"/>
                    </a:ext>
                  </a:extLst>
                </a:gridCol>
                <a:gridCol w="822960">
                  <a:extLst>
                    <a:ext uri="{9D8B030D-6E8A-4147-A177-3AD203B41FA5}">
                      <a16:colId xmlns:a16="http://schemas.microsoft.com/office/drawing/2014/main" val="560926682"/>
                    </a:ext>
                  </a:extLst>
                </a:gridCol>
                <a:gridCol w="822960">
                  <a:extLst>
                    <a:ext uri="{9D8B030D-6E8A-4147-A177-3AD203B41FA5}">
                      <a16:colId xmlns:a16="http://schemas.microsoft.com/office/drawing/2014/main" val="2474925634"/>
                    </a:ext>
                  </a:extLst>
                </a:gridCol>
                <a:gridCol w="822960">
                  <a:extLst>
                    <a:ext uri="{9D8B030D-6E8A-4147-A177-3AD203B41FA5}">
                      <a16:colId xmlns:a16="http://schemas.microsoft.com/office/drawing/2014/main" val="22405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9808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- 2018-08-16 16:30:44 </a:t>
                      </a:r>
                      <a:r>
                        <a:rPr kumimoji="0" lang="en-US" sz="1000" b="0" i="0" u="none" strike="noStrike" kern="1200" cap="none" spc="0" normalizeH="0" baseline="0" noProof="0">
                          <a:ln>
                            <a:noFill/>
                          </a:ln>
                          <a:solidFill>
                            <a:prstClr val="black"/>
                          </a:solidFill>
                          <a:effectLst/>
                          <a:uLnTx/>
                          <a:uFillTx/>
                          <a:latin typeface="+mn-lt"/>
                          <a:ea typeface="+mn-ea"/>
                          <a:cs typeface="+mn-cs"/>
                        </a:rPr>
                        <a:t> 
 Heute durfte Verkaufsberater Robert Weinhofer am Standort Oberwart einen topausgestatteten Jungwagen Opel Astra ST Innovation mit 110PS in quarzgrau an Stefan Husbauer aus Drumling ausliefern!
Das gesamte Team wünscht dir Stefan viel Spaß und Freude mit deinem neuen Opel!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7001148"/>
                  </a:ext>
                </a:extLst>
              </a:tr>
            </a:tbl>
          </a:graphicData>
        </a:graphic>
      </p:graphicFrame>
      <p:sp>
        <p:nvSpPr>
          <p:cNvPr id="4" name="Text Placeholder 3">
            <a:extLst>
              <a:ext uri="{FF2B5EF4-FFF2-40B4-BE49-F238E27FC236}">
                <a16:creationId xmlns:a16="http://schemas.microsoft.com/office/drawing/2014/main" id="{6BC307B4-CA51-464B-95C1-30D7491CA95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18586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DF8F-863E-4EAD-AFC9-9A0A18180DFF}"/>
              </a:ext>
            </a:extLst>
          </p:cNvPr>
          <p:cNvSpPr>
            <a:spLocks noGrp="1"/>
          </p:cNvSpPr>
          <p:nvPr>
            <p:ph type="title"/>
          </p:nvPr>
        </p:nvSpPr>
        <p:spPr/>
        <p:txBody>
          <a:bodyPr/>
          <a:lstStyle/>
          <a:p>
            <a:r>
              <a:rPr lang="en-US"/>
              <a:t>Eigene Beiträge (Postings) + Reactions | Auto Doczekal - 7 of 10</a:t>
            </a:r>
          </a:p>
        </p:txBody>
      </p:sp>
      <p:graphicFrame>
        <p:nvGraphicFramePr>
          <p:cNvPr id="5" name="Table Placeholder 4">
            <a:extLst>
              <a:ext uri="{FF2B5EF4-FFF2-40B4-BE49-F238E27FC236}">
                <a16:creationId xmlns:a16="http://schemas.microsoft.com/office/drawing/2014/main" id="{C008498F-9926-46D7-B06B-E670FCC77E82}"/>
              </a:ext>
            </a:extLst>
          </p:cNvPr>
          <p:cNvGraphicFramePr>
            <a:graphicFrameLocks noGrp="1"/>
          </p:cNvGraphicFramePr>
          <p:nvPr>
            <p:ph type="tbl" sz="quarter" idx="13"/>
            <p:extLst>
              <p:ext uri="{D42A27DB-BD31-4B8C-83A1-F6EECF244321}">
                <p14:modId xmlns:p14="http://schemas.microsoft.com/office/powerpoint/2010/main" val="126439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4876800"/>
                    </a:ext>
                  </a:extLst>
                </a:gridCol>
                <a:gridCol w="822960">
                  <a:extLst>
                    <a:ext uri="{9D8B030D-6E8A-4147-A177-3AD203B41FA5}">
                      <a16:colId xmlns:a16="http://schemas.microsoft.com/office/drawing/2014/main" val="2196123216"/>
                    </a:ext>
                  </a:extLst>
                </a:gridCol>
                <a:gridCol w="822960">
                  <a:extLst>
                    <a:ext uri="{9D8B030D-6E8A-4147-A177-3AD203B41FA5}">
                      <a16:colId xmlns:a16="http://schemas.microsoft.com/office/drawing/2014/main" val="15982914"/>
                    </a:ext>
                  </a:extLst>
                </a:gridCol>
                <a:gridCol w="822960">
                  <a:extLst>
                    <a:ext uri="{9D8B030D-6E8A-4147-A177-3AD203B41FA5}">
                      <a16:colId xmlns:a16="http://schemas.microsoft.com/office/drawing/2014/main" val="3924670997"/>
                    </a:ext>
                  </a:extLst>
                </a:gridCol>
                <a:gridCol w="822960">
                  <a:extLst>
                    <a:ext uri="{9D8B030D-6E8A-4147-A177-3AD203B41FA5}">
                      <a16:colId xmlns:a16="http://schemas.microsoft.com/office/drawing/2014/main" val="2551069732"/>
                    </a:ext>
                  </a:extLst>
                </a:gridCol>
                <a:gridCol w="822960">
                  <a:extLst>
                    <a:ext uri="{9D8B030D-6E8A-4147-A177-3AD203B41FA5}">
                      <a16:colId xmlns:a16="http://schemas.microsoft.com/office/drawing/2014/main" val="4043996942"/>
                    </a:ext>
                  </a:extLst>
                </a:gridCol>
                <a:gridCol w="822960">
                  <a:extLst>
                    <a:ext uri="{9D8B030D-6E8A-4147-A177-3AD203B41FA5}">
                      <a16:colId xmlns:a16="http://schemas.microsoft.com/office/drawing/2014/main" val="204497793"/>
                    </a:ext>
                  </a:extLst>
                </a:gridCol>
                <a:gridCol w="822960">
                  <a:extLst>
                    <a:ext uri="{9D8B030D-6E8A-4147-A177-3AD203B41FA5}">
                      <a16:colId xmlns:a16="http://schemas.microsoft.com/office/drawing/2014/main" val="135993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452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11:25:00 </a:t>
                      </a:r>
                      <a:r>
                        <a:rPr kumimoji="0" lang="en-US" sz="1000" b="0" i="0" u="none" strike="noStrike" kern="1200" cap="none" spc="0" normalizeH="0" baseline="0" noProof="0">
                          <a:ln>
                            <a:noFill/>
                          </a:ln>
                          <a:solidFill>
                            <a:prstClr val="black"/>
                          </a:solidFill>
                          <a:effectLst/>
                          <a:uLnTx/>
                          <a:uFillTx/>
                          <a:latin typeface="+mn-lt"/>
                          <a:ea typeface="+mn-ea"/>
                          <a:cs typeface="+mn-cs"/>
                        </a:rPr>
                        <a:t> 
 ... und munter weiter geht es mit den Fahrzeugauslieferungen am Standort St. Johann/Haide❗
Herr Reinhold Kainrath aus Lafnitz freut sich über seinen neuen topausgestatteten Opel Grandland X Innovation mit 120PS Diesel.
Ein Jungwagen Opel Mokka Cosmo wurde heute an Frau Binder aus Markt Allhau übergeben!
Verkaufsberater Mario Hörtner wünscht unseren Kunden viel Freude und Spaß mit den neuen Modellen von Opel!
#AutoDoczekal #MeinHändlerMeineWerkstatt #Opel #GrandlandX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2745827"/>
                  </a:ext>
                </a:extLst>
              </a:tr>
            </a:tbl>
          </a:graphicData>
        </a:graphic>
      </p:graphicFrame>
      <p:sp>
        <p:nvSpPr>
          <p:cNvPr id="4" name="Text Placeholder 3">
            <a:extLst>
              <a:ext uri="{FF2B5EF4-FFF2-40B4-BE49-F238E27FC236}">
                <a16:creationId xmlns:a16="http://schemas.microsoft.com/office/drawing/2014/main" id="{5C874D41-5151-485A-8EE2-D668626FE0D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44312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DCC7-F984-49C6-83C0-DDD5E4C32A06}"/>
              </a:ext>
            </a:extLst>
          </p:cNvPr>
          <p:cNvSpPr>
            <a:spLocks noGrp="1"/>
          </p:cNvSpPr>
          <p:nvPr>
            <p:ph type="title"/>
          </p:nvPr>
        </p:nvSpPr>
        <p:spPr/>
        <p:txBody>
          <a:bodyPr/>
          <a:lstStyle/>
          <a:p>
            <a:r>
              <a:rPr lang="en-US"/>
              <a:t>Eigene Beiträge (Postings) + Reactions | Auto Doczekal - 8 of 10</a:t>
            </a:r>
          </a:p>
        </p:txBody>
      </p:sp>
      <p:graphicFrame>
        <p:nvGraphicFramePr>
          <p:cNvPr id="5" name="Table Placeholder 4">
            <a:extLst>
              <a:ext uri="{FF2B5EF4-FFF2-40B4-BE49-F238E27FC236}">
                <a16:creationId xmlns:a16="http://schemas.microsoft.com/office/drawing/2014/main" id="{CE9D6FCC-BE65-4BD4-A77F-17FB6B5ECED8}"/>
              </a:ext>
            </a:extLst>
          </p:cNvPr>
          <p:cNvGraphicFramePr>
            <a:graphicFrameLocks noGrp="1"/>
          </p:cNvGraphicFramePr>
          <p:nvPr>
            <p:ph type="tbl" sz="quarter" idx="13"/>
            <p:extLst>
              <p:ext uri="{D42A27DB-BD31-4B8C-83A1-F6EECF244321}">
                <p14:modId xmlns:p14="http://schemas.microsoft.com/office/powerpoint/2010/main" val="2158827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7192228"/>
                    </a:ext>
                  </a:extLst>
                </a:gridCol>
                <a:gridCol w="822960">
                  <a:extLst>
                    <a:ext uri="{9D8B030D-6E8A-4147-A177-3AD203B41FA5}">
                      <a16:colId xmlns:a16="http://schemas.microsoft.com/office/drawing/2014/main" val="3785095779"/>
                    </a:ext>
                  </a:extLst>
                </a:gridCol>
                <a:gridCol w="822960">
                  <a:extLst>
                    <a:ext uri="{9D8B030D-6E8A-4147-A177-3AD203B41FA5}">
                      <a16:colId xmlns:a16="http://schemas.microsoft.com/office/drawing/2014/main" val="3233014413"/>
                    </a:ext>
                  </a:extLst>
                </a:gridCol>
                <a:gridCol w="822960">
                  <a:extLst>
                    <a:ext uri="{9D8B030D-6E8A-4147-A177-3AD203B41FA5}">
                      <a16:colId xmlns:a16="http://schemas.microsoft.com/office/drawing/2014/main" val="1503751818"/>
                    </a:ext>
                  </a:extLst>
                </a:gridCol>
                <a:gridCol w="822960">
                  <a:extLst>
                    <a:ext uri="{9D8B030D-6E8A-4147-A177-3AD203B41FA5}">
                      <a16:colId xmlns:a16="http://schemas.microsoft.com/office/drawing/2014/main" val="50833533"/>
                    </a:ext>
                  </a:extLst>
                </a:gridCol>
                <a:gridCol w="822960">
                  <a:extLst>
                    <a:ext uri="{9D8B030D-6E8A-4147-A177-3AD203B41FA5}">
                      <a16:colId xmlns:a16="http://schemas.microsoft.com/office/drawing/2014/main" val="1310403185"/>
                    </a:ext>
                  </a:extLst>
                </a:gridCol>
                <a:gridCol w="822960">
                  <a:extLst>
                    <a:ext uri="{9D8B030D-6E8A-4147-A177-3AD203B41FA5}">
                      <a16:colId xmlns:a16="http://schemas.microsoft.com/office/drawing/2014/main" val="2995168947"/>
                    </a:ext>
                  </a:extLst>
                </a:gridCol>
                <a:gridCol w="822960">
                  <a:extLst>
                    <a:ext uri="{9D8B030D-6E8A-4147-A177-3AD203B41FA5}">
                      <a16:colId xmlns:a16="http://schemas.microsoft.com/office/drawing/2014/main" val="1191746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6872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06:57:41 </a:t>
                      </a:r>
                      <a:r>
                        <a:rPr kumimoji="0" lang="en-US" sz="1000" b="0" i="0" u="none" strike="noStrike" kern="1200" cap="none" spc="0" normalizeH="0" baseline="0" noProof="0">
                          <a:ln>
                            <a:noFill/>
                          </a:ln>
                          <a:solidFill>
                            <a:prstClr val="black"/>
                          </a:solidFill>
                          <a:effectLst/>
                          <a:uLnTx/>
                          <a:uFillTx/>
                          <a:latin typeface="+mn-lt"/>
                          <a:ea typeface="+mn-ea"/>
                          <a:cs typeface="+mn-cs"/>
                        </a:rPr>
                        <a:t> 
 Topausgestattet mit 260 PS❗Der Opel Insignia GSI Grand Sport Automatik ist ab sofort der neue Weggefährte von Familie Seidl aus Untertiefenbach.
Das Team aus St. Johann/Haide bedankt sich bei Familie Seidl für das entgegengebrachte Vertauen und wünscht puren Fahrspaß mit der OPEL-Rakete‼️
#AutoDoczekal #MeinHändlerMeineWerkstatt #Opel #Insignia #GSI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2239007"/>
                  </a:ext>
                </a:extLst>
              </a:tr>
            </a:tbl>
          </a:graphicData>
        </a:graphic>
      </p:graphicFrame>
      <p:sp>
        <p:nvSpPr>
          <p:cNvPr id="4" name="Text Placeholder 3">
            <a:extLst>
              <a:ext uri="{FF2B5EF4-FFF2-40B4-BE49-F238E27FC236}">
                <a16:creationId xmlns:a16="http://schemas.microsoft.com/office/drawing/2014/main" id="{A27EBE60-DCB2-441F-AA16-54CD437DBDE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6792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365AE-B17F-4C0E-8B9C-0825D629D32D}"/>
              </a:ext>
            </a:extLst>
          </p:cNvPr>
          <p:cNvSpPr>
            <a:spLocks noGrp="1"/>
          </p:cNvSpPr>
          <p:nvPr>
            <p:ph type="title"/>
          </p:nvPr>
        </p:nvSpPr>
        <p:spPr/>
        <p:txBody>
          <a:bodyPr/>
          <a:lstStyle/>
          <a:p>
            <a:r>
              <a:rPr lang="en-US"/>
              <a:t>Eigene Beiträge (Postings) + Reactions | Auto Doczekal - 9 of 10</a:t>
            </a:r>
          </a:p>
        </p:txBody>
      </p:sp>
      <p:graphicFrame>
        <p:nvGraphicFramePr>
          <p:cNvPr id="5" name="Table Placeholder 4">
            <a:extLst>
              <a:ext uri="{FF2B5EF4-FFF2-40B4-BE49-F238E27FC236}">
                <a16:creationId xmlns:a16="http://schemas.microsoft.com/office/drawing/2014/main" id="{FAE465C1-CFB1-4B32-B66D-102F1DC3CE20}"/>
              </a:ext>
            </a:extLst>
          </p:cNvPr>
          <p:cNvGraphicFramePr>
            <a:graphicFrameLocks noGrp="1"/>
          </p:cNvGraphicFramePr>
          <p:nvPr>
            <p:ph type="tbl" sz="quarter" idx="13"/>
            <p:extLst>
              <p:ext uri="{D42A27DB-BD31-4B8C-83A1-F6EECF244321}">
                <p14:modId xmlns:p14="http://schemas.microsoft.com/office/powerpoint/2010/main" val="2219111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2761940"/>
                    </a:ext>
                  </a:extLst>
                </a:gridCol>
                <a:gridCol w="822960">
                  <a:extLst>
                    <a:ext uri="{9D8B030D-6E8A-4147-A177-3AD203B41FA5}">
                      <a16:colId xmlns:a16="http://schemas.microsoft.com/office/drawing/2014/main" val="3991361343"/>
                    </a:ext>
                  </a:extLst>
                </a:gridCol>
                <a:gridCol w="822960">
                  <a:extLst>
                    <a:ext uri="{9D8B030D-6E8A-4147-A177-3AD203B41FA5}">
                      <a16:colId xmlns:a16="http://schemas.microsoft.com/office/drawing/2014/main" val="1535782432"/>
                    </a:ext>
                  </a:extLst>
                </a:gridCol>
                <a:gridCol w="822960">
                  <a:extLst>
                    <a:ext uri="{9D8B030D-6E8A-4147-A177-3AD203B41FA5}">
                      <a16:colId xmlns:a16="http://schemas.microsoft.com/office/drawing/2014/main" val="3659986603"/>
                    </a:ext>
                  </a:extLst>
                </a:gridCol>
                <a:gridCol w="822960">
                  <a:extLst>
                    <a:ext uri="{9D8B030D-6E8A-4147-A177-3AD203B41FA5}">
                      <a16:colId xmlns:a16="http://schemas.microsoft.com/office/drawing/2014/main" val="3082791680"/>
                    </a:ext>
                  </a:extLst>
                </a:gridCol>
                <a:gridCol w="822960">
                  <a:extLst>
                    <a:ext uri="{9D8B030D-6E8A-4147-A177-3AD203B41FA5}">
                      <a16:colId xmlns:a16="http://schemas.microsoft.com/office/drawing/2014/main" val="1321605089"/>
                    </a:ext>
                  </a:extLst>
                </a:gridCol>
                <a:gridCol w="822960">
                  <a:extLst>
                    <a:ext uri="{9D8B030D-6E8A-4147-A177-3AD203B41FA5}">
                      <a16:colId xmlns:a16="http://schemas.microsoft.com/office/drawing/2014/main" val="3690929125"/>
                    </a:ext>
                  </a:extLst>
                </a:gridCol>
                <a:gridCol w="822960">
                  <a:extLst>
                    <a:ext uri="{9D8B030D-6E8A-4147-A177-3AD203B41FA5}">
                      <a16:colId xmlns:a16="http://schemas.microsoft.com/office/drawing/2014/main" val="67921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0768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- 2018-08-07 16:39:02 </a:t>
                      </a:r>
                      <a:r>
                        <a:rPr kumimoji="0" lang="en-US" sz="1000" b="0" i="0" u="none" strike="noStrike" kern="1200" cap="none" spc="0" normalizeH="0" baseline="0" noProof="0">
                          <a:ln>
                            <a:noFill/>
                          </a:ln>
                          <a:solidFill>
                            <a:prstClr val="black"/>
                          </a:solidFill>
                          <a:effectLst/>
                          <a:uLnTx/>
                          <a:uFillTx/>
                          <a:latin typeface="+mn-lt"/>
                          <a:ea typeface="+mn-ea"/>
                          <a:cs typeface="+mn-cs"/>
                        </a:rPr>
                        <a:t> 
 ... nach 2 Wochen wohlverdienten Urlaub standen heute für unseren Verkaufsberater Mario Hörtner am Standort St. Johann unzählige Fahrzeugübergaben statt❗
Familie Pezinka aus Vorau freut sich über ihren neuen Suzuki Swift Shine Allrad.
An unseren langjährigen und treuen Firmenkunden, Fa. ETB Binder aus Wolfau, wurde heute ein nagelneuer Opel Vivaro Kastenwagen L1H1 übergeben.
Frau Mag. Fuchs aus Hartberg übernimmt heute ihren neuen Opel Mokka X Innovation inkl. Topausstattung!
Mit einem Jungwagen Opel Corsa Edition düst heute Herr Rupp Richtung seinen Heimatort Eggendorf.
Das gesamte Team von St. Johann wünscht all unseren Kunden viel Freude und Spaß mit den neuen Flitzern!!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0955666"/>
                  </a:ext>
                </a:extLst>
              </a:tr>
            </a:tbl>
          </a:graphicData>
        </a:graphic>
      </p:graphicFrame>
      <p:sp>
        <p:nvSpPr>
          <p:cNvPr id="4" name="Text Placeholder 3">
            <a:extLst>
              <a:ext uri="{FF2B5EF4-FFF2-40B4-BE49-F238E27FC236}">
                <a16:creationId xmlns:a16="http://schemas.microsoft.com/office/drawing/2014/main" id="{4A381E23-90A1-4C4C-AE74-90E257AC2EF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07221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FA68-0673-407A-907B-5D82949283A7}"/>
              </a:ext>
            </a:extLst>
          </p:cNvPr>
          <p:cNvSpPr>
            <a:spLocks noGrp="1"/>
          </p:cNvSpPr>
          <p:nvPr>
            <p:ph type="title"/>
          </p:nvPr>
        </p:nvSpPr>
        <p:spPr/>
        <p:txBody>
          <a:bodyPr/>
          <a:lstStyle/>
          <a:p>
            <a:r>
              <a:rPr lang="en-US"/>
              <a:t>Eigene Beiträge (Postings) + Reactions | Auto Doczekal - 10 of 10</a:t>
            </a:r>
          </a:p>
        </p:txBody>
      </p:sp>
      <p:graphicFrame>
        <p:nvGraphicFramePr>
          <p:cNvPr id="5" name="Table Placeholder 4">
            <a:extLst>
              <a:ext uri="{FF2B5EF4-FFF2-40B4-BE49-F238E27FC236}">
                <a16:creationId xmlns:a16="http://schemas.microsoft.com/office/drawing/2014/main" id="{6BA36C22-009B-4330-B6BB-10142B410E49}"/>
              </a:ext>
            </a:extLst>
          </p:cNvPr>
          <p:cNvGraphicFramePr>
            <a:graphicFrameLocks noGrp="1"/>
          </p:cNvGraphicFramePr>
          <p:nvPr>
            <p:ph type="tbl" sz="quarter" idx="13"/>
            <p:extLst>
              <p:ext uri="{D42A27DB-BD31-4B8C-83A1-F6EECF244321}">
                <p14:modId xmlns:p14="http://schemas.microsoft.com/office/powerpoint/2010/main" val="308007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7856165"/>
                    </a:ext>
                  </a:extLst>
                </a:gridCol>
                <a:gridCol w="822960">
                  <a:extLst>
                    <a:ext uri="{9D8B030D-6E8A-4147-A177-3AD203B41FA5}">
                      <a16:colId xmlns:a16="http://schemas.microsoft.com/office/drawing/2014/main" val="771452418"/>
                    </a:ext>
                  </a:extLst>
                </a:gridCol>
                <a:gridCol w="822960">
                  <a:extLst>
                    <a:ext uri="{9D8B030D-6E8A-4147-A177-3AD203B41FA5}">
                      <a16:colId xmlns:a16="http://schemas.microsoft.com/office/drawing/2014/main" val="381252154"/>
                    </a:ext>
                  </a:extLst>
                </a:gridCol>
                <a:gridCol w="822960">
                  <a:extLst>
                    <a:ext uri="{9D8B030D-6E8A-4147-A177-3AD203B41FA5}">
                      <a16:colId xmlns:a16="http://schemas.microsoft.com/office/drawing/2014/main" val="3768464505"/>
                    </a:ext>
                  </a:extLst>
                </a:gridCol>
                <a:gridCol w="822960">
                  <a:extLst>
                    <a:ext uri="{9D8B030D-6E8A-4147-A177-3AD203B41FA5}">
                      <a16:colId xmlns:a16="http://schemas.microsoft.com/office/drawing/2014/main" val="2945286556"/>
                    </a:ext>
                  </a:extLst>
                </a:gridCol>
                <a:gridCol w="822960">
                  <a:extLst>
                    <a:ext uri="{9D8B030D-6E8A-4147-A177-3AD203B41FA5}">
                      <a16:colId xmlns:a16="http://schemas.microsoft.com/office/drawing/2014/main" val="2422648949"/>
                    </a:ext>
                  </a:extLst>
                </a:gridCol>
                <a:gridCol w="822960">
                  <a:extLst>
                    <a:ext uri="{9D8B030D-6E8A-4147-A177-3AD203B41FA5}">
                      <a16:colId xmlns:a16="http://schemas.microsoft.com/office/drawing/2014/main" val="2394954836"/>
                    </a:ext>
                  </a:extLst>
                </a:gridCol>
                <a:gridCol w="822960">
                  <a:extLst>
                    <a:ext uri="{9D8B030D-6E8A-4147-A177-3AD203B41FA5}">
                      <a16:colId xmlns:a16="http://schemas.microsoft.com/office/drawing/2014/main" val="3513257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158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- 2018-08-02 13:52:44 </a:t>
                      </a:r>
                      <a:r>
                        <a:rPr kumimoji="0" lang="de-DE" sz="1000" b="0" i="0" u="none" strike="noStrike" kern="1200" cap="none" spc="0" normalizeH="0" baseline="0" noProof="0">
                          <a:ln>
                            <a:noFill/>
                          </a:ln>
                          <a:solidFill>
                            <a:prstClr val="black"/>
                          </a:solidFill>
                          <a:effectLst/>
                          <a:uLnTx/>
                          <a:uFillTx/>
                          <a:latin typeface="+mn-lt"/>
                          <a:ea typeface="+mn-ea"/>
                          <a:cs typeface="+mn-cs"/>
                        </a:rPr>
                        <a:t> 
 Heute durften wir am Standort Oberwart den ersten von insgesamt 4 Opel Vivaro Kastenwagen L2H1 an die Fa. Wagner Bauteam GmbH aus Wien ausliefern.
Lieber Christoph, das gesamte Auto Doczekal Team bedankt sich bei dir für das entgegengebrachte Vertrauen und wünscht dir viel beruflichen Erfolg mit deiner neuen Opel-Flotte!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1137621"/>
                  </a:ext>
                </a:extLst>
              </a:tr>
            </a:tbl>
          </a:graphicData>
        </a:graphic>
      </p:graphicFrame>
      <p:sp>
        <p:nvSpPr>
          <p:cNvPr id="4" name="Text Placeholder 3">
            <a:extLst>
              <a:ext uri="{FF2B5EF4-FFF2-40B4-BE49-F238E27FC236}">
                <a16:creationId xmlns:a16="http://schemas.microsoft.com/office/drawing/2014/main" id="{2BE4C11C-45C8-43D1-9B39-72EE579EE23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50592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7B43E-B901-4952-BF7B-A36CDF8BE5FD}"/>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4979B181-4B54-4F97-9D0D-CCA3525EF290}"/>
              </a:ext>
            </a:extLst>
          </p:cNvPr>
          <p:cNvGraphicFramePr>
            <a:graphicFrameLocks noGrp="1"/>
          </p:cNvGraphicFramePr>
          <p:nvPr>
            <p:ph type="chart" sz="quarter" idx="13"/>
            <p:extLst>
              <p:ext uri="{D42A27DB-BD31-4B8C-83A1-F6EECF244321}">
                <p14:modId xmlns:p14="http://schemas.microsoft.com/office/powerpoint/2010/main" val="2385800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5C5346-B32B-426E-8261-0252D44DE20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B7184B6-8199-44F8-AF36-A67853AE5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322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F383B-6E7D-444C-BD48-E319B0500A14}"/>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56CB31D9-7DEE-4262-B4D1-EC502A00982E}"/>
              </a:ext>
            </a:extLst>
          </p:cNvPr>
          <p:cNvGraphicFramePr>
            <a:graphicFrameLocks noGrp="1"/>
          </p:cNvGraphicFramePr>
          <p:nvPr>
            <p:ph type="chart" sz="quarter" idx="13"/>
            <p:extLst>
              <p:ext uri="{D42A27DB-BD31-4B8C-83A1-F6EECF244321}">
                <p14:modId xmlns:p14="http://schemas.microsoft.com/office/powerpoint/2010/main" val="2570283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BF439-1F1A-4245-A775-FD859F7DC9F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F37B56D-E417-42F0-AB31-980FFAE4E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3258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BFA1-EBB8-4139-9034-476422969667}"/>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C5A620BB-B23B-4A6B-932E-3D5753CD13D3}"/>
              </a:ext>
            </a:extLst>
          </p:cNvPr>
          <p:cNvGraphicFramePr>
            <a:graphicFrameLocks noGrp="1"/>
          </p:cNvGraphicFramePr>
          <p:nvPr>
            <p:ph type="chart" sz="quarter" idx="13"/>
            <p:extLst>
              <p:ext uri="{D42A27DB-BD31-4B8C-83A1-F6EECF244321}">
                <p14:modId xmlns:p14="http://schemas.microsoft.com/office/powerpoint/2010/main" val="666473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6A1C37-73D3-4F60-B55A-224E74DD594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CA8BC42-F60F-4E89-8E55-757DD07A74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476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522C-A543-4B49-84E0-6179231B4089}"/>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F0E1F803-E7C2-4490-A850-F2C638258D21}"/>
              </a:ext>
            </a:extLst>
          </p:cNvPr>
          <p:cNvGraphicFramePr>
            <a:graphicFrameLocks noGrp="1"/>
          </p:cNvGraphicFramePr>
          <p:nvPr>
            <p:ph type="chart" sz="quarter" idx="13"/>
            <p:extLst>
              <p:ext uri="{D42A27DB-BD31-4B8C-83A1-F6EECF244321}">
                <p14:modId xmlns:p14="http://schemas.microsoft.com/office/powerpoint/2010/main" val="711702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6948B-C007-4D6B-AEF4-587DDE5968E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980964B-85D7-4E83-B639-AB0A19D3F3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4616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3304-070C-4D0A-9430-C14442AD3A05}"/>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2C5AC1A3-FFE9-47A7-A1BB-78A8373789F0}"/>
              </a:ext>
            </a:extLst>
          </p:cNvPr>
          <p:cNvGraphicFramePr>
            <a:graphicFrameLocks noGrp="1"/>
          </p:cNvGraphicFramePr>
          <p:nvPr>
            <p:ph type="chart" sz="quarter" idx="13"/>
            <p:extLst>
              <p:ext uri="{D42A27DB-BD31-4B8C-83A1-F6EECF244321}">
                <p14:modId xmlns:p14="http://schemas.microsoft.com/office/powerpoint/2010/main" val="1902686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05C15-1ABC-4B20-8AE3-A2CD982E879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73A0558-6BAB-4DE6-8056-074828BBC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877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ED517-81EB-42F3-8E5F-F1E7E88C472E}"/>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0C3CAA6B-4A29-41AD-AA77-B9FBE2A457B4}"/>
              </a:ext>
            </a:extLst>
          </p:cNvPr>
          <p:cNvGraphicFramePr>
            <a:graphicFrameLocks noGrp="1"/>
          </p:cNvGraphicFramePr>
          <p:nvPr>
            <p:ph type="chart" sz="quarter" idx="13"/>
            <p:extLst>
              <p:ext uri="{D42A27DB-BD31-4B8C-83A1-F6EECF244321}">
                <p14:modId xmlns:p14="http://schemas.microsoft.com/office/powerpoint/2010/main" val="2466601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31C40-3B0F-486A-BE6C-312571B30E1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D8278D9-CDFF-4B54-B671-0CF0843B6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861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DB44C-0C4F-4889-86AC-A75C8CDCD316}"/>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A38E9F96-C855-40CD-9878-68DA8BE5E7DF}"/>
              </a:ext>
            </a:extLst>
          </p:cNvPr>
          <p:cNvGraphicFramePr>
            <a:graphicFrameLocks noGrp="1"/>
          </p:cNvGraphicFramePr>
          <p:nvPr>
            <p:ph type="chart" sz="quarter" idx="13"/>
            <p:extLst>
              <p:ext uri="{D42A27DB-BD31-4B8C-83A1-F6EECF244321}">
                <p14:modId xmlns:p14="http://schemas.microsoft.com/office/powerpoint/2010/main" val="1137490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D02BA5-F625-49CF-AA59-6BB8D7C7026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C331498-F656-4EBB-A867-F7F4DA372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8102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1049</Words>
  <Application>Microsoft Office PowerPoint</Application>
  <PresentationFormat>On-screen Show (4:3)</PresentationFormat>
  <Paragraphs>486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Eigene Beiträge (Postings) | Auto Doczekal - 1 of 9</vt:lpstr>
      <vt:lpstr>Eigene Beiträge (Postings) | Auto Doczekal - 2 of 9</vt:lpstr>
      <vt:lpstr>Eigene Beiträge (Postings) | Auto Doczekal - 3 of 9</vt:lpstr>
      <vt:lpstr>Eigene Beiträge (Postings) | Auto Doczekal - 4 of 9</vt:lpstr>
      <vt:lpstr>Eigene Beiträge (Postings) | Auto Doczekal - 5 of 9</vt:lpstr>
      <vt:lpstr>Eigene Beiträge (Postings) | Auto Doczekal - 6 of 9</vt:lpstr>
      <vt:lpstr>Eigene Beiträge (Postings) | Auto Doczekal - 7 of 9</vt:lpstr>
      <vt:lpstr>Eigene Beiträge (Postings) | Auto Doczekal - 8 of 9</vt:lpstr>
      <vt:lpstr>Eigene Beiträge (Postings) | Auto Doczekal - 9 of 9</vt:lpstr>
      <vt:lpstr>Eigene Beiträge (Postings) + Reactions | Auto Doczekal - 1 of 10</vt:lpstr>
      <vt:lpstr>Eigene Beiträge (Postings) + Reactions | Auto Doczekal - 2 of 10</vt:lpstr>
      <vt:lpstr>Eigene Beiträge (Postings) + Reactions | Auto Doczekal - 3 of 10</vt:lpstr>
      <vt:lpstr>Eigene Beiträge (Postings) + Reactions | Auto Doczekal - 4 of 10</vt:lpstr>
      <vt:lpstr>Eigene Beiträge (Postings) + Reactions | Auto Doczekal - 5 of 10</vt:lpstr>
      <vt:lpstr>Eigene Beiträge (Postings) + Reactions | Auto Doczekal - 6 of 10</vt:lpstr>
      <vt:lpstr>Eigene Beiträge (Postings) + Reactions | Auto Doczekal - 7 of 10</vt:lpstr>
      <vt:lpstr>Eigene Beiträge (Postings) + Reactions | Auto Doczekal - 8 of 10</vt:lpstr>
      <vt:lpstr>Eigene Beiträge (Postings) + Reactions | Auto Doczekal - 9 of 10</vt:lpstr>
      <vt:lpstr>Eigene Beiträge (Postings) + Reactions | Auto Doczekal - 10 of 10</vt:lpstr>
      <vt:lpstr>Postings/Wochentag | Auto Doczekal</vt:lpstr>
      <vt:lpstr>Postingtypen (Verteilung) | Auto Doczekal</vt:lpstr>
      <vt:lpstr>Interaktionsrate/Postingtyp | Auto Doczekal</vt:lpstr>
      <vt:lpstr>Antwortzeit | Auto Doczekal</vt:lpstr>
      <vt:lpstr>Facebook Check Ins | Auto Doczekal</vt:lpstr>
      <vt:lpstr>Fan Demographie | Auto Doczekal</vt:lpstr>
      <vt:lpstr>Page Fans Online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2018-09-03T16:59:34Z</dcterms:created>
  <dcterms:modified xsi:type="dcterms:W3CDTF">2018-09-03T17:00:21Z</dcterms:modified>
</cp:coreProperties>
</file>