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764</c:v>
                </c:pt>
                <c:pt idx="1">
                  <c:v>764</c:v>
                </c:pt>
                <c:pt idx="2">
                  <c:v>764</c:v>
                </c:pt>
                <c:pt idx="3">
                  <c:v>764</c:v>
                </c:pt>
                <c:pt idx="4">
                  <c:v>763</c:v>
                </c:pt>
                <c:pt idx="5">
                  <c:v>766</c:v>
                </c:pt>
                <c:pt idx="6">
                  <c:v>767</c:v>
                </c:pt>
                <c:pt idx="7">
                  <c:v>766</c:v>
                </c:pt>
                <c:pt idx="8">
                  <c:v>766</c:v>
                </c:pt>
                <c:pt idx="9">
                  <c:v>766</c:v>
                </c:pt>
                <c:pt idx="10">
                  <c:v>766</c:v>
                </c:pt>
                <c:pt idx="11">
                  <c:v>766</c:v>
                </c:pt>
                <c:pt idx="12">
                  <c:v>765</c:v>
                </c:pt>
                <c:pt idx="13">
                  <c:v>765</c:v>
                </c:pt>
                <c:pt idx="14">
                  <c:v>766</c:v>
                </c:pt>
                <c:pt idx="15">
                  <c:v>767</c:v>
                </c:pt>
                <c:pt idx="16">
                  <c:v>768</c:v>
                </c:pt>
                <c:pt idx="17">
                  <c:v>768</c:v>
                </c:pt>
                <c:pt idx="18">
                  <c:v>768</c:v>
                </c:pt>
                <c:pt idx="19">
                  <c:v>768</c:v>
                </c:pt>
                <c:pt idx="20">
                  <c:v>767</c:v>
                </c:pt>
                <c:pt idx="21">
                  <c:v>767</c:v>
                </c:pt>
                <c:pt idx="22">
                  <c:v>767</c:v>
                </c:pt>
                <c:pt idx="23">
                  <c:v>767</c:v>
                </c:pt>
                <c:pt idx="24">
                  <c:v>767</c:v>
                </c:pt>
                <c:pt idx="25">
                  <c:v>766</c:v>
                </c:pt>
                <c:pt idx="26">
                  <c:v>765</c:v>
                </c:pt>
                <c:pt idx="27">
                  <c:v>765</c:v>
                </c:pt>
                <c:pt idx="28">
                  <c:v>765</c:v>
                </c:pt>
                <c:pt idx="29">
                  <c:v>765</c:v>
                </c:pt>
                <c:pt idx="30">
                  <c:v>764</c:v>
                </c:pt>
              </c:numCache>
            </c:numRef>
          </c:val>
          <c:smooth val="0"/>
          <c:extLst>
            <c:ext xmlns:c16="http://schemas.microsoft.com/office/drawing/2014/chart" uri="{C3380CC4-5D6E-409C-BE32-E72D297353CC}">
              <c16:uniqueId val="{00000000-EDEA-4672-BE97-4EBFFF4BB3DD}"/>
            </c:ext>
          </c:extLst>
        </c:ser>
        <c:dLbls>
          <c:showLegendKey val="0"/>
          <c:showVal val="0"/>
          <c:showCatName val="0"/>
          <c:showSerName val="0"/>
          <c:showPercent val="0"/>
          <c:showBubbleSize val="0"/>
        </c:dLbls>
        <c:smooth val="0"/>
        <c:axId val="357430320"/>
        <c:axId val="357428024"/>
      </c:lineChart>
      <c:dateAx>
        <c:axId val="35743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28024"/>
        <c:crosses val="autoZero"/>
        <c:auto val="1"/>
        <c:lblOffset val="100"/>
        <c:baseTimeUnit val="days"/>
      </c:dateAx>
      <c:valAx>
        <c:axId val="35742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3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3</c:v>
                </c:pt>
                <c:pt idx="3">
                  <c:v>3</c:v>
                </c:pt>
                <c:pt idx="4">
                  <c:v>1</c:v>
                </c:pt>
                <c:pt idx="5">
                  <c:v>0</c:v>
                </c:pt>
                <c:pt idx="6">
                  <c:v>1</c:v>
                </c:pt>
              </c:numCache>
            </c:numRef>
          </c:val>
          <c:extLst>
            <c:ext xmlns:c16="http://schemas.microsoft.com/office/drawing/2014/chart" uri="{C3380CC4-5D6E-409C-BE32-E72D297353CC}">
              <c16:uniqueId val="{00000000-9A9E-4B4F-B2C8-F513D5C7CD6E}"/>
            </c:ext>
          </c:extLst>
        </c:ser>
        <c:dLbls>
          <c:showLegendKey val="0"/>
          <c:showVal val="0"/>
          <c:showCatName val="0"/>
          <c:showSerName val="0"/>
          <c:showPercent val="0"/>
          <c:showBubbleSize val="0"/>
        </c:dLbls>
        <c:gapWidth val="219"/>
        <c:overlap val="-27"/>
        <c:axId val="418169464"/>
        <c:axId val="418177664"/>
      </c:barChart>
      <c:catAx>
        <c:axId val="41816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7664"/>
        <c:crosses val="autoZero"/>
        <c:auto val="1"/>
        <c:lblAlgn val="ctr"/>
        <c:lblOffset val="100"/>
        <c:noMultiLvlLbl val="0"/>
      </c:catAx>
      <c:valAx>
        <c:axId val="41817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2</c:v>
                </c:pt>
              </c:numCache>
            </c:numRef>
          </c:val>
          <c:extLst>
            <c:ext xmlns:c16="http://schemas.microsoft.com/office/drawing/2014/chart" uri="{C3380CC4-5D6E-409C-BE32-E72D297353CC}">
              <c16:uniqueId val="{00000000-3BD6-42E1-8E6E-8650A76B26D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9</c:v>
                </c:pt>
              </c:numCache>
            </c:numRef>
          </c:val>
          <c:extLst>
            <c:ext xmlns:c16="http://schemas.microsoft.com/office/drawing/2014/chart" uri="{C3380CC4-5D6E-409C-BE32-E72D297353CC}">
              <c16:uniqueId val="{00000001-3BD6-42E1-8E6E-8650A76B26D2}"/>
            </c:ext>
          </c:extLst>
        </c:ser>
        <c:dLbls>
          <c:showLegendKey val="0"/>
          <c:showVal val="0"/>
          <c:showCatName val="0"/>
          <c:showSerName val="0"/>
          <c:showPercent val="0"/>
          <c:showBubbleSize val="0"/>
        </c:dLbls>
        <c:gapWidth val="150"/>
        <c:overlap val="100"/>
        <c:axId val="418179960"/>
        <c:axId val="418180616"/>
      </c:barChart>
      <c:catAx>
        <c:axId val="41817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80616"/>
        <c:crosses val="autoZero"/>
        <c:auto val="1"/>
        <c:lblAlgn val="ctr"/>
        <c:lblOffset val="100"/>
        <c:noMultiLvlLbl val="0"/>
      </c:catAx>
      <c:valAx>
        <c:axId val="418180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Sheet1!$A$2:$A$3</c:f>
              <c:strCache>
                <c:ptCount val="2"/>
                <c:pt idx="0">
                  <c:v>Link</c:v>
                </c:pt>
                <c:pt idx="1">
                  <c:v>Photo</c:v>
                </c:pt>
              </c:strCache>
            </c:strRef>
          </c:cat>
          <c:val>
            <c:numRef>
              <c:f>Sheet1!$B$2:$B$3</c:f>
              <c:numCache>
                <c:formatCode>General</c:formatCode>
                <c:ptCount val="2"/>
                <c:pt idx="0">
                  <c:v>1.9556714471968</c:v>
                </c:pt>
                <c:pt idx="1">
                  <c:v>1.8139120930139001</c:v>
                </c:pt>
              </c:numCache>
            </c:numRef>
          </c:val>
          <c:extLst>
            <c:ext xmlns:c16="http://schemas.microsoft.com/office/drawing/2014/chart" uri="{C3380CC4-5D6E-409C-BE32-E72D297353CC}">
              <c16:uniqueId val="{00000000-9B48-411D-B848-638A6B1FDFF5}"/>
            </c:ext>
          </c:extLst>
        </c:ser>
        <c:dLbls>
          <c:showLegendKey val="0"/>
          <c:showVal val="0"/>
          <c:showCatName val="0"/>
          <c:showSerName val="0"/>
          <c:showPercent val="0"/>
          <c:showBubbleSize val="0"/>
        </c:dLbls>
        <c:gapWidth val="219"/>
        <c:overlap val="-27"/>
        <c:axId val="418171104"/>
        <c:axId val="418171432"/>
      </c:barChart>
      <c:catAx>
        <c:axId val="41817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1432"/>
        <c:crosses val="autoZero"/>
        <c:auto val="1"/>
        <c:lblAlgn val="ctr"/>
        <c:lblOffset val="100"/>
        <c:noMultiLvlLbl val="0"/>
      </c:catAx>
      <c:valAx>
        <c:axId val="41817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FA1-43C8-9243-C959E81CA561}"/>
            </c:ext>
          </c:extLst>
        </c:ser>
        <c:dLbls>
          <c:showLegendKey val="0"/>
          <c:showVal val="0"/>
          <c:showCatName val="0"/>
          <c:showSerName val="0"/>
          <c:showPercent val="0"/>
          <c:showBubbleSize val="0"/>
        </c:dLbls>
        <c:gapWidth val="219"/>
        <c:overlap val="-27"/>
        <c:axId val="440805032"/>
        <c:axId val="440803392"/>
      </c:barChart>
      <c:catAx>
        <c:axId val="44080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03392"/>
        <c:crosses val="autoZero"/>
        <c:auto val="1"/>
        <c:lblAlgn val="ctr"/>
        <c:lblOffset val="100"/>
        <c:noMultiLvlLbl val="0"/>
      </c:catAx>
      <c:valAx>
        <c:axId val="44080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0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1E5-4BA8-9D5E-77A9DFD20AE4}"/>
            </c:ext>
          </c:extLst>
        </c:ser>
        <c:dLbls>
          <c:showLegendKey val="0"/>
          <c:showVal val="0"/>
          <c:showCatName val="0"/>
          <c:showSerName val="0"/>
          <c:showPercent val="0"/>
          <c:showBubbleSize val="0"/>
        </c:dLbls>
        <c:smooth val="0"/>
        <c:axId val="440804704"/>
        <c:axId val="440805360"/>
      </c:lineChart>
      <c:dateAx>
        <c:axId val="44080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05360"/>
        <c:crosses val="autoZero"/>
        <c:auto val="1"/>
        <c:lblOffset val="100"/>
        <c:baseTimeUnit val="days"/>
      </c:dateAx>
      <c:valAx>
        <c:axId val="44080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0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40</c:v>
                </c:pt>
                <c:pt idx="2">
                  <c:v>72</c:v>
                </c:pt>
                <c:pt idx="3">
                  <c:v>60</c:v>
                </c:pt>
                <c:pt idx="4">
                  <c:v>49</c:v>
                </c:pt>
                <c:pt idx="5">
                  <c:v>14</c:v>
                </c:pt>
                <c:pt idx="6">
                  <c:v>10</c:v>
                </c:pt>
              </c:numCache>
            </c:numRef>
          </c:val>
          <c:extLst>
            <c:ext xmlns:c16="http://schemas.microsoft.com/office/drawing/2014/chart" uri="{C3380CC4-5D6E-409C-BE32-E72D297353CC}">
              <c16:uniqueId val="{00000000-A0C8-4E14-914C-69A27BB2022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94</c:v>
                </c:pt>
                <c:pt idx="2">
                  <c:v>148</c:v>
                </c:pt>
                <c:pt idx="3">
                  <c:v>114</c:v>
                </c:pt>
                <c:pt idx="4">
                  <c:v>85</c:v>
                </c:pt>
                <c:pt idx="5">
                  <c:v>50</c:v>
                </c:pt>
                <c:pt idx="6">
                  <c:v>23</c:v>
                </c:pt>
              </c:numCache>
            </c:numRef>
          </c:val>
          <c:extLst>
            <c:ext xmlns:c16="http://schemas.microsoft.com/office/drawing/2014/chart" uri="{C3380CC4-5D6E-409C-BE32-E72D297353CC}">
              <c16:uniqueId val="{00000001-A0C8-4E14-914C-69A27BB2022B}"/>
            </c:ext>
          </c:extLst>
        </c:ser>
        <c:dLbls>
          <c:showLegendKey val="0"/>
          <c:showVal val="0"/>
          <c:showCatName val="0"/>
          <c:showSerName val="0"/>
          <c:showPercent val="0"/>
          <c:showBubbleSize val="0"/>
        </c:dLbls>
        <c:gapWidth val="219"/>
        <c:overlap val="-27"/>
        <c:axId val="440807656"/>
        <c:axId val="440806344"/>
      </c:barChart>
      <c:catAx>
        <c:axId val="44080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06344"/>
        <c:crosses val="autoZero"/>
        <c:auto val="1"/>
        <c:lblAlgn val="ctr"/>
        <c:lblOffset val="100"/>
        <c:noMultiLvlLbl val="0"/>
      </c:catAx>
      <c:valAx>
        <c:axId val="44080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0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122.9</c:v>
                </c:pt>
                <c:pt idx="1">
                  <c:v>64.900000000000006</c:v>
                </c:pt>
                <c:pt idx="2">
                  <c:v>40.733333333333</c:v>
                </c:pt>
                <c:pt idx="3">
                  <c:v>31.566666666667</c:v>
                </c:pt>
                <c:pt idx="4">
                  <c:v>38.766666666667</c:v>
                </c:pt>
                <c:pt idx="5">
                  <c:v>88.8</c:v>
                </c:pt>
                <c:pt idx="6">
                  <c:v>183.5</c:v>
                </c:pt>
                <c:pt idx="7">
                  <c:v>250.33333333332999</c:v>
                </c:pt>
                <c:pt idx="8">
                  <c:v>306.39999999999998</c:v>
                </c:pt>
                <c:pt idx="9">
                  <c:v>292.70967741934999</c:v>
                </c:pt>
                <c:pt idx="10">
                  <c:v>285.45161290323</c:v>
                </c:pt>
                <c:pt idx="11">
                  <c:v>295.09677419355</c:v>
                </c:pt>
                <c:pt idx="12">
                  <c:v>321.67741935484003</c:v>
                </c:pt>
                <c:pt idx="13">
                  <c:v>301.35483870968</c:v>
                </c:pt>
                <c:pt idx="14">
                  <c:v>297.51612903225998</c:v>
                </c:pt>
                <c:pt idx="15">
                  <c:v>298.09677419355</c:v>
                </c:pt>
                <c:pt idx="16">
                  <c:v>305.45161290323</c:v>
                </c:pt>
                <c:pt idx="17">
                  <c:v>321.70967741934999</c:v>
                </c:pt>
                <c:pt idx="18">
                  <c:v>325.83870967742001</c:v>
                </c:pt>
                <c:pt idx="19">
                  <c:v>334.41935483870998</c:v>
                </c:pt>
                <c:pt idx="20">
                  <c:v>347.29032258065001</c:v>
                </c:pt>
                <c:pt idx="21">
                  <c:v>345.09677419355</c:v>
                </c:pt>
                <c:pt idx="22">
                  <c:v>320.90322580645</c:v>
                </c:pt>
                <c:pt idx="23">
                  <c:v>219.67741935484</c:v>
                </c:pt>
              </c:numCache>
            </c:numRef>
          </c:val>
          <c:smooth val="0"/>
          <c:extLst>
            <c:ext xmlns:c16="http://schemas.microsoft.com/office/drawing/2014/chart" uri="{C3380CC4-5D6E-409C-BE32-E72D297353CC}">
              <c16:uniqueId val="{00000000-6D3C-426C-9A36-0085A5F40DBE}"/>
            </c:ext>
          </c:extLst>
        </c:ser>
        <c:dLbls>
          <c:showLegendKey val="0"/>
          <c:showVal val="0"/>
          <c:showCatName val="0"/>
          <c:showSerName val="0"/>
          <c:showPercent val="0"/>
          <c:showBubbleSize val="0"/>
        </c:dLbls>
        <c:smooth val="0"/>
        <c:axId val="351916576"/>
        <c:axId val="351913624"/>
      </c:lineChart>
      <c:catAx>
        <c:axId val="35191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13624"/>
        <c:crosses val="autoZero"/>
        <c:auto val="1"/>
        <c:lblAlgn val="ctr"/>
        <c:lblOffset val="100"/>
        <c:noMultiLvlLbl val="0"/>
      </c:catAx>
      <c:valAx>
        <c:axId val="35191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1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9F68-151F-455B-B44D-C67FCEA22B13}"/>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CA7F79D8-872F-4F2F-B3D7-15700A51345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585627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16C2-53D0-4105-AFD1-3164AA968BF1}"/>
              </a:ext>
            </a:extLst>
          </p:cNvPr>
          <p:cNvSpPr>
            <a:spLocks noGrp="1"/>
          </p:cNvSpPr>
          <p:nvPr>
            <p:ph type="title"/>
          </p:nvPr>
        </p:nvSpPr>
        <p:spPr/>
        <p:txBody>
          <a:bodyPr/>
          <a:lstStyle/>
          <a:p>
            <a:r>
              <a:rPr lang="de-DE"/>
              <a:t>Wichtigste Werte (KPI's) | Schmidt Automobile</a:t>
            </a:r>
            <a:endParaRPr lang="en-US"/>
          </a:p>
        </p:txBody>
      </p:sp>
      <p:graphicFrame>
        <p:nvGraphicFramePr>
          <p:cNvPr id="5" name="Table Placeholder 4">
            <a:extLst>
              <a:ext uri="{FF2B5EF4-FFF2-40B4-BE49-F238E27FC236}">
                <a16:creationId xmlns:a16="http://schemas.microsoft.com/office/drawing/2014/main" id="{73AC4611-FF19-4085-BAFA-35282D8752B5}"/>
              </a:ext>
            </a:extLst>
          </p:cNvPr>
          <p:cNvGraphicFramePr>
            <a:graphicFrameLocks noGrp="1"/>
          </p:cNvGraphicFramePr>
          <p:nvPr>
            <p:ph type="tbl" sz="quarter" idx="13"/>
            <p:extLst>
              <p:ext uri="{D42A27DB-BD31-4B8C-83A1-F6EECF244321}">
                <p14:modId xmlns:p14="http://schemas.microsoft.com/office/powerpoint/2010/main" val="770821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88635012"/>
                    </a:ext>
                  </a:extLst>
                </a:gridCol>
                <a:gridCol w="740664">
                  <a:extLst>
                    <a:ext uri="{9D8B030D-6E8A-4147-A177-3AD203B41FA5}">
                      <a16:colId xmlns:a16="http://schemas.microsoft.com/office/drawing/2014/main" val="3819640268"/>
                    </a:ext>
                  </a:extLst>
                </a:gridCol>
                <a:gridCol w="740664">
                  <a:extLst>
                    <a:ext uri="{9D8B030D-6E8A-4147-A177-3AD203B41FA5}">
                      <a16:colId xmlns:a16="http://schemas.microsoft.com/office/drawing/2014/main" val="2778501853"/>
                    </a:ext>
                  </a:extLst>
                </a:gridCol>
                <a:gridCol w="740664">
                  <a:extLst>
                    <a:ext uri="{9D8B030D-6E8A-4147-A177-3AD203B41FA5}">
                      <a16:colId xmlns:a16="http://schemas.microsoft.com/office/drawing/2014/main" val="1299817796"/>
                    </a:ext>
                  </a:extLst>
                </a:gridCol>
                <a:gridCol w="740664">
                  <a:extLst>
                    <a:ext uri="{9D8B030D-6E8A-4147-A177-3AD203B41FA5}">
                      <a16:colId xmlns:a16="http://schemas.microsoft.com/office/drawing/2014/main" val="1157842668"/>
                    </a:ext>
                  </a:extLst>
                </a:gridCol>
                <a:gridCol w="740664">
                  <a:extLst>
                    <a:ext uri="{9D8B030D-6E8A-4147-A177-3AD203B41FA5}">
                      <a16:colId xmlns:a16="http://schemas.microsoft.com/office/drawing/2014/main" val="2974348818"/>
                    </a:ext>
                  </a:extLst>
                </a:gridCol>
                <a:gridCol w="740664">
                  <a:extLst>
                    <a:ext uri="{9D8B030D-6E8A-4147-A177-3AD203B41FA5}">
                      <a16:colId xmlns:a16="http://schemas.microsoft.com/office/drawing/2014/main" val="1215714491"/>
                    </a:ext>
                  </a:extLst>
                </a:gridCol>
                <a:gridCol w="740664">
                  <a:extLst>
                    <a:ext uri="{9D8B030D-6E8A-4147-A177-3AD203B41FA5}">
                      <a16:colId xmlns:a16="http://schemas.microsoft.com/office/drawing/2014/main" val="1985462945"/>
                    </a:ext>
                  </a:extLst>
                </a:gridCol>
                <a:gridCol w="740664">
                  <a:extLst>
                    <a:ext uri="{9D8B030D-6E8A-4147-A177-3AD203B41FA5}">
                      <a16:colId xmlns:a16="http://schemas.microsoft.com/office/drawing/2014/main" val="1922448868"/>
                    </a:ext>
                  </a:extLst>
                </a:gridCol>
                <a:gridCol w="740664">
                  <a:extLst>
                    <a:ext uri="{9D8B030D-6E8A-4147-A177-3AD203B41FA5}">
                      <a16:colId xmlns:a16="http://schemas.microsoft.com/office/drawing/2014/main" val="31537333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00506777"/>
                  </a:ext>
                </a:extLst>
              </a:tr>
              <a:tr h="370840">
                <a:tc>
                  <a:txBody>
                    <a:bodyPr/>
                    <a:lstStyle/>
                    <a:p>
                      <a:r>
                        <a:rPr lang="en-US" sz="1000"/>
                        <a:t>Schmidt Automobile</a:t>
                      </a:r>
                    </a:p>
                  </a:txBody>
                  <a:tcPr/>
                </a:tc>
                <a:tc>
                  <a:txBody>
                    <a:bodyPr/>
                    <a:lstStyle/>
                    <a:p>
                      <a:r>
                        <a:rPr lang="en-US" sz="1000"/>
                        <a:t>766</a:t>
                      </a:r>
                    </a:p>
                  </a:txBody>
                  <a:tcPr/>
                </a:tc>
                <a:tc>
                  <a:txBody>
                    <a:bodyPr/>
                    <a:lstStyle/>
                    <a:p>
                      <a:r>
                        <a:rPr lang="en-US" sz="1000"/>
                        <a:t>1</a:t>
                      </a:r>
                    </a:p>
                  </a:txBody>
                  <a:tcPr/>
                </a:tc>
                <a:tc>
                  <a:txBody>
                    <a:bodyPr/>
                    <a:lstStyle/>
                    <a:p>
                      <a:r>
                        <a:rPr lang="en-US" sz="1000"/>
                        <a:t>11</a:t>
                      </a:r>
                    </a:p>
                  </a:txBody>
                  <a:tcPr/>
                </a:tc>
                <a:tc>
                  <a:txBody>
                    <a:bodyPr/>
                    <a:lstStyle/>
                    <a:p>
                      <a:r>
                        <a:rPr lang="en-US" sz="1000"/>
                        <a:t>128</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1.8419 %</a:t>
                      </a:r>
                    </a:p>
                  </a:txBody>
                  <a:tcPr/>
                </a:tc>
                <a:tc>
                  <a:txBody>
                    <a:bodyPr/>
                    <a:lstStyle/>
                    <a:p>
                      <a:r>
                        <a:rPr lang="en-US" sz="1000"/>
                        <a:t>0.0 %</a:t>
                      </a:r>
                    </a:p>
                  </a:txBody>
                  <a:tcPr/>
                </a:tc>
                <a:extLst>
                  <a:ext uri="{0D108BD9-81ED-4DB2-BD59-A6C34878D82A}">
                    <a16:rowId xmlns:a16="http://schemas.microsoft.com/office/drawing/2014/main" val="3135609673"/>
                  </a:ext>
                </a:extLst>
              </a:tr>
            </a:tbl>
          </a:graphicData>
        </a:graphic>
      </p:graphicFrame>
      <p:sp>
        <p:nvSpPr>
          <p:cNvPr id="4" name="Text Placeholder 3">
            <a:extLst>
              <a:ext uri="{FF2B5EF4-FFF2-40B4-BE49-F238E27FC236}">
                <a16:creationId xmlns:a16="http://schemas.microsoft.com/office/drawing/2014/main" id="{6FFF5351-9CEA-41C1-952F-F13B514793C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12232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CFCC-901A-4803-B327-FCEE1B175BCF}"/>
              </a:ext>
            </a:extLst>
          </p:cNvPr>
          <p:cNvSpPr>
            <a:spLocks noGrp="1"/>
          </p:cNvSpPr>
          <p:nvPr>
            <p:ph type="title"/>
          </p:nvPr>
        </p:nvSpPr>
        <p:spPr/>
        <p:txBody>
          <a:bodyPr/>
          <a:lstStyle/>
          <a:p>
            <a:r>
              <a:rPr lang="en-US"/>
              <a:t>Fans (Übersicht) | Schmidt Automobile</a:t>
            </a:r>
          </a:p>
        </p:txBody>
      </p:sp>
      <p:graphicFrame>
        <p:nvGraphicFramePr>
          <p:cNvPr id="5" name="Table Placeholder 4">
            <a:extLst>
              <a:ext uri="{FF2B5EF4-FFF2-40B4-BE49-F238E27FC236}">
                <a16:creationId xmlns:a16="http://schemas.microsoft.com/office/drawing/2014/main" id="{62A34CAA-BF72-4319-93D2-1D0FAC777E37}"/>
              </a:ext>
            </a:extLst>
          </p:cNvPr>
          <p:cNvGraphicFramePr>
            <a:graphicFrameLocks noGrp="1"/>
          </p:cNvGraphicFramePr>
          <p:nvPr>
            <p:ph type="tbl" sz="quarter" idx="13"/>
            <p:extLst>
              <p:ext uri="{D42A27DB-BD31-4B8C-83A1-F6EECF244321}">
                <p14:modId xmlns:p14="http://schemas.microsoft.com/office/powerpoint/2010/main" val="385000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5372452"/>
                    </a:ext>
                  </a:extLst>
                </a:gridCol>
                <a:gridCol w="1234440">
                  <a:extLst>
                    <a:ext uri="{9D8B030D-6E8A-4147-A177-3AD203B41FA5}">
                      <a16:colId xmlns:a16="http://schemas.microsoft.com/office/drawing/2014/main" val="3216885026"/>
                    </a:ext>
                  </a:extLst>
                </a:gridCol>
                <a:gridCol w="822960">
                  <a:extLst>
                    <a:ext uri="{9D8B030D-6E8A-4147-A177-3AD203B41FA5}">
                      <a16:colId xmlns:a16="http://schemas.microsoft.com/office/drawing/2014/main" val="339897676"/>
                    </a:ext>
                  </a:extLst>
                </a:gridCol>
                <a:gridCol w="822960">
                  <a:extLst>
                    <a:ext uri="{9D8B030D-6E8A-4147-A177-3AD203B41FA5}">
                      <a16:colId xmlns:a16="http://schemas.microsoft.com/office/drawing/2014/main" val="385293524"/>
                    </a:ext>
                  </a:extLst>
                </a:gridCol>
                <a:gridCol w="822960">
                  <a:extLst>
                    <a:ext uri="{9D8B030D-6E8A-4147-A177-3AD203B41FA5}">
                      <a16:colId xmlns:a16="http://schemas.microsoft.com/office/drawing/2014/main" val="2689461832"/>
                    </a:ext>
                  </a:extLst>
                </a:gridCol>
                <a:gridCol w="822960">
                  <a:extLst>
                    <a:ext uri="{9D8B030D-6E8A-4147-A177-3AD203B41FA5}">
                      <a16:colId xmlns:a16="http://schemas.microsoft.com/office/drawing/2014/main" val="2923728496"/>
                    </a:ext>
                  </a:extLst>
                </a:gridCol>
                <a:gridCol w="822960">
                  <a:extLst>
                    <a:ext uri="{9D8B030D-6E8A-4147-A177-3AD203B41FA5}">
                      <a16:colId xmlns:a16="http://schemas.microsoft.com/office/drawing/2014/main" val="1260007633"/>
                    </a:ext>
                  </a:extLst>
                </a:gridCol>
                <a:gridCol w="822960">
                  <a:extLst>
                    <a:ext uri="{9D8B030D-6E8A-4147-A177-3AD203B41FA5}">
                      <a16:colId xmlns:a16="http://schemas.microsoft.com/office/drawing/2014/main" val="10830499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211882363"/>
                  </a:ext>
                </a:extLst>
              </a:tr>
              <a:tr h="370840">
                <a:tc>
                  <a:txBody>
                    <a:bodyPr/>
                    <a:lstStyle/>
                    <a:p>
                      <a:r>
                        <a:rPr lang="en-US" sz="1000"/>
                        <a:t>Schmidt Automobile</a:t>
                      </a:r>
                    </a:p>
                  </a:txBody>
                  <a:tcPr/>
                </a:tc>
                <a:tc>
                  <a:txBody>
                    <a:bodyPr/>
                    <a:lstStyle/>
                    <a:p>
                      <a:r>
                        <a:rPr lang="en-US" sz="1000"/>
                        <a:t>766</a:t>
                      </a:r>
                    </a:p>
                  </a:txBody>
                  <a:tcPr/>
                </a:tc>
                <a:tc>
                  <a:txBody>
                    <a:bodyPr/>
                    <a:lstStyle/>
                    <a:p>
                      <a:r>
                        <a:rPr lang="en-US" sz="1000"/>
                        <a:t>0</a:t>
                      </a:r>
                    </a:p>
                  </a:txBody>
                  <a:tcPr/>
                </a:tc>
                <a:tc>
                  <a:txBody>
                    <a:bodyPr/>
                    <a:lstStyle/>
                    <a:p>
                      <a:r>
                        <a:rPr lang="en-US" sz="1000"/>
                        <a:t>0.0 %</a:t>
                      </a:r>
                    </a:p>
                  </a:txBody>
                  <a:tcPr/>
                </a:tc>
                <a:tc>
                  <a:txBody>
                    <a:bodyPr/>
                    <a:lstStyle/>
                    <a:p>
                      <a:r>
                        <a:rPr lang="en-US" sz="1000"/>
                        <a:t>-2</a:t>
                      </a:r>
                    </a:p>
                  </a:txBody>
                  <a:tcPr/>
                </a:tc>
                <a:tc>
                  <a:txBody>
                    <a:bodyPr/>
                    <a:lstStyle/>
                    <a:p>
                      <a:r>
                        <a:rPr lang="en-US" sz="1000"/>
                        <a:t>-0.3 %</a:t>
                      </a:r>
                    </a:p>
                  </a:txBody>
                  <a:tcPr/>
                </a:tc>
                <a:tc>
                  <a:txBody>
                    <a:bodyPr/>
                    <a:lstStyle/>
                    <a:p>
                      <a:r>
                        <a:rPr lang="en-US" sz="1000"/>
                        <a:t>1</a:t>
                      </a:r>
                    </a:p>
                  </a:txBody>
                  <a:tcPr/>
                </a:tc>
                <a:tc>
                  <a:txBody>
                    <a:bodyPr/>
                    <a:lstStyle/>
                    <a:p>
                      <a:r>
                        <a:rPr lang="en-US" sz="1000"/>
                        <a:t>0.1 %</a:t>
                      </a:r>
                    </a:p>
                  </a:txBody>
                  <a:tcPr/>
                </a:tc>
                <a:extLst>
                  <a:ext uri="{0D108BD9-81ED-4DB2-BD59-A6C34878D82A}">
                    <a16:rowId xmlns:a16="http://schemas.microsoft.com/office/drawing/2014/main" val="3120464950"/>
                  </a:ext>
                </a:extLst>
              </a:tr>
            </a:tbl>
          </a:graphicData>
        </a:graphic>
      </p:graphicFrame>
      <p:sp>
        <p:nvSpPr>
          <p:cNvPr id="4" name="Text Placeholder 3">
            <a:extLst>
              <a:ext uri="{FF2B5EF4-FFF2-40B4-BE49-F238E27FC236}">
                <a16:creationId xmlns:a16="http://schemas.microsoft.com/office/drawing/2014/main" id="{7BF63949-A18F-458F-95F2-4861F9C3460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96079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D6F7-31DE-4BF3-9FB7-E54D846C8153}"/>
              </a:ext>
            </a:extLst>
          </p:cNvPr>
          <p:cNvSpPr>
            <a:spLocks noGrp="1"/>
          </p:cNvSpPr>
          <p:nvPr>
            <p:ph type="title"/>
          </p:nvPr>
        </p:nvSpPr>
        <p:spPr/>
        <p:txBody>
          <a:bodyPr/>
          <a:lstStyle/>
          <a:p>
            <a:r>
              <a:rPr lang="en-US"/>
              <a:t>Key Metrics Table w. User Post RR | Schmidt Automobile</a:t>
            </a:r>
          </a:p>
        </p:txBody>
      </p:sp>
      <p:graphicFrame>
        <p:nvGraphicFramePr>
          <p:cNvPr id="5" name="Table Placeholder 4">
            <a:extLst>
              <a:ext uri="{FF2B5EF4-FFF2-40B4-BE49-F238E27FC236}">
                <a16:creationId xmlns:a16="http://schemas.microsoft.com/office/drawing/2014/main" id="{7F699249-7B2B-4C6F-982A-30A049ADC3BF}"/>
              </a:ext>
            </a:extLst>
          </p:cNvPr>
          <p:cNvGraphicFramePr>
            <a:graphicFrameLocks noGrp="1"/>
          </p:cNvGraphicFramePr>
          <p:nvPr>
            <p:ph type="tbl" sz="quarter" idx="13"/>
            <p:extLst>
              <p:ext uri="{D42A27DB-BD31-4B8C-83A1-F6EECF244321}">
                <p14:modId xmlns:p14="http://schemas.microsoft.com/office/powerpoint/2010/main" val="403769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19647291"/>
                    </a:ext>
                  </a:extLst>
                </a:gridCol>
                <a:gridCol w="740664">
                  <a:extLst>
                    <a:ext uri="{9D8B030D-6E8A-4147-A177-3AD203B41FA5}">
                      <a16:colId xmlns:a16="http://schemas.microsoft.com/office/drawing/2014/main" val="3047377859"/>
                    </a:ext>
                  </a:extLst>
                </a:gridCol>
                <a:gridCol w="740664">
                  <a:extLst>
                    <a:ext uri="{9D8B030D-6E8A-4147-A177-3AD203B41FA5}">
                      <a16:colId xmlns:a16="http://schemas.microsoft.com/office/drawing/2014/main" val="3972097335"/>
                    </a:ext>
                  </a:extLst>
                </a:gridCol>
                <a:gridCol w="740664">
                  <a:extLst>
                    <a:ext uri="{9D8B030D-6E8A-4147-A177-3AD203B41FA5}">
                      <a16:colId xmlns:a16="http://schemas.microsoft.com/office/drawing/2014/main" val="1053490849"/>
                    </a:ext>
                  </a:extLst>
                </a:gridCol>
                <a:gridCol w="740664">
                  <a:extLst>
                    <a:ext uri="{9D8B030D-6E8A-4147-A177-3AD203B41FA5}">
                      <a16:colId xmlns:a16="http://schemas.microsoft.com/office/drawing/2014/main" val="2262565691"/>
                    </a:ext>
                  </a:extLst>
                </a:gridCol>
                <a:gridCol w="740664">
                  <a:extLst>
                    <a:ext uri="{9D8B030D-6E8A-4147-A177-3AD203B41FA5}">
                      <a16:colId xmlns:a16="http://schemas.microsoft.com/office/drawing/2014/main" val="83638585"/>
                    </a:ext>
                  </a:extLst>
                </a:gridCol>
                <a:gridCol w="740664">
                  <a:extLst>
                    <a:ext uri="{9D8B030D-6E8A-4147-A177-3AD203B41FA5}">
                      <a16:colId xmlns:a16="http://schemas.microsoft.com/office/drawing/2014/main" val="347585896"/>
                    </a:ext>
                  </a:extLst>
                </a:gridCol>
                <a:gridCol w="740664">
                  <a:extLst>
                    <a:ext uri="{9D8B030D-6E8A-4147-A177-3AD203B41FA5}">
                      <a16:colId xmlns:a16="http://schemas.microsoft.com/office/drawing/2014/main" val="2618700672"/>
                    </a:ext>
                  </a:extLst>
                </a:gridCol>
                <a:gridCol w="740664">
                  <a:extLst>
                    <a:ext uri="{9D8B030D-6E8A-4147-A177-3AD203B41FA5}">
                      <a16:colId xmlns:a16="http://schemas.microsoft.com/office/drawing/2014/main" val="1035173513"/>
                    </a:ext>
                  </a:extLst>
                </a:gridCol>
                <a:gridCol w="740664">
                  <a:extLst>
                    <a:ext uri="{9D8B030D-6E8A-4147-A177-3AD203B41FA5}">
                      <a16:colId xmlns:a16="http://schemas.microsoft.com/office/drawing/2014/main" val="6127244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85254096"/>
                  </a:ext>
                </a:extLst>
              </a:tr>
              <a:tr h="370840">
                <a:tc>
                  <a:txBody>
                    <a:bodyPr/>
                    <a:lstStyle/>
                    <a:p>
                      <a:r>
                        <a:rPr lang="en-US" sz="1000"/>
                        <a:t>Schmidt Automobile</a:t>
                      </a:r>
                    </a:p>
                  </a:txBody>
                  <a:tcPr/>
                </a:tc>
                <a:tc>
                  <a:txBody>
                    <a:bodyPr/>
                    <a:lstStyle/>
                    <a:p>
                      <a:r>
                        <a:rPr lang="en-US" sz="1000"/>
                        <a:t>766</a:t>
                      </a:r>
                    </a:p>
                  </a:txBody>
                  <a:tcPr/>
                </a:tc>
                <a:tc>
                  <a:txBody>
                    <a:bodyPr/>
                    <a:lstStyle/>
                    <a:p>
                      <a:r>
                        <a:rPr lang="en-US" sz="1000"/>
                        <a:t>1</a:t>
                      </a:r>
                    </a:p>
                  </a:txBody>
                  <a:tcPr/>
                </a:tc>
                <a:tc>
                  <a:txBody>
                    <a:bodyPr/>
                    <a:lstStyle/>
                    <a:p>
                      <a:r>
                        <a:rPr lang="en-US" sz="1000"/>
                        <a:t>11</a:t>
                      </a:r>
                    </a:p>
                  </a:txBody>
                  <a:tcPr/>
                </a:tc>
                <a:tc>
                  <a:txBody>
                    <a:bodyPr/>
                    <a:lstStyle/>
                    <a:p>
                      <a:r>
                        <a:rPr lang="en-US" sz="1000"/>
                        <a:t>128</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1.8419 %</a:t>
                      </a:r>
                    </a:p>
                  </a:txBody>
                  <a:tcPr/>
                </a:tc>
                <a:tc>
                  <a:txBody>
                    <a:bodyPr/>
                    <a:lstStyle/>
                    <a:p>
                      <a:r>
                        <a:rPr lang="en-US" sz="1000"/>
                        <a:t>0.0 %</a:t>
                      </a:r>
                    </a:p>
                  </a:txBody>
                  <a:tcPr/>
                </a:tc>
                <a:extLst>
                  <a:ext uri="{0D108BD9-81ED-4DB2-BD59-A6C34878D82A}">
                    <a16:rowId xmlns:a16="http://schemas.microsoft.com/office/drawing/2014/main" val="2128794528"/>
                  </a:ext>
                </a:extLst>
              </a:tr>
            </a:tbl>
          </a:graphicData>
        </a:graphic>
      </p:graphicFrame>
      <p:sp>
        <p:nvSpPr>
          <p:cNvPr id="4" name="Text Placeholder 3">
            <a:extLst>
              <a:ext uri="{FF2B5EF4-FFF2-40B4-BE49-F238E27FC236}">
                <a16:creationId xmlns:a16="http://schemas.microsoft.com/office/drawing/2014/main" id="{23346CAB-8C57-4878-876E-340BAB4D0E0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47353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CDEEA-E218-4C8A-B875-F199AD138ACE}"/>
              </a:ext>
            </a:extLst>
          </p:cNvPr>
          <p:cNvSpPr>
            <a:spLocks noGrp="1"/>
          </p:cNvSpPr>
          <p:nvPr>
            <p:ph type="title"/>
          </p:nvPr>
        </p:nvSpPr>
        <p:spPr/>
        <p:txBody>
          <a:bodyPr/>
          <a:lstStyle/>
          <a:p>
            <a:r>
              <a:rPr lang="en-US"/>
              <a:t>Facebook Fans Total | Schmidt Automobile</a:t>
            </a:r>
          </a:p>
        </p:txBody>
      </p:sp>
      <p:graphicFrame>
        <p:nvGraphicFramePr>
          <p:cNvPr id="6" name="Chart Placeholder 5">
            <a:extLst>
              <a:ext uri="{FF2B5EF4-FFF2-40B4-BE49-F238E27FC236}">
                <a16:creationId xmlns:a16="http://schemas.microsoft.com/office/drawing/2014/main" id="{482AAC7A-FD94-42F3-AC5F-A53B1D0FF73D}"/>
              </a:ext>
            </a:extLst>
          </p:cNvPr>
          <p:cNvGraphicFramePr>
            <a:graphicFrameLocks noGrp="1"/>
          </p:cNvGraphicFramePr>
          <p:nvPr>
            <p:ph type="chart" sz="quarter" idx="13"/>
            <p:extLst>
              <p:ext uri="{D42A27DB-BD31-4B8C-83A1-F6EECF244321}">
                <p14:modId xmlns:p14="http://schemas.microsoft.com/office/powerpoint/2010/main" val="3453941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4FB985-E9F7-4D7C-88E3-1175360A2B7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3246C33-F81D-4575-A6E0-0F83267548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903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AFD4-4747-47AD-9FE8-2D857D2F019A}"/>
              </a:ext>
            </a:extLst>
          </p:cNvPr>
          <p:cNvSpPr>
            <a:spLocks noGrp="1"/>
          </p:cNvSpPr>
          <p:nvPr>
            <p:ph type="title"/>
          </p:nvPr>
        </p:nvSpPr>
        <p:spPr/>
        <p:txBody>
          <a:bodyPr/>
          <a:lstStyle/>
          <a:p>
            <a:r>
              <a:rPr lang="de-DE"/>
              <a:t>Eigene Beiträge (Postings) | Schmidt Automobile - 1 of 3</a:t>
            </a:r>
            <a:endParaRPr lang="en-US"/>
          </a:p>
        </p:txBody>
      </p:sp>
      <p:graphicFrame>
        <p:nvGraphicFramePr>
          <p:cNvPr id="5" name="Table Placeholder 4">
            <a:extLst>
              <a:ext uri="{FF2B5EF4-FFF2-40B4-BE49-F238E27FC236}">
                <a16:creationId xmlns:a16="http://schemas.microsoft.com/office/drawing/2014/main" id="{CCA051B1-2613-4482-B197-F543F752707A}"/>
              </a:ext>
            </a:extLst>
          </p:cNvPr>
          <p:cNvGraphicFramePr>
            <a:graphicFrameLocks noGrp="1"/>
          </p:cNvGraphicFramePr>
          <p:nvPr>
            <p:ph type="tbl" sz="quarter" idx="13"/>
            <p:extLst>
              <p:ext uri="{D42A27DB-BD31-4B8C-83A1-F6EECF244321}">
                <p14:modId xmlns:p14="http://schemas.microsoft.com/office/powerpoint/2010/main" val="178616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4313463"/>
                    </a:ext>
                  </a:extLst>
                </a:gridCol>
                <a:gridCol w="658368">
                  <a:extLst>
                    <a:ext uri="{9D8B030D-6E8A-4147-A177-3AD203B41FA5}">
                      <a16:colId xmlns:a16="http://schemas.microsoft.com/office/drawing/2014/main" val="1969780250"/>
                    </a:ext>
                  </a:extLst>
                </a:gridCol>
                <a:gridCol w="658368">
                  <a:extLst>
                    <a:ext uri="{9D8B030D-6E8A-4147-A177-3AD203B41FA5}">
                      <a16:colId xmlns:a16="http://schemas.microsoft.com/office/drawing/2014/main" val="3890235290"/>
                    </a:ext>
                  </a:extLst>
                </a:gridCol>
                <a:gridCol w="658368">
                  <a:extLst>
                    <a:ext uri="{9D8B030D-6E8A-4147-A177-3AD203B41FA5}">
                      <a16:colId xmlns:a16="http://schemas.microsoft.com/office/drawing/2014/main" val="1184577708"/>
                    </a:ext>
                  </a:extLst>
                </a:gridCol>
                <a:gridCol w="658368">
                  <a:extLst>
                    <a:ext uri="{9D8B030D-6E8A-4147-A177-3AD203B41FA5}">
                      <a16:colId xmlns:a16="http://schemas.microsoft.com/office/drawing/2014/main" val="2985454008"/>
                    </a:ext>
                  </a:extLst>
                </a:gridCol>
                <a:gridCol w="658368">
                  <a:extLst>
                    <a:ext uri="{9D8B030D-6E8A-4147-A177-3AD203B41FA5}">
                      <a16:colId xmlns:a16="http://schemas.microsoft.com/office/drawing/2014/main" val="1638776949"/>
                    </a:ext>
                  </a:extLst>
                </a:gridCol>
                <a:gridCol w="658368">
                  <a:extLst>
                    <a:ext uri="{9D8B030D-6E8A-4147-A177-3AD203B41FA5}">
                      <a16:colId xmlns:a16="http://schemas.microsoft.com/office/drawing/2014/main" val="2473965113"/>
                    </a:ext>
                  </a:extLst>
                </a:gridCol>
                <a:gridCol w="658368">
                  <a:extLst>
                    <a:ext uri="{9D8B030D-6E8A-4147-A177-3AD203B41FA5}">
                      <a16:colId xmlns:a16="http://schemas.microsoft.com/office/drawing/2014/main" val="2655700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679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- 2018-07-15 20:43:00 </a:t>
                      </a:r>
                      <a:r>
                        <a:rPr kumimoji="0" lang="de-DE" sz="1000" b="0" i="0" u="none" strike="noStrike" kern="1200" cap="none" spc="0" normalizeH="0" baseline="0" noProof="0">
                          <a:ln>
                            <a:noFill/>
                          </a:ln>
                          <a:solidFill>
                            <a:prstClr val="black"/>
                          </a:solidFill>
                          <a:effectLst/>
                          <a:uLnTx/>
                          <a:uFillTx/>
                          <a:latin typeface="+mn-lt"/>
                          <a:ea typeface="+mn-ea"/>
                          <a:cs typeface="+mn-cs"/>
                        </a:rPr>
                        <a:t> 
 Im neuen Ford Focus arbeiten mehr als 30 Assistenzsysteme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118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Schmidt Automobile - 2018-07-12 20:24:00 </a:t>
                      </a:r>
                      <a:r>
                        <a:rPr kumimoji="0" lang="pl-PL" sz="1000" b="0" i="0" u="none" strike="noStrike" kern="1200" cap="none" spc="0" normalizeH="0" baseline="0" noProof="0">
                          <a:ln>
                            <a:noFill/>
                          </a:ln>
                          <a:solidFill>
                            <a:prstClr val="black"/>
                          </a:solidFill>
                          <a:effectLst/>
                          <a:uLnTx/>
                          <a:uFillTx/>
                          <a:latin typeface="+mn-lt"/>
                          <a:ea typeface="+mn-ea"/>
                          <a:cs typeface="+mn-cs"/>
                        </a:rPr>
                        <a:t> 
 😍 W o 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830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- 2018-07-11 12:17:00 </a:t>
                      </a:r>
                      <a:r>
                        <a:rPr kumimoji="0" lang="en-US" sz="1000" b="0" i="0" u="none" strike="noStrike" kern="1200" cap="none" spc="0" normalizeH="0" baseline="0" noProof="0">
                          <a:ln>
                            <a:noFill/>
                          </a:ln>
                          <a:solidFill>
                            <a:prstClr val="black"/>
                          </a:solidFill>
                          <a:effectLst/>
                          <a:uLnTx/>
                          <a:uFillTx/>
                          <a:latin typeface="+mn-lt"/>
                          <a:ea typeface="+mn-ea"/>
                          <a:cs typeface="+mn-cs"/>
                        </a:rPr>
                        <a:t> 
 Hier das nächste Schmidt Automobile Jubiläumsmodell.  Opel Mokka 1,4 Turbo Ecotec Benziner - Edition Start/Stop System, mit 140 PS und mit Sitz- und Lenkradheizung. Zugelassen im August 2013 mit 66.200 Kilometern um jubiläumsmäßige € 12.800,- statt € 13.450,-. Abholen bei Michi in der Alpenstraße bei Schmidt Automobile. T: 066263930970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125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- 2018-07-11 08:11:57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724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- 2018-07-11 08:11:13 </a:t>
                      </a:r>
                      <a:r>
                        <a:rPr kumimoji="0" lang="en-US" sz="1000" b="0" i="0" u="none" strike="noStrike" kern="1200" cap="none" spc="0" normalizeH="0" baseline="0" noProof="0">
                          <a:ln>
                            <a:noFill/>
                          </a:ln>
                          <a:solidFill>
                            <a:prstClr val="black"/>
                          </a:solidFill>
                          <a:effectLst/>
                          <a:uLnTx/>
                          <a:uFillTx/>
                          <a:latin typeface="+mn-lt"/>
                          <a:ea typeface="+mn-ea"/>
                          <a:cs typeface="+mn-cs"/>
                        </a:rPr>
                        <a:t> 
 Ford B-MAX Titanium 1,6 Duratec Ti-VCT Automatik mit Parksensoren hinten wartet bei Schmidt Automobile in der Alpenstraße auf Euch. Dieser schmucke 105 PS Benziner, zugelassen im Mai 2015 hat nur 31.600 Kilometer und kostet unschlagbare € 12.500,- Mehr Infos bei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9887602"/>
                  </a:ext>
                </a:extLst>
              </a:tr>
            </a:tbl>
          </a:graphicData>
        </a:graphic>
      </p:graphicFrame>
      <p:sp>
        <p:nvSpPr>
          <p:cNvPr id="4" name="Text Placeholder 3">
            <a:extLst>
              <a:ext uri="{FF2B5EF4-FFF2-40B4-BE49-F238E27FC236}">
                <a16:creationId xmlns:a16="http://schemas.microsoft.com/office/drawing/2014/main" id="{939AE8EC-EA47-4877-A760-E4FDB5803D3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03079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A0C04-EDA3-4966-B3A4-E38E86F67D40}"/>
              </a:ext>
            </a:extLst>
          </p:cNvPr>
          <p:cNvSpPr>
            <a:spLocks noGrp="1"/>
          </p:cNvSpPr>
          <p:nvPr>
            <p:ph type="title"/>
          </p:nvPr>
        </p:nvSpPr>
        <p:spPr/>
        <p:txBody>
          <a:bodyPr/>
          <a:lstStyle/>
          <a:p>
            <a:r>
              <a:rPr lang="de-DE"/>
              <a:t>Eigene Beiträge (Postings) | Schmidt Automobile - 2 of 3</a:t>
            </a:r>
            <a:endParaRPr lang="en-US"/>
          </a:p>
        </p:txBody>
      </p:sp>
      <p:graphicFrame>
        <p:nvGraphicFramePr>
          <p:cNvPr id="5" name="Table Placeholder 4">
            <a:extLst>
              <a:ext uri="{FF2B5EF4-FFF2-40B4-BE49-F238E27FC236}">
                <a16:creationId xmlns:a16="http://schemas.microsoft.com/office/drawing/2014/main" id="{0E26292D-48A9-4C97-BF96-F08904E54ED3}"/>
              </a:ext>
            </a:extLst>
          </p:cNvPr>
          <p:cNvGraphicFramePr>
            <a:graphicFrameLocks noGrp="1"/>
          </p:cNvGraphicFramePr>
          <p:nvPr>
            <p:ph type="tbl" sz="quarter" idx="13"/>
            <p:extLst>
              <p:ext uri="{D42A27DB-BD31-4B8C-83A1-F6EECF244321}">
                <p14:modId xmlns:p14="http://schemas.microsoft.com/office/powerpoint/2010/main" val="55405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1880407"/>
                    </a:ext>
                  </a:extLst>
                </a:gridCol>
                <a:gridCol w="658368">
                  <a:extLst>
                    <a:ext uri="{9D8B030D-6E8A-4147-A177-3AD203B41FA5}">
                      <a16:colId xmlns:a16="http://schemas.microsoft.com/office/drawing/2014/main" val="440881951"/>
                    </a:ext>
                  </a:extLst>
                </a:gridCol>
                <a:gridCol w="658368">
                  <a:extLst>
                    <a:ext uri="{9D8B030D-6E8A-4147-A177-3AD203B41FA5}">
                      <a16:colId xmlns:a16="http://schemas.microsoft.com/office/drawing/2014/main" val="334927087"/>
                    </a:ext>
                  </a:extLst>
                </a:gridCol>
                <a:gridCol w="658368">
                  <a:extLst>
                    <a:ext uri="{9D8B030D-6E8A-4147-A177-3AD203B41FA5}">
                      <a16:colId xmlns:a16="http://schemas.microsoft.com/office/drawing/2014/main" val="1988809927"/>
                    </a:ext>
                  </a:extLst>
                </a:gridCol>
                <a:gridCol w="658368">
                  <a:extLst>
                    <a:ext uri="{9D8B030D-6E8A-4147-A177-3AD203B41FA5}">
                      <a16:colId xmlns:a16="http://schemas.microsoft.com/office/drawing/2014/main" val="2565090190"/>
                    </a:ext>
                  </a:extLst>
                </a:gridCol>
                <a:gridCol w="658368">
                  <a:extLst>
                    <a:ext uri="{9D8B030D-6E8A-4147-A177-3AD203B41FA5}">
                      <a16:colId xmlns:a16="http://schemas.microsoft.com/office/drawing/2014/main" val="1695506450"/>
                    </a:ext>
                  </a:extLst>
                </a:gridCol>
                <a:gridCol w="658368">
                  <a:extLst>
                    <a:ext uri="{9D8B030D-6E8A-4147-A177-3AD203B41FA5}">
                      <a16:colId xmlns:a16="http://schemas.microsoft.com/office/drawing/2014/main" val="3574234163"/>
                    </a:ext>
                  </a:extLst>
                </a:gridCol>
                <a:gridCol w="658368">
                  <a:extLst>
                    <a:ext uri="{9D8B030D-6E8A-4147-A177-3AD203B41FA5}">
                      <a16:colId xmlns:a16="http://schemas.microsoft.com/office/drawing/2014/main" val="295138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591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- 2018-07-06 07:14:21 </a:t>
                      </a:r>
                      <a:r>
                        <a:rPr kumimoji="0" lang="de-DE" sz="1000" b="0" i="0" u="none" strike="noStrike" kern="1200" cap="none" spc="0" normalizeH="0" baseline="0" noProof="0">
                          <a:ln>
                            <a:noFill/>
                          </a:ln>
                          <a:solidFill>
                            <a:prstClr val="black"/>
                          </a:solidFill>
                          <a:effectLst/>
                          <a:uLnTx/>
                          <a:uFillTx/>
                          <a:latin typeface="+mn-lt"/>
                          <a:ea typeface="+mn-ea"/>
                          <a:cs typeface="+mn-cs"/>
                        </a:rPr>
                        <a:t> 
 #FordFocus! Alle 48 Sekunden wird ein neues ein Exemplar des Kompakten verkauft. Vor ca. 20 Jahren kam das erste Focus Modell auf den Markt. Seit dem wurden 16 Millionen Exemplare verkauft. Im September gibt es den Focus in der vierten Generation, ab 18.700 Euro. Golf &amp; Co. dürfen sich warm anziehen 😉
http://motorblock.at/ford-focus-koenig-der-kompakten/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186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- 2018-07-05 17:24:00 </a:t>
                      </a:r>
                      <a:r>
                        <a:rPr kumimoji="0" lang="en-US" sz="1000" b="0" i="0" u="none" strike="noStrike" kern="1200" cap="none" spc="0" normalizeH="0" baseline="0" noProof="0">
                          <a:ln>
                            <a:noFill/>
                          </a:ln>
                          <a:solidFill>
                            <a:prstClr val="black"/>
                          </a:solidFill>
                          <a:effectLst/>
                          <a:uLnTx/>
                          <a:uFillTx/>
                          <a:latin typeface="+mn-lt"/>
                          <a:ea typeface="+mn-ea"/>
                          <a:cs typeface="+mn-cs"/>
                        </a:rPr>
                        <a:t> 
 Alex wartet bei Schmidt Automobile mit einem roten Fiat 500X 1,6 Multi-Jet II 120 City Look Pop Star inkl. Tempomat auf Euch. Zugelassen im Februar 2016 mit 29.000 Kilometern um 
€ 15.000,- . Den solltet Ihr Euch anschauen. Beim Alex in der Alpenstraße in Salzburg. T: 0662 63930 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04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- 2018-07-05 12:12:00 </a:t>
                      </a:r>
                      <a:r>
                        <a:rPr kumimoji="0" lang="en-US" sz="1000" b="0" i="0" u="none" strike="noStrike" kern="1200" cap="none" spc="0" normalizeH="0" baseline="0" noProof="0">
                          <a:ln>
                            <a:noFill/>
                          </a:ln>
                          <a:solidFill>
                            <a:prstClr val="black"/>
                          </a:solidFill>
                          <a:effectLst/>
                          <a:uLnTx/>
                          <a:uFillTx/>
                          <a:latin typeface="+mn-lt"/>
                          <a:ea typeface="+mn-ea"/>
                          <a:cs typeface="+mn-cs"/>
                        </a:rPr>
                        <a:t> 
 Schmidt Automobile feiert 90 Jahre und Michi hat heute ein Jubiläumsmodell für Euch: einen Focus Trend Traveller 1.5 TDCi mit 95 PS, inkl. Parksensoren hinten - zugelassen im November 2017 mit 25.800 Kilometern. Und hier der Jubiläumspreis: NUR € 14.996,- statt € 16.450,-. Holt ihn Euch in der Alpenstraße bei Michi: T 0662 63930 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1176487"/>
                  </a:ext>
                </a:extLst>
              </a:tr>
            </a:tbl>
          </a:graphicData>
        </a:graphic>
      </p:graphicFrame>
      <p:sp>
        <p:nvSpPr>
          <p:cNvPr id="4" name="Text Placeholder 3">
            <a:extLst>
              <a:ext uri="{FF2B5EF4-FFF2-40B4-BE49-F238E27FC236}">
                <a16:creationId xmlns:a16="http://schemas.microsoft.com/office/drawing/2014/main" id="{F1308424-405B-42BD-A2D8-A5CADC6D9E3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28364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C5A0D-FC12-4DBE-BBAD-57300D80AAA4}"/>
              </a:ext>
            </a:extLst>
          </p:cNvPr>
          <p:cNvSpPr>
            <a:spLocks noGrp="1"/>
          </p:cNvSpPr>
          <p:nvPr>
            <p:ph type="title"/>
          </p:nvPr>
        </p:nvSpPr>
        <p:spPr/>
        <p:txBody>
          <a:bodyPr/>
          <a:lstStyle/>
          <a:p>
            <a:r>
              <a:rPr lang="de-DE"/>
              <a:t>Eigene Beiträge (Postings) | Schmidt Automobile - 3 of 3</a:t>
            </a:r>
            <a:endParaRPr lang="en-US"/>
          </a:p>
        </p:txBody>
      </p:sp>
      <p:graphicFrame>
        <p:nvGraphicFramePr>
          <p:cNvPr id="5" name="Table Placeholder 4">
            <a:extLst>
              <a:ext uri="{FF2B5EF4-FFF2-40B4-BE49-F238E27FC236}">
                <a16:creationId xmlns:a16="http://schemas.microsoft.com/office/drawing/2014/main" id="{523C7659-DFD5-4300-B44C-623DC7CF0A2A}"/>
              </a:ext>
            </a:extLst>
          </p:cNvPr>
          <p:cNvGraphicFramePr>
            <a:graphicFrameLocks noGrp="1"/>
          </p:cNvGraphicFramePr>
          <p:nvPr>
            <p:ph type="tbl" sz="quarter" idx="13"/>
            <p:extLst>
              <p:ext uri="{D42A27DB-BD31-4B8C-83A1-F6EECF244321}">
                <p14:modId xmlns:p14="http://schemas.microsoft.com/office/powerpoint/2010/main" val="314182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7950502"/>
                    </a:ext>
                  </a:extLst>
                </a:gridCol>
                <a:gridCol w="658368">
                  <a:extLst>
                    <a:ext uri="{9D8B030D-6E8A-4147-A177-3AD203B41FA5}">
                      <a16:colId xmlns:a16="http://schemas.microsoft.com/office/drawing/2014/main" val="3041802492"/>
                    </a:ext>
                  </a:extLst>
                </a:gridCol>
                <a:gridCol w="658368">
                  <a:extLst>
                    <a:ext uri="{9D8B030D-6E8A-4147-A177-3AD203B41FA5}">
                      <a16:colId xmlns:a16="http://schemas.microsoft.com/office/drawing/2014/main" val="1160430564"/>
                    </a:ext>
                  </a:extLst>
                </a:gridCol>
                <a:gridCol w="658368">
                  <a:extLst>
                    <a:ext uri="{9D8B030D-6E8A-4147-A177-3AD203B41FA5}">
                      <a16:colId xmlns:a16="http://schemas.microsoft.com/office/drawing/2014/main" val="967373236"/>
                    </a:ext>
                  </a:extLst>
                </a:gridCol>
                <a:gridCol w="658368">
                  <a:extLst>
                    <a:ext uri="{9D8B030D-6E8A-4147-A177-3AD203B41FA5}">
                      <a16:colId xmlns:a16="http://schemas.microsoft.com/office/drawing/2014/main" val="414688714"/>
                    </a:ext>
                  </a:extLst>
                </a:gridCol>
                <a:gridCol w="658368">
                  <a:extLst>
                    <a:ext uri="{9D8B030D-6E8A-4147-A177-3AD203B41FA5}">
                      <a16:colId xmlns:a16="http://schemas.microsoft.com/office/drawing/2014/main" val="2157764898"/>
                    </a:ext>
                  </a:extLst>
                </a:gridCol>
                <a:gridCol w="658368">
                  <a:extLst>
                    <a:ext uri="{9D8B030D-6E8A-4147-A177-3AD203B41FA5}">
                      <a16:colId xmlns:a16="http://schemas.microsoft.com/office/drawing/2014/main" val="1405996684"/>
                    </a:ext>
                  </a:extLst>
                </a:gridCol>
                <a:gridCol w="658368">
                  <a:extLst>
                    <a:ext uri="{9D8B030D-6E8A-4147-A177-3AD203B41FA5}">
                      <a16:colId xmlns:a16="http://schemas.microsoft.com/office/drawing/2014/main" val="299851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7450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- 2018-07-03 12:05:00 </a:t>
                      </a:r>
                      <a:r>
                        <a:rPr kumimoji="0" lang="en-US" sz="1000" b="0" i="0" u="none" strike="noStrike" kern="1200" cap="none" spc="0" normalizeH="0" baseline="0" noProof="0">
                          <a:ln>
                            <a:noFill/>
                          </a:ln>
                          <a:solidFill>
                            <a:prstClr val="black"/>
                          </a:solidFill>
                          <a:effectLst/>
                          <a:uLnTx/>
                          <a:uFillTx/>
                          <a:latin typeface="+mn-lt"/>
                          <a:ea typeface="+mn-ea"/>
                          <a:cs typeface="+mn-cs"/>
                        </a:rPr>
                        <a:t> 
 Bei Schmidt Automobile gibt es diesen Vorführwagen zum Jubiläumspreis:  Mazda CX 5  CD 175 AWD Automatik Revolution Top in Soul Rot Crystal metallic, zugelassen im Mai 2017, mit 30.000 Kilometern um nur € 35.990,-- bei Mazda Schmidt in der Alpenstraße Salzburg! T +43 662 63930 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246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- 2018-07-02 17:05:00 </a:t>
                      </a:r>
                      <a:r>
                        <a:rPr kumimoji="0" lang="en-US" sz="1000" b="0" i="0" u="none" strike="noStrike" kern="1200" cap="none" spc="0" normalizeH="0" baseline="0" noProof="0">
                          <a:ln>
                            <a:noFill/>
                          </a:ln>
                          <a:solidFill>
                            <a:prstClr val="black"/>
                          </a:solidFill>
                          <a:effectLst/>
                          <a:uLnTx/>
                          <a:uFillTx/>
                          <a:latin typeface="+mn-lt"/>
                          <a:ea typeface="+mn-ea"/>
                          <a:cs typeface="+mn-cs"/>
                        </a:rPr>
                        <a:t> 
 Schmidt Automobile Jubiläumsmodell passend zum Sommer: Mazda MX 5 G160 Revolution in schwarz, zugelassen im Mai 2017, nur 10.000 Kilometer zum Jubiläumspreis von € 24.990,-. Mazda Schmidt - Komm vorbei in die Alpenstraße 122 in Salzburg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80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- 2018-07-02 12:06:00 </a:t>
                      </a:r>
                      <a:r>
                        <a:rPr kumimoji="0" lang="en-US" sz="1000" b="0" i="0" u="none" strike="noStrike" kern="1200" cap="none" spc="0" normalizeH="0" baseline="0" noProof="0">
                          <a:ln>
                            <a:noFill/>
                          </a:ln>
                          <a:solidFill>
                            <a:prstClr val="black"/>
                          </a:solidFill>
                          <a:effectLst/>
                          <a:uLnTx/>
                          <a:uFillTx/>
                          <a:latin typeface="+mn-lt"/>
                          <a:ea typeface="+mn-ea"/>
                          <a:cs typeface="+mn-cs"/>
                        </a:rPr>
                        <a:t> 
 90 Jahre Schmidt Automobile Jubiläumsmodelle - Vorführwagen zu verführerischen Preisen! Mazda CX 3 G120 Takumi in Ceramic silber, zugelassen im Mai 2017, 20.000 Kilometer gefahren zu Jubiläumspreis von € 19.900,--
Jetzt melden bei Almir: +43 662 63930 951 oder unter a.losic@schmidtauto.at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451587"/>
                  </a:ext>
                </a:extLst>
              </a:tr>
            </a:tbl>
          </a:graphicData>
        </a:graphic>
      </p:graphicFrame>
      <p:sp>
        <p:nvSpPr>
          <p:cNvPr id="4" name="Text Placeholder 3">
            <a:extLst>
              <a:ext uri="{FF2B5EF4-FFF2-40B4-BE49-F238E27FC236}">
                <a16:creationId xmlns:a16="http://schemas.microsoft.com/office/drawing/2014/main" id="{078EE76C-3AAC-4A2B-B717-796A06D2E60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80698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58878-3F7C-4C29-8C08-0443829C479E}"/>
              </a:ext>
            </a:extLst>
          </p:cNvPr>
          <p:cNvSpPr>
            <a:spLocks noGrp="1"/>
          </p:cNvSpPr>
          <p:nvPr>
            <p:ph type="title"/>
          </p:nvPr>
        </p:nvSpPr>
        <p:spPr/>
        <p:txBody>
          <a:bodyPr/>
          <a:lstStyle/>
          <a:p>
            <a:r>
              <a:rPr lang="de-DE"/>
              <a:t>Eigene Beiträge (Postings) + Reactions | Schmidt Automobile - 1 of 5</a:t>
            </a:r>
            <a:endParaRPr lang="en-US"/>
          </a:p>
        </p:txBody>
      </p:sp>
      <p:graphicFrame>
        <p:nvGraphicFramePr>
          <p:cNvPr id="5" name="Table Placeholder 4">
            <a:extLst>
              <a:ext uri="{FF2B5EF4-FFF2-40B4-BE49-F238E27FC236}">
                <a16:creationId xmlns:a16="http://schemas.microsoft.com/office/drawing/2014/main" id="{2AC73008-E19D-46CB-995F-C3718CF2B77E}"/>
              </a:ext>
            </a:extLst>
          </p:cNvPr>
          <p:cNvGraphicFramePr>
            <a:graphicFrameLocks noGrp="1"/>
          </p:cNvGraphicFramePr>
          <p:nvPr>
            <p:ph type="tbl" sz="quarter" idx="13"/>
            <p:extLst>
              <p:ext uri="{D42A27DB-BD31-4B8C-83A1-F6EECF244321}">
                <p14:modId xmlns:p14="http://schemas.microsoft.com/office/powerpoint/2010/main" val="315891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04539440"/>
                    </a:ext>
                  </a:extLst>
                </a:gridCol>
                <a:gridCol w="822960">
                  <a:extLst>
                    <a:ext uri="{9D8B030D-6E8A-4147-A177-3AD203B41FA5}">
                      <a16:colId xmlns:a16="http://schemas.microsoft.com/office/drawing/2014/main" val="2609501886"/>
                    </a:ext>
                  </a:extLst>
                </a:gridCol>
                <a:gridCol w="822960">
                  <a:extLst>
                    <a:ext uri="{9D8B030D-6E8A-4147-A177-3AD203B41FA5}">
                      <a16:colId xmlns:a16="http://schemas.microsoft.com/office/drawing/2014/main" val="2220008600"/>
                    </a:ext>
                  </a:extLst>
                </a:gridCol>
                <a:gridCol w="822960">
                  <a:extLst>
                    <a:ext uri="{9D8B030D-6E8A-4147-A177-3AD203B41FA5}">
                      <a16:colId xmlns:a16="http://schemas.microsoft.com/office/drawing/2014/main" val="276189604"/>
                    </a:ext>
                  </a:extLst>
                </a:gridCol>
                <a:gridCol w="822960">
                  <a:extLst>
                    <a:ext uri="{9D8B030D-6E8A-4147-A177-3AD203B41FA5}">
                      <a16:colId xmlns:a16="http://schemas.microsoft.com/office/drawing/2014/main" val="3788799244"/>
                    </a:ext>
                  </a:extLst>
                </a:gridCol>
                <a:gridCol w="822960">
                  <a:extLst>
                    <a:ext uri="{9D8B030D-6E8A-4147-A177-3AD203B41FA5}">
                      <a16:colId xmlns:a16="http://schemas.microsoft.com/office/drawing/2014/main" val="2214152187"/>
                    </a:ext>
                  </a:extLst>
                </a:gridCol>
                <a:gridCol w="822960">
                  <a:extLst>
                    <a:ext uri="{9D8B030D-6E8A-4147-A177-3AD203B41FA5}">
                      <a16:colId xmlns:a16="http://schemas.microsoft.com/office/drawing/2014/main" val="1396101886"/>
                    </a:ext>
                  </a:extLst>
                </a:gridCol>
                <a:gridCol w="822960">
                  <a:extLst>
                    <a:ext uri="{9D8B030D-6E8A-4147-A177-3AD203B41FA5}">
                      <a16:colId xmlns:a16="http://schemas.microsoft.com/office/drawing/2014/main" val="143234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410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- 2018-07-15 20:43:00 </a:t>
                      </a:r>
                      <a:r>
                        <a:rPr kumimoji="0" lang="de-DE" sz="1000" b="0" i="0" u="none" strike="noStrike" kern="1200" cap="none" spc="0" normalizeH="0" baseline="0" noProof="0">
                          <a:ln>
                            <a:noFill/>
                          </a:ln>
                          <a:solidFill>
                            <a:prstClr val="black"/>
                          </a:solidFill>
                          <a:effectLst/>
                          <a:uLnTx/>
                          <a:uFillTx/>
                          <a:latin typeface="+mn-lt"/>
                          <a:ea typeface="+mn-ea"/>
                          <a:cs typeface="+mn-cs"/>
                        </a:rPr>
                        <a:t> 
 Im neuen Ford Focus arbeiten mehr als 30 Assistenzsysteme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610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Schmidt Automobile - 2018-07-12 20:24:00 </a:t>
                      </a:r>
                      <a:r>
                        <a:rPr kumimoji="0" lang="pl-PL" sz="1000" b="0" i="0" u="none" strike="noStrike" kern="1200" cap="none" spc="0" normalizeH="0" baseline="0" noProof="0">
                          <a:ln>
                            <a:noFill/>
                          </a:ln>
                          <a:solidFill>
                            <a:prstClr val="black"/>
                          </a:solidFill>
                          <a:effectLst/>
                          <a:uLnTx/>
                          <a:uFillTx/>
                          <a:latin typeface="+mn-lt"/>
                          <a:ea typeface="+mn-ea"/>
                          <a:cs typeface="+mn-cs"/>
                        </a:rPr>
                        <a:t> 
 😍 W o 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2255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- 2018-07-11 12:17:00 </a:t>
                      </a:r>
                      <a:r>
                        <a:rPr kumimoji="0" lang="en-US" sz="1000" b="0" i="0" u="none" strike="noStrike" kern="1200" cap="none" spc="0" normalizeH="0" baseline="0" noProof="0">
                          <a:ln>
                            <a:noFill/>
                          </a:ln>
                          <a:solidFill>
                            <a:prstClr val="black"/>
                          </a:solidFill>
                          <a:effectLst/>
                          <a:uLnTx/>
                          <a:uFillTx/>
                          <a:latin typeface="+mn-lt"/>
                          <a:ea typeface="+mn-ea"/>
                          <a:cs typeface="+mn-cs"/>
                        </a:rPr>
                        <a:t> 
 Hier das nächste Schmidt Automobile Jubiläumsmodell.  Opel Mokka 1,4 Turbo Ecotec Benziner - Edition Start/Stop System, mit 140 PS und mit Sitz- und Lenkradheizung. Zugelassen im August 2013 mit 66.200 Kilometern um jubiläumsmäßige € 12.800,- statt € 13.450,-. Abholen bei Michi in der Alpenstraße bei Schmidt Automobile. T: 066263930970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104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- 2018-07-11 08:11:57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1532645"/>
                  </a:ext>
                </a:extLst>
              </a:tr>
            </a:tbl>
          </a:graphicData>
        </a:graphic>
      </p:graphicFrame>
      <p:sp>
        <p:nvSpPr>
          <p:cNvPr id="4" name="Text Placeholder 3">
            <a:extLst>
              <a:ext uri="{FF2B5EF4-FFF2-40B4-BE49-F238E27FC236}">
                <a16:creationId xmlns:a16="http://schemas.microsoft.com/office/drawing/2014/main" id="{B2FD4778-C741-4E7F-8197-F8376934DA9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06360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2654B-EFCB-47D2-A851-A6A7BE3773A1}"/>
              </a:ext>
            </a:extLst>
          </p:cNvPr>
          <p:cNvSpPr>
            <a:spLocks noGrp="1"/>
          </p:cNvSpPr>
          <p:nvPr>
            <p:ph type="title"/>
          </p:nvPr>
        </p:nvSpPr>
        <p:spPr/>
        <p:txBody>
          <a:bodyPr/>
          <a:lstStyle/>
          <a:p>
            <a:r>
              <a:rPr lang="de-DE"/>
              <a:t>Eigene Beiträge (Postings) + Reactions | Schmidt Automobile - 2 of 5</a:t>
            </a:r>
            <a:endParaRPr lang="en-US"/>
          </a:p>
        </p:txBody>
      </p:sp>
      <p:graphicFrame>
        <p:nvGraphicFramePr>
          <p:cNvPr id="5" name="Table Placeholder 4">
            <a:extLst>
              <a:ext uri="{FF2B5EF4-FFF2-40B4-BE49-F238E27FC236}">
                <a16:creationId xmlns:a16="http://schemas.microsoft.com/office/drawing/2014/main" id="{AD65C0F3-90A9-410A-85E9-CB2A008CEE2E}"/>
              </a:ext>
            </a:extLst>
          </p:cNvPr>
          <p:cNvGraphicFramePr>
            <a:graphicFrameLocks noGrp="1"/>
          </p:cNvGraphicFramePr>
          <p:nvPr>
            <p:ph type="tbl" sz="quarter" idx="13"/>
            <p:extLst>
              <p:ext uri="{D42A27DB-BD31-4B8C-83A1-F6EECF244321}">
                <p14:modId xmlns:p14="http://schemas.microsoft.com/office/powerpoint/2010/main" val="153880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59598522"/>
                    </a:ext>
                  </a:extLst>
                </a:gridCol>
                <a:gridCol w="822960">
                  <a:extLst>
                    <a:ext uri="{9D8B030D-6E8A-4147-A177-3AD203B41FA5}">
                      <a16:colId xmlns:a16="http://schemas.microsoft.com/office/drawing/2014/main" val="4081101758"/>
                    </a:ext>
                  </a:extLst>
                </a:gridCol>
                <a:gridCol w="822960">
                  <a:extLst>
                    <a:ext uri="{9D8B030D-6E8A-4147-A177-3AD203B41FA5}">
                      <a16:colId xmlns:a16="http://schemas.microsoft.com/office/drawing/2014/main" val="1165536650"/>
                    </a:ext>
                  </a:extLst>
                </a:gridCol>
                <a:gridCol w="822960">
                  <a:extLst>
                    <a:ext uri="{9D8B030D-6E8A-4147-A177-3AD203B41FA5}">
                      <a16:colId xmlns:a16="http://schemas.microsoft.com/office/drawing/2014/main" val="686654147"/>
                    </a:ext>
                  </a:extLst>
                </a:gridCol>
                <a:gridCol w="822960">
                  <a:extLst>
                    <a:ext uri="{9D8B030D-6E8A-4147-A177-3AD203B41FA5}">
                      <a16:colId xmlns:a16="http://schemas.microsoft.com/office/drawing/2014/main" val="1237529612"/>
                    </a:ext>
                  </a:extLst>
                </a:gridCol>
                <a:gridCol w="822960">
                  <a:extLst>
                    <a:ext uri="{9D8B030D-6E8A-4147-A177-3AD203B41FA5}">
                      <a16:colId xmlns:a16="http://schemas.microsoft.com/office/drawing/2014/main" val="3752046507"/>
                    </a:ext>
                  </a:extLst>
                </a:gridCol>
                <a:gridCol w="822960">
                  <a:extLst>
                    <a:ext uri="{9D8B030D-6E8A-4147-A177-3AD203B41FA5}">
                      <a16:colId xmlns:a16="http://schemas.microsoft.com/office/drawing/2014/main" val="3880255549"/>
                    </a:ext>
                  </a:extLst>
                </a:gridCol>
                <a:gridCol w="822960">
                  <a:extLst>
                    <a:ext uri="{9D8B030D-6E8A-4147-A177-3AD203B41FA5}">
                      <a16:colId xmlns:a16="http://schemas.microsoft.com/office/drawing/2014/main" val="335055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5739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- 2018-07-11 08:11:13 </a:t>
                      </a:r>
                      <a:r>
                        <a:rPr kumimoji="0" lang="en-US" sz="1000" b="0" i="0" u="none" strike="noStrike" kern="1200" cap="none" spc="0" normalizeH="0" baseline="0" noProof="0">
                          <a:ln>
                            <a:noFill/>
                          </a:ln>
                          <a:solidFill>
                            <a:prstClr val="black"/>
                          </a:solidFill>
                          <a:effectLst/>
                          <a:uLnTx/>
                          <a:uFillTx/>
                          <a:latin typeface="+mn-lt"/>
                          <a:ea typeface="+mn-ea"/>
                          <a:cs typeface="+mn-cs"/>
                        </a:rPr>
                        <a:t> 
 Ford B-MAX Titanium 1,6 Duratec Ti-VCT Automatik mit Parksensoren hinten wartet bei Schmidt Automobile in der Alpenstraße auf Euch. Dieser schmucke 105 PS Benziner, zugelassen im Mai 2015 hat nur 31.600 Kilometer und kostet unschlagbare € 12.500,- Mehr Infos bei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021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- 2018-07-06 07:14:21 </a:t>
                      </a:r>
                      <a:r>
                        <a:rPr kumimoji="0" lang="de-DE" sz="1000" b="0" i="0" u="none" strike="noStrike" kern="1200" cap="none" spc="0" normalizeH="0" baseline="0" noProof="0">
                          <a:ln>
                            <a:noFill/>
                          </a:ln>
                          <a:solidFill>
                            <a:prstClr val="black"/>
                          </a:solidFill>
                          <a:effectLst/>
                          <a:uLnTx/>
                          <a:uFillTx/>
                          <a:latin typeface="+mn-lt"/>
                          <a:ea typeface="+mn-ea"/>
                          <a:cs typeface="+mn-cs"/>
                        </a:rPr>
                        <a:t> 
 #FordFocus! Alle 48 Sekunden wird ein neues ein Exemplar des Kompakten verkauft. Vor ca. 20 Jahren kam das erste Focus Modell auf den Markt. Seit dem wurden 16 Millionen Exemplare verkauft. Im September gibt es den Focus in der vierten Generation, ab 18.700 Euro. Golf &amp; Co. dürfen sich warm anziehen 😉
http://motorblock.at/ford-focus-koenig-der-kompakten/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0643380"/>
                  </a:ext>
                </a:extLst>
              </a:tr>
            </a:tbl>
          </a:graphicData>
        </a:graphic>
      </p:graphicFrame>
      <p:sp>
        <p:nvSpPr>
          <p:cNvPr id="4" name="Text Placeholder 3">
            <a:extLst>
              <a:ext uri="{FF2B5EF4-FFF2-40B4-BE49-F238E27FC236}">
                <a16:creationId xmlns:a16="http://schemas.microsoft.com/office/drawing/2014/main" id="{85C6F5BF-5DB9-4D32-A500-060C4258698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43818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03A9-9BDE-4453-AC12-77F97D3023DD}"/>
              </a:ext>
            </a:extLst>
          </p:cNvPr>
          <p:cNvSpPr>
            <a:spLocks noGrp="1"/>
          </p:cNvSpPr>
          <p:nvPr>
            <p:ph type="title"/>
          </p:nvPr>
        </p:nvSpPr>
        <p:spPr/>
        <p:txBody>
          <a:bodyPr/>
          <a:lstStyle/>
          <a:p>
            <a:r>
              <a:rPr lang="de-DE"/>
              <a:t>Eigene Beiträge (Postings) + Reactions | Schmidt Automobile - 3 of 5</a:t>
            </a:r>
            <a:endParaRPr lang="en-US"/>
          </a:p>
        </p:txBody>
      </p:sp>
      <p:graphicFrame>
        <p:nvGraphicFramePr>
          <p:cNvPr id="5" name="Table Placeholder 4">
            <a:extLst>
              <a:ext uri="{FF2B5EF4-FFF2-40B4-BE49-F238E27FC236}">
                <a16:creationId xmlns:a16="http://schemas.microsoft.com/office/drawing/2014/main" id="{EBDD594F-2B16-4A91-99E1-7EAB9C07B500}"/>
              </a:ext>
            </a:extLst>
          </p:cNvPr>
          <p:cNvGraphicFramePr>
            <a:graphicFrameLocks noGrp="1"/>
          </p:cNvGraphicFramePr>
          <p:nvPr>
            <p:ph type="tbl" sz="quarter" idx="13"/>
            <p:extLst>
              <p:ext uri="{D42A27DB-BD31-4B8C-83A1-F6EECF244321}">
                <p14:modId xmlns:p14="http://schemas.microsoft.com/office/powerpoint/2010/main" val="3096724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4517252"/>
                    </a:ext>
                  </a:extLst>
                </a:gridCol>
                <a:gridCol w="822960">
                  <a:extLst>
                    <a:ext uri="{9D8B030D-6E8A-4147-A177-3AD203B41FA5}">
                      <a16:colId xmlns:a16="http://schemas.microsoft.com/office/drawing/2014/main" val="343438831"/>
                    </a:ext>
                  </a:extLst>
                </a:gridCol>
                <a:gridCol w="822960">
                  <a:extLst>
                    <a:ext uri="{9D8B030D-6E8A-4147-A177-3AD203B41FA5}">
                      <a16:colId xmlns:a16="http://schemas.microsoft.com/office/drawing/2014/main" val="412289330"/>
                    </a:ext>
                  </a:extLst>
                </a:gridCol>
                <a:gridCol w="822960">
                  <a:extLst>
                    <a:ext uri="{9D8B030D-6E8A-4147-A177-3AD203B41FA5}">
                      <a16:colId xmlns:a16="http://schemas.microsoft.com/office/drawing/2014/main" val="1900849041"/>
                    </a:ext>
                  </a:extLst>
                </a:gridCol>
                <a:gridCol w="822960">
                  <a:extLst>
                    <a:ext uri="{9D8B030D-6E8A-4147-A177-3AD203B41FA5}">
                      <a16:colId xmlns:a16="http://schemas.microsoft.com/office/drawing/2014/main" val="2004307813"/>
                    </a:ext>
                  </a:extLst>
                </a:gridCol>
                <a:gridCol w="822960">
                  <a:extLst>
                    <a:ext uri="{9D8B030D-6E8A-4147-A177-3AD203B41FA5}">
                      <a16:colId xmlns:a16="http://schemas.microsoft.com/office/drawing/2014/main" val="1208149780"/>
                    </a:ext>
                  </a:extLst>
                </a:gridCol>
                <a:gridCol w="822960">
                  <a:extLst>
                    <a:ext uri="{9D8B030D-6E8A-4147-A177-3AD203B41FA5}">
                      <a16:colId xmlns:a16="http://schemas.microsoft.com/office/drawing/2014/main" val="410218958"/>
                    </a:ext>
                  </a:extLst>
                </a:gridCol>
                <a:gridCol w="822960">
                  <a:extLst>
                    <a:ext uri="{9D8B030D-6E8A-4147-A177-3AD203B41FA5}">
                      <a16:colId xmlns:a16="http://schemas.microsoft.com/office/drawing/2014/main" val="29847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1039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- 2018-07-05 17:24:00 </a:t>
                      </a:r>
                      <a:r>
                        <a:rPr kumimoji="0" lang="en-US" sz="1000" b="0" i="0" u="none" strike="noStrike" kern="1200" cap="none" spc="0" normalizeH="0" baseline="0" noProof="0">
                          <a:ln>
                            <a:noFill/>
                          </a:ln>
                          <a:solidFill>
                            <a:prstClr val="black"/>
                          </a:solidFill>
                          <a:effectLst/>
                          <a:uLnTx/>
                          <a:uFillTx/>
                          <a:latin typeface="+mn-lt"/>
                          <a:ea typeface="+mn-ea"/>
                          <a:cs typeface="+mn-cs"/>
                        </a:rPr>
                        <a:t> 
 Alex wartet bei Schmidt Automobile mit einem roten Fiat 500X 1,6 Multi-Jet II 120 City Look Pop Star inkl. Tempomat auf Euch. Zugelassen im Februar 2016 mit 29.000 Kilometern um 
€ 15.000,- . Den solltet Ihr Euch anschauen. Beim Alex in der Alpenstraße in Salzburg. T: 0662 63930 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845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- 2018-07-05 12:12:00 </a:t>
                      </a:r>
                      <a:r>
                        <a:rPr kumimoji="0" lang="en-US" sz="1000" b="0" i="0" u="none" strike="noStrike" kern="1200" cap="none" spc="0" normalizeH="0" baseline="0" noProof="0">
                          <a:ln>
                            <a:noFill/>
                          </a:ln>
                          <a:solidFill>
                            <a:prstClr val="black"/>
                          </a:solidFill>
                          <a:effectLst/>
                          <a:uLnTx/>
                          <a:uFillTx/>
                          <a:latin typeface="+mn-lt"/>
                          <a:ea typeface="+mn-ea"/>
                          <a:cs typeface="+mn-cs"/>
                        </a:rPr>
                        <a:t> 
 Schmidt Automobile feiert 90 Jahre und Michi hat heute ein Jubiläumsmodell für Euch: einen Focus Trend Traveller 1.5 TDCi mit 95 PS, inkl. Parksensoren hinten - zugelassen im November 2017 mit 25.800 Kilometern. Und hier der Jubiläumspreis: NUR € 14.996,- statt € 16.450,-. Holt ihn Euch in der Alpenstraße bei Michi: T 0662 63930 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1215865"/>
                  </a:ext>
                </a:extLst>
              </a:tr>
            </a:tbl>
          </a:graphicData>
        </a:graphic>
      </p:graphicFrame>
      <p:sp>
        <p:nvSpPr>
          <p:cNvPr id="4" name="Text Placeholder 3">
            <a:extLst>
              <a:ext uri="{FF2B5EF4-FFF2-40B4-BE49-F238E27FC236}">
                <a16:creationId xmlns:a16="http://schemas.microsoft.com/office/drawing/2014/main" id="{D15551E2-D975-4D43-AEAB-58B64AA3274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12223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4539-9B5D-4481-A7CD-4FEEACA0C77A}"/>
              </a:ext>
            </a:extLst>
          </p:cNvPr>
          <p:cNvSpPr>
            <a:spLocks noGrp="1"/>
          </p:cNvSpPr>
          <p:nvPr>
            <p:ph type="title"/>
          </p:nvPr>
        </p:nvSpPr>
        <p:spPr/>
        <p:txBody>
          <a:bodyPr/>
          <a:lstStyle/>
          <a:p>
            <a:r>
              <a:rPr lang="de-DE"/>
              <a:t>Eigene Beiträge (Postings) + Reactions | Schmidt Automobile - 4 of 5</a:t>
            </a:r>
            <a:endParaRPr lang="en-US"/>
          </a:p>
        </p:txBody>
      </p:sp>
      <p:graphicFrame>
        <p:nvGraphicFramePr>
          <p:cNvPr id="5" name="Table Placeholder 4">
            <a:extLst>
              <a:ext uri="{FF2B5EF4-FFF2-40B4-BE49-F238E27FC236}">
                <a16:creationId xmlns:a16="http://schemas.microsoft.com/office/drawing/2014/main" id="{01E9A111-8B5C-46BB-B079-B0E418CF4889}"/>
              </a:ext>
            </a:extLst>
          </p:cNvPr>
          <p:cNvGraphicFramePr>
            <a:graphicFrameLocks noGrp="1"/>
          </p:cNvGraphicFramePr>
          <p:nvPr>
            <p:ph type="tbl" sz="quarter" idx="13"/>
            <p:extLst>
              <p:ext uri="{D42A27DB-BD31-4B8C-83A1-F6EECF244321}">
                <p14:modId xmlns:p14="http://schemas.microsoft.com/office/powerpoint/2010/main" val="204448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1071024"/>
                    </a:ext>
                  </a:extLst>
                </a:gridCol>
                <a:gridCol w="822960">
                  <a:extLst>
                    <a:ext uri="{9D8B030D-6E8A-4147-A177-3AD203B41FA5}">
                      <a16:colId xmlns:a16="http://schemas.microsoft.com/office/drawing/2014/main" val="1292227426"/>
                    </a:ext>
                  </a:extLst>
                </a:gridCol>
                <a:gridCol w="822960">
                  <a:extLst>
                    <a:ext uri="{9D8B030D-6E8A-4147-A177-3AD203B41FA5}">
                      <a16:colId xmlns:a16="http://schemas.microsoft.com/office/drawing/2014/main" val="417957337"/>
                    </a:ext>
                  </a:extLst>
                </a:gridCol>
                <a:gridCol w="822960">
                  <a:extLst>
                    <a:ext uri="{9D8B030D-6E8A-4147-A177-3AD203B41FA5}">
                      <a16:colId xmlns:a16="http://schemas.microsoft.com/office/drawing/2014/main" val="533443173"/>
                    </a:ext>
                  </a:extLst>
                </a:gridCol>
                <a:gridCol w="822960">
                  <a:extLst>
                    <a:ext uri="{9D8B030D-6E8A-4147-A177-3AD203B41FA5}">
                      <a16:colId xmlns:a16="http://schemas.microsoft.com/office/drawing/2014/main" val="901830312"/>
                    </a:ext>
                  </a:extLst>
                </a:gridCol>
                <a:gridCol w="822960">
                  <a:extLst>
                    <a:ext uri="{9D8B030D-6E8A-4147-A177-3AD203B41FA5}">
                      <a16:colId xmlns:a16="http://schemas.microsoft.com/office/drawing/2014/main" val="1073830285"/>
                    </a:ext>
                  </a:extLst>
                </a:gridCol>
                <a:gridCol w="822960">
                  <a:extLst>
                    <a:ext uri="{9D8B030D-6E8A-4147-A177-3AD203B41FA5}">
                      <a16:colId xmlns:a16="http://schemas.microsoft.com/office/drawing/2014/main" val="1050921898"/>
                    </a:ext>
                  </a:extLst>
                </a:gridCol>
                <a:gridCol w="822960">
                  <a:extLst>
                    <a:ext uri="{9D8B030D-6E8A-4147-A177-3AD203B41FA5}">
                      <a16:colId xmlns:a16="http://schemas.microsoft.com/office/drawing/2014/main" val="48876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5859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- 2018-07-03 12:05:00 </a:t>
                      </a:r>
                      <a:r>
                        <a:rPr kumimoji="0" lang="en-US" sz="1000" b="0" i="0" u="none" strike="noStrike" kern="1200" cap="none" spc="0" normalizeH="0" baseline="0" noProof="0">
                          <a:ln>
                            <a:noFill/>
                          </a:ln>
                          <a:solidFill>
                            <a:prstClr val="black"/>
                          </a:solidFill>
                          <a:effectLst/>
                          <a:uLnTx/>
                          <a:uFillTx/>
                          <a:latin typeface="+mn-lt"/>
                          <a:ea typeface="+mn-ea"/>
                          <a:cs typeface="+mn-cs"/>
                        </a:rPr>
                        <a:t> 
 Bei Schmidt Automobile gibt es diesen Vorführwagen zum Jubiläumspreis:  Mazda CX 5  CD 175 AWD Automatik Revolution Top in Soul Rot Crystal metallic, zugelassen im Mai 2017, mit 30.000 Kilometern um nur € 35.990,-- bei Mazda Schmidt in der Alpenstraße Salzburg! T +43 662 63930 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496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- 2018-07-02 17:05:00 </a:t>
                      </a:r>
                      <a:r>
                        <a:rPr kumimoji="0" lang="en-US" sz="1000" b="0" i="0" u="none" strike="noStrike" kern="1200" cap="none" spc="0" normalizeH="0" baseline="0" noProof="0">
                          <a:ln>
                            <a:noFill/>
                          </a:ln>
                          <a:solidFill>
                            <a:prstClr val="black"/>
                          </a:solidFill>
                          <a:effectLst/>
                          <a:uLnTx/>
                          <a:uFillTx/>
                          <a:latin typeface="+mn-lt"/>
                          <a:ea typeface="+mn-ea"/>
                          <a:cs typeface="+mn-cs"/>
                        </a:rPr>
                        <a:t> 
 Schmidt Automobile Jubiläumsmodell passend zum Sommer: Mazda MX 5 G160 Revolution in schwarz, zugelassen im Mai 2017, nur 10.000 Kilometer zum Jubiläumspreis von € 24.990,-. Mazda Schmidt - Komm vorbei in die Alpenstraße 122 in Salzburg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5161015"/>
                  </a:ext>
                </a:extLst>
              </a:tr>
            </a:tbl>
          </a:graphicData>
        </a:graphic>
      </p:graphicFrame>
      <p:sp>
        <p:nvSpPr>
          <p:cNvPr id="4" name="Text Placeholder 3">
            <a:extLst>
              <a:ext uri="{FF2B5EF4-FFF2-40B4-BE49-F238E27FC236}">
                <a16:creationId xmlns:a16="http://schemas.microsoft.com/office/drawing/2014/main" id="{3DD001A3-CCFF-49CB-B99F-4EC67AB6D1B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21700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2D0D7-C41D-4A24-9A11-A3A40C8660B7}"/>
              </a:ext>
            </a:extLst>
          </p:cNvPr>
          <p:cNvSpPr>
            <a:spLocks noGrp="1"/>
          </p:cNvSpPr>
          <p:nvPr>
            <p:ph type="title"/>
          </p:nvPr>
        </p:nvSpPr>
        <p:spPr/>
        <p:txBody>
          <a:bodyPr/>
          <a:lstStyle/>
          <a:p>
            <a:r>
              <a:rPr lang="de-DE"/>
              <a:t>Eigene Beiträge (Postings) + Reactions | Schmidt Automobile - 5 of 5</a:t>
            </a:r>
            <a:endParaRPr lang="en-US"/>
          </a:p>
        </p:txBody>
      </p:sp>
      <p:graphicFrame>
        <p:nvGraphicFramePr>
          <p:cNvPr id="5" name="Table Placeholder 4">
            <a:extLst>
              <a:ext uri="{FF2B5EF4-FFF2-40B4-BE49-F238E27FC236}">
                <a16:creationId xmlns:a16="http://schemas.microsoft.com/office/drawing/2014/main" id="{1D42BF61-59D2-4661-8A72-B89AF754995A}"/>
              </a:ext>
            </a:extLst>
          </p:cNvPr>
          <p:cNvGraphicFramePr>
            <a:graphicFrameLocks noGrp="1"/>
          </p:cNvGraphicFramePr>
          <p:nvPr>
            <p:ph type="tbl" sz="quarter" idx="13"/>
            <p:extLst>
              <p:ext uri="{D42A27DB-BD31-4B8C-83A1-F6EECF244321}">
                <p14:modId xmlns:p14="http://schemas.microsoft.com/office/powerpoint/2010/main" val="3187559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38320780"/>
                    </a:ext>
                  </a:extLst>
                </a:gridCol>
                <a:gridCol w="822960">
                  <a:extLst>
                    <a:ext uri="{9D8B030D-6E8A-4147-A177-3AD203B41FA5}">
                      <a16:colId xmlns:a16="http://schemas.microsoft.com/office/drawing/2014/main" val="3155521196"/>
                    </a:ext>
                  </a:extLst>
                </a:gridCol>
                <a:gridCol w="822960">
                  <a:extLst>
                    <a:ext uri="{9D8B030D-6E8A-4147-A177-3AD203B41FA5}">
                      <a16:colId xmlns:a16="http://schemas.microsoft.com/office/drawing/2014/main" val="1663339345"/>
                    </a:ext>
                  </a:extLst>
                </a:gridCol>
                <a:gridCol w="822960">
                  <a:extLst>
                    <a:ext uri="{9D8B030D-6E8A-4147-A177-3AD203B41FA5}">
                      <a16:colId xmlns:a16="http://schemas.microsoft.com/office/drawing/2014/main" val="1613174395"/>
                    </a:ext>
                  </a:extLst>
                </a:gridCol>
                <a:gridCol w="822960">
                  <a:extLst>
                    <a:ext uri="{9D8B030D-6E8A-4147-A177-3AD203B41FA5}">
                      <a16:colId xmlns:a16="http://schemas.microsoft.com/office/drawing/2014/main" val="2743577543"/>
                    </a:ext>
                  </a:extLst>
                </a:gridCol>
                <a:gridCol w="822960">
                  <a:extLst>
                    <a:ext uri="{9D8B030D-6E8A-4147-A177-3AD203B41FA5}">
                      <a16:colId xmlns:a16="http://schemas.microsoft.com/office/drawing/2014/main" val="2930713900"/>
                    </a:ext>
                  </a:extLst>
                </a:gridCol>
                <a:gridCol w="822960">
                  <a:extLst>
                    <a:ext uri="{9D8B030D-6E8A-4147-A177-3AD203B41FA5}">
                      <a16:colId xmlns:a16="http://schemas.microsoft.com/office/drawing/2014/main" val="4197406446"/>
                    </a:ext>
                  </a:extLst>
                </a:gridCol>
                <a:gridCol w="822960">
                  <a:extLst>
                    <a:ext uri="{9D8B030D-6E8A-4147-A177-3AD203B41FA5}">
                      <a16:colId xmlns:a16="http://schemas.microsoft.com/office/drawing/2014/main" val="1457455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9198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- 2018-07-02 12:06:00 </a:t>
                      </a:r>
                      <a:r>
                        <a:rPr kumimoji="0" lang="en-US" sz="1000" b="0" i="0" u="none" strike="noStrike" kern="1200" cap="none" spc="0" normalizeH="0" baseline="0" noProof="0">
                          <a:ln>
                            <a:noFill/>
                          </a:ln>
                          <a:solidFill>
                            <a:prstClr val="black"/>
                          </a:solidFill>
                          <a:effectLst/>
                          <a:uLnTx/>
                          <a:uFillTx/>
                          <a:latin typeface="+mn-lt"/>
                          <a:ea typeface="+mn-ea"/>
                          <a:cs typeface="+mn-cs"/>
                        </a:rPr>
                        <a:t> 
 90 Jahre Schmidt Automobile Jubiläumsmodelle - Vorführwagen zu verführerischen Preisen! Mazda CX 3 G120 Takumi in Ceramic silber, zugelassen im Mai 2017, 20.000 Kilometer gefahren zu Jubiläumspreis von € 19.900,--
Jetzt melden bei Almir: +43 662 63930 951 oder unter a.losic@schmidtauto.at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48574185"/>
                  </a:ext>
                </a:extLst>
              </a:tr>
            </a:tbl>
          </a:graphicData>
        </a:graphic>
      </p:graphicFrame>
      <p:sp>
        <p:nvSpPr>
          <p:cNvPr id="4" name="Text Placeholder 3">
            <a:extLst>
              <a:ext uri="{FF2B5EF4-FFF2-40B4-BE49-F238E27FC236}">
                <a16:creationId xmlns:a16="http://schemas.microsoft.com/office/drawing/2014/main" id="{03A66082-4B4E-4C1F-B5E4-9AD3CF80D02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64521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8453-E4E8-4C74-A313-747447F5BBFD}"/>
              </a:ext>
            </a:extLst>
          </p:cNvPr>
          <p:cNvSpPr>
            <a:spLocks noGrp="1"/>
          </p:cNvSpPr>
          <p:nvPr>
            <p:ph type="title"/>
          </p:nvPr>
        </p:nvSpPr>
        <p:spPr/>
        <p:txBody>
          <a:bodyPr/>
          <a:lstStyle/>
          <a:p>
            <a:r>
              <a:rPr lang="en-US"/>
              <a:t>Postings/Wochentag | Schmidt Automobile</a:t>
            </a:r>
          </a:p>
        </p:txBody>
      </p:sp>
      <p:graphicFrame>
        <p:nvGraphicFramePr>
          <p:cNvPr id="6" name="Chart Placeholder 5">
            <a:extLst>
              <a:ext uri="{FF2B5EF4-FFF2-40B4-BE49-F238E27FC236}">
                <a16:creationId xmlns:a16="http://schemas.microsoft.com/office/drawing/2014/main" id="{A240472B-921A-4DFA-9122-CDB07BEDCE36}"/>
              </a:ext>
            </a:extLst>
          </p:cNvPr>
          <p:cNvGraphicFramePr>
            <a:graphicFrameLocks noGrp="1"/>
          </p:cNvGraphicFramePr>
          <p:nvPr>
            <p:ph type="chart" sz="quarter" idx="13"/>
            <p:extLst>
              <p:ext uri="{D42A27DB-BD31-4B8C-83A1-F6EECF244321}">
                <p14:modId xmlns:p14="http://schemas.microsoft.com/office/powerpoint/2010/main" val="1011862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74F7F-C3A0-451F-9539-0A13D535ED5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235B82C-B53B-4765-BB7A-FAF22EDB43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957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4705F-1E43-461C-9C34-B8FD30726BC7}"/>
              </a:ext>
            </a:extLst>
          </p:cNvPr>
          <p:cNvSpPr>
            <a:spLocks noGrp="1"/>
          </p:cNvSpPr>
          <p:nvPr>
            <p:ph type="title"/>
          </p:nvPr>
        </p:nvSpPr>
        <p:spPr/>
        <p:txBody>
          <a:bodyPr/>
          <a:lstStyle/>
          <a:p>
            <a:r>
              <a:rPr lang="en-US"/>
              <a:t>Postingtypen (Verteilung) | Schmidt Automobile</a:t>
            </a:r>
          </a:p>
        </p:txBody>
      </p:sp>
      <p:graphicFrame>
        <p:nvGraphicFramePr>
          <p:cNvPr id="6" name="Chart Placeholder 5">
            <a:extLst>
              <a:ext uri="{FF2B5EF4-FFF2-40B4-BE49-F238E27FC236}">
                <a16:creationId xmlns:a16="http://schemas.microsoft.com/office/drawing/2014/main" id="{B80D7F76-DB7F-4E7C-BEE2-F35597B4A097}"/>
              </a:ext>
            </a:extLst>
          </p:cNvPr>
          <p:cNvGraphicFramePr>
            <a:graphicFrameLocks noGrp="1"/>
          </p:cNvGraphicFramePr>
          <p:nvPr>
            <p:ph type="chart" sz="quarter" idx="13"/>
            <p:extLst>
              <p:ext uri="{D42A27DB-BD31-4B8C-83A1-F6EECF244321}">
                <p14:modId xmlns:p14="http://schemas.microsoft.com/office/powerpoint/2010/main" val="2368864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A83D13-BA25-47D3-B813-03045921368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D42D6BB-A819-4FF1-AF19-097EADE76E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216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B266A-622D-43D3-9B76-E053985B1129}"/>
              </a:ext>
            </a:extLst>
          </p:cNvPr>
          <p:cNvSpPr>
            <a:spLocks noGrp="1"/>
          </p:cNvSpPr>
          <p:nvPr>
            <p:ph type="title"/>
          </p:nvPr>
        </p:nvSpPr>
        <p:spPr/>
        <p:txBody>
          <a:bodyPr/>
          <a:lstStyle/>
          <a:p>
            <a:r>
              <a:rPr lang="en-US"/>
              <a:t>Interaktionsrate/Postingtyp | Schmidt Automobile</a:t>
            </a:r>
          </a:p>
        </p:txBody>
      </p:sp>
      <p:graphicFrame>
        <p:nvGraphicFramePr>
          <p:cNvPr id="6" name="Chart Placeholder 5">
            <a:extLst>
              <a:ext uri="{FF2B5EF4-FFF2-40B4-BE49-F238E27FC236}">
                <a16:creationId xmlns:a16="http://schemas.microsoft.com/office/drawing/2014/main" id="{AAA6D211-8E48-4D1F-84D3-0DFFF28C8714}"/>
              </a:ext>
            </a:extLst>
          </p:cNvPr>
          <p:cNvGraphicFramePr>
            <a:graphicFrameLocks noGrp="1"/>
          </p:cNvGraphicFramePr>
          <p:nvPr>
            <p:ph type="chart" sz="quarter" idx="13"/>
            <p:extLst>
              <p:ext uri="{D42A27DB-BD31-4B8C-83A1-F6EECF244321}">
                <p14:modId xmlns:p14="http://schemas.microsoft.com/office/powerpoint/2010/main" val="3129256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AD32C6-A9BB-4141-B9E8-12707E937E3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0123A5D-B02F-4BCB-9E0F-BB04AD04B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504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2FF11-554D-44A9-A8EF-A3FDEEFBF610}"/>
              </a:ext>
            </a:extLst>
          </p:cNvPr>
          <p:cNvSpPr>
            <a:spLocks noGrp="1"/>
          </p:cNvSpPr>
          <p:nvPr>
            <p:ph type="title"/>
          </p:nvPr>
        </p:nvSpPr>
        <p:spPr/>
        <p:txBody>
          <a:bodyPr/>
          <a:lstStyle/>
          <a:p>
            <a:r>
              <a:rPr lang="en-US"/>
              <a:t>Antwortzeit | Schmidt Automobile</a:t>
            </a:r>
          </a:p>
        </p:txBody>
      </p:sp>
      <p:graphicFrame>
        <p:nvGraphicFramePr>
          <p:cNvPr id="6" name="Chart Placeholder 5">
            <a:extLst>
              <a:ext uri="{FF2B5EF4-FFF2-40B4-BE49-F238E27FC236}">
                <a16:creationId xmlns:a16="http://schemas.microsoft.com/office/drawing/2014/main" id="{77D26671-8080-4A62-8977-1541C5AE224A}"/>
              </a:ext>
            </a:extLst>
          </p:cNvPr>
          <p:cNvGraphicFramePr>
            <a:graphicFrameLocks noGrp="1"/>
          </p:cNvGraphicFramePr>
          <p:nvPr>
            <p:ph type="chart" sz="quarter" idx="13"/>
            <p:extLst>
              <p:ext uri="{D42A27DB-BD31-4B8C-83A1-F6EECF244321}">
                <p14:modId xmlns:p14="http://schemas.microsoft.com/office/powerpoint/2010/main" val="325763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D4670F-3E3C-4238-A248-9E2E33E331B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8D4DD23-C09D-4111-8AC6-71C6EEFC5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648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4C03D-C906-41BD-A45A-902A7ABCC866}"/>
              </a:ext>
            </a:extLst>
          </p:cNvPr>
          <p:cNvSpPr>
            <a:spLocks noGrp="1"/>
          </p:cNvSpPr>
          <p:nvPr>
            <p:ph type="title"/>
          </p:nvPr>
        </p:nvSpPr>
        <p:spPr/>
        <p:txBody>
          <a:bodyPr/>
          <a:lstStyle/>
          <a:p>
            <a:r>
              <a:rPr lang="de-DE"/>
              <a:t>Facebook Check Ins | Schmidt Automobile</a:t>
            </a:r>
            <a:endParaRPr lang="en-US"/>
          </a:p>
        </p:txBody>
      </p:sp>
      <p:graphicFrame>
        <p:nvGraphicFramePr>
          <p:cNvPr id="6" name="Chart Placeholder 5">
            <a:extLst>
              <a:ext uri="{FF2B5EF4-FFF2-40B4-BE49-F238E27FC236}">
                <a16:creationId xmlns:a16="http://schemas.microsoft.com/office/drawing/2014/main" id="{622829EC-2C9D-46FA-9702-54C8C1BE72D4}"/>
              </a:ext>
            </a:extLst>
          </p:cNvPr>
          <p:cNvGraphicFramePr>
            <a:graphicFrameLocks noGrp="1"/>
          </p:cNvGraphicFramePr>
          <p:nvPr>
            <p:ph type="chart" sz="quarter" idx="13"/>
            <p:extLst>
              <p:ext uri="{D42A27DB-BD31-4B8C-83A1-F6EECF244321}">
                <p14:modId xmlns:p14="http://schemas.microsoft.com/office/powerpoint/2010/main" val="2573517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17527-6C02-401F-8146-AFD7FCA220F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6FF22BA-93DA-43B5-8304-D790C73CA4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5032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5FDD9-71DD-4DA6-831E-441D0501C385}"/>
              </a:ext>
            </a:extLst>
          </p:cNvPr>
          <p:cNvSpPr>
            <a:spLocks noGrp="1"/>
          </p:cNvSpPr>
          <p:nvPr>
            <p:ph type="title"/>
          </p:nvPr>
        </p:nvSpPr>
        <p:spPr/>
        <p:txBody>
          <a:bodyPr/>
          <a:lstStyle/>
          <a:p>
            <a:r>
              <a:rPr lang="en-US"/>
              <a:t>Fan Demographie | Schmidt Automobile</a:t>
            </a:r>
          </a:p>
        </p:txBody>
      </p:sp>
      <p:graphicFrame>
        <p:nvGraphicFramePr>
          <p:cNvPr id="6" name="Chart Placeholder 5">
            <a:extLst>
              <a:ext uri="{FF2B5EF4-FFF2-40B4-BE49-F238E27FC236}">
                <a16:creationId xmlns:a16="http://schemas.microsoft.com/office/drawing/2014/main" id="{6F040ACB-9DB4-4AB3-96C4-F3D94F6A8475}"/>
              </a:ext>
            </a:extLst>
          </p:cNvPr>
          <p:cNvGraphicFramePr>
            <a:graphicFrameLocks noGrp="1"/>
          </p:cNvGraphicFramePr>
          <p:nvPr>
            <p:ph type="chart" sz="quarter" idx="13"/>
            <p:extLst>
              <p:ext uri="{D42A27DB-BD31-4B8C-83A1-F6EECF244321}">
                <p14:modId xmlns:p14="http://schemas.microsoft.com/office/powerpoint/2010/main" val="1111423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4414D6-3BB0-4B59-891B-5B733E602BA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D325AA8-3347-413B-93B8-E1BAB24094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4889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57526-AD7D-43EA-BEC0-8E6BCC8A3624}"/>
              </a:ext>
            </a:extLst>
          </p:cNvPr>
          <p:cNvSpPr>
            <a:spLocks noGrp="1"/>
          </p:cNvSpPr>
          <p:nvPr>
            <p:ph type="title"/>
          </p:nvPr>
        </p:nvSpPr>
        <p:spPr/>
        <p:txBody>
          <a:bodyPr/>
          <a:lstStyle/>
          <a:p>
            <a:r>
              <a:rPr lang="en-US"/>
              <a:t>Page Fans Online | Schmidt Automobile</a:t>
            </a:r>
          </a:p>
        </p:txBody>
      </p:sp>
      <p:graphicFrame>
        <p:nvGraphicFramePr>
          <p:cNvPr id="6" name="Chart Placeholder 5">
            <a:extLst>
              <a:ext uri="{FF2B5EF4-FFF2-40B4-BE49-F238E27FC236}">
                <a16:creationId xmlns:a16="http://schemas.microsoft.com/office/drawing/2014/main" id="{2FF85A55-4EF9-4D3E-833F-132C16635C05}"/>
              </a:ext>
            </a:extLst>
          </p:cNvPr>
          <p:cNvGraphicFramePr>
            <a:graphicFrameLocks noGrp="1"/>
          </p:cNvGraphicFramePr>
          <p:nvPr>
            <p:ph type="chart" sz="quarter" idx="13"/>
            <p:extLst>
              <p:ext uri="{D42A27DB-BD31-4B8C-83A1-F6EECF244321}">
                <p14:modId xmlns:p14="http://schemas.microsoft.com/office/powerpoint/2010/main" val="2496840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604B1-9D71-45D8-BAF4-AEE845E6A52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EF52FA2-09EA-4EE9-94F6-3D3B8832CF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491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720</Words>
  <Application>Microsoft Office PowerPoint</Application>
  <PresentationFormat>On-screen Show (4:3)</PresentationFormat>
  <Paragraphs>344</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Facebook Page Report</vt:lpstr>
      <vt:lpstr>Wichtigste Werte (KPI's) | Schmidt Automobile</vt:lpstr>
      <vt:lpstr>Fans (Übersicht) | Schmidt Automobile</vt:lpstr>
      <vt:lpstr>Key Metrics Table w. User Post RR | Schmidt Automobile</vt:lpstr>
      <vt:lpstr>Facebook Fans Total | Schmidt Automobile</vt:lpstr>
      <vt:lpstr>Eigene Beiträge (Postings) | Schmidt Automobile - 1 of 3</vt:lpstr>
      <vt:lpstr>Eigene Beiträge (Postings) | Schmidt Automobile - 2 of 3</vt:lpstr>
      <vt:lpstr>Eigene Beiträge (Postings) | Schmidt Automobile - 3 of 3</vt:lpstr>
      <vt:lpstr>Eigene Beiträge (Postings) + Reactions | Schmidt Automobile - 1 of 5</vt:lpstr>
      <vt:lpstr>Eigene Beiträge (Postings) + Reactions | Schmidt Automobile - 2 of 5</vt:lpstr>
      <vt:lpstr>Eigene Beiträge (Postings) + Reactions | Schmidt Automobile - 3 of 5</vt:lpstr>
      <vt:lpstr>Eigene Beiträge (Postings) + Reactions | Schmidt Automobile - 4 of 5</vt:lpstr>
      <vt:lpstr>Eigene Beiträge (Postings) + Reactions | Schmidt Automobile - 5 of 5</vt:lpstr>
      <vt:lpstr>Postings/Wochentag | Schmidt Automobile</vt:lpstr>
      <vt:lpstr>Postingtypen (Verteilung) | Schmidt Automobile</vt:lpstr>
      <vt:lpstr>Interaktionsrate/Postingtyp | Schmidt Automobile</vt:lpstr>
      <vt:lpstr>Antwortzeit | Schmidt Automobile</vt:lpstr>
      <vt:lpstr>Facebook Check Ins | Schmidt Automobile</vt:lpstr>
      <vt:lpstr>Fan Demographie | Schmidt Automobile</vt:lpstr>
      <vt:lpstr>Page Fans Online | Schmidt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2018-08-04T08:54:35Z</dcterms:created>
  <dcterms:modified xsi:type="dcterms:W3CDTF">2018-08-04T08:55:08Z</dcterms:modified>
</cp:coreProperties>
</file>