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1366</c:v>
                </c:pt>
                <c:pt idx="1">
                  <c:v>1366</c:v>
                </c:pt>
                <c:pt idx="2">
                  <c:v>1366</c:v>
                </c:pt>
                <c:pt idx="3">
                  <c:v>1365</c:v>
                </c:pt>
                <c:pt idx="4">
                  <c:v>1364</c:v>
                </c:pt>
                <c:pt idx="5">
                  <c:v>1364</c:v>
                </c:pt>
                <c:pt idx="6">
                  <c:v>1366</c:v>
                </c:pt>
                <c:pt idx="7">
                  <c:v>1368</c:v>
                </c:pt>
                <c:pt idx="8">
                  <c:v>1370</c:v>
                </c:pt>
                <c:pt idx="9">
                  <c:v>1370</c:v>
                </c:pt>
                <c:pt idx="10">
                  <c:v>1370</c:v>
                </c:pt>
                <c:pt idx="11">
                  <c:v>1372</c:v>
                </c:pt>
                <c:pt idx="12">
                  <c:v>1373</c:v>
                </c:pt>
                <c:pt idx="13">
                  <c:v>1373</c:v>
                </c:pt>
                <c:pt idx="14">
                  <c:v>1372</c:v>
                </c:pt>
                <c:pt idx="15">
                  <c:v>1372</c:v>
                </c:pt>
                <c:pt idx="16">
                  <c:v>1372</c:v>
                </c:pt>
                <c:pt idx="17">
                  <c:v>1372</c:v>
                </c:pt>
                <c:pt idx="18">
                  <c:v>1373</c:v>
                </c:pt>
                <c:pt idx="19">
                  <c:v>1373</c:v>
                </c:pt>
                <c:pt idx="20">
                  <c:v>1373</c:v>
                </c:pt>
                <c:pt idx="21">
                  <c:v>1374</c:v>
                </c:pt>
                <c:pt idx="22">
                  <c:v>1374</c:v>
                </c:pt>
                <c:pt idx="23">
                  <c:v>1375</c:v>
                </c:pt>
                <c:pt idx="24">
                  <c:v>1377</c:v>
                </c:pt>
                <c:pt idx="25">
                  <c:v>1377</c:v>
                </c:pt>
                <c:pt idx="26">
                  <c:v>1377</c:v>
                </c:pt>
                <c:pt idx="27">
                  <c:v>1377</c:v>
                </c:pt>
                <c:pt idx="28">
                  <c:v>1377</c:v>
                </c:pt>
                <c:pt idx="29">
                  <c:v>1377</c:v>
                </c:pt>
                <c:pt idx="30">
                  <c:v>1377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EB-42C5-8638-78F4178B9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491328"/>
        <c:axId val="340491656"/>
      </c:lineChart>
      <c:dateAx>
        <c:axId val="340491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91656"/>
        <c:crosses val="autoZero"/>
        <c:auto val="1"/>
        <c:lblOffset val="100"/>
        <c:baseTimeUnit val="days"/>
      </c:dateAx>
      <c:valAx>
        <c:axId val="340491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9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28-45DB-A1AE-C2E0503225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4474960"/>
        <c:axId val="414475288"/>
      </c:barChart>
      <c:catAx>
        <c:axId val="41447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475288"/>
        <c:crosses val="autoZero"/>
        <c:auto val="1"/>
        <c:lblAlgn val="ctr"/>
        <c:lblOffset val="100"/>
        <c:noMultiLvlLbl val="0"/>
      </c:catAx>
      <c:valAx>
        <c:axId val="41447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47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Schirak Automobile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CA-47E4-AC07-101D61C5DF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6105488"/>
        <c:axId val="416107784"/>
      </c:barChart>
      <c:catAx>
        <c:axId val="41610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107784"/>
        <c:crosses val="autoZero"/>
        <c:auto val="1"/>
        <c:lblAlgn val="ctr"/>
        <c:lblOffset val="100"/>
        <c:noMultiLvlLbl val="0"/>
      </c:catAx>
      <c:valAx>
        <c:axId val="41610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10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1.3184062678562001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E7-4765-A248-CB8676B741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6106144"/>
        <c:axId val="416110736"/>
      </c:barChart>
      <c:catAx>
        <c:axId val="41610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110736"/>
        <c:crosses val="autoZero"/>
        <c:auto val="1"/>
        <c:lblAlgn val="ctr"/>
        <c:lblOffset val="100"/>
        <c:noMultiLvlLbl val="0"/>
      </c:catAx>
      <c:valAx>
        <c:axId val="41611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10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CC-4DAD-B27B-CFE1FC09DB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6118280"/>
        <c:axId val="416116640"/>
      </c:barChart>
      <c:catAx>
        <c:axId val="41611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116640"/>
        <c:crosses val="autoZero"/>
        <c:auto val="1"/>
        <c:lblAlgn val="ctr"/>
        <c:lblOffset val="100"/>
        <c:noMultiLvlLbl val="0"/>
      </c:catAx>
      <c:valAx>
        <c:axId val="41611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11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61</c:v>
                </c:pt>
                <c:pt idx="1">
                  <c:v>61</c:v>
                </c:pt>
                <c:pt idx="2">
                  <c:v>61</c:v>
                </c:pt>
                <c:pt idx="3">
                  <c:v>61</c:v>
                </c:pt>
                <c:pt idx="4">
                  <c:v>61</c:v>
                </c:pt>
                <c:pt idx="5">
                  <c:v>61</c:v>
                </c:pt>
                <c:pt idx="6">
                  <c:v>61</c:v>
                </c:pt>
                <c:pt idx="7">
                  <c:v>61</c:v>
                </c:pt>
                <c:pt idx="8">
                  <c:v>61</c:v>
                </c:pt>
                <c:pt idx="9">
                  <c:v>61</c:v>
                </c:pt>
                <c:pt idx="10">
                  <c:v>61</c:v>
                </c:pt>
                <c:pt idx="11">
                  <c:v>61</c:v>
                </c:pt>
                <c:pt idx="12">
                  <c:v>61</c:v>
                </c:pt>
                <c:pt idx="13">
                  <c:v>61</c:v>
                </c:pt>
                <c:pt idx="14">
                  <c:v>61</c:v>
                </c:pt>
                <c:pt idx="15">
                  <c:v>61</c:v>
                </c:pt>
                <c:pt idx="16">
                  <c:v>61</c:v>
                </c:pt>
                <c:pt idx="17">
                  <c:v>61</c:v>
                </c:pt>
                <c:pt idx="18">
                  <c:v>61</c:v>
                </c:pt>
                <c:pt idx="19">
                  <c:v>61</c:v>
                </c:pt>
                <c:pt idx="20">
                  <c:v>61</c:v>
                </c:pt>
                <c:pt idx="21">
                  <c:v>61</c:v>
                </c:pt>
                <c:pt idx="22">
                  <c:v>61</c:v>
                </c:pt>
                <c:pt idx="23">
                  <c:v>61</c:v>
                </c:pt>
                <c:pt idx="24">
                  <c:v>61</c:v>
                </c:pt>
                <c:pt idx="25">
                  <c:v>61</c:v>
                </c:pt>
                <c:pt idx="26">
                  <c:v>61</c:v>
                </c:pt>
                <c:pt idx="27">
                  <c:v>61</c:v>
                </c:pt>
                <c:pt idx="28">
                  <c:v>61</c:v>
                </c:pt>
                <c:pt idx="29">
                  <c:v>61</c:v>
                </c:pt>
                <c:pt idx="30">
                  <c:v>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C8-427C-A0DE-3786565FDD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877048"/>
        <c:axId val="416876064"/>
      </c:lineChart>
      <c:dateAx>
        <c:axId val="416877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876064"/>
        <c:crosses val="autoZero"/>
        <c:auto val="1"/>
        <c:lblOffset val="100"/>
        <c:baseTimeUnit val="days"/>
      </c:dateAx>
      <c:valAx>
        <c:axId val="41687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87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72</c:v>
                </c:pt>
                <c:pt idx="2">
                  <c:v>109</c:v>
                </c:pt>
                <c:pt idx="3">
                  <c:v>98</c:v>
                </c:pt>
                <c:pt idx="4">
                  <c:v>62</c:v>
                </c:pt>
                <c:pt idx="5">
                  <c:v>34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D1-47F7-A4D5-2CF6A52E92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16</c:v>
                </c:pt>
                <c:pt idx="1">
                  <c:v>211</c:v>
                </c:pt>
                <c:pt idx="2">
                  <c:v>322</c:v>
                </c:pt>
                <c:pt idx="3">
                  <c:v>198</c:v>
                </c:pt>
                <c:pt idx="4">
                  <c:v>154</c:v>
                </c:pt>
                <c:pt idx="5">
                  <c:v>55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D1-47F7-A4D5-2CF6A52E92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6868520"/>
        <c:axId val="416870488"/>
      </c:barChart>
      <c:catAx>
        <c:axId val="416868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870488"/>
        <c:crosses val="autoZero"/>
        <c:auto val="1"/>
        <c:lblAlgn val="ctr"/>
        <c:lblOffset val="100"/>
        <c:noMultiLvlLbl val="0"/>
      </c:catAx>
      <c:valAx>
        <c:axId val="41687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868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252.8</c:v>
                </c:pt>
                <c:pt idx="1">
                  <c:v>146.30000000000001</c:v>
                </c:pt>
                <c:pt idx="2">
                  <c:v>91.966666666666995</c:v>
                </c:pt>
                <c:pt idx="3">
                  <c:v>69.633333333332999</c:v>
                </c:pt>
                <c:pt idx="4">
                  <c:v>80.433333333332996</c:v>
                </c:pt>
                <c:pt idx="5">
                  <c:v>166.3</c:v>
                </c:pt>
                <c:pt idx="6">
                  <c:v>298.8</c:v>
                </c:pt>
                <c:pt idx="7">
                  <c:v>403.46666666666999</c:v>
                </c:pt>
                <c:pt idx="8">
                  <c:v>500.3</c:v>
                </c:pt>
                <c:pt idx="9">
                  <c:v>501</c:v>
                </c:pt>
                <c:pt idx="10">
                  <c:v>505.35483870968</c:v>
                </c:pt>
                <c:pt idx="11">
                  <c:v>517.09677419355</c:v>
                </c:pt>
                <c:pt idx="12">
                  <c:v>568.35483870968005</c:v>
                </c:pt>
                <c:pt idx="13">
                  <c:v>545.48387096774002</c:v>
                </c:pt>
                <c:pt idx="14">
                  <c:v>535.96774193548003</c:v>
                </c:pt>
                <c:pt idx="15">
                  <c:v>536.06451612903004</c:v>
                </c:pt>
                <c:pt idx="16">
                  <c:v>548.83870967741996</c:v>
                </c:pt>
                <c:pt idx="17">
                  <c:v>565.35483870968005</c:v>
                </c:pt>
                <c:pt idx="18">
                  <c:v>563.96774193548003</c:v>
                </c:pt>
                <c:pt idx="19">
                  <c:v>588.67741935484003</c:v>
                </c:pt>
                <c:pt idx="20">
                  <c:v>610.90322580645</c:v>
                </c:pt>
                <c:pt idx="21">
                  <c:v>619.54838709677006</c:v>
                </c:pt>
                <c:pt idx="22">
                  <c:v>573.16129032258004</c:v>
                </c:pt>
                <c:pt idx="23">
                  <c:v>410.83870967742001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F8-47F6-A66F-1944A623D5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848184"/>
        <c:axId val="416854744"/>
      </c:lineChart>
      <c:catAx>
        <c:axId val="416848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854744"/>
        <c:crosses val="autoZero"/>
        <c:auto val="1"/>
        <c:lblAlgn val="ctr"/>
        <c:lblOffset val="100"/>
        <c:noMultiLvlLbl val="0"/>
      </c:catAx>
      <c:valAx>
        <c:axId val="41685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848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B0E83-D831-42DF-A676-72D7A661E3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DF149A-9849-4F49-AA81-B71DEDA145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1642352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705BE-7D2A-4955-A6F9-B7E9B33BB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Schirak Automobile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4D7B50-813C-475D-A181-F7EEC91095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308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650050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86956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99353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26471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75222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57496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74023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93965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49983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63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17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679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9DA02-4F0E-4840-9067-6518AF70E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58492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6AA54-0455-4B75-9E53-BCD1D8300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Schirak Automobile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4FE76B-C989-4BB8-9E96-A51B6DF1C6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2589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781283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7827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6039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6729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1307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2660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5723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9020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16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366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B25E9-23A0-4C8F-83FB-61F53A658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55481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1E531-C7CA-4A44-B137-D3B932A87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Schirak Automobile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30E877-9A00-481C-9697-F9B102CA35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9361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89758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72125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57846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986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33671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41316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04884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78411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64939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7527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61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622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97033-7340-425E-9767-7599C6D099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289525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98752-5ED9-4061-9B68-C742D6A59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7421DC-C64A-4C2C-B6C6-FC3617FA6B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0115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CAEB6-AC29-4695-AD6A-371F775A91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6A287-893A-40E9-8BC4-9C50189A1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124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80E7B-6815-4FD5-8B8E-33C59B767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Schirak Automobile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FC583E-3CFA-4E00-B4D0-2BDA3F0245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716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3963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7660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3393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9969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2438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8077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3037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78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990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- 2018-07-20 11:29:36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Nissan Leaf 😀
Mit 18.000 Neuzulassungen im 1. Halbjahr 2018, das meistverkaufte Elektroauto Europas! 🤗
Mehr Infos unter:
👉 https://bit.ly/2JEjFk2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896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- 2018-07-14 11:37:59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Range Rover Sport bekommt ein paar kleine Upgrades im neuen Modelljahr 2019. 😎
👉Neuer SDV6 mit 183 kW (249 PS)* vereint Leistung und Durchzug mit Effizienz
👉Erweiterte Adaptive Geschwindigkeitsregelung und Notfall-Bremsassistent für hohe Geschwindigkeiten kommen an Bord
👉Preisliste des Range Rover Sport beginnt im Modelljahr 2019 bei 66.500 Euro
Für weitere Infos:
👉 https://bit.ly/2L63ErR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148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F4C74-B139-434E-AADA-88DE3C9C5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282496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BCC0A-F3EF-4AAD-8E43-4D5CE06AB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Schirak Automobile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7490A0-CDE1-4820-8179-9E2FAAAC85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3891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44237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6097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1622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8208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2912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3416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2457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2372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803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- 2018-07-11 11:58:51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Nissan Juke ist ab jetzt bei uns bestellbar! 😍
👉 16" Leichtmetallfelgen mit farbigem Einsatz
👉 BOSE Personal® Premium Sound-System
👉 Schon ab 17.735,- Euro erhältlich
Du willst das neue Crossovermodell probefahren? Schreib uns einfach eine Nachricht! 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19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- 2018-07-06 09:00:00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Midsommer ist eine der schönsten und ältesten Traditionen in 🇸🇪 
Das wollen wir mit euch feiern und laden euch alle zum Midsommar-Sale bei Schirak Automobile 🌞
Nur noch bis zum 14. Juli gibt es bis zu € 5.100,- auf ausgewählte Volvo-Modelle. 🚨
Unser Volvo-Beraterteam ist jederzeit für euch da. http://bit.ly/2IMD9CB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576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C1B4A-F707-401C-8B84-132F5C68C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628811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C7776-947A-4FE0-9579-806610387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Schirak Automobile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908047-BE26-4320-AF42-BACA41DD8F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2327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65749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5138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1868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6169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7986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5108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9809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7417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87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- 2018-07-20 11:29:36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Nissan Leaf 😀
Mit 18.000 Neuzulassungen im 1. Halbjahr 2018, das meistverkaufte Elektroauto Europas! 🤗
Mehr Infos unter:
👉 https://bit.ly/2JEjFk2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698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67C3C-AE56-4EC1-B56A-0D663B4654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403579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1E0D2-D369-4255-9FB8-0DF5DA091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Schirak Automobile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1E66F1-053A-44D1-A249-99D294B75B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0687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95835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3706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9288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9017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2960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3044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2851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2170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27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- 2018-07-14 11:37:59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Range Rover Sport bekommt ein paar kleine Upgrades im neuen Modelljahr 2019. 😎
👉Neuer SDV6 mit 183 kW (249 PS)* vereint Leistung und Durchzug mit Effizienz
👉Erweiterte Adaptive Geschwindigkeitsregelung und Notfall-Bremsassistent für hohe Geschwindigkeiten kommen an Bord
👉Preisliste des Range Rover Sport beginnt im Modelljahr 2019 bei 66.500 Euro
Für weitere Infos:
👉 https://bit.ly/2L63ErR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915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6441F-C305-4E08-9E66-16CF6A208B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012154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EC52F-F0D3-4686-980D-00B5CF9AD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Schirak Automobile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35BA41-BEC0-40DE-BBC3-025595072A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1277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3390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9184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3701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2004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292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6311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3647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7885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08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- 2018-07-11 11:58:51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Nissan Juke ist ab jetzt bei uns bestellbar! 😍
👉 16" Leichtmetallfelgen mit farbigem Einsatz
👉 BOSE Personal® Premium Sound-System
👉 Schon ab 17.735,- Euro erhältlich
Du willst das neue Crossovermodell probefahren? Schreib uns einfach eine Nachricht! 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416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- 2018-07-06 09:00:00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Midsommer ist eine der schönsten und ältesten Traditionen in 🇸🇪 
Das wollen wir mit euch feiern und laden euch alle zum Midsommar-Sale bei Schirak Automobile 🌞
Nur noch bis zum 14. Juli gibt es bis zu € 5.100,- auf ausgewählte Volvo-Modelle. 🚨
Unser Volvo-Beraterteam ist jederzeit für euch da. http://bit.ly/2IMD9CB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518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B3EA90-FE18-429A-8CA2-67340CE9F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191513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1A8BF-CCB8-4B04-B6CE-D0870A684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3C74D6-0912-4DD2-BEC3-496A131788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65688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5DCF3-FEB2-46D2-80CA-DDAECB7E2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9DFC8-1BAD-4D6E-A889-9016C0D37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238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EA876-22B4-498F-A9D2-46CEA6747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71BDF3-623E-4335-AB9E-3DF7AA107E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6864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15008-D04F-46EF-8856-2CA50203BA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387FF-1F21-468E-B5C9-529FE794D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100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81936-51E6-4A97-9392-085866371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A30DBE-30BE-4797-96DE-61C5C0D3FB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7544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6C5349-ACDD-494C-8E2E-6B651C2565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037EF-FC62-42C9-8656-8B97D1866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177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5039C-938F-476E-A8F6-F1B85FC47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E19F34-DA63-4F86-9A25-20458F68DD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0109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20421-6246-4986-9794-FB8EC08A36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27929-2CD5-46E4-9E59-1D00EFAC0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780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CE39E-1462-44E8-B610-7659AD714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2D9745-6202-443F-B383-6B70F03A90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9671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0C10BD-3731-4270-9227-02FC97A12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603DD-C11E-4BAA-A660-8D990321A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62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61934-232A-4EC6-855C-496ADCF48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35DF9A-CEE7-4D0D-8374-358210A066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6678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80456-A336-4A60-AEBF-A1C195A0C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C85BB-39AC-4CA2-BC08-3EBFEB7AA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66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2ED19-CF4E-4235-86F9-12EBA0781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Direktnachrichten von Usern | Schirak Automobile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33EC6F-97D5-48D9-ADEE-D5C28795FD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1595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0890495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39579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89867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68079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8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Schirak Automobile 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 Dijana Dk - 2018-07-11 15:24:28 .</a:t>
                      </a:r>
                      <a:r>
                        <a:rPr lang="en-US" sz="1000"/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390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72C16-1D45-4C4B-953B-7B11C54127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82547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CC9D9-1D03-4E14-B91E-19D8CC13F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08586C-9634-46DD-AF4F-1E3FCEB27B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8717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CF5A59-AA09-4A36-A4C9-439F3F907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60928-9C8F-4B5F-A03E-16106300A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0832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483</Words>
  <Application>Microsoft Office PowerPoint</Application>
  <PresentationFormat>On-screen Show (4:3)</PresentationFormat>
  <Paragraphs>212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Facebook Page Report</vt:lpstr>
      <vt:lpstr>Wichtigste Werte (KPI's) | Schirak Automobile</vt:lpstr>
      <vt:lpstr>Fans (Übersicht) | Schirak Automobile</vt:lpstr>
      <vt:lpstr>Key Metrics Table w. User Post RR | Schirak Automobile</vt:lpstr>
      <vt:lpstr>Facebook Fans Total | Schirak Automobile</vt:lpstr>
      <vt:lpstr>Eigene Beiträge (Postings) | Schirak Automobile - 1 of 2</vt:lpstr>
      <vt:lpstr>Eigene Beiträge (Postings) | Schirak Automobile - 2 of 2</vt:lpstr>
      <vt:lpstr>Eigene Beiträge (Postings) + Reactions | Schirak Automobile - 1 of 3</vt:lpstr>
      <vt:lpstr>Eigene Beiträge (Postings) + Reactions | Schirak Automobile - 2 of 3</vt:lpstr>
      <vt:lpstr>Eigene Beiträge (Postings) + Reactions | Schirak Automobile - 3 of 3</vt:lpstr>
      <vt:lpstr>Postings/Wochentag | Schirak Automobile</vt:lpstr>
      <vt:lpstr>Postingtypen (Verteilung) | Schirak Automobile</vt:lpstr>
      <vt:lpstr>Interaktionsrate/Postingtyp | Schirak Automobile</vt:lpstr>
      <vt:lpstr>Antwortzeit | Schirak Automobile</vt:lpstr>
      <vt:lpstr>Facebook Check Ins | Schirak Automobile</vt:lpstr>
      <vt:lpstr>Fan Demographie | Schirak Automobile</vt:lpstr>
      <vt:lpstr>Direktnachrichten von Usern | Schirak Automobile</vt:lpstr>
      <vt:lpstr>Page Fans Online | Schirak Automobile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2018-08-04T08:51:42Z</dcterms:created>
  <dcterms:modified xsi:type="dcterms:W3CDTF">2018-08-04T08:52:06Z</dcterms:modified>
</cp:coreProperties>
</file>