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1324</c:v>
                </c:pt>
                <c:pt idx="1">
                  <c:v>1324</c:v>
                </c:pt>
                <c:pt idx="2">
                  <c:v>1325</c:v>
                </c:pt>
                <c:pt idx="3">
                  <c:v>1325</c:v>
                </c:pt>
                <c:pt idx="4">
                  <c:v>1326</c:v>
                </c:pt>
                <c:pt idx="5">
                  <c:v>1326</c:v>
                </c:pt>
                <c:pt idx="6">
                  <c:v>1326</c:v>
                </c:pt>
                <c:pt idx="7">
                  <c:v>1327</c:v>
                </c:pt>
                <c:pt idx="8">
                  <c:v>1327</c:v>
                </c:pt>
                <c:pt idx="9">
                  <c:v>1327</c:v>
                </c:pt>
                <c:pt idx="10">
                  <c:v>1327</c:v>
                </c:pt>
                <c:pt idx="11">
                  <c:v>1328</c:v>
                </c:pt>
                <c:pt idx="12">
                  <c:v>1328</c:v>
                </c:pt>
                <c:pt idx="13">
                  <c:v>1327</c:v>
                </c:pt>
                <c:pt idx="14">
                  <c:v>1327</c:v>
                </c:pt>
                <c:pt idx="15">
                  <c:v>1327</c:v>
                </c:pt>
                <c:pt idx="16">
                  <c:v>1327</c:v>
                </c:pt>
                <c:pt idx="17">
                  <c:v>1327</c:v>
                </c:pt>
                <c:pt idx="18">
                  <c:v>1329</c:v>
                </c:pt>
                <c:pt idx="19">
                  <c:v>1331</c:v>
                </c:pt>
                <c:pt idx="20">
                  <c:v>1331</c:v>
                </c:pt>
                <c:pt idx="21">
                  <c:v>1333</c:v>
                </c:pt>
                <c:pt idx="22">
                  <c:v>1334</c:v>
                </c:pt>
                <c:pt idx="23">
                  <c:v>1337</c:v>
                </c:pt>
                <c:pt idx="24">
                  <c:v>1338</c:v>
                </c:pt>
                <c:pt idx="25">
                  <c:v>1339</c:v>
                </c:pt>
                <c:pt idx="26">
                  <c:v>1339</c:v>
                </c:pt>
                <c:pt idx="27">
                  <c:v>1341</c:v>
                </c:pt>
                <c:pt idx="28">
                  <c:v>1342</c:v>
                </c:pt>
                <c:pt idx="29">
                  <c:v>1343</c:v>
                </c:pt>
                <c:pt idx="30">
                  <c:v>1343</c:v>
                </c:pt>
              </c:numCache>
            </c:numRef>
          </c:val>
          <c:smooth val="0"/>
          <c:extLst>
            <c:ext xmlns:c16="http://schemas.microsoft.com/office/drawing/2014/chart" uri="{C3380CC4-5D6E-409C-BE32-E72D297353CC}">
              <c16:uniqueId val="{00000000-04FD-47BC-BF6A-D6018CEE1D67}"/>
            </c:ext>
          </c:extLst>
        </c:ser>
        <c:dLbls>
          <c:showLegendKey val="0"/>
          <c:showVal val="0"/>
          <c:showCatName val="0"/>
          <c:showSerName val="0"/>
          <c:showPercent val="0"/>
          <c:showBubbleSize val="0"/>
        </c:dLbls>
        <c:smooth val="0"/>
        <c:axId val="348379136"/>
        <c:axId val="343857712"/>
      </c:lineChart>
      <c:dateAx>
        <c:axId val="348379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857712"/>
        <c:crosses val="autoZero"/>
        <c:auto val="1"/>
        <c:lblOffset val="100"/>
        <c:baseTimeUnit val="days"/>
      </c:dateAx>
      <c:valAx>
        <c:axId val="343857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79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Familienhotel Gasthof Hinteregger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2</c:v>
                </c:pt>
                <c:pt idx="2">
                  <c:v>3</c:v>
                </c:pt>
                <c:pt idx="3">
                  <c:v>1</c:v>
                </c:pt>
                <c:pt idx="4">
                  <c:v>2</c:v>
                </c:pt>
                <c:pt idx="5">
                  <c:v>4</c:v>
                </c:pt>
                <c:pt idx="6">
                  <c:v>1</c:v>
                </c:pt>
              </c:numCache>
            </c:numRef>
          </c:val>
          <c:extLst>
            <c:ext xmlns:c16="http://schemas.microsoft.com/office/drawing/2014/chart" uri="{C3380CC4-5D6E-409C-BE32-E72D297353CC}">
              <c16:uniqueId val="{00000000-0EA7-4F3A-9B17-69C60FA60CEC}"/>
            </c:ext>
          </c:extLst>
        </c:ser>
        <c:dLbls>
          <c:showLegendKey val="0"/>
          <c:showVal val="0"/>
          <c:showCatName val="0"/>
          <c:showSerName val="0"/>
          <c:showPercent val="0"/>
          <c:showBubbleSize val="0"/>
        </c:dLbls>
        <c:gapWidth val="219"/>
        <c:overlap val="-27"/>
        <c:axId val="445255296"/>
        <c:axId val="445249720"/>
      </c:barChart>
      <c:catAx>
        <c:axId val="445255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249720"/>
        <c:crosses val="autoZero"/>
        <c:auto val="1"/>
        <c:lblAlgn val="ctr"/>
        <c:lblOffset val="100"/>
        <c:noMultiLvlLbl val="0"/>
      </c:catAx>
      <c:valAx>
        <c:axId val="445249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255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Familienhotel Gasthof Hinteregger</c:v>
                </c:pt>
              </c:strCache>
            </c:strRef>
          </c:cat>
          <c:val>
            <c:numRef>
              <c:f>Sheet1!$B$2</c:f>
              <c:numCache>
                <c:formatCode>General</c:formatCode>
                <c:ptCount val="1"/>
                <c:pt idx="0">
                  <c:v>1</c:v>
                </c:pt>
              </c:numCache>
            </c:numRef>
          </c:val>
          <c:extLst>
            <c:ext xmlns:c16="http://schemas.microsoft.com/office/drawing/2014/chart" uri="{C3380CC4-5D6E-409C-BE32-E72D297353CC}">
              <c16:uniqueId val="{00000000-CD1F-4577-81FD-4D7C321DCC45}"/>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Familienhotel Gasthof Hinteregger</c:v>
                </c:pt>
              </c:strCache>
            </c:strRef>
          </c:cat>
          <c:val>
            <c:numRef>
              <c:f>Sheet1!$C$2</c:f>
              <c:numCache>
                <c:formatCode>General</c:formatCode>
                <c:ptCount val="1"/>
                <c:pt idx="0">
                  <c:v>7</c:v>
                </c:pt>
              </c:numCache>
            </c:numRef>
          </c:val>
          <c:extLst>
            <c:ext xmlns:c16="http://schemas.microsoft.com/office/drawing/2014/chart" uri="{C3380CC4-5D6E-409C-BE32-E72D297353CC}">
              <c16:uniqueId val="{00000001-CD1F-4577-81FD-4D7C321DCC45}"/>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Familienhotel Gasthof Hinteregger</c:v>
                </c:pt>
              </c:strCache>
            </c:strRef>
          </c:cat>
          <c:val>
            <c:numRef>
              <c:f>Sheet1!$D$2</c:f>
              <c:numCache>
                <c:formatCode>General</c:formatCode>
                <c:ptCount val="1"/>
                <c:pt idx="0">
                  <c:v>8</c:v>
                </c:pt>
              </c:numCache>
            </c:numRef>
          </c:val>
          <c:extLst>
            <c:ext xmlns:c16="http://schemas.microsoft.com/office/drawing/2014/chart" uri="{C3380CC4-5D6E-409C-BE32-E72D297353CC}">
              <c16:uniqueId val="{00000002-CD1F-4577-81FD-4D7C321DCC45}"/>
            </c:ext>
          </c:extLst>
        </c:ser>
        <c:dLbls>
          <c:showLegendKey val="0"/>
          <c:showVal val="0"/>
          <c:showCatName val="0"/>
          <c:showSerName val="0"/>
          <c:showPercent val="0"/>
          <c:showBubbleSize val="0"/>
        </c:dLbls>
        <c:gapWidth val="150"/>
        <c:overlap val="100"/>
        <c:axId val="445246768"/>
        <c:axId val="445248080"/>
      </c:barChart>
      <c:catAx>
        <c:axId val="445246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248080"/>
        <c:crosses val="autoZero"/>
        <c:auto val="1"/>
        <c:lblAlgn val="ctr"/>
        <c:lblOffset val="100"/>
        <c:noMultiLvlLbl val="0"/>
      </c:catAx>
      <c:valAx>
        <c:axId val="445248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246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Familienhotel Gasthof Hinteregger</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0.67164179104477995</c:v>
                </c:pt>
                <c:pt idx="1">
                  <c:v>3.2533392990065</c:v>
                </c:pt>
                <c:pt idx="2">
                  <c:v>3.4800428469277001</c:v>
                </c:pt>
              </c:numCache>
            </c:numRef>
          </c:val>
          <c:extLst>
            <c:ext xmlns:c16="http://schemas.microsoft.com/office/drawing/2014/chart" uri="{C3380CC4-5D6E-409C-BE32-E72D297353CC}">
              <c16:uniqueId val="{00000000-2C10-4E82-A465-06B95C29B354}"/>
            </c:ext>
          </c:extLst>
        </c:ser>
        <c:dLbls>
          <c:showLegendKey val="0"/>
          <c:showVal val="0"/>
          <c:showCatName val="0"/>
          <c:showSerName val="0"/>
          <c:showPercent val="0"/>
          <c:showBubbleSize val="0"/>
        </c:dLbls>
        <c:gapWidth val="219"/>
        <c:overlap val="-27"/>
        <c:axId val="445252016"/>
        <c:axId val="445252344"/>
      </c:barChart>
      <c:catAx>
        <c:axId val="445252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252344"/>
        <c:crosses val="autoZero"/>
        <c:auto val="1"/>
        <c:lblAlgn val="ctr"/>
        <c:lblOffset val="100"/>
        <c:noMultiLvlLbl val="0"/>
      </c:catAx>
      <c:valAx>
        <c:axId val="445252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252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Familienhotel Gasthof Hinteregger</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C84B-4CEB-BBA6-19039780EF91}"/>
            </c:ext>
          </c:extLst>
        </c:ser>
        <c:dLbls>
          <c:showLegendKey val="0"/>
          <c:showVal val="0"/>
          <c:showCatName val="0"/>
          <c:showSerName val="0"/>
          <c:showPercent val="0"/>
          <c:showBubbleSize val="0"/>
        </c:dLbls>
        <c:gapWidth val="219"/>
        <c:overlap val="-27"/>
        <c:axId val="445258904"/>
        <c:axId val="445265136"/>
      </c:barChart>
      <c:catAx>
        <c:axId val="445258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265136"/>
        <c:crosses val="autoZero"/>
        <c:auto val="1"/>
        <c:lblAlgn val="ctr"/>
        <c:lblOffset val="100"/>
        <c:noMultiLvlLbl val="0"/>
      </c:catAx>
      <c:valAx>
        <c:axId val="445265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258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341</c:v>
                </c:pt>
                <c:pt idx="1">
                  <c:v>343</c:v>
                </c:pt>
                <c:pt idx="2">
                  <c:v>343</c:v>
                </c:pt>
                <c:pt idx="3">
                  <c:v>344</c:v>
                </c:pt>
                <c:pt idx="4">
                  <c:v>345</c:v>
                </c:pt>
                <c:pt idx="5">
                  <c:v>345</c:v>
                </c:pt>
                <c:pt idx="6">
                  <c:v>345</c:v>
                </c:pt>
                <c:pt idx="7">
                  <c:v>345</c:v>
                </c:pt>
                <c:pt idx="8">
                  <c:v>345</c:v>
                </c:pt>
                <c:pt idx="9">
                  <c:v>345</c:v>
                </c:pt>
                <c:pt idx="10">
                  <c:v>345</c:v>
                </c:pt>
                <c:pt idx="11">
                  <c:v>345</c:v>
                </c:pt>
                <c:pt idx="12">
                  <c:v>345</c:v>
                </c:pt>
                <c:pt idx="13">
                  <c:v>346</c:v>
                </c:pt>
                <c:pt idx="14">
                  <c:v>346</c:v>
                </c:pt>
                <c:pt idx="15">
                  <c:v>346</c:v>
                </c:pt>
                <c:pt idx="16">
                  <c:v>346</c:v>
                </c:pt>
                <c:pt idx="17">
                  <c:v>348</c:v>
                </c:pt>
                <c:pt idx="18">
                  <c:v>348</c:v>
                </c:pt>
                <c:pt idx="19">
                  <c:v>350</c:v>
                </c:pt>
                <c:pt idx="20">
                  <c:v>350</c:v>
                </c:pt>
                <c:pt idx="21">
                  <c:v>350</c:v>
                </c:pt>
                <c:pt idx="22">
                  <c:v>351</c:v>
                </c:pt>
                <c:pt idx="23">
                  <c:v>352</c:v>
                </c:pt>
                <c:pt idx="24">
                  <c:v>354</c:v>
                </c:pt>
                <c:pt idx="25">
                  <c:v>354</c:v>
                </c:pt>
                <c:pt idx="26">
                  <c:v>356</c:v>
                </c:pt>
                <c:pt idx="27">
                  <c:v>357</c:v>
                </c:pt>
                <c:pt idx="28">
                  <c:v>359</c:v>
                </c:pt>
                <c:pt idx="29">
                  <c:v>359</c:v>
                </c:pt>
                <c:pt idx="30">
                  <c:v>359</c:v>
                </c:pt>
              </c:numCache>
            </c:numRef>
          </c:val>
          <c:smooth val="0"/>
          <c:extLst>
            <c:ext xmlns:c16="http://schemas.microsoft.com/office/drawing/2014/chart" uri="{C3380CC4-5D6E-409C-BE32-E72D297353CC}">
              <c16:uniqueId val="{00000000-25F4-44CC-B715-2FFE6846DA69}"/>
            </c:ext>
          </c:extLst>
        </c:ser>
        <c:dLbls>
          <c:showLegendKey val="0"/>
          <c:showVal val="0"/>
          <c:showCatName val="0"/>
          <c:showSerName val="0"/>
          <c:showPercent val="0"/>
          <c:showBubbleSize val="0"/>
        </c:dLbls>
        <c:smooth val="0"/>
        <c:axId val="445275304"/>
        <c:axId val="445275960"/>
      </c:lineChart>
      <c:dateAx>
        <c:axId val="445275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275960"/>
        <c:crosses val="autoZero"/>
        <c:auto val="1"/>
        <c:lblOffset val="100"/>
        <c:baseTimeUnit val="days"/>
      </c:dateAx>
      <c:valAx>
        <c:axId val="445275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275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9</c:v>
                </c:pt>
                <c:pt idx="1">
                  <c:v>64</c:v>
                </c:pt>
                <c:pt idx="2">
                  <c:v>189</c:v>
                </c:pt>
                <c:pt idx="3">
                  <c:v>180</c:v>
                </c:pt>
                <c:pt idx="4">
                  <c:v>146</c:v>
                </c:pt>
                <c:pt idx="5">
                  <c:v>117</c:v>
                </c:pt>
                <c:pt idx="6">
                  <c:v>40</c:v>
                </c:pt>
              </c:numCache>
            </c:numRef>
          </c:val>
          <c:extLst>
            <c:ext xmlns:c16="http://schemas.microsoft.com/office/drawing/2014/chart" uri="{C3380CC4-5D6E-409C-BE32-E72D297353CC}">
              <c16:uniqueId val="{00000000-C953-4137-A8AC-4F0AF8614EF2}"/>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11</c:v>
                </c:pt>
                <c:pt idx="1">
                  <c:v>92</c:v>
                </c:pt>
                <c:pt idx="2">
                  <c:v>138</c:v>
                </c:pt>
                <c:pt idx="3">
                  <c:v>119</c:v>
                </c:pt>
                <c:pt idx="4">
                  <c:v>106</c:v>
                </c:pt>
                <c:pt idx="5">
                  <c:v>77</c:v>
                </c:pt>
                <c:pt idx="6">
                  <c:v>48</c:v>
                </c:pt>
              </c:numCache>
            </c:numRef>
          </c:val>
          <c:extLst>
            <c:ext xmlns:c16="http://schemas.microsoft.com/office/drawing/2014/chart" uri="{C3380CC4-5D6E-409C-BE32-E72D297353CC}">
              <c16:uniqueId val="{00000001-C953-4137-A8AC-4F0AF8614EF2}"/>
            </c:ext>
          </c:extLst>
        </c:ser>
        <c:dLbls>
          <c:showLegendKey val="0"/>
          <c:showVal val="0"/>
          <c:showCatName val="0"/>
          <c:showSerName val="0"/>
          <c:showPercent val="0"/>
          <c:showBubbleSize val="0"/>
        </c:dLbls>
        <c:gapWidth val="219"/>
        <c:overlap val="-27"/>
        <c:axId val="445270712"/>
        <c:axId val="445273336"/>
      </c:barChart>
      <c:catAx>
        <c:axId val="445270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273336"/>
        <c:crosses val="autoZero"/>
        <c:auto val="1"/>
        <c:lblAlgn val="ctr"/>
        <c:lblOffset val="100"/>
        <c:noMultiLvlLbl val="0"/>
      </c:catAx>
      <c:valAx>
        <c:axId val="445273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270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199.03333333333001</c:v>
                </c:pt>
                <c:pt idx="1">
                  <c:v>98.2</c:v>
                </c:pt>
                <c:pt idx="2">
                  <c:v>60.433333333333003</c:v>
                </c:pt>
                <c:pt idx="3">
                  <c:v>47.233333333333</c:v>
                </c:pt>
                <c:pt idx="4">
                  <c:v>60.7</c:v>
                </c:pt>
                <c:pt idx="5">
                  <c:v>142.26666666667001</c:v>
                </c:pt>
                <c:pt idx="6">
                  <c:v>306.46666666666999</c:v>
                </c:pt>
                <c:pt idx="7">
                  <c:v>445.36666666667003</c:v>
                </c:pt>
                <c:pt idx="8">
                  <c:v>525.73333333333005</c:v>
                </c:pt>
                <c:pt idx="9">
                  <c:v>481.77419354838997</c:v>
                </c:pt>
                <c:pt idx="10">
                  <c:v>464.96774193547998</c:v>
                </c:pt>
                <c:pt idx="11">
                  <c:v>465.70967741934999</c:v>
                </c:pt>
                <c:pt idx="12">
                  <c:v>506.06451612902998</c:v>
                </c:pt>
                <c:pt idx="13">
                  <c:v>515.16129032258004</c:v>
                </c:pt>
                <c:pt idx="14">
                  <c:v>505.67741935484003</c:v>
                </c:pt>
                <c:pt idx="15">
                  <c:v>499.29032258065001</c:v>
                </c:pt>
                <c:pt idx="16">
                  <c:v>511.64516129032</c:v>
                </c:pt>
                <c:pt idx="17">
                  <c:v>521.51612903225998</c:v>
                </c:pt>
                <c:pt idx="18">
                  <c:v>531.38709677419001</c:v>
                </c:pt>
                <c:pt idx="19">
                  <c:v>549.29032258065001</c:v>
                </c:pt>
                <c:pt idx="20">
                  <c:v>589.38709677419001</c:v>
                </c:pt>
                <c:pt idx="21">
                  <c:v>605.22580645160997</c:v>
                </c:pt>
                <c:pt idx="22">
                  <c:v>548.67741935484003</c:v>
                </c:pt>
                <c:pt idx="23">
                  <c:v>370.03225806452002</c:v>
                </c:pt>
              </c:numCache>
            </c:numRef>
          </c:val>
          <c:smooth val="0"/>
          <c:extLst>
            <c:ext xmlns:c16="http://schemas.microsoft.com/office/drawing/2014/chart" uri="{C3380CC4-5D6E-409C-BE32-E72D297353CC}">
              <c16:uniqueId val="{00000000-555E-4DD9-A393-B57CBD70BF28}"/>
            </c:ext>
          </c:extLst>
        </c:ser>
        <c:dLbls>
          <c:showLegendKey val="0"/>
          <c:showVal val="0"/>
          <c:showCatName val="0"/>
          <c:showSerName val="0"/>
          <c:showPercent val="0"/>
          <c:showBubbleSize val="0"/>
        </c:dLbls>
        <c:smooth val="0"/>
        <c:axId val="445290392"/>
        <c:axId val="445297280"/>
      </c:lineChart>
      <c:catAx>
        <c:axId val="445290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297280"/>
        <c:crosses val="autoZero"/>
        <c:auto val="1"/>
        <c:lblAlgn val="ctr"/>
        <c:lblOffset val="100"/>
        <c:noMultiLvlLbl val="0"/>
      </c:catAx>
      <c:valAx>
        <c:axId val="445297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290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D8DC4-761D-403F-9E76-A47C45B69A84}"/>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A18452AB-CAE0-4128-95B9-7885D8732342}"/>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2488004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A30F4-EE38-4933-A900-ECF5BE8025C6}"/>
              </a:ext>
            </a:extLst>
          </p:cNvPr>
          <p:cNvSpPr>
            <a:spLocks noGrp="1"/>
          </p:cNvSpPr>
          <p:nvPr>
            <p:ph type="title"/>
          </p:nvPr>
        </p:nvSpPr>
        <p:spPr/>
        <p:txBody>
          <a:bodyPr/>
          <a:lstStyle/>
          <a:p>
            <a:r>
              <a:rPr lang="de-DE"/>
              <a:t>Wichtigste Werte (KPI's) | Familienhotel Gasthof Hinteregger</a:t>
            </a:r>
            <a:endParaRPr lang="en-US"/>
          </a:p>
        </p:txBody>
      </p:sp>
      <p:graphicFrame>
        <p:nvGraphicFramePr>
          <p:cNvPr id="5" name="Table Placeholder 4">
            <a:extLst>
              <a:ext uri="{FF2B5EF4-FFF2-40B4-BE49-F238E27FC236}">
                <a16:creationId xmlns:a16="http://schemas.microsoft.com/office/drawing/2014/main" id="{18E14CC5-D868-4035-91AE-E4D8B7DD6113}"/>
              </a:ext>
            </a:extLst>
          </p:cNvPr>
          <p:cNvGraphicFramePr>
            <a:graphicFrameLocks noGrp="1"/>
          </p:cNvGraphicFramePr>
          <p:nvPr>
            <p:ph type="tbl" sz="quarter" idx="13"/>
            <p:extLst>
              <p:ext uri="{D42A27DB-BD31-4B8C-83A1-F6EECF244321}">
                <p14:modId xmlns:p14="http://schemas.microsoft.com/office/powerpoint/2010/main" val="2044649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38666764"/>
                    </a:ext>
                  </a:extLst>
                </a:gridCol>
                <a:gridCol w="740664">
                  <a:extLst>
                    <a:ext uri="{9D8B030D-6E8A-4147-A177-3AD203B41FA5}">
                      <a16:colId xmlns:a16="http://schemas.microsoft.com/office/drawing/2014/main" val="606769206"/>
                    </a:ext>
                  </a:extLst>
                </a:gridCol>
                <a:gridCol w="740664">
                  <a:extLst>
                    <a:ext uri="{9D8B030D-6E8A-4147-A177-3AD203B41FA5}">
                      <a16:colId xmlns:a16="http://schemas.microsoft.com/office/drawing/2014/main" val="3600776452"/>
                    </a:ext>
                  </a:extLst>
                </a:gridCol>
                <a:gridCol w="740664">
                  <a:extLst>
                    <a:ext uri="{9D8B030D-6E8A-4147-A177-3AD203B41FA5}">
                      <a16:colId xmlns:a16="http://schemas.microsoft.com/office/drawing/2014/main" val="2511763974"/>
                    </a:ext>
                  </a:extLst>
                </a:gridCol>
                <a:gridCol w="740664">
                  <a:extLst>
                    <a:ext uri="{9D8B030D-6E8A-4147-A177-3AD203B41FA5}">
                      <a16:colId xmlns:a16="http://schemas.microsoft.com/office/drawing/2014/main" val="238128274"/>
                    </a:ext>
                  </a:extLst>
                </a:gridCol>
                <a:gridCol w="740664">
                  <a:extLst>
                    <a:ext uri="{9D8B030D-6E8A-4147-A177-3AD203B41FA5}">
                      <a16:colId xmlns:a16="http://schemas.microsoft.com/office/drawing/2014/main" val="314794027"/>
                    </a:ext>
                  </a:extLst>
                </a:gridCol>
                <a:gridCol w="740664">
                  <a:extLst>
                    <a:ext uri="{9D8B030D-6E8A-4147-A177-3AD203B41FA5}">
                      <a16:colId xmlns:a16="http://schemas.microsoft.com/office/drawing/2014/main" val="1510812169"/>
                    </a:ext>
                  </a:extLst>
                </a:gridCol>
                <a:gridCol w="740664">
                  <a:extLst>
                    <a:ext uri="{9D8B030D-6E8A-4147-A177-3AD203B41FA5}">
                      <a16:colId xmlns:a16="http://schemas.microsoft.com/office/drawing/2014/main" val="2111870124"/>
                    </a:ext>
                  </a:extLst>
                </a:gridCol>
                <a:gridCol w="740664">
                  <a:extLst>
                    <a:ext uri="{9D8B030D-6E8A-4147-A177-3AD203B41FA5}">
                      <a16:colId xmlns:a16="http://schemas.microsoft.com/office/drawing/2014/main" val="693949389"/>
                    </a:ext>
                  </a:extLst>
                </a:gridCol>
                <a:gridCol w="740664">
                  <a:extLst>
                    <a:ext uri="{9D8B030D-6E8A-4147-A177-3AD203B41FA5}">
                      <a16:colId xmlns:a16="http://schemas.microsoft.com/office/drawing/2014/main" val="212539105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92195504"/>
                  </a:ext>
                </a:extLst>
              </a:tr>
              <a:tr h="370840">
                <a:tc>
                  <a:txBody>
                    <a:bodyPr/>
                    <a:lstStyle/>
                    <a:p>
                      <a:r>
                        <a:rPr lang="en-US" sz="1000"/>
                        <a:t>Familienhotel Gasthof Hinteregger</a:t>
                      </a:r>
                    </a:p>
                  </a:txBody>
                  <a:tcPr/>
                </a:tc>
                <a:tc>
                  <a:txBody>
                    <a:bodyPr/>
                    <a:lstStyle/>
                    <a:p>
                      <a:r>
                        <a:rPr lang="en-US" sz="1000"/>
                        <a:t>1343</a:t>
                      </a:r>
                    </a:p>
                  </a:txBody>
                  <a:tcPr/>
                </a:tc>
                <a:tc>
                  <a:txBody>
                    <a:bodyPr/>
                    <a:lstStyle/>
                    <a:p>
                      <a:r>
                        <a:rPr lang="en-US" sz="1000"/>
                        <a:t>20</a:t>
                      </a:r>
                    </a:p>
                  </a:txBody>
                  <a:tcPr/>
                </a:tc>
                <a:tc>
                  <a:txBody>
                    <a:bodyPr/>
                    <a:lstStyle/>
                    <a:p>
                      <a:r>
                        <a:rPr lang="en-US" sz="1000"/>
                        <a:t>16</a:t>
                      </a:r>
                    </a:p>
                  </a:txBody>
                  <a:tcPr/>
                </a:tc>
                <a:tc>
                  <a:txBody>
                    <a:bodyPr/>
                    <a:lstStyle/>
                    <a:p>
                      <a:r>
                        <a:rPr lang="en-US" sz="1000"/>
                        <a:t>604</a:t>
                      </a:r>
                    </a:p>
                  </a:txBody>
                  <a:tcPr/>
                </a:tc>
                <a:tc>
                  <a:txBody>
                    <a:bodyPr/>
                    <a:lstStyle/>
                    <a:p>
                      <a:r>
                        <a:rPr lang="en-US" sz="1000"/>
                        <a:t>27</a:t>
                      </a:r>
                    </a:p>
                  </a:txBody>
                  <a:tcPr/>
                </a:tc>
                <a:tc>
                  <a:txBody>
                    <a:bodyPr/>
                    <a:lstStyle/>
                    <a:p>
                      <a:r>
                        <a:rPr lang="en-US" sz="1000"/>
                        <a:t>51</a:t>
                      </a:r>
                    </a:p>
                  </a:txBody>
                  <a:tcPr/>
                </a:tc>
                <a:tc>
                  <a:txBody>
                    <a:bodyPr/>
                    <a:lstStyle/>
                    <a:p>
                      <a:r>
                        <a:rPr lang="en-US" sz="1000"/>
                        <a:t>0</a:t>
                      </a:r>
                    </a:p>
                  </a:txBody>
                  <a:tcPr/>
                </a:tc>
                <a:tc>
                  <a:txBody>
                    <a:bodyPr/>
                    <a:lstStyle/>
                    <a:p>
                      <a:r>
                        <a:rPr lang="en-US" sz="1000"/>
                        <a:t>3.1977 %</a:t>
                      </a:r>
                    </a:p>
                  </a:txBody>
                  <a:tcPr/>
                </a:tc>
                <a:tc>
                  <a:txBody>
                    <a:bodyPr/>
                    <a:lstStyle/>
                    <a:p>
                      <a:r>
                        <a:rPr lang="en-US" sz="1000"/>
                        <a:t>0.0 %</a:t>
                      </a:r>
                    </a:p>
                  </a:txBody>
                  <a:tcPr/>
                </a:tc>
                <a:extLst>
                  <a:ext uri="{0D108BD9-81ED-4DB2-BD59-A6C34878D82A}">
                    <a16:rowId xmlns:a16="http://schemas.microsoft.com/office/drawing/2014/main" val="188191938"/>
                  </a:ext>
                </a:extLst>
              </a:tr>
            </a:tbl>
          </a:graphicData>
        </a:graphic>
      </p:graphicFrame>
      <p:sp>
        <p:nvSpPr>
          <p:cNvPr id="4" name="Text Placeholder 3">
            <a:extLst>
              <a:ext uri="{FF2B5EF4-FFF2-40B4-BE49-F238E27FC236}">
                <a16:creationId xmlns:a16="http://schemas.microsoft.com/office/drawing/2014/main" id="{551248BE-E230-424A-8E42-DDF9E9C1A98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454095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D3EFF-C7AC-4885-8C4D-8F77C815B7B0}"/>
              </a:ext>
            </a:extLst>
          </p:cNvPr>
          <p:cNvSpPr>
            <a:spLocks noGrp="1"/>
          </p:cNvSpPr>
          <p:nvPr>
            <p:ph type="title"/>
          </p:nvPr>
        </p:nvSpPr>
        <p:spPr/>
        <p:txBody>
          <a:bodyPr/>
          <a:lstStyle/>
          <a:p>
            <a:r>
              <a:rPr lang="de-DE"/>
              <a:t>Fans (Übersicht) | Familienhotel Gasthof Hinteregger</a:t>
            </a:r>
            <a:endParaRPr lang="en-US"/>
          </a:p>
        </p:txBody>
      </p:sp>
      <p:graphicFrame>
        <p:nvGraphicFramePr>
          <p:cNvPr id="5" name="Table Placeholder 4">
            <a:extLst>
              <a:ext uri="{FF2B5EF4-FFF2-40B4-BE49-F238E27FC236}">
                <a16:creationId xmlns:a16="http://schemas.microsoft.com/office/drawing/2014/main" id="{60ABA01C-CF0E-44A9-B87B-10516459FC20}"/>
              </a:ext>
            </a:extLst>
          </p:cNvPr>
          <p:cNvGraphicFramePr>
            <a:graphicFrameLocks noGrp="1"/>
          </p:cNvGraphicFramePr>
          <p:nvPr>
            <p:ph type="tbl" sz="quarter" idx="13"/>
            <p:extLst>
              <p:ext uri="{D42A27DB-BD31-4B8C-83A1-F6EECF244321}">
                <p14:modId xmlns:p14="http://schemas.microsoft.com/office/powerpoint/2010/main" val="1907297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9278086"/>
                    </a:ext>
                  </a:extLst>
                </a:gridCol>
                <a:gridCol w="1234440">
                  <a:extLst>
                    <a:ext uri="{9D8B030D-6E8A-4147-A177-3AD203B41FA5}">
                      <a16:colId xmlns:a16="http://schemas.microsoft.com/office/drawing/2014/main" val="1562196596"/>
                    </a:ext>
                  </a:extLst>
                </a:gridCol>
                <a:gridCol w="822960">
                  <a:extLst>
                    <a:ext uri="{9D8B030D-6E8A-4147-A177-3AD203B41FA5}">
                      <a16:colId xmlns:a16="http://schemas.microsoft.com/office/drawing/2014/main" val="1704832860"/>
                    </a:ext>
                  </a:extLst>
                </a:gridCol>
                <a:gridCol w="822960">
                  <a:extLst>
                    <a:ext uri="{9D8B030D-6E8A-4147-A177-3AD203B41FA5}">
                      <a16:colId xmlns:a16="http://schemas.microsoft.com/office/drawing/2014/main" val="3635922482"/>
                    </a:ext>
                  </a:extLst>
                </a:gridCol>
                <a:gridCol w="822960">
                  <a:extLst>
                    <a:ext uri="{9D8B030D-6E8A-4147-A177-3AD203B41FA5}">
                      <a16:colId xmlns:a16="http://schemas.microsoft.com/office/drawing/2014/main" val="1865038167"/>
                    </a:ext>
                  </a:extLst>
                </a:gridCol>
                <a:gridCol w="822960">
                  <a:extLst>
                    <a:ext uri="{9D8B030D-6E8A-4147-A177-3AD203B41FA5}">
                      <a16:colId xmlns:a16="http://schemas.microsoft.com/office/drawing/2014/main" val="193165281"/>
                    </a:ext>
                  </a:extLst>
                </a:gridCol>
                <a:gridCol w="822960">
                  <a:extLst>
                    <a:ext uri="{9D8B030D-6E8A-4147-A177-3AD203B41FA5}">
                      <a16:colId xmlns:a16="http://schemas.microsoft.com/office/drawing/2014/main" val="2795020313"/>
                    </a:ext>
                  </a:extLst>
                </a:gridCol>
                <a:gridCol w="822960">
                  <a:extLst>
                    <a:ext uri="{9D8B030D-6E8A-4147-A177-3AD203B41FA5}">
                      <a16:colId xmlns:a16="http://schemas.microsoft.com/office/drawing/2014/main" val="45570672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848720950"/>
                  </a:ext>
                </a:extLst>
              </a:tr>
              <a:tr h="370840">
                <a:tc>
                  <a:txBody>
                    <a:bodyPr/>
                    <a:lstStyle/>
                    <a:p>
                      <a:r>
                        <a:rPr lang="en-US" sz="1000"/>
                        <a:t>Familienhotel Gasthof Hinteregger</a:t>
                      </a:r>
                    </a:p>
                  </a:txBody>
                  <a:tcPr/>
                </a:tc>
                <a:tc>
                  <a:txBody>
                    <a:bodyPr/>
                    <a:lstStyle/>
                    <a:p>
                      <a:r>
                        <a:rPr lang="en-US" sz="1000"/>
                        <a:t>1343</a:t>
                      </a:r>
                    </a:p>
                  </a:txBody>
                  <a:tcPr/>
                </a:tc>
                <a:tc>
                  <a:txBody>
                    <a:bodyPr/>
                    <a:lstStyle/>
                    <a:p>
                      <a:r>
                        <a:rPr lang="en-US" sz="1000"/>
                        <a:t>3</a:t>
                      </a:r>
                    </a:p>
                  </a:txBody>
                  <a:tcPr/>
                </a:tc>
                <a:tc>
                  <a:txBody>
                    <a:bodyPr/>
                    <a:lstStyle/>
                    <a:p>
                      <a:r>
                        <a:rPr lang="en-US" sz="1000"/>
                        <a:t>0.2 %</a:t>
                      </a:r>
                    </a:p>
                  </a:txBody>
                  <a:tcPr/>
                </a:tc>
                <a:tc>
                  <a:txBody>
                    <a:bodyPr/>
                    <a:lstStyle/>
                    <a:p>
                      <a:r>
                        <a:rPr lang="en-US" sz="1000"/>
                        <a:t>6</a:t>
                      </a:r>
                    </a:p>
                  </a:txBody>
                  <a:tcPr/>
                </a:tc>
                <a:tc>
                  <a:txBody>
                    <a:bodyPr/>
                    <a:lstStyle/>
                    <a:p>
                      <a:r>
                        <a:rPr lang="en-US" sz="1000"/>
                        <a:t>0.4 %</a:t>
                      </a:r>
                    </a:p>
                  </a:txBody>
                  <a:tcPr/>
                </a:tc>
                <a:tc>
                  <a:txBody>
                    <a:bodyPr/>
                    <a:lstStyle/>
                    <a:p>
                      <a:r>
                        <a:rPr lang="en-US" sz="1000"/>
                        <a:t>19</a:t>
                      </a:r>
                    </a:p>
                  </a:txBody>
                  <a:tcPr/>
                </a:tc>
                <a:tc>
                  <a:txBody>
                    <a:bodyPr/>
                    <a:lstStyle/>
                    <a:p>
                      <a:r>
                        <a:rPr lang="en-US" sz="1000"/>
                        <a:t>1.4 %</a:t>
                      </a:r>
                    </a:p>
                  </a:txBody>
                  <a:tcPr/>
                </a:tc>
                <a:extLst>
                  <a:ext uri="{0D108BD9-81ED-4DB2-BD59-A6C34878D82A}">
                    <a16:rowId xmlns:a16="http://schemas.microsoft.com/office/drawing/2014/main" val="666125245"/>
                  </a:ext>
                </a:extLst>
              </a:tr>
            </a:tbl>
          </a:graphicData>
        </a:graphic>
      </p:graphicFrame>
      <p:sp>
        <p:nvSpPr>
          <p:cNvPr id="4" name="Text Placeholder 3">
            <a:extLst>
              <a:ext uri="{FF2B5EF4-FFF2-40B4-BE49-F238E27FC236}">
                <a16:creationId xmlns:a16="http://schemas.microsoft.com/office/drawing/2014/main" id="{A6AEB142-EE06-4413-A1FA-6DA2FE38323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066277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3DAA7-FF2E-49CC-A8B8-0A0AE6B1C01F}"/>
              </a:ext>
            </a:extLst>
          </p:cNvPr>
          <p:cNvSpPr>
            <a:spLocks noGrp="1"/>
          </p:cNvSpPr>
          <p:nvPr>
            <p:ph type="title"/>
          </p:nvPr>
        </p:nvSpPr>
        <p:spPr/>
        <p:txBody>
          <a:bodyPr/>
          <a:lstStyle/>
          <a:p>
            <a:r>
              <a:rPr lang="en-US"/>
              <a:t>Key Metrics Table w. User Post RR | Familienhotel Gasthof Hinteregger</a:t>
            </a:r>
          </a:p>
        </p:txBody>
      </p:sp>
      <p:graphicFrame>
        <p:nvGraphicFramePr>
          <p:cNvPr id="5" name="Table Placeholder 4">
            <a:extLst>
              <a:ext uri="{FF2B5EF4-FFF2-40B4-BE49-F238E27FC236}">
                <a16:creationId xmlns:a16="http://schemas.microsoft.com/office/drawing/2014/main" id="{0432AEAE-D243-48F1-A004-E984681C3285}"/>
              </a:ext>
            </a:extLst>
          </p:cNvPr>
          <p:cNvGraphicFramePr>
            <a:graphicFrameLocks noGrp="1"/>
          </p:cNvGraphicFramePr>
          <p:nvPr>
            <p:ph type="tbl" sz="quarter" idx="13"/>
            <p:extLst>
              <p:ext uri="{D42A27DB-BD31-4B8C-83A1-F6EECF244321}">
                <p14:modId xmlns:p14="http://schemas.microsoft.com/office/powerpoint/2010/main" val="950558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11135324"/>
                    </a:ext>
                  </a:extLst>
                </a:gridCol>
                <a:gridCol w="740664">
                  <a:extLst>
                    <a:ext uri="{9D8B030D-6E8A-4147-A177-3AD203B41FA5}">
                      <a16:colId xmlns:a16="http://schemas.microsoft.com/office/drawing/2014/main" val="1887093955"/>
                    </a:ext>
                  </a:extLst>
                </a:gridCol>
                <a:gridCol w="740664">
                  <a:extLst>
                    <a:ext uri="{9D8B030D-6E8A-4147-A177-3AD203B41FA5}">
                      <a16:colId xmlns:a16="http://schemas.microsoft.com/office/drawing/2014/main" val="2864346143"/>
                    </a:ext>
                  </a:extLst>
                </a:gridCol>
                <a:gridCol w="740664">
                  <a:extLst>
                    <a:ext uri="{9D8B030D-6E8A-4147-A177-3AD203B41FA5}">
                      <a16:colId xmlns:a16="http://schemas.microsoft.com/office/drawing/2014/main" val="1929455812"/>
                    </a:ext>
                  </a:extLst>
                </a:gridCol>
                <a:gridCol w="740664">
                  <a:extLst>
                    <a:ext uri="{9D8B030D-6E8A-4147-A177-3AD203B41FA5}">
                      <a16:colId xmlns:a16="http://schemas.microsoft.com/office/drawing/2014/main" val="3285656369"/>
                    </a:ext>
                  </a:extLst>
                </a:gridCol>
                <a:gridCol w="740664">
                  <a:extLst>
                    <a:ext uri="{9D8B030D-6E8A-4147-A177-3AD203B41FA5}">
                      <a16:colId xmlns:a16="http://schemas.microsoft.com/office/drawing/2014/main" val="3529697349"/>
                    </a:ext>
                  </a:extLst>
                </a:gridCol>
                <a:gridCol w="740664">
                  <a:extLst>
                    <a:ext uri="{9D8B030D-6E8A-4147-A177-3AD203B41FA5}">
                      <a16:colId xmlns:a16="http://schemas.microsoft.com/office/drawing/2014/main" val="2245833602"/>
                    </a:ext>
                  </a:extLst>
                </a:gridCol>
                <a:gridCol w="740664">
                  <a:extLst>
                    <a:ext uri="{9D8B030D-6E8A-4147-A177-3AD203B41FA5}">
                      <a16:colId xmlns:a16="http://schemas.microsoft.com/office/drawing/2014/main" val="1783613734"/>
                    </a:ext>
                  </a:extLst>
                </a:gridCol>
                <a:gridCol w="740664">
                  <a:extLst>
                    <a:ext uri="{9D8B030D-6E8A-4147-A177-3AD203B41FA5}">
                      <a16:colId xmlns:a16="http://schemas.microsoft.com/office/drawing/2014/main" val="2670707014"/>
                    </a:ext>
                  </a:extLst>
                </a:gridCol>
                <a:gridCol w="740664">
                  <a:extLst>
                    <a:ext uri="{9D8B030D-6E8A-4147-A177-3AD203B41FA5}">
                      <a16:colId xmlns:a16="http://schemas.microsoft.com/office/drawing/2014/main" val="207847094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53287262"/>
                  </a:ext>
                </a:extLst>
              </a:tr>
              <a:tr h="370840">
                <a:tc>
                  <a:txBody>
                    <a:bodyPr/>
                    <a:lstStyle/>
                    <a:p>
                      <a:r>
                        <a:rPr lang="en-US" sz="1000"/>
                        <a:t>Familienhotel Gasthof Hinteregger</a:t>
                      </a:r>
                    </a:p>
                  </a:txBody>
                  <a:tcPr/>
                </a:tc>
                <a:tc>
                  <a:txBody>
                    <a:bodyPr/>
                    <a:lstStyle/>
                    <a:p>
                      <a:r>
                        <a:rPr lang="en-US" sz="1000"/>
                        <a:t>1343</a:t>
                      </a:r>
                    </a:p>
                  </a:txBody>
                  <a:tcPr/>
                </a:tc>
                <a:tc>
                  <a:txBody>
                    <a:bodyPr/>
                    <a:lstStyle/>
                    <a:p>
                      <a:r>
                        <a:rPr lang="en-US" sz="1000"/>
                        <a:t>20</a:t>
                      </a:r>
                    </a:p>
                  </a:txBody>
                  <a:tcPr/>
                </a:tc>
                <a:tc>
                  <a:txBody>
                    <a:bodyPr/>
                    <a:lstStyle/>
                    <a:p>
                      <a:r>
                        <a:rPr lang="en-US" sz="1000"/>
                        <a:t>16</a:t>
                      </a:r>
                    </a:p>
                  </a:txBody>
                  <a:tcPr/>
                </a:tc>
                <a:tc>
                  <a:txBody>
                    <a:bodyPr/>
                    <a:lstStyle/>
                    <a:p>
                      <a:r>
                        <a:rPr lang="en-US" sz="1000"/>
                        <a:t>604</a:t>
                      </a:r>
                    </a:p>
                  </a:txBody>
                  <a:tcPr/>
                </a:tc>
                <a:tc>
                  <a:txBody>
                    <a:bodyPr/>
                    <a:lstStyle/>
                    <a:p>
                      <a:r>
                        <a:rPr lang="en-US" sz="1000"/>
                        <a:t>27</a:t>
                      </a:r>
                    </a:p>
                  </a:txBody>
                  <a:tcPr/>
                </a:tc>
                <a:tc>
                  <a:txBody>
                    <a:bodyPr/>
                    <a:lstStyle/>
                    <a:p>
                      <a:r>
                        <a:rPr lang="en-US" sz="1000"/>
                        <a:t>51</a:t>
                      </a:r>
                    </a:p>
                  </a:txBody>
                  <a:tcPr/>
                </a:tc>
                <a:tc>
                  <a:txBody>
                    <a:bodyPr/>
                    <a:lstStyle/>
                    <a:p>
                      <a:r>
                        <a:rPr lang="en-US" sz="1000"/>
                        <a:t>0</a:t>
                      </a:r>
                    </a:p>
                  </a:txBody>
                  <a:tcPr/>
                </a:tc>
                <a:tc>
                  <a:txBody>
                    <a:bodyPr/>
                    <a:lstStyle/>
                    <a:p>
                      <a:r>
                        <a:rPr lang="en-US" sz="1000"/>
                        <a:t>3.1977 %</a:t>
                      </a:r>
                    </a:p>
                  </a:txBody>
                  <a:tcPr/>
                </a:tc>
                <a:tc>
                  <a:txBody>
                    <a:bodyPr/>
                    <a:lstStyle/>
                    <a:p>
                      <a:r>
                        <a:rPr lang="en-US" sz="1000"/>
                        <a:t>0.0 %</a:t>
                      </a:r>
                    </a:p>
                  </a:txBody>
                  <a:tcPr/>
                </a:tc>
                <a:extLst>
                  <a:ext uri="{0D108BD9-81ED-4DB2-BD59-A6C34878D82A}">
                    <a16:rowId xmlns:a16="http://schemas.microsoft.com/office/drawing/2014/main" val="1812530239"/>
                  </a:ext>
                </a:extLst>
              </a:tr>
            </a:tbl>
          </a:graphicData>
        </a:graphic>
      </p:graphicFrame>
      <p:sp>
        <p:nvSpPr>
          <p:cNvPr id="4" name="Text Placeholder 3">
            <a:extLst>
              <a:ext uri="{FF2B5EF4-FFF2-40B4-BE49-F238E27FC236}">
                <a16:creationId xmlns:a16="http://schemas.microsoft.com/office/drawing/2014/main" id="{A6895B35-9137-4F66-995F-BEDC1C697E97}"/>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769910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E29E4-87F7-4DB8-A7A3-FA57A3B16E39}"/>
              </a:ext>
            </a:extLst>
          </p:cNvPr>
          <p:cNvSpPr>
            <a:spLocks noGrp="1"/>
          </p:cNvSpPr>
          <p:nvPr>
            <p:ph type="title"/>
          </p:nvPr>
        </p:nvSpPr>
        <p:spPr/>
        <p:txBody>
          <a:bodyPr/>
          <a:lstStyle/>
          <a:p>
            <a:r>
              <a:rPr lang="en-US"/>
              <a:t>Facebook Fans Total | Familienhotel Gasthof Hinteregger</a:t>
            </a:r>
          </a:p>
        </p:txBody>
      </p:sp>
      <p:graphicFrame>
        <p:nvGraphicFramePr>
          <p:cNvPr id="6" name="Chart Placeholder 5">
            <a:extLst>
              <a:ext uri="{FF2B5EF4-FFF2-40B4-BE49-F238E27FC236}">
                <a16:creationId xmlns:a16="http://schemas.microsoft.com/office/drawing/2014/main" id="{D343C05B-5945-4BE4-A421-EA5BD3C9EAFF}"/>
              </a:ext>
            </a:extLst>
          </p:cNvPr>
          <p:cNvGraphicFramePr>
            <a:graphicFrameLocks noGrp="1"/>
          </p:cNvGraphicFramePr>
          <p:nvPr>
            <p:ph type="chart" sz="quarter" idx="13"/>
            <p:extLst>
              <p:ext uri="{D42A27DB-BD31-4B8C-83A1-F6EECF244321}">
                <p14:modId xmlns:p14="http://schemas.microsoft.com/office/powerpoint/2010/main" val="12339105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4E7E19-66E4-4049-B060-77A8F3091EF0}"/>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474CA891-C962-41B4-A181-7688FBF1FB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5806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DC8EE-7ACC-4B1E-A56A-5C6C03338521}"/>
              </a:ext>
            </a:extLst>
          </p:cNvPr>
          <p:cNvSpPr>
            <a:spLocks noGrp="1"/>
          </p:cNvSpPr>
          <p:nvPr>
            <p:ph type="title"/>
          </p:nvPr>
        </p:nvSpPr>
        <p:spPr/>
        <p:txBody>
          <a:bodyPr/>
          <a:lstStyle/>
          <a:p>
            <a:r>
              <a:rPr lang="de-DE"/>
              <a:t>Eigene Beiträge (Postings) | Familienhotel Gasthof Hinteregger - 1 of 8</a:t>
            </a:r>
            <a:endParaRPr lang="en-US"/>
          </a:p>
        </p:txBody>
      </p:sp>
      <p:graphicFrame>
        <p:nvGraphicFramePr>
          <p:cNvPr id="5" name="Table Placeholder 4">
            <a:extLst>
              <a:ext uri="{FF2B5EF4-FFF2-40B4-BE49-F238E27FC236}">
                <a16:creationId xmlns:a16="http://schemas.microsoft.com/office/drawing/2014/main" id="{E6AEAFA6-6971-4819-8BA0-9CA8A0764AA4}"/>
              </a:ext>
            </a:extLst>
          </p:cNvPr>
          <p:cNvGraphicFramePr>
            <a:graphicFrameLocks noGrp="1"/>
          </p:cNvGraphicFramePr>
          <p:nvPr>
            <p:ph type="tbl" sz="quarter" idx="13"/>
            <p:extLst>
              <p:ext uri="{D42A27DB-BD31-4B8C-83A1-F6EECF244321}">
                <p14:modId xmlns:p14="http://schemas.microsoft.com/office/powerpoint/2010/main" val="3008722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81270900"/>
                    </a:ext>
                  </a:extLst>
                </a:gridCol>
                <a:gridCol w="658368">
                  <a:extLst>
                    <a:ext uri="{9D8B030D-6E8A-4147-A177-3AD203B41FA5}">
                      <a16:colId xmlns:a16="http://schemas.microsoft.com/office/drawing/2014/main" val="4100457136"/>
                    </a:ext>
                  </a:extLst>
                </a:gridCol>
                <a:gridCol w="658368">
                  <a:extLst>
                    <a:ext uri="{9D8B030D-6E8A-4147-A177-3AD203B41FA5}">
                      <a16:colId xmlns:a16="http://schemas.microsoft.com/office/drawing/2014/main" val="260019513"/>
                    </a:ext>
                  </a:extLst>
                </a:gridCol>
                <a:gridCol w="658368">
                  <a:extLst>
                    <a:ext uri="{9D8B030D-6E8A-4147-A177-3AD203B41FA5}">
                      <a16:colId xmlns:a16="http://schemas.microsoft.com/office/drawing/2014/main" val="612621733"/>
                    </a:ext>
                  </a:extLst>
                </a:gridCol>
                <a:gridCol w="658368">
                  <a:extLst>
                    <a:ext uri="{9D8B030D-6E8A-4147-A177-3AD203B41FA5}">
                      <a16:colId xmlns:a16="http://schemas.microsoft.com/office/drawing/2014/main" val="322559096"/>
                    </a:ext>
                  </a:extLst>
                </a:gridCol>
                <a:gridCol w="658368">
                  <a:extLst>
                    <a:ext uri="{9D8B030D-6E8A-4147-A177-3AD203B41FA5}">
                      <a16:colId xmlns:a16="http://schemas.microsoft.com/office/drawing/2014/main" val="3974252835"/>
                    </a:ext>
                  </a:extLst>
                </a:gridCol>
                <a:gridCol w="658368">
                  <a:extLst>
                    <a:ext uri="{9D8B030D-6E8A-4147-A177-3AD203B41FA5}">
                      <a16:colId xmlns:a16="http://schemas.microsoft.com/office/drawing/2014/main" val="3516456260"/>
                    </a:ext>
                  </a:extLst>
                </a:gridCol>
                <a:gridCol w="658368">
                  <a:extLst>
                    <a:ext uri="{9D8B030D-6E8A-4147-A177-3AD203B41FA5}">
                      <a16:colId xmlns:a16="http://schemas.microsoft.com/office/drawing/2014/main" val="611290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6433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Familienhotel Gasthof Hinteregger - 2018-07-31 10:40:15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84770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- 2018-07-28 08:30:13 </a:t>
                      </a:r>
                      <a:r>
                        <a:rPr kumimoji="0" lang="de-DE" sz="1000" b="0" i="0" u="none" strike="noStrike" kern="1200" cap="none" spc="0" normalizeH="0" baseline="0" noProof="0">
                          <a:ln>
                            <a:noFill/>
                          </a:ln>
                          <a:solidFill>
                            <a:prstClr val="black"/>
                          </a:solidFill>
                          <a:effectLst/>
                          <a:uLnTx/>
                          <a:uFillTx/>
                          <a:latin typeface="+mn-lt"/>
                          <a:ea typeface="+mn-ea"/>
                          <a:cs typeface="+mn-cs"/>
                        </a:rPr>
                        <a:t> 
 Endlich Wochenende! 
Und was habt ihr vor? Geht jemand wandern? Hier haben wir ein paar schöne Wandertouren im Biosphärenpark Nockberge für euch. Wir wünschen euch allen ein tolles Wochenende und senden liebe Grüße aus dem schönen St.Oswald!
Die Familie Hinteregger 
https://www.gasthof-hinteregger.at/unsere-lieblingstouren/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8600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- 2018-07-27 11:48:11 </a:t>
                      </a:r>
                      <a:r>
                        <a:rPr kumimoji="0" lang="de-DE" sz="1000" b="0" i="0" u="none" strike="noStrike" kern="1200" cap="none" spc="0" normalizeH="0" baseline="0" noProof="0">
                          <a:ln>
                            <a:noFill/>
                          </a:ln>
                          <a:solidFill>
                            <a:prstClr val="black"/>
                          </a:solidFill>
                          <a:effectLst/>
                          <a:uLnTx/>
                          <a:uFillTx/>
                          <a:latin typeface="+mn-lt"/>
                          <a:ea typeface="+mn-ea"/>
                          <a:cs typeface="+mn-cs"/>
                        </a:rPr>
                        <a:t> 
 Wir schenken euch wieder einmal 15 Sekunden Auszeit und wünschen euch ein schönes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46633610"/>
                  </a:ext>
                </a:extLst>
              </a:tr>
            </a:tbl>
          </a:graphicData>
        </a:graphic>
      </p:graphicFrame>
      <p:sp>
        <p:nvSpPr>
          <p:cNvPr id="4" name="Text Placeholder 3">
            <a:extLst>
              <a:ext uri="{FF2B5EF4-FFF2-40B4-BE49-F238E27FC236}">
                <a16:creationId xmlns:a16="http://schemas.microsoft.com/office/drawing/2014/main" id="{FBEB2162-BFBB-4975-9D0D-DEC7BDE2FF6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7890278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02F18-0B9A-4E32-B88C-4FBD1DFFC81D}"/>
              </a:ext>
            </a:extLst>
          </p:cNvPr>
          <p:cNvSpPr>
            <a:spLocks noGrp="1"/>
          </p:cNvSpPr>
          <p:nvPr>
            <p:ph type="title"/>
          </p:nvPr>
        </p:nvSpPr>
        <p:spPr/>
        <p:txBody>
          <a:bodyPr/>
          <a:lstStyle/>
          <a:p>
            <a:r>
              <a:rPr lang="de-DE"/>
              <a:t>Eigene Beiträge (Postings) | Familienhotel Gasthof Hinteregger - 2 of 8</a:t>
            </a:r>
            <a:endParaRPr lang="en-US"/>
          </a:p>
        </p:txBody>
      </p:sp>
      <p:graphicFrame>
        <p:nvGraphicFramePr>
          <p:cNvPr id="5" name="Table Placeholder 4">
            <a:extLst>
              <a:ext uri="{FF2B5EF4-FFF2-40B4-BE49-F238E27FC236}">
                <a16:creationId xmlns:a16="http://schemas.microsoft.com/office/drawing/2014/main" id="{28E5BE07-6286-45FC-8A2F-38D796B80495}"/>
              </a:ext>
            </a:extLst>
          </p:cNvPr>
          <p:cNvGraphicFramePr>
            <a:graphicFrameLocks noGrp="1"/>
          </p:cNvGraphicFramePr>
          <p:nvPr>
            <p:ph type="tbl" sz="quarter" idx="13"/>
            <p:extLst>
              <p:ext uri="{D42A27DB-BD31-4B8C-83A1-F6EECF244321}">
                <p14:modId xmlns:p14="http://schemas.microsoft.com/office/powerpoint/2010/main" val="954892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81310758"/>
                    </a:ext>
                  </a:extLst>
                </a:gridCol>
                <a:gridCol w="658368">
                  <a:extLst>
                    <a:ext uri="{9D8B030D-6E8A-4147-A177-3AD203B41FA5}">
                      <a16:colId xmlns:a16="http://schemas.microsoft.com/office/drawing/2014/main" val="3104565026"/>
                    </a:ext>
                  </a:extLst>
                </a:gridCol>
                <a:gridCol w="658368">
                  <a:extLst>
                    <a:ext uri="{9D8B030D-6E8A-4147-A177-3AD203B41FA5}">
                      <a16:colId xmlns:a16="http://schemas.microsoft.com/office/drawing/2014/main" val="174811676"/>
                    </a:ext>
                  </a:extLst>
                </a:gridCol>
                <a:gridCol w="658368">
                  <a:extLst>
                    <a:ext uri="{9D8B030D-6E8A-4147-A177-3AD203B41FA5}">
                      <a16:colId xmlns:a16="http://schemas.microsoft.com/office/drawing/2014/main" val="2938070790"/>
                    </a:ext>
                  </a:extLst>
                </a:gridCol>
                <a:gridCol w="658368">
                  <a:extLst>
                    <a:ext uri="{9D8B030D-6E8A-4147-A177-3AD203B41FA5}">
                      <a16:colId xmlns:a16="http://schemas.microsoft.com/office/drawing/2014/main" val="4169448630"/>
                    </a:ext>
                  </a:extLst>
                </a:gridCol>
                <a:gridCol w="658368">
                  <a:extLst>
                    <a:ext uri="{9D8B030D-6E8A-4147-A177-3AD203B41FA5}">
                      <a16:colId xmlns:a16="http://schemas.microsoft.com/office/drawing/2014/main" val="412199766"/>
                    </a:ext>
                  </a:extLst>
                </a:gridCol>
                <a:gridCol w="658368">
                  <a:extLst>
                    <a:ext uri="{9D8B030D-6E8A-4147-A177-3AD203B41FA5}">
                      <a16:colId xmlns:a16="http://schemas.microsoft.com/office/drawing/2014/main" val="3682978605"/>
                    </a:ext>
                  </a:extLst>
                </a:gridCol>
                <a:gridCol w="658368">
                  <a:extLst>
                    <a:ext uri="{9D8B030D-6E8A-4147-A177-3AD203B41FA5}">
                      <a16:colId xmlns:a16="http://schemas.microsoft.com/office/drawing/2014/main" val="2243299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36608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- 2018-07-25 12:52:21 </a:t>
                      </a:r>
                      <a:r>
                        <a:rPr kumimoji="0" lang="de-DE" sz="1000" b="0" i="0" u="none" strike="noStrike" kern="1200" cap="none" spc="0" normalizeH="0" baseline="0" noProof="0">
                          <a:ln>
                            <a:noFill/>
                          </a:ln>
                          <a:solidFill>
                            <a:prstClr val="black"/>
                          </a:solidFill>
                          <a:effectLst/>
                          <a:uLnTx/>
                          <a:uFillTx/>
                          <a:latin typeface="+mn-lt"/>
                          <a:ea typeface="+mn-ea"/>
                          <a:cs typeface="+mn-cs"/>
                        </a:rPr>
                        <a:t> 
 Im Sommer ists Zeit für die Heuarbeit oder "dos Heign" wie wir so schön  sagen. Auch heute wird gerade wieder fleissig das frische Heu für den langen Winter eingefahren.
Dieses kleine Video ist vor fast genau einem Jahr entstanden und wir möchten es euch gerne noch einmal zeigen. Vielleicht hats ja der / die ein oder andere doch noch nicht gesehen.
Heign beim Hinteregger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65790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- 2018-07-23 16:08:33 </a:t>
                      </a:r>
                      <a:r>
                        <a:rPr kumimoji="0" lang="de-DE" sz="1000" b="0" i="0" u="none" strike="noStrike" kern="1200" cap="none" spc="0" normalizeH="0" baseline="0" noProof="0">
                          <a:ln>
                            <a:noFill/>
                          </a:ln>
                          <a:solidFill>
                            <a:prstClr val="black"/>
                          </a:solidFill>
                          <a:effectLst/>
                          <a:uLnTx/>
                          <a:uFillTx/>
                          <a:latin typeface="+mn-lt"/>
                          <a:ea typeface="+mn-ea"/>
                          <a:cs typeface="+mn-cs"/>
                        </a:rPr>
                        <a:t> 
 Montag ist unser Familientag! Am Montag ist unser Restaurant geschlossen. Fast alle haben heute ihren freien Tag. Wir genießen ihn mit unseren süßen kleinen Kätzchen! Wir wünschen euch allen einen schönen Montag Nachmittag!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2303882"/>
                  </a:ext>
                </a:extLst>
              </a:tr>
            </a:tbl>
          </a:graphicData>
        </a:graphic>
      </p:graphicFrame>
      <p:sp>
        <p:nvSpPr>
          <p:cNvPr id="4" name="Text Placeholder 3">
            <a:extLst>
              <a:ext uri="{FF2B5EF4-FFF2-40B4-BE49-F238E27FC236}">
                <a16:creationId xmlns:a16="http://schemas.microsoft.com/office/drawing/2014/main" id="{715FA6E2-C956-48EC-AA0C-796B663B828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266924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0546F-9295-4D61-A828-179D8273F440}"/>
              </a:ext>
            </a:extLst>
          </p:cNvPr>
          <p:cNvSpPr>
            <a:spLocks noGrp="1"/>
          </p:cNvSpPr>
          <p:nvPr>
            <p:ph type="title"/>
          </p:nvPr>
        </p:nvSpPr>
        <p:spPr/>
        <p:txBody>
          <a:bodyPr/>
          <a:lstStyle/>
          <a:p>
            <a:r>
              <a:rPr lang="de-DE"/>
              <a:t>Eigene Beiträge (Postings) | Familienhotel Gasthof Hinteregger - 3 of 8</a:t>
            </a:r>
            <a:endParaRPr lang="en-US"/>
          </a:p>
        </p:txBody>
      </p:sp>
      <p:graphicFrame>
        <p:nvGraphicFramePr>
          <p:cNvPr id="5" name="Table Placeholder 4">
            <a:extLst>
              <a:ext uri="{FF2B5EF4-FFF2-40B4-BE49-F238E27FC236}">
                <a16:creationId xmlns:a16="http://schemas.microsoft.com/office/drawing/2014/main" id="{045BEAB2-8966-4F3F-8934-E05AB6C73AFF}"/>
              </a:ext>
            </a:extLst>
          </p:cNvPr>
          <p:cNvGraphicFramePr>
            <a:graphicFrameLocks noGrp="1"/>
          </p:cNvGraphicFramePr>
          <p:nvPr>
            <p:ph type="tbl" sz="quarter" idx="13"/>
            <p:extLst>
              <p:ext uri="{D42A27DB-BD31-4B8C-83A1-F6EECF244321}">
                <p14:modId xmlns:p14="http://schemas.microsoft.com/office/powerpoint/2010/main" val="3899139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81517024"/>
                    </a:ext>
                  </a:extLst>
                </a:gridCol>
                <a:gridCol w="658368">
                  <a:extLst>
                    <a:ext uri="{9D8B030D-6E8A-4147-A177-3AD203B41FA5}">
                      <a16:colId xmlns:a16="http://schemas.microsoft.com/office/drawing/2014/main" val="3348614446"/>
                    </a:ext>
                  </a:extLst>
                </a:gridCol>
                <a:gridCol w="658368">
                  <a:extLst>
                    <a:ext uri="{9D8B030D-6E8A-4147-A177-3AD203B41FA5}">
                      <a16:colId xmlns:a16="http://schemas.microsoft.com/office/drawing/2014/main" val="3800058135"/>
                    </a:ext>
                  </a:extLst>
                </a:gridCol>
                <a:gridCol w="658368">
                  <a:extLst>
                    <a:ext uri="{9D8B030D-6E8A-4147-A177-3AD203B41FA5}">
                      <a16:colId xmlns:a16="http://schemas.microsoft.com/office/drawing/2014/main" val="111169978"/>
                    </a:ext>
                  </a:extLst>
                </a:gridCol>
                <a:gridCol w="658368">
                  <a:extLst>
                    <a:ext uri="{9D8B030D-6E8A-4147-A177-3AD203B41FA5}">
                      <a16:colId xmlns:a16="http://schemas.microsoft.com/office/drawing/2014/main" val="21557400"/>
                    </a:ext>
                  </a:extLst>
                </a:gridCol>
                <a:gridCol w="658368">
                  <a:extLst>
                    <a:ext uri="{9D8B030D-6E8A-4147-A177-3AD203B41FA5}">
                      <a16:colId xmlns:a16="http://schemas.microsoft.com/office/drawing/2014/main" val="3531884043"/>
                    </a:ext>
                  </a:extLst>
                </a:gridCol>
                <a:gridCol w="658368">
                  <a:extLst>
                    <a:ext uri="{9D8B030D-6E8A-4147-A177-3AD203B41FA5}">
                      <a16:colId xmlns:a16="http://schemas.microsoft.com/office/drawing/2014/main" val="869883664"/>
                    </a:ext>
                  </a:extLst>
                </a:gridCol>
                <a:gridCol w="658368">
                  <a:extLst>
                    <a:ext uri="{9D8B030D-6E8A-4147-A177-3AD203B41FA5}">
                      <a16:colId xmlns:a16="http://schemas.microsoft.com/office/drawing/2014/main" val="307277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75875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- 2018-07-20 09:22:14 </a:t>
                      </a:r>
                      <a:r>
                        <a:rPr kumimoji="0" lang="de-DE" sz="1000" b="0" i="0" u="none" strike="noStrike" kern="1200" cap="none" spc="0" normalizeH="0" baseline="0" noProof="0">
                          <a:ln>
                            <a:noFill/>
                          </a:ln>
                          <a:solidFill>
                            <a:prstClr val="black"/>
                          </a:solidFill>
                          <a:effectLst/>
                          <a:uLnTx/>
                          <a:uFillTx/>
                          <a:latin typeface="+mn-lt"/>
                          <a:ea typeface="+mn-ea"/>
                          <a:cs typeface="+mn-cs"/>
                        </a:rPr>
                        <a:t> 
 Der gestrige Abend in unserem „Theaterstadl“ war wieder einmal ein voller Erfolg für die LSG BKK und ihr Theaterstück ERDE!
Wir hatten auch den ORF zu Gast!
Einen Bericht darüber, könnt ihr schon Heute Abend, in Kärnten Heute um 19:00 sehen!
Nachzusehen in der Mediathek:
https://tvthek.orf.at/profile/Kaernten-heute/70022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3015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- 2018-07-19 14:55:09 </a:t>
                      </a:r>
                      <a:r>
                        <a:rPr kumimoji="0" lang="de-DE" sz="1000" b="0" i="0" u="none" strike="noStrike" kern="1200" cap="none" spc="0" normalizeH="0" baseline="0" noProof="0">
                          <a:ln>
                            <a:noFill/>
                          </a:ln>
                          <a:solidFill>
                            <a:prstClr val="black"/>
                          </a:solidFill>
                          <a:effectLst/>
                          <a:uLnTx/>
                          <a:uFillTx/>
                          <a:latin typeface="+mn-lt"/>
                          <a:ea typeface="+mn-ea"/>
                          <a:cs typeface="+mn-cs"/>
                        </a:rPr>
                        <a:t> 
 Heute geht es wieder weiter mit der vierten Vorstellung von ERDE in unserem Stadl! LSG BKK
Der ORF hat sich heute auch angekündigt. 
Wir wünschen allen Besuchern einen tollen Abend!
Die Familie Hinteregger
https://tinyurl.com/y7ocg9xv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1845148"/>
                  </a:ext>
                </a:extLst>
              </a:tr>
            </a:tbl>
          </a:graphicData>
        </a:graphic>
      </p:graphicFrame>
      <p:sp>
        <p:nvSpPr>
          <p:cNvPr id="4" name="Text Placeholder 3">
            <a:extLst>
              <a:ext uri="{FF2B5EF4-FFF2-40B4-BE49-F238E27FC236}">
                <a16:creationId xmlns:a16="http://schemas.microsoft.com/office/drawing/2014/main" id="{00D9571D-7C0F-4F1A-8694-3A08D11E83E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4994905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6A4B9-0A50-4139-90C5-37FD0975282D}"/>
              </a:ext>
            </a:extLst>
          </p:cNvPr>
          <p:cNvSpPr>
            <a:spLocks noGrp="1"/>
          </p:cNvSpPr>
          <p:nvPr>
            <p:ph type="title"/>
          </p:nvPr>
        </p:nvSpPr>
        <p:spPr/>
        <p:txBody>
          <a:bodyPr/>
          <a:lstStyle/>
          <a:p>
            <a:r>
              <a:rPr lang="de-DE"/>
              <a:t>Eigene Beiträge (Postings) | Familienhotel Gasthof Hinteregger - 4 of 8</a:t>
            </a:r>
            <a:endParaRPr lang="en-US"/>
          </a:p>
        </p:txBody>
      </p:sp>
      <p:graphicFrame>
        <p:nvGraphicFramePr>
          <p:cNvPr id="5" name="Table Placeholder 4">
            <a:extLst>
              <a:ext uri="{FF2B5EF4-FFF2-40B4-BE49-F238E27FC236}">
                <a16:creationId xmlns:a16="http://schemas.microsoft.com/office/drawing/2014/main" id="{174C1D4D-44E0-4D0A-9FAA-9486F45D0903}"/>
              </a:ext>
            </a:extLst>
          </p:cNvPr>
          <p:cNvGraphicFramePr>
            <a:graphicFrameLocks noGrp="1"/>
          </p:cNvGraphicFramePr>
          <p:nvPr>
            <p:ph type="tbl" sz="quarter" idx="13"/>
            <p:extLst>
              <p:ext uri="{D42A27DB-BD31-4B8C-83A1-F6EECF244321}">
                <p14:modId xmlns:p14="http://schemas.microsoft.com/office/powerpoint/2010/main" val="2613384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33866367"/>
                    </a:ext>
                  </a:extLst>
                </a:gridCol>
                <a:gridCol w="658368">
                  <a:extLst>
                    <a:ext uri="{9D8B030D-6E8A-4147-A177-3AD203B41FA5}">
                      <a16:colId xmlns:a16="http://schemas.microsoft.com/office/drawing/2014/main" val="3898007518"/>
                    </a:ext>
                  </a:extLst>
                </a:gridCol>
                <a:gridCol w="658368">
                  <a:extLst>
                    <a:ext uri="{9D8B030D-6E8A-4147-A177-3AD203B41FA5}">
                      <a16:colId xmlns:a16="http://schemas.microsoft.com/office/drawing/2014/main" val="730243820"/>
                    </a:ext>
                  </a:extLst>
                </a:gridCol>
                <a:gridCol w="658368">
                  <a:extLst>
                    <a:ext uri="{9D8B030D-6E8A-4147-A177-3AD203B41FA5}">
                      <a16:colId xmlns:a16="http://schemas.microsoft.com/office/drawing/2014/main" val="2114249425"/>
                    </a:ext>
                  </a:extLst>
                </a:gridCol>
                <a:gridCol w="658368">
                  <a:extLst>
                    <a:ext uri="{9D8B030D-6E8A-4147-A177-3AD203B41FA5}">
                      <a16:colId xmlns:a16="http://schemas.microsoft.com/office/drawing/2014/main" val="3887080545"/>
                    </a:ext>
                  </a:extLst>
                </a:gridCol>
                <a:gridCol w="658368">
                  <a:extLst>
                    <a:ext uri="{9D8B030D-6E8A-4147-A177-3AD203B41FA5}">
                      <a16:colId xmlns:a16="http://schemas.microsoft.com/office/drawing/2014/main" val="779832730"/>
                    </a:ext>
                  </a:extLst>
                </a:gridCol>
                <a:gridCol w="658368">
                  <a:extLst>
                    <a:ext uri="{9D8B030D-6E8A-4147-A177-3AD203B41FA5}">
                      <a16:colId xmlns:a16="http://schemas.microsoft.com/office/drawing/2014/main" val="878455356"/>
                    </a:ext>
                  </a:extLst>
                </a:gridCol>
                <a:gridCol w="658368">
                  <a:extLst>
                    <a:ext uri="{9D8B030D-6E8A-4147-A177-3AD203B41FA5}">
                      <a16:colId xmlns:a16="http://schemas.microsoft.com/office/drawing/2014/main" val="337492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80606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- 2018-07-18 11:37:55 </a:t>
                      </a:r>
                      <a:r>
                        <a:rPr kumimoji="0" lang="de-DE" sz="1000" b="0" i="0" u="none" strike="noStrike" kern="1200" cap="none" spc="0" normalizeH="0" baseline="0" noProof="0">
                          <a:ln>
                            <a:noFill/>
                          </a:ln>
                          <a:solidFill>
                            <a:prstClr val="black"/>
                          </a:solidFill>
                          <a:effectLst/>
                          <a:uLnTx/>
                          <a:uFillTx/>
                          <a:latin typeface="+mn-lt"/>
                          <a:ea typeface="+mn-ea"/>
                          <a:cs typeface="+mn-cs"/>
                        </a:rPr>
                        <a:t> 
 Wen haben wir denn da?
Unser Bio- und Auszeithof hat wieder zwei neue Bewohner bekommen!
Willkommen beim Hinteregger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91106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- 2018-07-14 13:53:26 </a:t>
                      </a:r>
                      <a:r>
                        <a:rPr kumimoji="0" lang="de-DE" sz="1000" b="0" i="0" u="none" strike="noStrike" kern="1200" cap="none" spc="0" normalizeH="0" baseline="0" noProof="0">
                          <a:ln>
                            <a:noFill/>
                          </a:ln>
                          <a:solidFill>
                            <a:prstClr val="black"/>
                          </a:solidFill>
                          <a:effectLst/>
                          <a:uLnTx/>
                          <a:uFillTx/>
                          <a:latin typeface="+mn-lt"/>
                          <a:ea typeface="+mn-ea"/>
                          <a:cs typeface="+mn-cs"/>
                        </a:rPr>
                        <a:t> 
 Wir sind Stolz ein Teil des UNESCO's Man and Biosphere Programme #proudtoshare  sein zu können. Dieses Video wurde als eines von 20 weltweit produzierten Biosphärenpark Videos ausgewählt. Es wird zukünftig in New York und auf Sumatra während einer UNESCO Tagung  präsentiert. 
Wir würden uns freuen, wenn ihr es auch teilen könntet!
Biosphärenpark Nockberge UNESCO Familienhotel Gasthof Hinteregger Kärnten - Lust am Leben Urlaub in Österreich Urlaub am Bauernhof in Österreich Green Care - Wo Menschen aufblühen Schule am Bauernhof Österreich Region Bad Kleinkirchheim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87972543"/>
                  </a:ext>
                </a:extLst>
              </a:tr>
            </a:tbl>
          </a:graphicData>
        </a:graphic>
      </p:graphicFrame>
      <p:sp>
        <p:nvSpPr>
          <p:cNvPr id="4" name="Text Placeholder 3">
            <a:extLst>
              <a:ext uri="{FF2B5EF4-FFF2-40B4-BE49-F238E27FC236}">
                <a16:creationId xmlns:a16="http://schemas.microsoft.com/office/drawing/2014/main" id="{5DCAA215-7DA7-4AC1-A452-FF5F4B94E0AE}"/>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122542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B9C3E-FB7A-458F-9657-A7E00D97C5E4}"/>
              </a:ext>
            </a:extLst>
          </p:cNvPr>
          <p:cNvSpPr>
            <a:spLocks noGrp="1"/>
          </p:cNvSpPr>
          <p:nvPr>
            <p:ph type="title"/>
          </p:nvPr>
        </p:nvSpPr>
        <p:spPr/>
        <p:txBody>
          <a:bodyPr/>
          <a:lstStyle/>
          <a:p>
            <a:r>
              <a:rPr lang="de-DE"/>
              <a:t>Eigene Beiträge (Postings) | Familienhotel Gasthof Hinteregger - 5 of 8</a:t>
            </a:r>
            <a:endParaRPr lang="en-US"/>
          </a:p>
        </p:txBody>
      </p:sp>
      <p:graphicFrame>
        <p:nvGraphicFramePr>
          <p:cNvPr id="5" name="Table Placeholder 4">
            <a:extLst>
              <a:ext uri="{FF2B5EF4-FFF2-40B4-BE49-F238E27FC236}">
                <a16:creationId xmlns:a16="http://schemas.microsoft.com/office/drawing/2014/main" id="{10A294B5-6D33-47C6-937A-FD37D476B7FF}"/>
              </a:ext>
            </a:extLst>
          </p:cNvPr>
          <p:cNvGraphicFramePr>
            <a:graphicFrameLocks noGrp="1"/>
          </p:cNvGraphicFramePr>
          <p:nvPr>
            <p:ph type="tbl" sz="quarter" idx="13"/>
            <p:extLst>
              <p:ext uri="{D42A27DB-BD31-4B8C-83A1-F6EECF244321}">
                <p14:modId xmlns:p14="http://schemas.microsoft.com/office/powerpoint/2010/main" val="1777823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4702043"/>
                    </a:ext>
                  </a:extLst>
                </a:gridCol>
                <a:gridCol w="658368">
                  <a:extLst>
                    <a:ext uri="{9D8B030D-6E8A-4147-A177-3AD203B41FA5}">
                      <a16:colId xmlns:a16="http://schemas.microsoft.com/office/drawing/2014/main" val="2253981719"/>
                    </a:ext>
                  </a:extLst>
                </a:gridCol>
                <a:gridCol w="658368">
                  <a:extLst>
                    <a:ext uri="{9D8B030D-6E8A-4147-A177-3AD203B41FA5}">
                      <a16:colId xmlns:a16="http://schemas.microsoft.com/office/drawing/2014/main" val="206654581"/>
                    </a:ext>
                  </a:extLst>
                </a:gridCol>
                <a:gridCol w="658368">
                  <a:extLst>
                    <a:ext uri="{9D8B030D-6E8A-4147-A177-3AD203B41FA5}">
                      <a16:colId xmlns:a16="http://schemas.microsoft.com/office/drawing/2014/main" val="3512341825"/>
                    </a:ext>
                  </a:extLst>
                </a:gridCol>
                <a:gridCol w="658368">
                  <a:extLst>
                    <a:ext uri="{9D8B030D-6E8A-4147-A177-3AD203B41FA5}">
                      <a16:colId xmlns:a16="http://schemas.microsoft.com/office/drawing/2014/main" val="902713521"/>
                    </a:ext>
                  </a:extLst>
                </a:gridCol>
                <a:gridCol w="658368">
                  <a:extLst>
                    <a:ext uri="{9D8B030D-6E8A-4147-A177-3AD203B41FA5}">
                      <a16:colId xmlns:a16="http://schemas.microsoft.com/office/drawing/2014/main" val="404606143"/>
                    </a:ext>
                  </a:extLst>
                </a:gridCol>
                <a:gridCol w="658368">
                  <a:extLst>
                    <a:ext uri="{9D8B030D-6E8A-4147-A177-3AD203B41FA5}">
                      <a16:colId xmlns:a16="http://schemas.microsoft.com/office/drawing/2014/main" val="3334107571"/>
                    </a:ext>
                  </a:extLst>
                </a:gridCol>
                <a:gridCol w="658368">
                  <a:extLst>
                    <a:ext uri="{9D8B030D-6E8A-4147-A177-3AD203B41FA5}">
                      <a16:colId xmlns:a16="http://schemas.microsoft.com/office/drawing/2014/main" val="3189196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92095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- 2018-07-14 11:06:51 </a:t>
                      </a:r>
                      <a:r>
                        <a:rPr kumimoji="0" lang="de-DE" sz="1000" b="0" i="0" u="none" strike="noStrike" kern="1200" cap="none" spc="0" normalizeH="0" baseline="0" noProof="0">
                          <a:ln>
                            <a:noFill/>
                          </a:ln>
                          <a:solidFill>
                            <a:prstClr val="black"/>
                          </a:solidFill>
                          <a:effectLst/>
                          <a:uLnTx/>
                          <a:uFillTx/>
                          <a:latin typeface="+mn-lt"/>
                          <a:ea typeface="+mn-ea"/>
                          <a:cs typeface="+mn-cs"/>
                        </a:rPr>
                        <a:t> 
 Heute Abend geht zum 23igsten Mal das Open Air Wenn die Musi spielt bei uns in St.Oswald Bad KleinkirchheimBad Kleinkirchheim über die Bühne. Die gestrige Generalprobe, sowie die vorhergehende Musi-Wanderwoche waren wieder einmal ein Highlight für alle Musi Fans.
Für alle die nicht dabei sein können, wird die Musi heute Abend auf ORF2 und im MDR , um 20:15 LIVE übertragen.
Wir wünschen allen Musi Fans ein tolles Sommer Open Air hier bei uns in St.Oswald!
Liebe Grüße,
Die Familie Hinteregger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15472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- 2018-07-11 12:06:32 </a:t>
                      </a:r>
                      <a:r>
                        <a:rPr kumimoji="0" lang="de-DE" sz="1000" b="0" i="0" u="none" strike="noStrike" kern="1200" cap="none" spc="0" normalizeH="0" baseline="0" noProof="0">
                          <a:ln>
                            <a:noFill/>
                          </a:ln>
                          <a:solidFill>
                            <a:prstClr val="black"/>
                          </a:solidFill>
                          <a:effectLst/>
                          <a:uLnTx/>
                          <a:uFillTx/>
                          <a:latin typeface="+mn-lt"/>
                          <a:ea typeface="+mn-ea"/>
                          <a:cs typeface="+mn-cs"/>
                        </a:rPr>
                        <a:t> 
 Unser David Hinteregger, war letzte Woche als Obmann der Landjugend Bad Kleinkirchheim in der Volksschule zu Gast. Er, und andere Mitglieder der Landjugend haben den jungen Kirchheimer/Innen die heimischen Lebensmittel näher gebracht. Ein, wie wir finden tolles Projekt der Landjugend, welches gefördert werden muss.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431421"/>
                  </a:ext>
                </a:extLst>
              </a:tr>
            </a:tbl>
          </a:graphicData>
        </a:graphic>
      </p:graphicFrame>
      <p:sp>
        <p:nvSpPr>
          <p:cNvPr id="4" name="Text Placeholder 3">
            <a:extLst>
              <a:ext uri="{FF2B5EF4-FFF2-40B4-BE49-F238E27FC236}">
                <a16:creationId xmlns:a16="http://schemas.microsoft.com/office/drawing/2014/main" id="{44B13D9B-6822-4C55-936D-16D751172B2D}"/>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930514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E816D-28A4-4097-BF33-1C1D9E156171}"/>
              </a:ext>
            </a:extLst>
          </p:cNvPr>
          <p:cNvSpPr>
            <a:spLocks noGrp="1"/>
          </p:cNvSpPr>
          <p:nvPr>
            <p:ph type="title"/>
          </p:nvPr>
        </p:nvSpPr>
        <p:spPr/>
        <p:txBody>
          <a:bodyPr/>
          <a:lstStyle/>
          <a:p>
            <a:r>
              <a:rPr lang="de-DE"/>
              <a:t>Eigene Beiträge (Postings) | Familienhotel Gasthof Hinteregger - 6 of 8</a:t>
            </a:r>
            <a:endParaRPr lang="en-US"/>
          </a:p>
        </p:txBody>
      </p:sp>
      <p:graphicFrame>
        <p:nvGraphicFramePr>
          <p:cNvPr id="5" name="Table Placeholder 4">
            <a:extLst>
              <a:ext uri="{FF2B5EF4-FFF2-40B4-BE49-F238E27FC236}">
                <a16:creationId xmlns:a16="http://schemas.microsoft.com/office/drawing/2014/main" id="{5545A2AA-D9F8-4795-89A5-504C7BCAAED2}"/>
              </a:ext>
            </a:extLst>
          </p:cNvPr>
          <p:cNvGraphicFramePr>
            <a:graphicFrameLocks noGrp="1"/>
          </p:cNvGraphicFramePr>
          <p:nvPr>
            <p:ph type="tbl" sz="quarter" idx="13"/>
            <p:extLst>
              <p:ext uri="{D42A27DB-BD31-4B8C-83A1-F6EECF244321}">
                <p14:modId xmlns:p14="http://schemas.microsoft.com/office/powerpoint/2010/main" val="2993097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85681697"/>
                    </a:ext>
                  </a:extLst>
                </a:gridCol>
                <a:gridCol w="658368">
                  <a:extLst>
                    <a:ext uri="{9D8B030D-6E8A-4147-A177-3AD203B41FA5}">
                      <a16:colId xmlns:a16="http://schemas.microsoft.com/office/drawing/2014/main" val="2217843190"/>
                    </a:ext>
                  </a:extLst>
                </a:gridCol>
                <a:gridCol w="658368">
                  <a:extLst>
                    <a:ext uri="{9D8B030D-6E8A-4147-A177-3AD203B41FA5}">
                      <a16:colId xmlns:a16="http://schemas.microsoft.com/office/drawing/2014/main" val="3363007418"/>
                    </a:ext>
                  </a:extLst>
                </a:gridCol>
                <a:gridCol w="658368">
                  <a:extLst>
                    <a:ext uri="{9D8B030D-6E8A-4147-A177-3AD203B41FA5}">
                      <a16:colId xmlns:a16="http://schemas.microsoft.com/office/drawing/2014/main" val="80845409"/>
                    </a:ext>
                  </a:extLst>
                </a:gridCol>
                <a:gridCol w="658368">
                  <a:extLst>
                    <a:ext uri="{9D8B030D-6E8A-4147-A177-3AD203B41FA5}">
                      <a16:colId xmlns:a16="http://schemas.microsoft.com/office/drawing/2014/main" val="2759892134"/>
                    </a:ext>
                  </a:extLst>
                </a:gridCol>
                <a:gridCol w="658368">
                  <a:extLst>
                    <a:ext uri="{9D8B030D-6E8A-4147-A177-3AD203B41FA5}">
                      <a16:colId xmlns:a16="http://schemas.microsoft.com/office/drawing/2014/main" val="1249508925"/>
                    </a:ext>
                  </a:extLst>
                </a:gridCol>
                <a:gridCol w="658368">
                  <a:extLst>
                    <a:ext uri="{9D8B030D-6E8A-4147-A177-3AD203B41FA5}">
                      <a16:colId xmlns:a16="http://schemas.microsoft.com/office/drawing/2014/main" val="3905003309"/>
                    </a:ext>
                  </a:extLst>
                </a:gridCol>
                <a:gridCol w="658368">
                  <a:extLst>
                    <a:ext uri="{9D8B030D-6E8A-4147-A177-3AD203B41FA5}">
                      <a16:colId xmlns:a16="http://schemas.microsoft.com/office/drawing/2014/main" val="2917487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90767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- 2018-07-10 14:59:08 </a:t>
                      </a:r>
                      <a:r>
                        <a:rPr kumimoji="0" lang="de-DE" sz="1000" b="0" i="0" u="none" strike="noStrike" kern="1200" cap="none" spc="0" normalizeH="0" baseline="0" noProof="0">
                          <a:ln>
                            <a:noFill/>
                          </a:ln>
                          <a:solidFill>
                            <a:prstClr val="black"/>
                          </a:solidFill>
                          <a:effectLst/>
                          <a:uLnTx/>
                          <a:uFillTx/>
                          <a:latin typeface="+mn-lt"/>
                          <a:ea typeface="+mn-ea"/>
                          <a:cs typeface="+mn-cs"/>
                        </a:rPr>
                        <a:t> 
 An diesem Wochenende ist es wieder soweit! Das große Wenn die Musi spielt findet wieder bei uns in St.Oswald statt. Die Vorbereitungen laufen schon seit Tagen auf Hochtouren! Unsere alljährlichen Musi-Stammgäste sind auch bereits vollzählig eingetrudelt und nehmen wie jedes Jahr an den Musi Wanderungen teil!
Wir senden allen Musi Fans herzliche Grüße,
Die Familie Hinteregger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0732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Familienhotel Gasthof Hinteregger - 2018-07-09 13:45:24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5121007"/>
                  </a:ext>
                </a:extLst>
              </a:tr>
            </a:tbl>
          </a:graphicData>
        </a:graphic>
      </p:graphicFrame>
      <p:sp>
        <p:nvSpPr>
          <p:cNvPr id="4" name="Text Placeholder 3">
            <a:extLst>
              <a:ext uri="{FF2B5EF4-FFF2-40B4-BE49-F238E27FC236}">
                <a16:creationId xmlns:a16="http://schemas.microsoft.com/office/drawing/2014/main" id="{EF44140A-6CB2-4848-9356-02341A2341F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5990808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CDA54-7AD0-49B2-A312-37C01254DF3A}"/>
              </a:ext>
            </a:extLst>
          </p:cNvPr>
          <p:cNvSpPr>
            <a:spLocks noGrp="1"/>
          </p:cNvSpPr>
          <p:nvPr>
            <p:ph type="title"/>
          </p:nvPr>
        </p:nvSpPr>
        <p:spPr/>
        <p:txBody>
          <a:bodyPr/>
          <a:lstStyle/>
          <a:p>
            <a:r>
              <a:rPr lang="de-DE"/>
              <a:t>Eigene Beiträge (Postings) | Familienhotel Gasthof Hinteregger - 7 of 8</a:t>
            </a:r>
            <a:endParaRPr lang="en-US"/>
          </a:p>
        </p:txBody>
      </p:sp>
      <p:graphicFrame>
        <p:nvGraphicFramePr>
          <p:cNvPr id="5" name="Table Placeholder 4">
            <a:extLst>
              <a:ext uri="{FF2B5EF4-FFF2-40B4-BE49-F238E27FC236}">
                <a16:creationId xmlns:a16="http://schemas.microsoft.com/office/drawing/2014/main" id="{FC086887-7A9F-4220-BA07-E7BE4BD4E182}"/>
              </a:ext>
            </a:extLst>
          </p:cNvPr>
          <p:cNvGraphicFramePr>
            <a:graphicFrameLocks noGrp="1"/>
          </p:cNvGraphicFramePr>
          <p:nvPr>
            <p:ph type="tbl" sz="quarter" idx="13"/>
            <p:extLst>
              <p:ext uri="{D42A27DB-BD31-4B8C-83A1-F6EECF244321}">
                <p14:modId xmlns:p14="http://schemas.microsoft.com/office/powerpoint/2010/main" val="158175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71586671"/>
                    </a:ext>
                  </a:extLst>
                </a:gridCol>
                <a:gridCol w="658368">
                  <a:extLst>
                    <a:ext uri="{9D8B030D-6E8A-4147-A177-3AD203B41FA5}">
                      <a16:colId xmlns:a16="http://schemas.microsoft.com/office/drawing/2014/main" val="1105815174"/>
                    </a:ext>
                  </a:extLst>
                </a:gridCol>
                <a:gridCol w="658368">
                  <a:extLst>
                    <a:ext uri="{9D8B030D-6E8A-4147-A177-3AD203B41FA5}">
                      <a16:colId xmlns:a16="http://schemas.microsoft.com/office/drawing/2014/main" val="3053207980"/>
                    </a:ext>
                  </a:extLst>
                </a:gridCol>
                <a:gridCol w="658368">
                  <a:extLst>
                    <a:ext uri="{9D8B030D-6E8A-4147-A177-3AD203B41FA5}">
                      <a16:colId xmlns:a16="http://schemas.microsoft.com/office/drawing/2014/main" val="910761525"/>
                    </a:ext>
                  </a:extLst>
                </a:gridCol>
                <a:gridCol w="658368">
                  <a:extLst>
                    <a:ext uri="{9D8B030D-6E8A-4147-A177-3AD203B41FA5}">
                      <a16:colId xmlns:a16="http://schemas.microsoft.com/office/drawing/2014/main" val="3075593510"/>
                    </a:ext>
                  </a:extLst>
                </a:gridCol>
                <a:gridCol w="658368">
                  <a:extLst>
                    <a:ext uri="{9D8B030D-6E8A-4147-A177-3AD203B41FA5}">
                      <a16:colId xmlns:a16="http://schemas.microsoft.com/office/drawing/2014/main" val="1791583139"/>
                    </a:ext>
                  </a:extLst>
                </a:gridCol>
                <a:gridCol w="658368">
                  <a:extLst>
                    <a:ext uri="{9D8B030D-6E8A-4147-A177-3AD203B41FA5}">
                      <a16:colId xmlns:a16="http://schemas.microsoft.com/office/drawing/2014/main" val="593436922"/>
                    </a:ext>
                  </a:extLst>
                </a:gridCol>
                <a:gridCol w="658368">
                  <a:extLst>
                    <a:ext uri="{9D8B030D-6E8A-4147-A177-3AD203B41FA5}">
                      <a16:colId xmlns:a16="http://schemas.microsoft.com/office/drawing/2014/main" val="667185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70416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- 2018-07-07 10:31:40 </a:t>
                      </a:r>
                      <a:r>
                        <a:rPr kumimoji="0" lang="de-DE" sz="1000" b="0" i="0" u="none" strike="noStrike" kern="1200" cap="none" spc="0" normalizeH="0" baseline="0" noProof="0">
                          <a:ln>
                            <a:noFill/>
                          </a:ln>
                          <a:solidFill>
                            <a:prstClr val="black"/>
                          </a:solidFill>
                          <a:effectLst/>
                          <a:uLnTx/>
                          <a:uFillTx/>
                          <a:latin typeface="+mn-lt"/>
                          <a:ea typeface="+mn-ea"/>
                          <a:cs typeface="+mn-cs"/>
                        </a:rPr>
                        <a:t> 
 Applaus Applaus!
Die ersten zwei, von insgesamt 12 Theaterabenden sind gestern und vorgestern über unsere StadlBühne gegangen!
Das Stadltheater ist stets voll besetzt und die Stimmung super!
Heute Abend findet die dritte Aufführung statt! LSG BKK
Wir freuen uns, auf die neuen Theatergäste und wünschen euch allen ein schönes Wochenende!
https://tinyurl.com/y7ocg9xv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55529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- 2018-07-02 12:05:38 </a:t>
                      </a:r>
                      <a:r>
                        <a:rPr kumimoji="0" lang="de-DE" sz="1000" b="0" i="0" u="none" strike="noStrike" kern="1200" cap="none" spc="0" normalizeH="0" baseline="0" noProof="0">
                          <a:ln>
                            <a:noFill/>
                          </a:ln>
                          <a:solidFill>
                            <a:prstClr val="black"/>
                          </a:solidFill>
                          <a:effectLst/>
                          <a:uLnTx/>
                          <a:uFillTx/>
                          <a:latin typeface="+mn-lt"/>
                          <a:ea typeface="+mn-ea"/>
                          <a:cs typeface="+mn-cs"/>
                        </a:rPr>
                        <a:t> 
 Mahlzeit!
Am Donnerstag ist es soweit!
Premiere zum Theatersommer in unserem Heustadl!
Und wie wir bereits vor einigen Tagen angekündigt haben, sind mittlerweile sämtliche Karten aller 11 Termine im Juli und August ausverkauft!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5035576"/>
                  </a:ext>
                </a:extLst>
              </a:tr>
            </a:tbl>
          </a:graphicData>
        </a:graphic>
      </p:graphicFrame>
      <p:sp>
        <p:nvSpPr>
          <p:cNvPr id="4" name="Text Placeholder 3">
            <a:extLst>
              <a:ext uri="{FF2B5EF4-FFF2-40B4-BE49-F238E27FC236}">
                <a16:creationId xmlns:a16="http://schemas.microsoft.com/office/drawing/2014/main" id="{F656B27E-F124-475F-A0AD-504151CFA256}"/>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57773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CC46D-B346-4848-8378-A4A7ECCAC036}"/>
              </a:ext>
            </a:extLst>
          </p:cNvPr>
          <p:cNvSpPr>
            <a:spLocks noGrp="1"/>
          </p:cNvSpPr>
          <p:nvPr>
            <p:ph type="title"/>
          </p:nvPr>
        </p:nvSpPr>
        <p:spPr/>
        <p:txBody>
          <a:bodyPr/>
          <a:lstStyle/>
          <a:p>
            <a:r>
              <a:rPr lang="de-DE"/>
              <a:t>Eigene Beiträge (Postings) | Familienhotel Gasthof Hinteregger - 8 of 8</a:t>
            </a:r>
            <a:endParaRPr lang="en-US"/>
          </a:p>
        </p:txBody>
      </p:sp>
      <p:graphicFrame>
        <p:nvGraphicFramePr>
          <p:cNvPr id="5" name="Table Placeholder 4">
            <a:extLst>
              <a:ext uri="{FF2B5EF4-FFF2-40B4-BE49-F238E27FC236}">
                <a16:creationId xmlns:a16="http://schemas.microsoft.com/office/drawing/2014/main" id="{B5CA1DFA-E6FF-4654-98FE-B25BCCA9B60C}"/>
              </a:ext>
            </a:extLst>
          </p:cNvPr>
          <p:cNvGraphicFramePr>
            <a:graphicFrameLocks noGrp="1"/>
          </p:cNvGraphicFramePr>
          <p:nvPr>
            <p:ph type="tbl" sz="quarter" idx="13"/>
            <p:extLst>
              <p:ext uri="{D42A27DB-BD31-4B8C-83A1-F6EECF244321}">
                <p14:modId xmlns:p14="http://schemas.microsoft.com/office/powerpoint/2010/main" val="2572498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80537844"/>
                    </a:ext>
                  </a:extLst>
                </a:gridCol>
                <a:gridCol w="658368">
                  <a:extLst>
                    <a:ext uri="{9D8B030D-6E8A-4147-A177-3AD203B41FA5}">
                      <a16:colId xmlns:a16="http://schemas.microsoft.com/office/drawing/2014/main" val="3927530996"/>
                    </a:ext>
                  </a:extLst>
                </a:gridCol>
                <a:gridCol w="658368">
                  <a:extLst>
                    <a:ext uri="{9D8B030D-6E8A-4147-A177-3AD203B41FA5}">
                      <a16:colId xmlns:a16="http://schemas.microsoft.com/office/drawing/2014/main" val="1538124813"/>
                    </a:ext>
                  </a:extLst>
                </a:gridCol>
                <a:gridCol w="658368">
                  <a:extLst>
                    <a:ext uri="{9D8B030D-6E8A-4147-A177-3AD203B41FA5}">
                      <a16:colId xmlns:a16="http://schemas.microsoft.com/office/drawing/2014/main" val="4092674501"/>
                    </a:ext>
                  </a:extLst>
                </a:gridCol>
                <a:gridCol w="658368">
                  <a:extLst>
                    <a:ext uri="{9D8B030D-6E8A-4147-A177-3AD203B41FA5}">
                      <a16:colId xmlns:a16="http://schemas.microsoft.com/office/drawing/2014/main" val="1609465835"/>
                    </a:ext>
                  </a:extLst>
                </a:gridCol>
                <a:gridCol w="658368">
                  <a:extLst>
                    <a:ext uri="{9D8B030D-6E8A-4147-A177-3AD203B41FA5}">
                      <a16:colId xmlns:a16="http://schemas.microsoft.com/office/drawing/2014/main" val="3090413855"/>
                    </a:ext>
                  </a:extLst>
                </a:gridCol>
                <a:gridCol w="658368">
                  <a:extLst>
                    <a:ext uri="{9D8B030D-6E8A-4147-A177-3AD203B41FA5}">
                      <a16:colId xmlns:a16="http://schemas.microsoft.com/office/drawing/2014/main" val="2408699248"/>
                    </a:ext>
                  </a:extLst>
                </a:gridCol>
                <a:gridCol w="658368">
                  <a:extLst>
                    <a:ext uri="{9D8B030D-6E8A-4147-A177-3AD203B41FA5}">
                      <a16:colId xmlns:a16="http://schemas.microsoft.com/office/drawing/2014/main" val="1765244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3738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- 2018-07-01 10:58:51 </a:t>
                      </a:r>
                      <a:r>
                        <a:rPr kumimoji="0" lang="de-DE" sz="1000" b="0" i="0" u="none" strike="noStrike" kern="1200" cap="none" spc="0" normalizeH="0" baseline="0" noProof="0">
                          <a:ln>
                            <a:noFill/>
                          </a:ln>
                          <a:solidFill>
                            <a:prstClr val="black"/>
                          </a:solidFill>
                          <a:effectLst/>
                          <a:uLnTx/>
                          <a:uFillTx/>
                          <a:latin typeface="+mn-lt"/>
                          <a:ea typeface="+mn-ea"/>
                          <a:cs typeface="+mn-cs"/>
                        </a:rPr>
                        <a:t> 
 Liebe Freunde unserer Familie und unseres Hauses!
Uns ist gerade aufgefallen, dass wir euch unsere neuen Zimmer noch immer vorenthalten haben! Fünf neue Doppelzimmer mit Zirbenbetten für unsere Gäste die ihre wohlverdiente Auszeit bei uns verbringen.
Hier haben wir ein paar Eindrücke von drei unserer fünf neu gestalteten Doppelzimmer! Die Zimmer sind wieder allesamt Einzelstücke. Jedes Zirbenbett, jede Couch mit  individuellen Stoffen, die Vorhänge usw. Alles wurde extra für die jeweiligen Zimmer angefertigt. Sogar die Zierkissen sind Sonderanfertigungen.
Ein großes Lob geht an unsere Kärntner Partner und Firmen, ohne die dies nicht möglich gewesen wäre.
Die Böden wurden von der Villacher Firma Holz Graf verlegt, die Möbel von der Tischlerei Rogl aus Pattergassen, die Elektroinstallationen von der Firma Elektro Schiestl aus Pattergassen sowie die Malerarbeiten von der Malerei Ebner aus Spittal.
Wir wünschen euch noch einen schönen Sonntag!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72512703"/>
                  </a:ext>
                </a:extLst>
              </a:tr>
            </a:tbl>
          </a:graphicData>
        </a:graphic>
      </p:graphicFrame>
      <p:sp>
        <p:nvSpPr>
          <p:cNvPr id="4" name="Text Placeholder 3">
            <a:extLst>
              <a:ext uri="{FF2B5EF4-FFF2-40B4-BE49-F238E27FC236}">
                <a16:creationId xmlns:a16="http://schemas.microsoft.com/office/drawing/2014/main" id="{AE076221-77E1-49F4-B46A-B59B2838B32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692936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F3B7B-4696-4493-ADF8-5FA152B4AE54}"/>
              </a:ext>
            </a:extLst>
          </p:cNvPr>
          <p:cNvSpPr>
            <a:spLocks noGrp="1"/>
          </p:cNvSpPr>
          <p:nvPr>
            <p:ph type="title"/>
          </p:nvPr>
        </p:nvSpPr>
        <p:spPr/>
        <p:txBody>
          <a:bodyPr/>
          <a:lstStyle/>
          <a:p>
            <a:r>
              <a:rPr lang="en-US"/>
              <a:t>Eigene Beiträge (Postings) + Reactions | Familienhotel Gasthof Hinteregger - 1 of 11</a:t>
            </a:r>
          </a:p>
        </p:txBody>
      </p:sp>
      <p:graphicFrame>
        <p:nvGraphicFramePr>
          <p:cNvPr id="5" name="Table Placeholder 4">
            <a:extLst>
              <a:ext uri="{FF2B5EF4-FFF2-40B4-BE49-F238E27FC236}">
                <a16:creationId xmlns:a16="http://schemas.microsoft.com/office/drawing/2014/main" id="{303B0A88-DFDE-443E-87B6-26E9569F947E}"/>
              </a:ext>
            </a:extLst>
          </p:cNvPr>
          <p:cNvGraphicFramePr>
            <a:graphicFrameLocks noGrp="1"/>
          </p:cNvGraphicFramePr>
          <p:nvPr>
            <p:ph type="tbl" sz="quarter" idx="13"/>
            <p:extLst>
              <p:ext uri="{D42A27DB-BD31-4B8C-83A1-F6EECF244321}">
                <p14:modId xmlns:p14="http://schemas.microsoft.com/office/powerpoint/2010/main" val="611369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38556571"/>
                    </a:ext>
                  </a:extLst>
                </a:gridCol>
                <a:gridCol w="822960">
                  <a:extLst>
                    <a:ext uri="{9D8B030D-6E8A-4147-A177-3AD203B41FA5}">
                      <a16:colId xmlns:a16="http://schemas.microsoft.com/office/drawing/2014/main" val="3274901944"/>
                    </a:ext>
                  </a:extLst>
                </a:gridCol>
                <a:gridCol w="822960">
                  <a:extLst>
                    <a:ext uri="{9D8B030D-6E8A-4147-A177-3AD203B41FA5}">
                      <a16:colId xmlns:a16="http://schemas.microsoft.com/office/drawing/2014/main" val="1878045552"/>
                    </a:ext>
                  </a:extLst>
                </a:gridCol>
                <a:gridCol w="822960">
                  <a:extLst>
                    <a:ext uri="{9D8B030D-6E8A-4147-A177-3AD203B41FA5}">
                      <a16:colId xmlns:a16="http://schemas.microsoft.com/office/drawing/2014/main" val="920618841"/>
                    </a:ext>
                  </a:extLst>
                </a:gridCol>
                <a:gridCol w="822960">
                  <a:extLst>
                    <a:ext uri="{9D8B030D-6E8A-4147-A177-3AD203B41FA5}">
                      <a16:colId xmlns:a16="http://schemas.microsoft.com/office/drawing/2014/main" val="3049984334"/>
                    </a:ext>
                  </a:extLst>
                </a:gridCol>
                <a:gridCol w="822960">
                  <a:extLst>
                    <a:ext uri="{9D8B030D-6E8A-4147-A177-3AD203B41FA5}">
                      <a16:colId xmlns:a16="http://schemas.microsoft.com/office/drawing/2014/main" val="2356561409"/>
                    </a:ext>
                  </a:extLst>
                </a:gridCol>
                <a:gridCol w="822960">
                  <a:extLst>
                    <a:ext uri="{9D8B030D-6E8A-4147-A177-3AD203B41FA5}">
                      <a16:colId xmlns:a16="http://schemas.microsoft.com/office/drawing/2014/main" val="924569319"/>
                    </a:ext>
                  </a:extLst>
                </a:gridCol>
                <a:gridCol w="822960">
                  <a:extLst>
                    <a:ext uri="{9D8B030D-6E8A-4147-A177-3AD203B41FA5}">
                      <a16:colId xmlns:a16="http://schemas.microsoft.com/office/drawing/2014/main" val="2170040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719092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Familienhotel Gasthof Hinteregger - 2018-07-31 10:40:15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57954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- 2018-07-28 08:30:13 </a:t>
                      </a:r>
                      <a:r>
                        <a:rPr kumimoji="0" lang="de-DE" sz="1000" b="0" i="0" u="none" strike="noStrike" kern="1200" cap="none" spc="0" normalizeH="0" baseline="0" noProof="0">
                          <a:ln>
                            <a:noFill/>
                          </a:ln>
                          <a:solidFill>
                            <a:prstClr val="black"/>
                          </a:solidFill>
                          <a:effectLst/>
                          <a:uLnTx/>
                          <a:uFillTx/>
                          <a:latin typeface="+mn-lt"/>
                          <a:ea typeface="+mn-ea"/>
                          <a:cs typeface="+mn-cs"/>
                        </a:rPr>
                        <a:t> 
 Endlich Wochenende! 
Und was habt ihr vor? Geht jemand wandern? Hier haben wir ein paar schöne Wandertouren im Biosphärenpark Nockberge für euch. Wir wünschen euch allen ein tolles Wochenende und senden liebe Grüße aus dem schönen St.Oswald!
Die Familie Hinteregger 
https://www.gasthof-hinteregger.at/unsere-lieblingstouren/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19143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- 2018-07-27 11:48:11 </a:t>
                      </a:r>
                      <a:r>
                        <a:rPr kumimoji="0" lang="de-DE" sz="1000" b="0" i="0" u="none" strike="noStrike" kern="1200" cap="none" spc="0" normalizeH="0" baseline="0" noProof="0">
                          <a:ln>
                            <a:noFill/>
                          </a:ln>
                          <a:solidFill>
                            <a:prstClr val="black"/>
                          </a:solidFill>
                          <a:effectLst/>
                          <a:uLnTx/>
                          <a:uFillTx/>
                          <a:latin typeface="+mn-lt"/>
                          <a:ea typeface="+mn-ea"/>
                          <a:cs typeface="+mn-cs"/>
                        </a:rPr>
                        <a:t> 
 Wir schenken euch wieder einmal 15 Sekunden Auszeit und wünschen euch ein schönes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39639248"/>
                  </a:ext>
                </a:extLst>
              </a:tr>
            </a:tbl>
          </a:graphicData>
        </a:graphic>
      </p:graphicFrame>
      <p:sp>
        <p:nvSpPr>
          <p:cNvPr id="4" name="Text Placeholder 3">
            <a:extLst>
              <a:ext uri="{FF2B5EF4-FFF2-40B4-BE49-F238E27FC236}">
                <a16:creationId xmlns:a16="http://schemas.microsoft.com/office/drawing/2014/main" id="{DE8C2559-B687-45B2-A003-4E4FDDA36F5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635352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49463-BE16-4DB7-B12F-F971002E2122}"/>
              </a:ext>
            </a:extLst>
          </p:cNvPr>
          <p:cNvSpPr>
            <a:spLocks noGrp="1"/>
          </p:cNvSpPr>
          <p:nvPr>
            <p:ph type="title"/>
          </p:nvPr>
        </p:nvSpPr>
        <p:spPr/>
        <p:txBody>
          <a:bodyPr/>
          <a:lstStyle/>
          <a:p>
            <a:r>
              <a:rPr lang="en-US"/>
              <a:t>Eigene Beiträge (Postings) + Reactions | Familienhotel Gasthof Hinteregger - 2 of 11</a:t>
            </a:r>
          </a:p>
        </p:txBody>
      </p:sp>
      <p:graphicFrame>
        <p:nvGraphicFramePr>
          <p:cNvPr id="5" name="Table Placeholder 4">
            <a:extLst>
              <a:ext uri="{FF2B5EF4-FFF2-40B4-BE49-F238E27FC236}">
                <a16:creationId xmlns:a16="http://schemas.microsoft.com/office/drawing/2014/main" id="{4FA4E505-13D6-47E2-8AE5-99195C386D81}"/>
              </a:ext>
            </a:extLst>
          </p:cNvPr>
          <p:cNvGraphicFramePr>
            <a:graphicFrameLocks noGrp="1"/>
          </p:cNvGraphicFramePr>
          <p:nvPr>
            <p:ph type="tbl" sz="quarter" idx="13"/>
            <p:extLst>
              <p:ext uri="{D42A27DB-BD31-4B8C-83A1-F6EECF244321}">
                <p14:modId xmlns:p14="http://schemas.microsoft.com/office/powerpoint/2010/main" val="611673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89492370"/>
                    </a:ext>
                  </a:extLst>
                </a:gridCol>
                <a:gridCol w="822960">
                  <a:extLst>
                    <a:ext uri="{9D8B030D-6E8A-4147-A177-3AD203B41FA5}">
                      <a16:colId xmlns:a16="http://schemas.microsoft.com/office/drawing/2014/main" val="2129971105"/>
                    </a:ext>
                  </a:extLst>
                </a:gridCol>
                <a:gridCol w="822960">
                  <a:extLst>
                    <a:ext uri="{9D8B030D-6E8A-4147-A177-3AD203B41FA5}">
                      <a16:colId xmlns:a16="http://schemas.microsoft.com/office/drawing/2014/main" val="4116350736"/>
                    </a:ext>
                  </a:extLst>
                </a:gridCol>
                <a:gridCol w="822960">
                  <a:extLst>
                    <a:ext uri="{9D8B030D-6E8A-4147-A177-3AD203B41FA5}">
                      <a16:colId xmlns:a16="http://schemas.microsoft.com/office/drawing/2014/main" val="2836159098"/>
                    </a:ext>
                  </a:extLst>
                </a:gridCol>
                <a:gridCol w="822960">
                  <a:extLst>
                    <a:ext uri="{9D8B030D-6E8A-4147-A177-3AD203B41FA5}">
                      <a16:colId xmlns:a16="http://schemas.microsoft.com/office/drawing/2014/main" val="2903787002"/>
                    </a:ext>
                  </a:extLst>
                </a:gridCol>
                <a:gridCol w="822960">
                  <a:extLst>
                    <a:ext uri="{9D8B030D-6E8A-4147-A177-3AD203B41FA5}">
                      <a16:colId xmlns:a16="http://schemas.microsoft.com/office/drawing/2014/main" val="3555202972"/>
                    </a:ext>
                  </a:extLst>
                </a:gridCol>
                <a:gridCol w="822960">
                  <a:extLst>
                    <a:ext uri="{9D8B030D-6E8A-4147-A177-3AD203B41FA5}">
                      <a16:colId xmlns:a16="http://schemas.microsoft.com/office/drawing/2014/main" val="3869829392"/>
                    </a:ext>
                  </a:extLst>
                </a:gridCol>
                <a:gridCol w="822960">
                  <a:extLst>
                    <a:ext uri="{9D8B030D-6E8A-4147-A177-3AD203B41FA5}">
                      <a16:colId xmlns:a16="http://schemas.microsoft.com/office/drawing/2014/main" val="3978935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958727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- 2018-07-25 12:52:21 </a:t>
                      </a:r>
                      <a:r>
                        <a:rPr kumimoji="0" lang="de-DE" sz="1000" b="0" i="0" u="none" strike="noStrike" kern="1200" cap="none" spc="0" normalizeH="0" baseline="0" noProof="0">
                          <a:ln>
                            <a:noFill/>
                          </a:ln>
                          <a:solidFill>
                            <a:prstClr val="black"/>
                          </a:solidFill>
                          <a:effectLst/>
                          <a:uLnTx/>
                          <a:uFillTx/>
                          <a:latin typeface="+mn-lt"/>
                          <a:ea typeface="+mn-ea"/>
                          <a:cs typeface="+mn-cs"/>
                        </a:rPr>
                        <a:t> 
 Im Sommer ists Zeit für die Heuarbeit oder "dos Heign" wie wir so schön  sagen. Auch heute wird gerade wieder fleissig das frische Heu für den langen Winter eingefahren.
Dieses kleine Video ist vor fast genau einem Jahr entstanden und wir möchten es euch gerne noch einmal zeigen. Vielleicht hats ja der / die ein oder andere doch noch nicht gesehen.
Heign beim Hinteregger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59520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- 2018-07-23 16:08:33 </a:t>
                      </a:r>
                      <a:r>
                        <a:rPr kumimoji="0" lang="de-DE" sz="1000" b="0" i="0" u="none" strike="noStrike" kern="1200" cap="none" spc="0" normalizeH="0" baseline="0" noProof="0">
                          <a:ln>
                            <a:noFill/>
                          </a:ln>
                          <a:solidFill>
                            <a:prstClr val="black"/>
                          </a:solidFill>
                          <a:effectLst/>
                          <a:uLnTx/>
                          <a:uFillTx/>
                          <a:latin typeface="+mn-lt"/>
                          <a:ea typeface="+mn-ea"/>
                          <a:cs typeface="+mn-cs"/>
                        </a:rPr>
                        <a:t> 
 Montag ist unser Familientag! Am Montag ist unser Restaurant geschlossen. Fast alle haben heute ihren freien Tag. Wir genießen ihn mit unseren süßen kleinen Kätzchen! Wir wünschen euch allen einen schönen Montag Nachmittag!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39091782"/>
                  </a:ext>
                </a:extLst>
              </a:tr>
            </a:tbl>
          </a:graphicData>
        </a:graphic>
      </p:graphicFrame>
      <p:sp>
        <p:nvSpPr>
          <p:cNvPr id="4" name="Text Placeholder 3">
            <a:extLst>
              <a:ext uri="{FF2B5EF4-FFF2-40B4-BE49-F238E27FC236}">
                <a16:creationId xmlns:a16="http://schemas.microsoft.com/office/drawing/2014/main" id="{0964D749-25B3-46FD-90F7-5CD517ECA04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5498409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B9DE4-7E43-4863-96EC-376EC1571E44}"/>
              </a:ext>
            </a:extLst>
          </p:cNvPr>
          <p:cNvSpPr>
            <a:spLocks noGrp="1"/>
          </p:cNvSpPr>
          <p:nvPr>
            <p:ph type="title"/>
          </p:nvPr>
        </p:nvSpPr>
        <p:spPr/>
        <p:txBody>
          <a:bodyPr/>
          <a:lstStyle/>
          <a:p>
            <a:r>
              <a:rPr lang="en-US"/>
              <a:t>Eigene Beiträge (Postings) + Reactions | Familienhotel Gasthof Hinteregger - 3 of 11</a:t>
            </a:r>
          </a:p>
        </p:txBody>
      </p:sp>
      <p:graphicFrame>
        <p:nvGraphicFramePr>
          <p:cNvPr id="5" name="Table Placeholder 4">
            <a:extLst>
              <a:ext uri="{FF2B5EF4-FFF2-40B4-BE49-F238E27FC236}">
                <a16:creationId xmlns:a16="http://schemas.microsoft.com/office/drawing/2014/main" id="{56A55E7A-9FAE-4B3C-AECA-802CF8871CB7}"/>
              </a:ext>
            </a:extLst>
          </p:cNvPr>
          <p:cNvGraphicFramePr>
            <a:graphicFrameLocks noGrp="1"/>
          </p:cNvGraphicFramePr>
          <p:nvPr>
            <p:ph type="tbl" sz="quarter" idx="13"/>
            <p:extLst>
              <p:ext uri="{D42A27DB-BD31-4B8C-83A1-F6EECF244321}">
                <p14:modId xmlns:p14="http://schemas.microsoft.com/office/powerpoint/2010/main" val="3645768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77343379"/>
                    </a:ext>
                  </a:extLst>
                </a:gridCol>
                <a:gridCol w="822960">
                  <a:extLst>
                    <a:ext uri="{9D8B030D-6E8A-4147-A177-3AD203B41FA5}">
                      <a16:colId xmlns:a16="http://schemas.microsoft.com/office/drawing/2014/main" val="3410364900"/>
                    </a:ext>
                  </a:extLst>
                </a:gridCol>
                <a:gridCol w="822960">
                  <a:extLst>
                    <a:ext uri="{9D8B030D-6E8A-4147-A177-3AD203B41FA5}">
                      <a16:colId xmlns:a16="http://schemas.microsoft.com/office/drawing/2014/main" val="963744966"/>
                    </a:ext>
                  </a:extLst>
                </a:gridCol>
                <a:gridCol w="822960">
                  <a:extLst>
                    <a:ext uri="{9D8B030D-6E8A-4147-A177-3AD203B41FA5}">
                      <a16:colId xmlns:a16="http://schemas.microsoft.com/office/drawing/2014/main" val="1981040214"/>
                    </a:ext>
                  </a:extLst>
                </a:gridCol>
                <a:gridCol w="822960">
                  <a:extLst>
                    <a:ext uri="{9D8B030D-6E8A-4147-A177-3AD203B41FA5}">
                      <a16:colId xmlns:a16="http://schemas.microsoft.com/office/drawing/2014/main" val="1811720275"/>
                    </a:ext>
                  </a:extLst>
                </a:gridCol>
                <a:gridCol w="822960">
                  <a:extLst>
                    <a:ext uri="{9D8B030D-6E8A-4147-A177-3AD203B41FA5}">
                      <a16:colId xmlns:a16="http://schemas.microsoft.com/office/drawing/2014/main" val="3252307698"/>
                    </a:ext>
                  </a:extLst>
                </a:gridCol>
                <a:gridCol w="822960">
                  <a:extLst>
                    <a:ext uri="{9D8B030D-6E8A-4147-A177-3AD203B41FA5}">
                      <a16:colId xmlns:a16="http://schemas.microsoft.com/office/drawing/2014/main" val="3172598688"/>
                    </a:ext>
                  </a:extLst>
                </a:gridCol>
                <a:gridCol w="822960">
                  <a:extLst>
                    <a:ext uri="{9D8B030D-6E8A-4147-A177-3AD203B41FA5}">
                      <a16:colId xmlns:a16="http://schemas.microsoft.com/office/drawing/2014/main" val="1920839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578176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- 2018-07-20 09:22:14 </a:t>
                      </a:r>
                      <a:r>
                        <a:rPr kumimoji="0" lang="de-DE" sz="1000" b="0" i="0" u="none" strike="noStrike" kern="1200" cap="none" spc="0" normalizeH="0" baseline="0" noProof="0">
                          <a:ln>
                            <a:noFill/>
                          </a:ln>
                          <a:solidFill>
                            <a:prstClr val="black"/>
                          </a:solidFill>
                          <a:effectLst/>
                          <a:uLnTx/>
                          <a:uFillTx/>
                          <a:latin typeface="+mn-lt"/>
                          <a:ea typeface="+mn-ea"/>
                          <a:cs typeface="+mn-cs"/>
                        </a:rPr>
                        <a:t> 
 Der gestrige Abend in unserem „Theaterstadl“ war wieder einmal ein voller Erfolg für die LSG BKK und ihr Theaterstück ERDE!
Wir hatten auch den ORF zu Gast!
Einen Bericht darüber, könnt ihr schon Heute Abend, in Kärnten Heute um 19:00 sehen!
Nachzusehen in der Mediathek:
https://tvthek.orf.at/profile/Kaernten-heute/70022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1045512"/>
                  </a:ext>
                </a:extLst>
              </a:tr>
            </a:tbl>
          </a:graphicData>
        </a:graphic>
      </p:graphicFrame>
      <p:sp>
        <p:nvSpPr>
          <p:cNvPr id="4" name="Text Placeholder 3">
            <a:extLst>
              <a:ext uri="{FF2B5EF4-FFF2-40B4-BE49-F238E27FC236}">
                <a16:creationId xmlns:a16="http://schemas.microsoft.com/office/drawing/2014/main" id="{1AC2A263-E048-4972-872B-66367BA4422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0763077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2C905-9094-48D6-BA0E-AF8ABCF7A0E5}"/>
              </a:ext>
            </a:extLst>
          </p:cNvPr>
          <p:cNvSpPr>
            <a:spLocks noGrp="1"/>
          </p:cNvSpPr>
          <p:nvPr>
            <p:ph type="title"/>
          </p:nvPr>
        </p:nvSpPr>
        <p:spPr/>
        <p:txBody>
          <a:bodyPr/>
          <a:lstStyle/>
          <a:p>
            <a:r>
              <a:rPr lang="en-US"/>
              <a:t>Eigene Beiträge (Postings) + Reactions | Familienhotel Gasthof Hinteregger - 4 of 11</a:t>
            </a:r>
          </a:p>
        </p:txBody>
      </p:sp>
      <p:graphicFrame>
        <p:nvGraphicFramePr>
          <p:cNvPr id="5" name="Table Placeholder 4">
            <a:extLst>
              <a:ext uri="{FF2B5EF4-FFF2-40B4-BE49-F238E27FC236}">
                <a16:creationId xmlns:a16="http://schemas.microsoft.com/office/drawing/2014/main" id="{8D305110-019E-42F3-8302-D3D2B12F9A9F}"/>
              </a:ext>
            </a:extLst>
          </p:cNvPr>
          <p:cNvGraphicFramePr>
            <a:graphicFrameLocks noGrp="1"/>
          </p:cNvGraphicFramePr>
          <p:nvPr>
            <p:ph type="tbl" sz="quarter" idx="13"/>
            <p:extLst>
              <p:ext uri="{D42A27DB-BD31-4B8C-83A1-F6EECF244321}">
                <p14:modId xmlns:p14="http://schemas.microsoft.com/office/powerpoint/2010/main" val="2763179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73407598"/>
                    </a:ext>
                  </a:extLst>
                </a:gridCol>
                <a:gridCol w="822960">
                  <a:extLst>
                    <a:ext uri="{9D8B030D-6E8A-4147-A177-3AD203B41FA5}">
                      <a16:colId xmlns:a16="http://schemas.microsoft.com/office/drawing/2014/main" val="4195722878"/>
                    </a:ext>
                  </a:extLst>
                </a:gridCol>
                <a:gridCol w="822960">
                  <a:extLst>
                    <a:ext uri="{9D8B030D-6E8A-4147-A177-3AD203B41FA5}">
                      <a16:colId xmlns:a16="http://schemas.microsoft.com/office/drawing/2014/main" val="95708336"/>
                    </a:ext>
                  </a:extLst>
                </a:gridCol>
                <a:gridCol w="822960">
                  <a:extLst>
                    <a:ext uri="{9D8B030D-6E8A-4147-A177-3AD203B41FA5}">
                      <a16:colId xmlns:a16="http://schemas.microsoft.com/office/drawing/2014/main" val="1581135993"/>
                    </a:ext>
                  </a:extLst>
                </a:gridCol>
                <a:gridCol w="822960">
                  <a:extLst>
                    <a:ext uri="{9D8B030D-6E8A-4147-A177-3AD203B41FA5}">
                      <a16:colId xmlns:a16="http://schemas.microsoft.com/office/drawing/2014/main" val="2046089087"/>
                    </a:ext>
                  </a:extLst>
                </a:gridCol>
                <a:gridCol w="822960">
                  <a:extLst>
                    <a:ext uri="{9D8B030D-6E8A-4147-A177-3AD203B41FA5}">
                      <a16:colId xmlns:a16="http://schemas.microsoft.com/office/drawing/2014/main" val="3965228706"/>
                    </a:ext>
                  </a:extLst>
                </a:gridCol>
                <a:gridCol w="822960">
                  <a:extLst>
                    <a:ext uri="{9D8B030D-6E8A-4147-A177-3AD203B41FA5}">
                      <a16:colId xmlns:a16="http://schemas.microsoft.com/office/drawing/2014/main" val="417659232"/>
                    </a:ext>
                  </a:extLst>
                </a:gridCol>
                <a:gridCol w="822960">
                  <a:extLst>
                    <a:ext uri="{9D8B030D-6E8A-4147-A177-3AD203B41FA5}">
                      <a16:colId xmlns:a16="http://schemas.microsoft.com/office/drawing/2014/main" val="3394194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35599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- 2018-07-19 14:55:09 </a:t>
                      </a:r>
                      <a:r>
                        <a:rPr kumimoji="0" lang="de-DE" sz="1000" b="0" i="0" u="none" strike="noStrike" kern="1200" cap="none" spc="0" normalizeH="0" baseline="0" noProof="0">
                          <a:ln>
                            <a:noFill/>
                          </a:ln>
                          <a:solidFill>
                            <a:prstClr val="black"/>
                          </a:solidFill>
                          <a:effectLst/>
                          <a:uLnTx/>
                          <a:uFillTx/>
                          <a:latin typeface="+mn-lt"/>
                          <a:ea typeface="+mn-ea"/>
                          <a:cs typeface="+mn-cs"/>
                        </a:rPr>
                        <a:t> 
 Heute geht es wieder weiter mit der vierten Vorstellung von ERDE in unserem Stadl! LSG BKK
Der ORF hat sich heute auch angekündigt. 
Wir wünschen allen Besuchern einen tollen Abend!
Die Familie Hinteregger
https://tinyurl.com/y7ocg9xv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21077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- 2018-07-18 11:37:55 </a:t>
                      </a:r>
                      <a:r>
                        <a:rPr kumimoji="0" lang="de-DE" sz="1000" b="0" i="0" u="none" strike="noStrike" kern="1200" cap="none" spc="0" normalizeH="0" baseline="0" noProof="0">
                          <a:ln>
                            <a:noFill/>
                          </a:ln>
                          <a:solidFill>
                            <a:prstClr val="black"/>
                          </a:solidFill>
                          <a:effectLst/>
                          <a:uLnTx/>
                          <a:uFillTx/>
                          <a:latin typeface="+mn-lt"/>
                          <a:ea typeface="+mn-ea"/>
                          <a:cs typeface="+mn-cs"/>
                        </a:rPr>
                        <a:t> 
 Wen haben wir denn da?
Unser Bio- und Auszeithof hat wieder zwei neue Bewohner bekommen!
Willkommen beim Hinteregger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0277010"/>
                  </a:ext>
                </a:extLst>
              </a:tr>
            </a:tbl>
          </a:graphicData>
        </a:graphic>
      </p:graphicFrame>
      <p:sp>
        <p:nvSpPr>
          <p:cNvPr id="4" name="Text Placeholder 3">
            <a:extLst>
              <a:ext uri="{FF2B5EF4-FFF2-40B4-BE49-F238E27FC236}">
                <a16:creationId xmlns:a16="http://schemas.microsoft.com/office/drawing/2014/main" id="{72538624-4284-4FA6-AB65-FD1EC4224FF4}"/>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1443922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824CB-2B67-413A-88C8-EB5B1458A8AC}"/>
              </a:ext>
            </a:extLst>
          </p:cNvPr>
          <p:cNvSpPr>
            <a:spLocks noGrp="1"/>
          </p:cNvSpPr>
          <p:nvPr>
            <p:ph type="title"/>
          </p:nvPr>
        </p:nvSpPr>
        <p:spPr/>
        <p:txBody>
          <a:bodyPr/>
          <a:lstStyle/>
          <a:p>
            <a:r>
              <a:rPr lang="en-US"/>
              <a:t>Eigene Beiträge (Postings) + Reactions | Familienhotel Gasthof Hinteregger - 5 of 11</a:t>
            </a:r>
          </a:p>
        </p:txBody>
      </p:sp>
      <p:graphicFrame>
        <p:nvGraphicFramePr>
          <p:cNvPr id="5" name="Table Placeholder 4">
            <a:extLst>
              <a:ext uri="{FF2B5EF4-FFF2-40B4-BE49-F238E27FC236}">
                <a16:creationId xmlns:a16="http://schemas.microsoft.com/office/drawing/2014/main" id="{A30B83D4-BFB5-42E1-A741-206BE3704B4E}"/>
              </a:ext>
            </a:extLst>
          </p:cNvPr>
          <p:cNvGraphicFramePr>
            <a:graphicFrameLocks noGrp="1"/>
          </p:cNvGraphicFramePr>
          <p:nvPr>
            <p:ph type="tbl" sz="quarter" idx="13"/>
            <p:extLst>
              <p:ext uri="{D42A27DB-BD31-4B8C-83A1-F6EECF244321}">
                <p14:modId xmlns:p14="http://schemas.microsoft.com/office/powerpoint/2010/main" val="1925288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79631937"/>
                    </a:ext>
                  </a:extLst>
                </a:gridCol>
                <a:gridCol w="822960">
                  <a:extLst>
                    <a:ext uri="{9D8B030D-6E8A-4147-A177-3AD203B41FA5}">
                      <a16:colId xmlns:a16="http://schemas.microsoft.com/office/drawing/2014/main" val="3007581764"/>
                    </a:ext>
                  </a:extLst>
                </a:gridCol>
                <a:gridCol w="822960">
                  <a:extLst>
                    <a:ext uri="{9D8B030D-6E8A-4147-A177-3AD203B41FA5}">
                      <a16:colId xmlns:a16="http://schemas.microsoft.com/office/drawing/2014/main" val="2117272160"/>
                    </a:ext>
                  </a:extLst>
                </a:gridCol>
                <a:gridCol w="822960">
                  <a:extLst>
                    <a:ext uri="{9D8B030D-6E8A-4147-A177-3AD203B41FA5}">
                      <a16:colId xmlns:a16="http://schemas.microsoft.com/office/drawing/2014/main" val="117401039"/>
                    </a:ext>
                  </a:extLst>
                </a:gridCol>
                <a:gridCol w="822960">
                  <a:extLst>
                    <a:ext uri="{9D8B030D-6E8A-4147-A177-3AD203B41FA5}">
                      <a16:colId xmlns:a16="http://schemas.microsoft.com/office/drawing/2014/main" val="3165039984"/>
                    </a:ext>
                  </a:extLst>
                </a:gridCol>
                <a:gridCol w="822960">
                  <a:extLst>
                    <a:ext uri="{9D8B030D-6E8A-4147-A177-3AD203B41FA5}">
                      <a16:colId xmlns:a16="http://schemas.microsoft.com/office/drawing/2014/main" val="3156364851"/>
                    </a:ext>
                  </a:extLst>
                </a:gridCol>
                <a:gridCol w="822960">
                  <a:extLst>
                    <a:ext uri="{9D8B030D-6E8A-4147-A177-3AD203B41FA5}">
                      <a16:colId xmlns:a16="http://schemas.microsoft.com/office/drawing/2014/main" val="1136472093"/>
                    </a:ext>
                  </a:extLst>
                </a:gridCol>
                <a:gridCol w="822960">
                  <a:extLst>
                    <a:ext uri="{9D8B030D-6E8A-4147-A177-3AD203B41FA5}">
                      <a16:colId xmlns:a16="http://schemas.microsoft.com/office/drawing/2014/main" val="1689121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94217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- 2018-07-14 13:53:26 </a:t>
                      </a:r>
                      <a:r>
                        <a:rPr kumimoji="0" lang="de-DE" sz="1000" b="0" i="0" u="none" strike="noStrike" kern="1200" cap="none" spc="0" normalizeH="0" baseline="0" noProof="0">
                          <a:ln>
                            <a:noFill/>
                          </a:ln>
                          <a:solidFill>
                            <a:prstClr val="black"/>
                          </a:solidFill>
                          <a:effectLst/>
                          <a:uLnTx/>
                          <a:uFillTx/>
                          <a:latin typeface="+mn-lt"/>
                          <a:ea typeface="+mn-ea"/>
                          <a:cs typeface="+mn-cs"/>
                        </a:rPr>
                        <a:t> 
 Wir sind Stolz ein Teil des UNESCO's Man and Biosphere Programme #proudtoshare  sein zu können. Dieses Video wurde als eines von 20 weltweit produzierten Biosphärenpark Videos ausgewählt. Es wird zukünftig in New York und auf Sumatra während einer UNESCO Tagung  präsentiert. 
Wir würden uns freuen, wenn ihr es auch teilen könntet!
Biosphärenpark Nockberge UNESCO Familienhotel Gasthof Hinteregger Kärnten - Lust am Leben Urlaub in Österreich Urlaub am Bauernhof in Österreich Green Care - Wo Menschen aufblühen Schule am Bauernhof Österreich Region Bad Kleinkirchheim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99147867"/>
                  </a:ext>
                </a:extLst>
              </a:tr>
            </a:tbl>
          </a:graphicData>
        </a:graphic>
      </p:graphicFrame>
      <p:sp>
        <p:nvSpPr>
          <p:cNvPr id="4" name="Text Placeholder 3">
            <a:extLst>
              <a:ext uri="{FF2B5EF4-FFF2-40B4-BE49-F238E27FC236}">
                <a16:creationId xmlns:a16="http://schemas.microsoft.com/office/drawing/2014/main" id="{914F19A5-83A1-4F12-ABFD-A1530AEFEC4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8044024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D494F-AD54-4CEE-9AFC-115F9005A9A8}"/>
              </a:ext>
            </a:extLst>
          </p:cNvPr>
          <p:cNvSpPr>
            <a:spLocks noGrp="1"/>
          </p:cNvSpPr>
          <p:nvPr>
            <p:ph type="title"/>
          </p:nvPr>
        </p:nvSpPr>
        <p:spPr/>
        <p:txBody>
          <a:bodyPr/>
          <a:lstStyle/>
          <a:p>
            <a:r>
              <a:rPr lang="en-US"/>
              <a:t>Eigene Beiträge (Postings) + Reactions | Familienhotel Gasthof Hinteregger - 6 of 11</a:t>
            </a:r>
          </a:p>
        </p:txBody>
      </p:sp>
      <p:graphicFrame>
        <p:nvGraphicFramePr>
          <p:cNvPr id="5" name="Table Placeholder 4">
            <a:extLst>
              <a:ext uri="{FF2B5EF4-FFF2-40B4-BE49-F238E27FC236}">
                <a16:creationId xmlns:a16="http://schemas.microsoft.com/office/drawing/2014/main" id="{E01322C1-9F11-4560-A6F4-FD9AA76F8E3A}"/>
              </a:ext>
            </a:extLst>
          </p:cNvPr>
          <p:cNvGraphicFramePr>
            <a:graphicFrameLocks noGrp="1"/>
          </p:cNvGraphicFramePr>
          <p:nvPr>
            <p:ph type="tbl" sz="quarter" idx="13"/>
            <p:extLst>
              <p:ext uri="{D42A27DB-BD31-4B8C-83A1-F6EECF244321}">
                <p14:modId xmlns:p14="http://schemas.microsoft.com/office/powerpoint/2010/main" val="1203140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72435858"/>
                    </a:ext>
                  </a:extLst>
                </a:gridCol>
                <a:gridCol w="822960">
                  <a:extLst>
                    <a:ext uri="{9D8B030D-6E8A-4147-A177-3AD203B41FA5}">
                      <a16:colId xmlns:a16="http://schemas.microsoft.com/office/drawing/2014/main" val="1993364045"/>
                    </a:ext>
                  </a:extLst>
                </a:gridCol>
                <a:gridCol w="822960">
                  <a:extLst>
                    <a:ext uri="{9D8B030D-6E8A-4147-A177-3AD203B41FA5}">
                      <a16:colId xmlns:a16="http://schemas.microsoft.com/office/drawing/2014/main" val="3054356618"/>
                    </a:ext>
                  </a:extLst>
                </a:gridCol>
                <a:gridCol w="822960">
                  <a:extLst>
                    <a:ext uri="{9D8B030D-6E8A-4147-A177-3AD203B41FA5}">
                      <a16:colId xmlns:a16="http://schemas.microsoft.com/office/drawing/2014/main" val="851498785"/>
                    </a:ext>
                  </a:extLst>
                </a:gridCol>
                <a:gridCol w="822960">
                  <a:extLst>
                    <a:ext uri="{9D8B030D-6E8A-4147-A177-3AD203B41FA5}">
                      <a16:colId xmlns:a16="http://schemas.microsoft.com/office/drawing/2014/main" val="2829232216"/>
                    </a:ext>
                  </a:extLst>
                </a:gridCol>
                <a:gridCol w="822960">
                  <a:extLst>
                    <a:ext uri="{9D8B030D-6E8A-4147-A177-3AD203B41FA5}">
                      <a16:colId xmlns:a16="http://schemas.microsoft.com/office/drawing/2014/main" val="2158475071"/>
                    </a:ext>
                  </a:extLst>
                </a:gridCol>
                <a:gridCol w="822960">
                  <a:extLst>
                    <a:ext uri="{9D8B030D-6E8A-4147-A177-3AD203B41FA5}">
                      <a16:colId xmlns:a16="http://schemas.microsoft.com/office/drawing/2014/main" val="3324344434"/>
                    </a:ext>
                  </a:extLst>
                </a:gridCol>
                <a:gridCol w="822960">
                  <a:extLst>
                    <a:ext uri="{9D8B030D-6E8A-4147-A177-3AD203B41FA5}">
                      <a16:colId xmlns:a16="http://schemas.microsoft.com/office/drawing/2014/main" val="2196720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78516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- 2018-07-14 11:06:51 </a:t>
                      </a:r>
                      <a:r>
                        <a:rPr kumimoji="0" lang="de-DE" sz="1000" b="0" i="0" u="none" strike="noStrike" kern="1200" cap="none" spc="0" normalizeH="0" baseline="0" noProof="0">
                          <a:ln>
                            <a:noFill/>
                          </a:ln>
                          <a:solidFill>
                            <a:prstClr val="black"/>
                          </a:solidFill>
                          <a:effectLst/>
                          <a:uLnTx/>
                          <a:uFillTx/>
                          <a:latin typeface="+mn-lt"/>
                          <a:ea typeface="+mn-ea"/>
                          <a:cs typeface="+mn-cs"/>
                        </a:rPr>
                        <a:t> 
 Heute Abend geht zum 23igsten Mal das Open Air Wenn die Musi spielt bei uns in St.Oswald Bad KleinkirchheimBad Kleinkirchheim über die Bühne. Die gestrige Generalprobe, sowie die vorhergehende Musi-Wanderwoche waren wieder einmal ein Highlight für alle Musi Fans.
Für alle die nicht dabei sein können, wird die Musi heute Abend auf ORF2 und im MDR , um 20:15 LIVE übertragen.
Wir wünschen allen Musi Fans ein tolles Sommer Open Air hier bei uns in St.Oswald!
Liebe Grüße,
Die Familie Hinteregger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54076852"/>
                  </a:ext>
                </a:extLst>
              </a:tr>
            </a:tbl>
          </a:graphicData>
        </a:graphic>
      </p:graphicFrame>
      <p:sp>
        <p:nvSpPr>
          <p:cNvPr id="4" name="Text Placeholder 3">
            <a:extLst>
              <a:ext uri="{FF2B5EF4-FFF2-40B4-BE49-F238E27FC236}">
                <a16:creationId xmlns:a16="http://schemas.microsoft.com/office/drawing/2014/main" id="{AA122304-F26C-4F10-9117-E3144B6EC594}"/>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0384172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B387E-7C6A-4717-AB5F-244FDBF005EF}"/>
              </a:ext>
            </a:extLst>
          </p:cNvPr>
          <p:cNvSpPr>
            <a:spLocks noGrp="1"/>
          </p:cNvSpPr>
          <p:nvPr>
            <p:ph type="title"/>
          </p:nvPr>
        </p:nvSpPr>
        <p:spPr/>
        <p:txBody>
          <a:bodyPr/>
          <a:lstStyle/>
          <a:p>
            <a:r>
              <a:rPr lang="en-US"/>
              <a:t>Eigene Beiträge (Postings) + Reactions | Familienhotel Gasthof Hinteregger - 7 of 11</a:t>
            </a:r>
          </a:p>
        </p:txBody>
      </p:sp>
      <p:graphicFrame>
        <p:nvGraphicFramePr>
          <p:cNvPr id="5" name="Table Placeholder 4">
            <a:extLst>
              <a:ext uri="{FF2B5EF4-FFF2-40B4-BE49-F238E27FC236}">
                <a16:creationId xmlns:a16="http://schemas.microsoft.com/office/drawing/2014/main" id="{487F8F39-22B2-4774-8924-25EB3193037E}"/>
              </a:ext>
            </a:extLst>
          </p:cNvPr>
          <p:cNvGraphicFramePr>
            <a:graphicFrameLocks noGrp="1"/>
          </p:cNvGraphicFramePr>
          <p:nvPr>
            <p:ph type="tbl" sz="quarter" idx="13"/>
            <p:extLst>
              <p:ext uri="{D42A27DB-BD31-4B8C-83A1-F6EECF244321}">
                <p14:modId xmlns:p14="http://schemas.microsoft.com/office/powerpoint/2010/main" val="1496205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72491120"/>
                    </a:ext>
                  </a:extLst>
                </a:gridCol>
                <a:gridCol w="822960">
                  <a:extLst>
                    <a:ext uri="{9D8B030D-6E8A-4147-A177-3AD203B41FA5}">
                      <a16:colId xmlns:a16="http://schemas.microsoft.com/office/drawing/2014/main" val="2749331890"/>
                    </a:ext>
                  </a:extLst>
                </a:gridCol>
                <a:gridCol w="822960">
                  <a:extLst>
                    <a:ext uri="{9D8B030D-6E8A-4147-A177-3AD203B41FA5}">
                      <a16:colId xmlns:a16="http://schemas.microsoft.com/office/drawing/2014/main" val="4120505384"/>
                    </a:ext>
                  </a:extLst>
                </a:gridCol>
                <a:gridCol w="822960">
                  <a:extLst>
                    <a:ext uri="{9D8B030D-6E8A-4147-A177-3AD203B41FA5}">
                      <a16:colId xmlns:a16="http://schemas.microsoft.com/office/drawing/2014/main" val="1235616183"/>
                    </a:ext>
                  </a:extLst>
                </a:gridCol>
                <a:gridCol w="822960">
                  <a:extLst>
                    <a:ext uri="{9D8B030D-6E8A-4147-A177-3AD203B41FA5}">
                      <a16:colId xmlns:a16="http://schemas.microsoft.com/office/drawing/2014/main" val="1574083456"/>
                    </a:ext>
                  </a:extLst>
                </a:gridCol>
                <a:gridCol w="822960">
                  <a:extLst>
                    <a:ext uri="{9D8B030D-6E8A-4147-A177-3AD203B41FA5}">
                      <a16:colId xmlns:a16="http://schemas.microsoft.com/office/drawing/2014/main" val="622073137"/>
                    </a:ext>
                  </a:extLst>
                </a:gridCol>
                <a:gridCol w="822960">
                  <a:extLst>
                    <a:ext uri="{9D8B030D-6E8A-4147-A177-3AD203B41FA5}">
                      <a16:colId xmlns:a16="http://schemas.microsoft.com/office/drawing/2014/main" val="1444485957"/>
                    </a:ext>
                  </a:extLst>
                </a:gridCol>
                <a:gridCol w="822960">
                  <a:extLst>
                    <a:ext uri="{9D8B030D-6E8A-4147-A177-3AD203B41FA5}">
                      <a16:colId xmlns:a16="http://schemas.microsoft.com/office/drawing/2014/main" val="1468183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62543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- 2018-07-11 12:06:32 </a:t>
                      </a:r>
                      <a:r>
                        <a:rPr kumimoji="0" lang="de-DE" sz="1000" b="0" i="0" u="none" strike="noStrike" kern="1200" cap="none" spc="0" normalizeH="0" baseline="0" noProof="0">
                          <a:ln>
                            <a:noFill/>
                          </a:ln>
                          <a:solidFill>
                            <a:prstClr val="black"/>
                          </a:solidFill>
                          <a:effectLst/>
                          <a:uLnTx/>
                          <a:uFillTx/>
                          <a:latin typeface="+mn-lt"/>
                          <a:ea typeface="+mn-ea"/>
                          <a:cs typeface="+mn-cs"/>
                        </a:rPr>
                        <a:t> 
 Unser David Hinteregger, war letzte Woche als Obmann der Landjugend Bad Kleinkirchheim in der Volksschule zu Gast. Er, und andere Mitglieder der Landjugend haben den jungen Kirchheimer/Innen die heimischen Lebensmittel näher gebracht. Ein, wie wir finden tolles Projekt der Landjugend, welches gefördert werden muss.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51826263"/>
                  </a:ext>
                </a:extLst>
              </a:tr>
            </a:tbl>
          </a:graphicData>
        </a:graphic>
      </p:graphicFrame>
      <p:sp>
        <p:nvSpPr>
          <p:cNvPr id="4" name="Text Placeholder 3">
            <a:extLst>
              <a:ext uri="{FF2B5EF4-FFF2-40B4-BE49-F238E27FC236}">
                <a16:creationId xmlns:a16="http://schemas.microsoft.com/office/drawing/2014/main" id="{FEECB10D-B1FA-4B0B-A541-E38D9F0FDE26}"/>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009658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1378C-2CE7-4B71-88B7-A93F0A478420}"/>
              </a:ext>
            </a:extLst>
          </p:cNvPr>
          <p:cNvSpPr>
            <a:spLocks noGrp="1"/>
          </p:cNvSpPr>
          <p:nvPr>
            <p:ph type="title"/>
          </p:nvPr>
        </p:nvSpPr>
        <p:spPr/>
        <p:txBody>
          <a:bodyPr/>
          <a:lstStyle/>
          <a:p>
            <a:r>
              <a:rPr lang="en-US"/>
              <a:t>Eigene Beiträge (Postings) + Reactions | Familienhotel Gasthof Hinteregger - 8 of 11</a:t>
            </a:r>
          </a:p>
        </p:txBody>
      </p:sp>
      <p:graphicFrame>
        <p:nvGraphicFramePr>
          <p:cNvPr id="5" name="Table Placeholder 4">
            <a:extLst>
              <a:ext uri="{FF2B5EF4-FFF2-40B4-BE49-F238E27FC236}">
                <a16:creationId xmlns:a16="http://schemas.microsoft.com/office/drawing/2014/main" id="{18B040C7-CA6B-47E9-8D5B-9751DF257DCE}"/>
              </a:ext>
            </a:extLst>
          </p:cNvPr>
          <p:cNvGraphicFramePr>
            <a:graphicFrameLocks noGrp="1"/>
          </p:cNvGraphicFramePr>
          <p:nvPr>
            <p:ph type="tbl" sz="quarter" idx="13"/>
            <p:extLst>
              <p:ext uri="{D42A27DB-BD31-4B8C-83A1-F6EECF244321}">
                <p14:modId xmlns:p14="http://schemas.microsoft.com/office/powerpoint/2010/main" val="2530671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34102902"/>
                    </a:ext>
                  </a:extLst>
                </a:gridCol>
                <a:gridCol w="822960">
                  <a:extLst>
                    <a:ext uri="{9D8B030D-6E8A-4147-A177-3AD203B41FA5}">
                      <a16:colId xmlns:a16="http://schemas.microsoft.com/office/drawing/2014/main" val="3854040070"/>
                    </a:ext>
                  </a:extLst>
                </a:gridCol>
                <a:gridCol w="822960">
                  <a:extLst>
                    <a:ext uri="{9D8B030D-6E8A-4147-A177-3AD203B41FA5}">
                      <a16:colId xmlns:a16="http://schemas.microsoft.com/office/drawing/2014/main" val="1920852104"/>
                    </a:ext>
                  </a:extLst>
                </a:gridCol>
                <a:gridCol w="822960">
                  <a:extLst>
                    <a:ext uri="{9D8B030D-6E8A-4147-A177-3AD203B41FA5}">
                      <a16:colId xmlns:a16="http://schemas.microsoft.com/office/drawing/2014/main" val="975155907"/>
                    </a:ext>
                  </a:extLst>
                </a:gridCol>
                <a:gridCol w="822960">
                  <a:extLst>
                    <a:ext uri="{9D8B030D-6E8A-4147-A177-3AD203B41FA5}">
                      <a16:colId xmlns:a16="http://schemas.microsoft.com/office/drawing/2014/main" val="3494270320"/>
                    </a:ext>
                  </a:extLst>
                </a:gridCol>
                <a:gridCol w="822960">
                  <a:extLst>
                    <a:ext uri="{9D8B030D-6E8A-4147-A177-3AD203B41FA5}">
                      <a16:colId xmlns:a16="http://schemas.microsoft.com/office/drawing/2014/main" val="1175021959"/>
                    </a:ext>
                  </a:extLst>
                </a:gridCol>
                <a:gridCol w="822960">
                  <a:extLst>
                    <a:ext uri="{9D8B030D-6E8A-4147-A177-3AD203B41FA5}">
                      <a16:colId xmlns:a16="http://schemas.microsoft.com/office/drawing/2014/main" val="4192688825"/>
                    </a:ext>
                  </a:extLst>
                </a:gridCol>
                <a:gridCol w="822960">
                  <a:extLst>
                    <a:ext uri="{9D8B030D-6E8A-4147-A177-3AD203B41FA5}">
                      <a16:colId xmlns:a16="http://schemas.microsoft.com/office/drawing/2014/main" val="1079178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68342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- 2018-07-10 14:59:08 </a:t>
                      </a:r>
                      <a:r>
                        <a:rPr kumimoji="0" lang="de-DE" sz="1000" b="0" i="0" u="none" strike="noStrike" kern="1200" cap="none" spc="0" normalizeH="0" baseline="0" noProof="0">
                          <a:ln>
                            <a:noFill/>
                          </a:ln>
                          <a:solidFill>
                            <a:prstClr val="black"/>
                          </a:solidFill>
                          <a:effectLst/>
                          <a:uLnTx/>
                          <a:uFillTx/>
                          <a:latin typeface="+mn-lt"/>
                          <a:ea typeface="+mn-ea"/>
                          <a:cs typeface="+mn-cs"/>
                        </a:rPr>
                        <a:t> 
 An diesem Wochenende ist es wieder soweit! Das große Wenn die Musi spielt findet wieder bei uns in St.Oswald statt. Die Vorbereitungen laufen schon seit Tagen auf Hochtouren! Unsere alljährlichen Musi-Stammgäste sind auch bereits vollzählig eingetrudelt und nehmen wie jedes Jahr an den Musi Wanderungen teil!
Wir senden allen Musi Fans herzliche Grüße,
Die Familie Hinteregger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82291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Familienhotel Gasthof Hinteregger - 2018-07-09 13:45:24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23140732"/>
                  </a:ext>
                </a:extLst>
              </a:tr>
            </a:tbl>
          </a:graphicData>
        </a:graphic>
      </p:graphicFrame>
      <p:sp>
        <p:nvSpPr>
          <p:cNvPr id="4" name="Text Placeholder 3">
            <a:extLst>
              <a:ext uri="{FF2B5EF4-FFF2-40B4-BE49-F238E27FC236}">
                <a16:creationId xmlns:a16="http://schemas.microsoft.com/office/drawing/2014/main" id="{302DCB3B-88C8-41DF-8919-7905B91BF98C}"/>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3298908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89665-CA51-499A-8101-1B3DCFD7E0AA}"/>
              </a:ext>
            </a:extLst>
          </p:cNvPr>
          <p:cNvSpPr>
            <a:spLocks noGrp="1"/>
          </p:cNvSpPr>
          <p:nvPr>
            <p:ph type="title"/>
          </p:nvPr>
        </p:nvSpPr>
        <p:spPr/>
        <p:txBody>
          <a:bodyPr/>
          <a:lstStyle/>
          <a:p>
            <a:r>
              <a:rPr lang="en-US"/>
              <a:t>Eigene Beiträge (Postings) + Reactions | Familienhotel Gasthof Hinteregger - 9 of 11</a:t>
            </a:r>
          </a:p>
        </p:txBody>
      </p:sp>
      <p:graphicFrame>
        <p:nvGraphicFramePr>
          <p:cNvPr id="5" name="Table Placeholder 4">
            <a:extLst>
              <a:ext uri="{FF2B5EF4-FFF2-40B4-BE49-F238E27FC236}">
                <a16:creationId xmlns:a16="http://schemas.microsoft.com/office/drawing/2014/main" id="{8405EACA-08CD-4497-A803-C97FDA16129D}"/>
              </a:ext>
            </a:extLst>
          </p:cNvPr>
          <p:cNvGraphicFramePr>
            <a:graphicFrameLocks noGrp="1"/>
          </p:cNvGraphicFramePr>
          <p:nvPr>
            <p:ph type="tbl" sz="quarter" idx="13"/>
            <p:extLst>
              <p:ext uri="{D42A27DB-BD31-4B8C-83A1-F6EECF244321}">
                <p14:modId xmlns:p14="http://schemas.microsoft.com/office/powerpoint/2010/main" val="3956077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6863825"/>
                    </a:ext>
                  </a:extLst>
                </a:gridCol>
                <a:gridCol w="822960">
                  <a:extLst>
                    <a:ext uri="{9D8B030D-6E8A-4147-A177-3AD203B41FA5}">
                      <a16:colId xmlns:a16="http://schemas.microsoft.com/office/drawing/2014/main" val="1575040117"/>
                    </a:ext>
                  </a:extLst>
                </a:gridCol>
                <a:gridCol w="822960">
                  <a:extLst>
                    <a:ext uri="{9D8B030D-6E8A-4147-A177-3AD203B41FA5}">
                      <a16:colId xmlns:a16="http://schemas.microsoft.com/office/drawing/2014/main" val="1596527101"/>
                    </a:ext>
                  </a:extLst>
                </a:gridCol>
                <a:gridCol w="822960">
                  <a:extLst>
                    <a:ext uri="{9D8B030D-6E8A-4147-A177-3AD203B41FA5}">
                      <a16:colId xmlns:a16="http://schemas.microsoft.com/office/drawing/2014/main" val="638452816"/>
                    </a:ext>
                  </a:extLst>
                </a:gridCol>
                <a:gridCol w="822960">
                  <a:extLst>
                    <a:ext uri="{9D8B030D-6E8A-4147-A177-3AD203B41FA5}">
                      <a16:colId xmlns:a16="http://schemas.microsoft.com/office/drawing/2014/main" val="1105501755"/>
                    </a:ext>
                  </a:extLst>
                </a:gridCol>
                <a:gridCol w="822960">
                  <a:extLst>
                    <a:ext uri="{9D8B030D-6E8A-4147-A177-3AD203B41FA5}">
                      <a16:colId xmlns:a16="http://schemas.microsoft.com/office/drawing/2014/main" val="1623994197"/>
                    </a:ext>
                  </a:extLst>
                </a:gridCol>
                <a:gridCol w="822960">
                  <a:extLst>
                    <a:ext uri="{9D8B030D-6E8A-4147-A177-3AD203B41FA5}">
                      <a16:colId xmlns:a16="http://schemas.microsoft.com/office/drawing/2014/main" val="3086018205"/>
                    </a:ext>
                  </a:extLst>
                </a:gridCol>
                <a:gridCol w="822960">
                  <a:extLst>
                    <a:ext uri="{9D8B030D-6E8A-4147-A177-3AD203B41FA5}">
                      <a16:colId xmlns:a16="http://schemas.microsoft.com/office/drawing/2014/main" val="502667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40841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- 2018-07-07 10:31:40 </a:t>
                      </a:r>
                      <a:r>
                        <a:rPr kumimoji="0" lang="de-DE" sz="1000" b="0" i="0" u="none" strike="noStrike" kern="1200" cap="none" spc="0" normalizeH="0" baseline="0" noProof="0">
                          <a:ln>
                            <a:noFill/>
                          </a:ln>
                          <a:solidFill>
                            <a:prstClr val="black"/>
                          </a:solidFill>
                          <a:effectLst/>
                          <a:uLnTx/>
                          <a:uFillTx/>
                          <a:latin typeface="+mn-lt"/>
                          <a:ea typeface="+mn-ea"/>
                          <a:cs typeface="+mn-cs"/>
                        </a:rPr>
                        <a:t> 
 Applaus Applaus!
Die ersten zwei, von insgesamt 12 Theaterabenden sind gestern und vorgestern über unsere StadlBühne gegangen!
Das Stadltheater ist stets voll besetzt und die Stimmung super!
Heute Abend findet die dritte Aufführung statt! LSG BKK
Wir freuen uns, auf die neuen Theatergäste und wünschen euch allen ein schönes Wochenende!
https://tinyurl.com/y7ocg9xv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80878880"/>
                  </a:ext>
                </a:extLst>
              </a:tr>
            </a:tbl>
          </a:graphicData>
        </a:graphic>
      </p:graphicFrame>
      <p:sp>
        <p:nvSpPr>
          <p:cNvPr id="4" name="Text Placeholder 3">
            <a:extLst>
              <a:ext uri="{FF2B5EF4-FFF2-40B4-BE49-F238E27FC236}">
                <a16:creationId xmlns:a16="http://schemas.microsoft.com/office/drawing/2014/main" id="{B580BDB7-1839-4E81-9F7D-7E29B8DB147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4160381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F8A8E-D08A-452F-9F4E-2C081E0E9928}"/>
              </a:ext>
            </a:extLst>
          </p:cNvPr>
          <p:cNvSpPr>
            <a:spLocks noGrp="1"/>
          </p:cNvSpPr>
          <p:nvPr>
            <p:ph type="title"/>
          </p:nvPr>
        </p:nvSpPr>
        <p:spPr/>
        <p:txBody>
          <a:bodyPr/>
          <a:lstStyle/>
          <a:p>
            <a:r>
              <a:rPr lang="en-US"/>
              <a:t>Eigene Beiträge (Postings) + Reactions | Familienhotel Gasthof Hinteregger - 10 of 11</a:t>
            </a:r>
          </a:p>
        </p:txBody>
      </p:sp>
      <p:graphicFrame>
        <p:nvGraphicFramePr>
          <p:cNvPr id="5" name="Table Placeholder 4">
            <a:extLst>
              <a:ext uri="{FF2B5EF4-FFF2-40B4-BE49-F238E27FC236}">
                <a16:creationId xmlns:a16="http://schemas.microsoft.com/office/drawing/2014/main" id="{7F3C5939-5756-489A-B8E7-AEF92F6F54D2}"/>
              </a:ext>
            </a:extLst>
          </p:cNvPr>
          <p:cNvGraphicFramePr>
            <a:graphicFrameLocks noGrp="1"/>
          </p:cNvGraphicFramePr>
          <p:nvPr>
            <p:ph type="tbl" sz="quarter" idx="13"/>
            <p:extLst>
              <p:ext uri="{D42A27DB-BD31-4B8C-83A1-F6EECF244321}">
                <p14:modId xmlns:p14="http://schemas.microsoft.com/office/powerpoint/2010/main" val="3767675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58482189"/>
                    </a:ext>
                  </a:extLst>
                </a:gridCol>
                <a:gridCol w="822960">
                  <a:extLst>
                    <a:ext uri="{9D8B030D-6E8A-4147-A177-3AD203B41FA5}">
                      <a16:colId xmlns:a16="http://schemas.microsoft.com/office/drawing/2014/main" val="2582014706"/>
                    </a:ext>
                  </a:extLst>
                </a:gridCol>
                <a:gridCol w="822960">
                  <a:extLst>
                    <a:ext uri="{9D8B030D-6E8A-4147-A177-3AD203B41FA5}">
                      <a16:colId xmlns:a16="http://schemas.microsoft.com/office/drawing/2014/main" val="824255981"/>
                    </a:ext>
                  </a:extLst>
                </a:gridCol>
                <a:gridCol w="822960">
                  <a:extLst>
                    <a:ext uri="{9D8B030D-6E8A-4147-A177-3AD203B41FA5}">
                      <a16:colId xmlns:a16="http://schemas.microsoft.com/office/drawing/2014/main" val="3826020442"/>
                    </a:ext>
                  </a:extLst>
                </a:gridCol>
                <a:gridCol w="822960">
                  <a:extLst>
                    <a:ext uri="{9D8B030D-6E8A-4147-A177-3AD203B41FA5}">
                      <a16:colId xmlns:a16="http://schemas.microsoft.com/office/drawing/2014/main" val="4126403528"/>
                    </a:ext>
                  </a:extLst>
                </a:gridCol>
                <a:gridCol w="822960">
                  <a:extLst>
                    <a:ext uri="{9D8B030D-6E8A-4147-A177-3AD203B41FA5}">
                      <a16:colId xmlns:a16="http://schemas.microsoft.com/office/drawing/2014/main" val="917801145"/>
                    </a:ext>
                  </a:extLst>
                </a:gridCol>
                <a:gridCol w="822960">
                  <a:extLst>
                    <a:ext uri="{9D8B030D-6E8A-4147-A177-3AD203B41FA5}">
                      <a16:colId xmlns:a16="http://schemas.microsoft.com/office/drawing/2014/main" val="2021909086"/>
                    </a:ext>
                  </a:extLst>
                </a:gridCol>
                <a:gridCol w="822960">
                  <a:extLst>
                    <a:ext uri="{9D8B030D-6E8A-4147-A177-3AD203B41FA5}">
                      <a16:colId xmlns:a16="http://schemas.microsoft.com/office/drawing/2014/main" val="930077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36606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- 2018-07-02 12:05:38 </a:t>
                      </a:r>
                      <a:r>
                        <a:rPr kumimoji="0" lang="de-DE" sz="1000" b="0" i="0" u="none" strike="noStrike" kern="1200" cap="none" spc="0" normalizeH="0" baseline="0" noProof="0">
                          <a:ln>
                            <a:noFill/>
                          </a:ln>
                          <a:solidFill>
                            <a:prstClr val="black"/>
                          </a:solidFill>
                          <a:effectLst/>
                          <a:uLnTx/>
                          <a:uFillTx/>
                          <a:latin typeface="+mn-lt"/>
                          <a:ea typeface="+mn-ea"/>
                          <a:cs typeface="+mn-cs"/>
                        </a:rPr>
                        <a:t> 
 Mahlzeit!
Am Donnerstag ist es soweit!
Premiere zum Theatersommer in unserem Heustadl!
Und wie wir bereits vor einigen Tagen angekündigt haben, sind mittlerweile sämtliche Karten aller 11 Termine im Juli und August ausverkauft!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14816520"/>
                  </a:ext>
                </a:extLst>
              </a:tr>
            </a:tbl>
          </a:graphicData>
        </a:graphic>
      </p:graphicFrame>
      <p:sp>
        <p:nvSpPr>
          <p:cNvPr id="4" name="Text Placeholder 3">
            <a:extLst>
              <a:ext uri="{FF2B5EF4-FFF2-40B4-BE49-F238E27FC236}">
                <a16:creationId xmlns:a16="http://schemas.microsoft.com/office/drawing/2014/main" id="{6FB8AC35-FED1-4894-8BAC-0C71C9C4353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2669464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29D48-85ED-4B8E-8465-ABEE911C19FC}"/>
              </a:ext>
            </a:extLst>
          </p:cNvPr>
          <p:cNvSpPr>
            <a:spLocks noGrp="1"/>
          </p:cNvSpPr>
          <p:nvPr>
            <p:ph type="title"/>
          </p:nvPr>
        </p:nvSpPr>
        <p:spPr/>
        <p:txBody>
          <a:bodyPr/>
          <a:lstStyle/>
          <a:p>
            <a:r>
              <a:rPr lang="en-US"/>
              <a:t>Eigene Beiträge (Postings) + Reactions | Familienhotel Gasthof Hinteregger - 11 of 11</a:t>
            </a:r>
          </a:p>
        </p:txBody>
      </p:sp>
      <p:graphicFrame>
        <p:nvGraphicFramePr>
          <p:cNvPr id="5" name="Table Placeholder 4">
            <a:extLst>
              <a:ext uri="{FF2B5EF4-FFF2-40B4-BE49-F238E27FC236}">
                <a16:creationId xmlns:a16="http://schemas.microsoft.com/office/drawing/2014/main" id="{AE9F0268-332E-4D2E-82E8-7A4C5730A9B7}"/>
              </a:ext>
            </a:extLst>
          </p:cNvPr>
          <p:cNvGraphicFramePr>
            <a:graphicFrameLocks noGrp="1"/>
          </p:cNvGraphicFramePr>
          <p:nvPr>
            <p:ph type="tbl" sz="quarter" idx="13"/>
            <p:extLst>
              <p:ext uri="{D42A27DB-BD31-4B8C-83A1-F6EECF244321}">
                <p14:modId xmlns:p14="http://schemas.microsoft.com/office/powerpoint/2010/main" val="1597037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10009212"/>
                    </a:ext>
                  </a:extLst>
                </a:gridCol>
                <a:gridCol w="822960">
                  <a:extLst>
                    <a:ext uri="{9D8B030D-6E8A-4147-A177-3AD203B41FA5}">
                      <a16:colId xmlns:a16="http://schemas.microsoft.com/office/drawing/2014/main" val="4161028057"/>
                    </a:ext>
                  </a:extLst>
                </a:gridCol>
                <a:gridCol w="822960">
                  <a:extLst>
                    <a:ext uri="{9D8B030D-6E8A-4147-A177-3AD203B41FA5}">
                      <a16:colId xmlns:a16="http://schemas.microsoft.com/office/drawing/2014/main" val="1141734660"/>
                    </a:ext>
                  </a:extLst>
                </a:gridCol>
                <a:gridCol w="822960">
                  <a:extLst>
                    <a:ext uri="{9D8B030D-6E8A-4147-A177-3AD203B41FA5}">
                      <a16:colId xmlns:a16="http://schemas.microsoft.com/office/drawing/2014/main" val="1926541926"/>
                    </a:ext>
                  </a:extLst>
                </a:gridCol>
                <a:gridCol w="822960">
                  <a:extLst>
                    <a:ext uri="{9D8B030D-6E8A-4147-A177-3AD203B41FA5}">
                      <a16:colId xmlns:a16="http://schemas.microsoft.com/office/drawing/2014/main" val="2613955892"/>
                    </a:ext>
                  </a:extLst>
                </a:gridCol>
                <a:gridCol w="822960">
                  <a:extLst>
                    <a:ext uri="{9D8B030D-6E8A-4147-A177-3AD203B41FA5}">
                      <a16:colId xmlns:a16="http://schemas.microsoft.com/office/drawing/2014/main" val="201741998"/>
                    </a:ext>
                  </a:extLst>
                </a:gridCol>
                <a:gridCol w="822960">
                  <a:extLst>
                    <a:ext uri="{9D8B030D-6E8A-4147-A177-3AD203B41FA5}">
                      <a16:colId xmlns:a16="http://schemas.microsoft.com/office/drawing/2014/main" val="3802384084"/>
                    </a:ext>
                  </a:extLst>
                </a:gridCol>
                <a:gridCol w="822960">
                  <a:extLst>
                    <a:ext uri="{9D8B030D-6E8A-4147-A177-3AD203B41FA5}">
                      <a16:colId xmlns:a16="http://schemas.microsoft.com/office/drawing/2014/main" val="2756561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69172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- 2018-07-01 10:58:51 </a:t>
                      </a:r>
                      <a:r>
                        <a:rPr kumimoji="0" lang="de-DE" sz="1000" b="0" i="0" u="none" strike="noStrike" kern="1200" cap="none" spc="0" normalizeH="0" baseline="0" noProof="0">
                          <a:ln>
                            <a:noFill/>
                          </a:ln>
                          <a:solidFill>
                            <a:prstClr val="black"/>
                          </a:solidFill>
                          <a:effectLst/>
                          <a:uLnTx/>
                          <a:uFillTx/>
                          <a:latin typeface="+mn-lt"/>
                          <a:ea typeface="+mn-ea"/>
                          <a:cs typeface="+mn-cs"/>
                        </a:rPr>
                        <a:t> 
 Liebe Freunde unserer Familie und unseres Hauses!
Uns ist gerade aufgefallen, dass wir euch unsere neuen Zimmer noch immer vorenthalten haben! Fünf neue Doppelzimmer mit Zirbenbetten für unsere Gäste die ihre wohlverdiente Auszeit bei uns verbringen.
Hier haben wir ein paar Eindrücke von drei unserer fünf neu gestalteten Doppelzimmer! Die Zimmer sind wieder allesamt Einzelstücke. Jedes Zirbenbett, jede Couch mit  individuellen Stoffen, die Vorhänge usw. Alles wurde extra für die jeweiligen Zimmer angefertigt. Sogar die Zierkissen sind Sonderanfertigungen.
Ein großes Lob geht an unsere Kärntner Partner und Firmen, ohne die dies nicht möglich gewesen wäre.
Die Böden wurden von der Villacher Firma Holz Graf verlegt, die Möbel von der Tischlerei Rogl aus Pattergassen, die Elektroinstallationen von der Firma Elektro Schiestl aus Pattergassen sowie die Malerarbeiten von der Malerei Ebner aus Spittal.
Wir wünschen euch noch einen schönen Sonntag!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79547692"/>
                  </a:ext>
                </a:extLst>
              </a:tr>
            </a:tbl>
          </a:graphicData>
        </a:graphic>
      </p:graphicFrame>
      <p:sp>
        <p:nvSpPr>
          <p:cNvPr id="4" name="Text Placeholder 3">
            <a:extLst>
              <a:ext uri="{FF2B5EF4-FFF2-40B4-BE49-F238E27FC236}">
                <a16:creationId xmlns:a16="http://schemas.microsoft.com/office/drawing/2014/main" id="{BA465BB8-E935-4463-A58C-698A73A3287E}"/>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4414530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7235C-C814-4CE5-86F4-063FB4195733}"/>
              </a:ext>
            </a:extLst>
          </p:cNvPr>
          <p:cNvSpPr>
            <a:spLocks noGrp="1"/>
          </p:cNvSpPr>
          <p:nvPr>
            <p:ph type="title"/>
          </p:nvPr>
        </p:nvSpPr>
        <p:spPr/>
        <p:txBody>
          <a:bodyPr/>
          <a:lstStyle/>
          <a:p>
            <a:r>
              <a:rPr lang="en-US"/>
              <a:t>Postings/Wochentag | Familienhotel Gasthof Hinteregger</a:t>
            </a:r>
          </a:p>
        </p:txBody>
      </p:sp>
      <p:graphicFrame>
        <p:nvGraphicFramePr>
          <p:cNvPr id="6" name="Chart Placeholder 5">
            <a:extLst>
              <a:ext uri="{FF2B5EF4-FFF2-40B4-BE49-F238E27FC236}">
                <a16:creationId xmlns:a16="http://schemas.microsoft.com/office/drawing/2014/main" id="{09567B32-587D-44D5-A985-BC6BBE70E68A}"/>
              </a:ext>
            </a:extLst>
          </p:cNvPr>
          <p:cNvGraphicFramePr>
            <a:graphicFrameLocks noGrp="1"/>
          </p:cNvGraphicFramePr>
          <p:nvPr>
            <p:ph type="chart" sz="quarter" idx="13"/>
            <p:extLst>
              <p:ext uri="{D42A27DB-BD31-4B8C-83A1-F6EECF244321}">
                <p14:modId xmlns:p14="http://schemas.microsoft.com/office/powerpoint/2010/main" val="8127792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40DB1B-46B1-4BE7-9CF5-80FFF315A415}"/>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9F5F2E69-E739-4A80-9A02-95DADE5C08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68819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CD456-4154-4B64-B188-9306859877E8}"/>
              </a:ext>
            </a:extLst>
          </p:cNvPr>
          <p:cNvSpPr>
            <a:spLocks noGrp="1"/>
          </p:cNvSpPr>
          <p:nvPr>
            <p:ph type="title"/>
          </p:nvPr>
        </p:nvSpPr>
        <p:spPr/>
        <p:txBody>
          <a:bodyPr/>
          <a:lstStyle/>
          <a:p>
            <a:r>
              <a:rPr lang="en-US"/>
              <a:t>Postingtypen (Verteilung) | Familienhotel Gasthof Hinteregger</a:t>
            </a:r>
          </a:p>
        </p:txBody>
      </p:sp>
      <p:graphicFrame>
        <p:nvGraphicFramePr>
          <p:cNvPr id="6" name="Chart Placeholder 5">
            <a:extLst>
              <a:ext uri="{FF2B5EF4-FFF2-40B4-BE49-F238E27FC236}">
                <a16:creationId xmlns:a16="http://schemas.microsoft.com/office/drawing/2014/main" id="{955016A6-8B23-4BCA-AB93-40B6F4B2CA73}"/>
              </a:ext>
            </a:extLst>
          </p:cNvPr>
          <p:cNvGraphicFramePr>
            <a:graphicFrameLocks noGrp="1"/>
          </p:cNvGraphicFramePr>
          <p:nvPr>
            <p:ph type="chart" sz="quarter" idx="13"/>
            <p:extLst>
              <p:ext uri="{D42A27DB-BD31-4B8C-83A1-F6EECF244321}">
                <p14:modId xmlns:p14="http://schemas.microsoft.com/office/powerpoint/2010/main" val="29799146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DD5974-F204-40B1-A935-10B8133A0DC5}"/>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C35BCAE0-8735-4525-B9E5-22AE8D4EBF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23052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190C4-C1C7-44BD-8F98-8BAFB0D02327}"/>
              </a:ext>
            </a:extLst>
          </p:cNvPr>
          <p:cNvSpPr>
            <a:spLocks noGrp="1"/>
          </p:cNvSpPr>
          <p:nvPr>
            <p:ph type="title"/>
          </p:nvPr>
        </p:nvSpPr>
        <p:spPr/>
        <p:txBody>
          <a:bodyPr/>
          <a:lstStyle/>
          <a:p>
            <a:r>
              <a:rPr lang="en-US"/>
              <a:t>Interaktionsrate/Postingtyp | Familienhotel Gasthof Hinteregger</a:t>
            </a:r>
          </a:p>
        </p:txBody>
      </p:sp>
      <p:graphicFrame>
        <p:nvGraphicFramePr>
          <p:cNvPr id="6" name="Chart Placeholder 5">
            <a:extLst>
              <a:ext uri="{FF2B5EF4-FFF2-40B4-BE49-F238E27FC236}">
                <a16:creationId xmlns:a16="http://schemas.microsoft.com/office/drawing/2014/main" id="{B30491B2-68FF-4A33-A608-2F9DB0EAC083}"/>
              </a:ext>
            </a:extLst>
          </p:cNvPr>
          <p:cNvGraphicFramePr>
            <a:graphicFrameLocks noGrp="1"/>
          </p:cNvGraphicFramePr>
          <p:nvPr>
            <p:ph type="chart" sz="quarter" idx="13"/>
            <p:extLst>
              <p:ext uri="{D42A27DB-BD31-4B8C-83A1-F6EECF244321}">
                <p14:modId xmlns:p14="http://schemas.microsoft.com/office/powerpoint/2010/main" val="31331503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AC0836-9450-4114-A77D-2C479FBA4352}"/>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ED60EAAE-D636-468D-AAAD-F7028075E8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23573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BB02F-D617-4869-BD68-7179F36DD9CA}"/>
              </a:ext>
            </a:extLst>
          </p:cNvPr>
          <p:cNvSpPr>
            <a:spLocks noGrp="1"/>
          </p:cNvSpPr>
          <p:nvPr>
            <p:ph type="title"/>
          </p:nvPr>
        </p:nvSpPr>
        <p:spPr/>
        <p:txBody>
          <a:bodyPr/>
          <a:lstStyle/>
          <a:p>
            <a:r>
              <a:rPr lang="en-US"/>
              <a:t>Antwortzeit | Familienhotel Gasthof Hinteregger</a:t>
            </a:r>
          </a:p>
        </p:txBody>
      </p:sp>
      <p:graphicFrame>
        <p:nvGraphicFramePr>
          <p:cNvPr id="6" name="Chart Placeholder 5">
            <a:extLst>
              <a:ext uri="{FF2B5EF4-FFF2-40B4-BE49-F238E27FC236}">
                <a16:creationId xmlns:a16="http://schemas.microsoft.com/office/drawing/2014/main" id="{E6D3656F-9C92-455F-899E-E14C372042A5}"/>
              </a:ext>
            </a:extLst>
          </p:cNvPr>
          <p:cNvGraphicFramePr>
            <a:graphicFrameLocks noGrp="1"/>
          </p:cNvGraphicFramePr>
          <p:nvPr>
            <p:ph type="chart" sz="quarter" idx="13"/>
            <p:extLst>
              <p:ext uri="{D42A27DB-BD31-4B8C-83A1-F6EECF244321}">
                <p14:modId xmlns:p14="http://schemas.microsoft.com/office/powerpoint/2010/main" val="41764598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B8B7DD-FBCC-476B-9B94-5E5B3B4743D4}"/>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8E01F229-91E9-4145-8C47-57AC70114C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88653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21C9F-4067-4B51-A324-0E6AFDC62795}"/>
              </a:ext>
            </a:extLst>
          </p:cNvPr>
          <p:cNvSpPr>
            <a:spLocks noGrp="1"/>
          </p:cNvSpPr>
          <p:nvPr>
            <p:ph type="title"/>
          </p:nvPr>
        </p:nvSpPr>
        <p:spPr/>
        <p:txBody>
          <a:bodyPr/>
          <a:lstStyle/>
          <a:p>
            <a:r>
              <a:rPr lang="en-US"/>
              <a:t>Wichtige Influencer | Familienhotel Gasthof Hinteregger</a:t>
            </a:r>
          </a:p>
        </p:txBody>
      </p:sp>
      <p:graphicFrame>
        <p:nvGraphicFramePr>
          <p:cNvPr id="5" name="Table Placeholder 4">
            <a:extLst>
              <a:ext uri="{FF2B5EF4-FFF2-40B4-BE49-F238E27FC236}">
                <a16:creationId xmlns:a16="http://schemas.microsoft.com/office/drawing/2014/main" id="{4672651C-6A70-48C6-962A-78329DA4B44C}"/>
              </a:ext>
            </a:extLst>
          </p:cNvPr>
          <p:cNvGraphicFramePr>
            <a:graphicFrameLocks noGrp="1"/>
          </p:cNvGraphicFramePr>
          <p:nvPr>
            <p:ph type="tbl" sz="quarter" idx="13"/>
            <p:extLst>
              <p:ext uri="{D42A27DB-BD31-4B8C-83A1-F6EECF244321}">
                <p14:modId xmlns:p14="http://schemas.microsoft.com/office/powerpoint/2010/main" val="3057181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33100453"/>
                    </a:ext>
                  </a:extLst>
                </a:gridCol>
                <a:gridCol w="2468880">
                  <a:extLst>
                    <a:ext uri="{9D8B030D-6E8A-4147-A177-3AD203B41FA5}">
                      <a16:colId xmlns:a16="http://schemas.microsoft.com/office/drawing/2014/main" val="402048816"/>
                    </a:ext>
                  </a:extLst>
                </a:gridCol>
                <a:gridCol w="822960">
                  <a:extLst>
                    <a:ext uri="{9D8B030D-6E8A-4147-A177-3AD203B41FA5}">
                      <a16:colId xmlns:a16="http://schemas.microsoft.com/office/drawing/2014/main" val="2782771871"/>
                    </a:ext>
                  </a:extLst>
                </a:gridCol>
                <a:gridCol w="822960">
                  <a:extLst>
                    <a:ext uri="{9D8B030D-6E8A-4147-A177-3AD203B41FA5}">
                      <a16:colId xmlns:a16="http://schemas.microsoft.com/office/drawing/2014/main" val="2738687530"/>
                    </a:ext>
                  </a:extLst>
                </a:gridCol>
                <a:gridCol w="822960">
                  <a:extLst>
                    <a:ext uri="{9D8B030D-6E8A-4147-A177-3AD203B41FA5}">
                      <a16:colId xmlns:a16="http://schemas.microsoft.com/office/drawing/2014/main" val="1741690569"/>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3661999666"/>
                  </a:ext>
                </a:extLst>
              </a:tr>
              <a:tr h="370840">
                <a:tc>
                  <a:txBody>
                    <a:bodyPr/>
                    <a:lstStyle/>
                    <a:p>
                      <a:r>
                        <a:rPr lang="en-US" sz="1000"/>
                        <a:t>BMS Production Group</a:t>
                      </a:r>
                    </a:p>
                  </a:txBody>
                  <a:tcPr/>
                </a:tc>
                <a:tc>
                  <a:txBody>
                    <a:bodyPr/>
                    <a:lstStyle/>
                    <a:p>
                      <a:r>
                        <a:rPr lang="en-US" sz="1000"/>
                        <a:t>Familienhotel Gasthof Hinteregger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941600742"/>
                  </a:ext>
                </a:extLst>
              </a:tr>
            </a:tbl>
          </a:graphicData>
        </a:graphic>
      </p:graphicFrame>
      <p:sp>
        <p:nvSpPr>
          <p:cNvPr id="4" name="Text Placeholder 3">
            <a:extLst>
              <a:ext uri="{FF2B5EF4-FFF2-40B4-BE49-F238E27FC236}">
                <a16:creationId xmlns:a16="http://schemas.microsoft.com/office/drawing/2014/main" id="{95A32A39-02C0-414A-8E5E-636EE057D6FE}"/>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5462803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31D58-40EF-4FDC-9296-C14C14A3DAFC}"/>
              </a:ext>
            </a:extLst>
          </p:cNvPr>
          <p:cNvSpPr>
            <a:spLocks noGrp="1"/>
          </p:cNvSpPr>
          <p:nvPr>
            <p:ph type="title"/>
          </p:nvPr>
        </p:nvSpPr>
        <p:spPr/>
        <p:txBody>
          <a:bodyPr/>
          <a:lstStyle/>
          <a:p>
            <a:r>
              <a:rPr lang="en-US"/>
              <a:t>Facebook Check Ins | Familienhotel Gasthof Hinteregger</a:t>
            </a:r>
          </a:p>
        </p:txBody>
      </p:sp>
      <p:graphicFrame>
        <p:nvGraphicFramePr>
          <p:cNvPr id="6" name="Chart Placeholder 5">
            <a:extLst>
              <a:ext uri="{FF2B5EF4-FFF2-40B4-BE49-F238E27FC236}">
                <a16:creationId xmlns:a16="http://schemas.microsoft.com/office/drawing/2014/main" id="{CD10948B-9EF0-4F63-A810-AC42929616A4}"/>
              </a:ext>
            </a:extLst>
          </p:cNvPr>
          <p:cNvGraphicFramePr>
            <a:graphicFrameLocks noGrp="1"/>
          </p:cNvGraphicFramePr>
          <p:nvPr>
            <p:ph type="chart" sz="quarter" idx="13"/>
            <p:extLst>
              <p:ext uri="{D42A27DB-BD31-4B8C-83A1-F6EECF244321}">
                <p14:modId xmlns:p14="http://schemas.microsoft.com/office/powerpoint/2010/main" val="38430999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B8270B-8CE3-4DF5-9E02-07F727B4B4BA}"/>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9D7151F9-CC5D-46D2-8F60-944A1251F4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91139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6A2B2-BB64-4B8A-B7D1-E8D13F34C36E}"/>
              </a:ext>
            </a:extLst>
          </p:cNvPr>
          <p:cNvSpPr>
            <a:spLocks noGrp="1"/>
          </p:cNvSpPr>
          <p:nvPr>
            <p:ph type="title"/>
          </p:nvPr>
        </p:nvSpPr>
        <p:spPr/>
        <p:txBody>
          <a:bodyPr/>
          <a:lstStyle/>
          <a:p>
            <a:r>
              <a:rPr lang="en-US"/>
              <a:t>Fan Demographie | Familienhotel Gasthof Hinteregger</a:t>
            </a:r>
          </a:p>
        </p:txBody>
      </p:sp>
      <p:graphicFrame>
        <p:nvGraphicFramePr>
          <p:cNvPr id="6" name="Chart Placeholder 5">
            <a:extLst>
              <a:ext uri="{FF2B5EF4-FFF2-40B4-BE49-F238E27FC236}">
                <a16:creationId xmlns:a16="http://schemas.microsoft.com/office/drawing/2014/main" id="{E87F591F-C3CC-42FC-BD35-136E8E94EC08}"/>
              </a:ext>
            </a:extLst>
          </p:cNvPr>
          <p:cNvGraphicFramePr>
            <a:graphicFrameLocks noGrp="1"/>
          </p:cNvGraphicFramePr>
          <p:nvPr>
            <p:ph type="chart" sz="quarter" idx="13"/>
            <p:extLst>
              <p:ext uri="{D42A27DB-BD31-4B8C-83A1-F6EECF244321}">
                <p14:modId xmlns:p14="http://schemas.microsoft.com/office/powerpoint/2010/main" val="2185849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AFCBB0-B098-4959-A89D-4596095833AD}"/>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CA1A60EA-E4B6-4B68-9BA7-30C42289AD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36973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5127D-B4AA-465C-86B7-36F5AB26ABC3}"/>
              </a:ext>
            </a:extLst>
          </p:cNvPr>
          <p:cNvSpPr>
            <a:spLocks noGrp="1"/>
          </p:cNvSpPr>
          <p:nvPr>
            <p:ph type="title"/>
          </p:nvPr>
        </p:nvSpPr>
        <p:spPr/>
        <p:txBody>
          <a:bodyPr/>
          <a:lstStyle/>
          <a:p>
            <a:r>
              <a:rPr lang="en-US"/>
              <a:t>Page Fans Online | Familienhotel Gasthof Hinteregger</a:t>
            </a:r>
          </a:p>
        </p:txBody>
      </p:sp>
      <p:graphicFrame>
        <p:nvGraphicFramePr>
          <p:cNvPr id="6" name="Chart Placeholder 5">
            <a:extLst>
              <a:ext uri="{FF2B5EF4-FFF2-40B4-BE49-F238E27FC236}">
                <a16:creationId xmlns:a16="http://schemas.microsoft.com/office/drawing/2014/main" id="{75280327-36AF-4E3C-9867-4CAE62DC9440}"/>
              </a:ext>
            </a:extLst>
          </p:cNvPr>
          <p:cNvGraphicFramePr>
            <a:graphicFrameLocks noGrp="1"/>
          </p:cNvGraphicFramePr>
          <p:nvPr>
            <p:ph type="chart" sz="quarter" idx="13"/>
            <p:extLst>
              <p:ext uri="{D42A27DB-BD31-4B8C-83A1-F6EECF244321}">
                <p14:modId xmlns:p14="http://schemas.microsoft.com/office/powerpoint/2010/main" val="11299561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5E0F6E-7B66-4A98-9B53-A45243C4EB87}"/>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106113A6-EFF3-4F4D-B387-416FAC79A9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755137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1225</Words>
  <Application>Microsoft Office PowerPoint</Application>
  <PresentationFormat>On-screen Show (4:3)</PresentationFormat>
  <Paragraphs>546</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Facebook Page Report</vt:lpstr>
      <vt:lpstr>Wichtigste Werte (KPI's) | Familienhotel Gasthof Hinteregger</vt:lpstr>
      <vt:lpstr>Fans (Übersicht) | Familienhotel Gasthof Hinteregger</vt:lpstr>
      <vt:lpstr>Key Metrics Table w. User Post RR | Familienhotel Gasthof Hinteregger</vt:lpstr>
      <vt:lpstr>Facebook Fans Total | Familienhotel Gasthof Hinteregger</vt:lpstr>
      <vt:lpstr>Eigene Beiträge (Postings) | Familienhotel Gasthof Hinteregger - 1 of 8</vt:lpstr>
      <vt:lpstr>Eigene Beiträge (Postings) | Familienhotel Gasthof Hinteregger - 2 of 8</vt:lpstr>
      <vt:lpstr>Eigene Beiträge (Postings) | Familienhotel Gasthof Hinteregger - 3 of 8</vt:lpstr>
      <vt:lpstr>Eigene Beiträge (Postings) | Familienhotel Gasthof Hinteregger - 4 of 8</vt:lpstr>
      <vt:lpstr>Eigene Beiträge (Postings) | Familienhotel Gasthof Hinteregger - 5 of 8</vt:lpstr>
      <vt:lpstr>Eigene Beiträge (Postings) | Familienhotel Gasthof Hinteregger - 6 of 8</vt:lpstr>
      <vt:lpstr>Eigene Beiträge (Postings) | Familienhotel Gasthof Hinteregger - 7 of 8</vt:lpstr>
      <vt:lpstr>Eigene Beiträge (Postings) | Familienhotel Gasthof Hinteregger - 8 of 8</vt:lpstr>
      <vt:lpstr>Eigene Beiträge (Postings) + Reactions | Familienhotel Gasthof Hinteregger - 1 of 11</vt:lpstr>
      <vt:lpstr>Eigene Beiträge (Postings) + Reactions | Familienhotel Gasthof Hinteregger - 2 of 11</vt:lpstr>
      <vt:lpstr>Eigene Beiträge (Postings) + Reactions | Familienhotel Gasthof Hinteregger - 3 of 11</vt:lpstr>
      <vt:lpstr>Eigene Beiträge (Postings) + Reactions | Familienhotel Gasthof Hinteregger - 4 of 11</vt:lpstr>
      <vt:lpstr>Eigene Beiträge (Postings) + Reactions | Familienhotel Gasthof Hinteregger - 5 of 11</vt:lpstr>
      <vt:lpstr>Eigene Beiträge (Postings) + Reactions | Familienhotel Gasthof Hinteregger - 6 of 11</vt:lpstr>
      <vt:lpstr>Eigene Beiträge (Postings) + Reactions | Familienhotel Gasthof Hinteregger - 7 of 11</vt:lpstr>
      <vt:lpstr>Eigene Beiträge (Postings) + Reactions | Familienhotel Gasthof Hinteregger - 8 of 11</vt:lpstr>
      <vt:lpstr>Eigene Beiträge (Postings) + Reactions | Familienhotel Gasthof Hinteregger - 9 of 11</vt:lpstr>
      <vt:lpstr>Eigene Beiträge (Postings) + Reactions | Familienhotel Gasthof Hinteregger - 10 of 11</vt:lpstr>
      <vt:lpstr>Eigene Beiträge (Postings) + Reactions | Familienhotel Gasthof Hinteregger - 11 of 11</vt:lpstr>
      <vt:lpstr>Postings/Wochentag | Familienhotel Gasthof Hinteregger</vt:lpstr>
      <vt:lpstr>Postingtypen (Verteilung) | Familienhotel Gasthof Hinteregger</vt:lpstr>
      <vt:lpstr>Interaktionsrate/Postingtyp | Familienhotel Gasthof Hinteregger</vt:lpstr>
      <vt:lpstr>Antwortzeit | Familienhotel Gasthof Hinteregger</vt:lpstr>
      <vt:lpstr>Wichtige Influencer | Familienhotel Gasthof Hinteregger</vt:lpstr>
      <vt:lpstr>Facebook Check Ins | Familienhotel Gasthof Hinteregger</vt:lpstr>
      <vt:lpstr>Fan Demographie | Familienhotel Gasthof Hinteregger</vt:lpstr>
      <vt:lpstr>Page Fans Online | Familienhotel Gasthof Hinteregger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2018-08-04T08:45:26Z</dcterms:created>
  <dcterms:modified xsi:type="dcterms:W3CDTF">2018-08-04T08:46:10Z</dcterms:modified>
</cp:coreProperties>
</file>