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1125</c:v>
                </c:pt>
                <c:pt idx="1">
                  <c:v>1125</c:v>
                </c:pt>
                <c:pt idx="2">
                  <c:v>1125</c:v>
                </c:pt>
                <c:pt idx="3">
                  <c:v>1124</c:v>
                </c:pt>
                <c:pt idx="4">
                  <c:v>1121</c:v>
                </c:pt>
                <c:pt idx="5">
                  <c:v>1122</c:v>
                </c:pt>
                <c:pt idx="6">
                  <c:v>1121</c:v>
                </c:pt>
                <c:pt idx="7">
                  <c:v>1121</c:v>
                </c:pt>
                <c:pt idx="8">
                  <c:v>1120</c:v>
                </c:pt>
                <c:pt idx="9">
                  <c:v>1120</c:v>
                </c:pt>
                <c:pt idx="10">
                  <c:v>1121</c:v>
                </c:pt>
                <c:pt idx="11">
                  <c:v>1120</c:v>
                </c:pt>
                <c:pt idx="12">
                  <c:v>1120</c:v>
                </c:pt>
                <c:pt idx="13">
                  <c:v>1123</c:v>
                </c:pt>
                <c:pt idx="14">
                  <c:v>1124</c:v>
                </c:pt>
                <c:pt idx="15">
                  <c:v>1124</c:v>
                </c:pt>
                <c:pt idx="16">
                  <c:v>1124</c:v>
                </c:pt>
                <c:pt idx="17">
                  <c:v>1124</c:v>
                </c:pt>
                <c:pt idx="18">
                  <c:v>1124</c:v>
                </c:pt>
                <c:pt idx="19">
                  <c:v>1133</c:v>
                </c:pt>
                <c:pt idx="20">
                  <c:v>1142</c:v>
                </c:pt>
                <c:pt idx="21">
                  <c:v>1148</c:v>
                </c:pt>
                <c:pt idx="22">
                  <c:v>1154</c:v>
                </c:pt>
                <c:pt idx="23">
                  <c:v>1160</c:v>
                </c:pt>
                <c:pt idx="24">
                  <c:v>1169</c:v>
                </c:pt>
                <c:pt idx="25">
                  <c:v>1173</c:v>
                </c:pt>
                <c:pt idx="26">
                  <c:v>1176</c:v>
                </c:pt>
                <c:pt idx="27">
                  <c:v>1179</c:v>
                </c:pt>
                <c:pt idx="28">
                  <c:v>1179</c:v>
                </c:pt>
                <c:pt idx="29">
                  <c:v>1182</c:v>
                </c:pt>
                <c:pt idx="30">
                  <c:v>1185</c:v>
                </c:pt>
              </c:numCache>
            </c:numRef>
          </c:val>
          <c:smooth val="0"/>
          <c:extLst>
            <c:ext xmlns:c16="http://schemas.microsoft.com/office/drawing/2014/chart" uri="{C3380CC4-5D6E-409C-BE32-E72D297353CC}">
              <c16:uniqueId val="{00000000-3344-4C28-B7F3-3511620C1253}"/>
            </c:ext>
          </c:extLst>
        </c:ser>
        <c:dLbls>
          <c:showLegendKey val="0"/>
          <c:showVal val="0"/>
          <c:showCatName val="0"/>
          <c:showSerName val="0"/>
          <c:showPercent val="0"/>
          <c:showBubbleSize val="0"/>
        </c:dLbls>
        <c:smooth val="0"/>
        <c:axId val="341670680"/>
        <c:axId val="341663792"/>
      </c:lineChart>
      <c:dateAx>
        <c:axId val="341670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663792"/>
        <c:crosses val="autoZero"/>
        <c:auto val="1"/>
        <c:lblOffset val="100"/>
        <c:baseTimeUnit val="days"/>
      </c:dateAx>
      <c:valAx>
        <c:axId val="341663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670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Autowelt Linz &amp; France Car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1</c:v>
                </c:pt>
                <c:pt idx="2">
                  <c:v>4</c:v>
                </c:pt>
                <c:pt idx="3">
                  <c:v>2</c:v>
                </c:pt>
                <c:pt idx="4">
                  <c:v>6</c:v>
                </c:pt>
                <c:pt idx="5">
                  <c:v>6</c:v>
                </c:pt>
                <c:pt idx="6">
                  <c:v>0</c:v>
                </c:pt>
              </c:numCache>
            </c:numRef>
          </c:val>
          <c:extLst>
            <c:ext xmlns:c16="http://schemas.microsoft.com/office/drawing/2014/chart" uri="{C3380CC4-5D6E-409C-BE32-E72D297353CC}">
              <c16:uniqueId val="{00000000-B1D9-4804-B044-E133DF7CA8B6}"/>
            </c:ext>
          </c:extLst>
        </c:ser>
        <c:dLbls>
          <c:showLegendKey val="0"/>
          <c:showVal val="0"/>
          <c:showCatName val="0"/>
          <c:showSerName val="0"/>
          <c:showPercent val="0"/>
          <c:showBubbleSize val="0"/>
        </c:dLbls>
        <c:gapWidth val="219"/>
        <c:overlap val="-27"/>
        <c:axId val="222440096"/>
        <c:axId val="222435832"/>
      </c:barChart>
      <c:catAx>
        <c:axId val="222440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435832"/>
        <c:crosses val="autoZero"/>
        <c:auto val="1"/>
        <c:lblAlgn val="ctr"/>
        <c:lblOffset val="100"/>
        <c:noMultiLvlLbl val="0"/>
      </c:catAx>
      <c:valAx>
        <c:axId val="22243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440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Autowelt Linz &amp; France Car</c:v>
                </c:pt>
              </c:strCache>
            </c:strRef>
          </c:cat>
          <c:val>
            <c:numRef>
              <c:f>Sheet1!$B$2</c:f>
              <c:numCache>
                <c:formatCode>General</c:formatCode>
                <c:ptCount val="1"/>
                <c:pt idx="0">
                  <c:v>18</c:v>
                </c:pt>
              </c:numCache>
            </c:numRef>
          </c:val>
          <c:extLst>
            <c:ext xmlns:c16="http://schemas.microsoft.com/office/drawing/2014/chart" uri="{C3380CC4-5D6E-409C-BE32-E72D297353CC}">
              <c16:uniqueId val="{00000000-4E17-4EAE-AB8F-9DFB11D5EA01}"/>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Autowelt Linz &amp; France Car</c:v>
                </c:pt>
              </c:strCache>
            </c:strRef>
          </c:cat>
          <c:val>
            <c:numRef>
              <c:f>Sheet1!$C$2</c:f>
              <c:numCache>
                <c:formatCode>General</c:formatCode>
                <c:ptCount val="1"/>
                <c:pt idx="0">
                  <c:v>4</c:v>
                </c:pt>
              </c:numCache>
            </c:numRef>
          </c:val>
          <c:extLst>
            <c:ext xmlns:c16="http://schemas.microsoft.com/office/drawing/2014/chart" uri="{C3380CC4-5D6E-409C-BE32-E72D297353CC}">
              <c16:uniqueId val="{00000001-4E17-4EAE-AB8F-9DFB11D5EA01}"/>
            </c:ext>
          </c:extLst>
        </c:ser>
        <c:dLbls>
          <c:showLegendKey val="0"/>
          <c:showVal val="0"/>
          <c:showCatName val="0"/>
          <c:showSerName val="0"/>
          <c:showPercent val="0"/>
          <c:showBubbleSize val="0"/>
        </c:dLbls>
        <c:gapWidth val="150"/>
        <c:overlap val="100"/>
        <c:axId val="222437144"/>
        <c:axId val="222438784"/>
      </c:barChart>
      <c:catAx>
        <c:axId val="222437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438784"/>
        <c:crosses val="autoZero"/>
        <c:auto val="1"/>
        <c:lblAlgn val="ctr"/>
        <c:lblOffset val="100"/>
        <c:noMultiLvlLbl val="0"/>
      </c:catAx>
      <c:valAx>
        <c:axId val="2224387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43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Autowelt Linz &amp; France Car</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1.3869060060764</c:v>
                </c:pt>
                <c:pt idx="1">
                  <c:v>1.0760099146827</c:v>
                </c:pt>
              </c:numCache>
            </c:numRef>
          </c:val>
          <c:extLst>
            <c:ext xmlns:c16="http://schemas.microsoft.com/office/drawing/2014/chart" uri="{C3380CC4-5D6E-409C-BE32-E72D297353CC}">
              <c16:uniqueId val="{00000000-EAA0-469D-804A-CEF063F70973}"/>
            </c:ext>
          </c:extLst>
        </c:ser>
        <c:dLbls>
          <c:showLegendKey val="0"/>
          <c:showVal val="0"/>
          <c:showCatName val="0"/>
          <c:showSerName val="0"/>
          <c:showPercent val="0"/>
          <c:showBubbleSize val="0"/>
        </c:dLbls>
        <c:gapWidth val="219"/>
        <c:overlap val="-27"/>
        <c:axId val="222448952"/>
        <c:axId val="222452560"/>
      </c:barChart>
      <c:catAx>
        <c:axId val="222448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452560"/>
        <c:crosses val="autoZero"/>
        <c:auto val="1"/>
        <c:lblAlgn val="ctr"/>
        <c:lblOffset val="100"/>
        <c:noMultiLvlLbl val="0"/>
      </c:catAx>
      <c:valAx>
        <c:axId val="222452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44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Autowelt Linz &amp; France Car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722E-4AD7-AF84-255070F2C2E5}"/>
            </c:ext>
          </c:extLst>
        </c:ser>
        <c:dLbls>
          <c:showLegendKey val="0"/>
          <c:showVal val="0"/>
          <c:showCatName val="0"/>
          <c:showSerName val="0"/>
          <c:showPercent val="0"/>
          <c:showBubbleSize val="0"/>
        </c:dLbls>
        <c:gapWidth val="219"/>
        <c:overlap val="-27"/>
        <c:axId val="222445016"/>
        <c:axId val="222451904"/>
      </c:barChart>
      <c:catAx>
        <c:axId val="222445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451904"/>
        <c:crosses val="autoZero"/>
        <c:auto val="1"/>
        <c:lblAlgn val="ctr"/>
        <c:lblOffset val="100"/>
        <c:noMultiLvlLbl val="0"/>
      </c:catAx>
      <c:valAx>
        <c:axId val="22245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44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101</c:v>
                </c:pt>
                <c:pt idx="1">
                  <c:v>101</c:v>
                </c:pt>
                <c:pt idx="2">
                  <c:v>101</c:v>
                </c:pt>
                <c:pt idx="3">
                  <c:v>101</c:v>
                </c:pt>
                <c:pt idx="4">
                  <c:v>101</c:v>
                </c:pt>
                <c:pt idx="5">
                  <c:v>101</c:v>
                </c:pt>
                <c:pt idx="6">
                  <c:v>101</c:v>
                </c:pt>
                <c:pt idx="7">
                  <c:v>101</c:v>
                </c:pt>
                <c:pt idx="8">
                  <c:v>101</c:v>
                </c:pt>
                <c:pt idx="9">
                  <c:v>101</c:v>
                </c:pt>
                <c:pt idx="10">
                  <c:v>101</c:v>
                </c:pt>
                <c:pt idx="11">
                  <c:v>101</c:v>
                </c:pt>
                <c:pt idx="12">
                  <c:v>101</c:v>
                </c:pt>
                <c:pt idx="13">
                  <c:v>101</c:v>
                </c:pt>
                <c:pt idx="14">
                  <c:v>100</c:v>
                </c:pt>
                <c:pt idx="15">
                  <c:v>100</c:v>
                </c:pt>
                <c:pt idx="16">
                  <c:v>100</c:v>
                </c:pt>
                <c:pt idx="17">
                  <c:v>100</c:v>
                </c:pt>
                <c:pt idx="18">
                  <c:v>100</c:v>
                </c:pt>
                <c:pt idx="19">
                  <c:v>100</c:v>
                </c:pt>
                <c:pt idx="20">
                  <c:v>100</c:v>
                </c:pt>
                <c:pt idx="21">
                  <c:v>100</c:v>
                </c:pt>
                <c:pt idx="22">
                  <c:v>100</c:v>
                </c:pt>
                <c:pt idx="23">
                  <c:v>100</c:v>
                </c:pt>
                <c:pt idx="24">
                  <c:v>100</c:v>
                </c:pt>
                <c:pt idx="25">
                  <c:v>100</c:v>
                </c:pt>
                <c:pt idx="26">
                  <c:v>100</c:v>
                </c:pt>
                <c:pt idx="27">
                  <c:v>100</c:v>
                </c:pt>
                <c:pt idx="28">
                  <c:v>100</c:v>
                </c:pt>
                <c:pt idx="29">
                  <c:v>100</c:v>
                </c:pt>
                <c:pt idx="30">
                  <c:v>100</c:v>
                </c:pt>
              </c:numCache>
            </c:numRef>
          </c:val>
          <c:smooth val="0"/>
          <c:extLst>
            <c:ext xmlns:c16="http://schemas.microsoft.com/office/drawing/2014/chart" uri="{C3380CC4-5D6E-409C-BE32-E72D297353CC}">
              <c16:uniqueId val="{00000000-C31B-4EF6-BC17-3AA43204C588}"/>
            </c:ext>
          </c:extLst>
        </c:ser>
        <c:dLbls>
          <c:showLegendKey val="0"/>
          <c:showVal val="0"/>
          <c:showCatName val="0"/>
          <c:showSerName val="0"/>
          <c:showPercent val="0"/>
          <c:showBubbleSize val="0"/>
        </c:dLbls>
        <c:smooth val="0"/>
        <c:axId val="222459120"/>
        <c:axId val="222458792"/>
      </c:lineChart>
      <c:dateAx>
        <c:axId val="222459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458792"/>
        <c:crosses val="autoZero"/>
        <c:auto val="1"/>
        <c:lblOffset val="100"/>
        <c:baseTimeUnit val="days"/>
      </c:dateAx>
      <c:valAx>
        <c:axId val="222458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45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c:v>
                </c:pt>
                <c:pt idx="1">
                  <c:v>67</c:v>
                </c:pt>
                <c:pt idx="2">
                  <c:v>96</c:v>
                </c:pt>
                <c:pt idx="3">
                  <c:v>91</c:v>
                </c:pt>
                <c:pt idx="4">
                  <c:v>78</c:v>
                </c:pt>
                <c:pt idx="5">
                  <c:v>49</c:v>
                </c:pt>
                <c:pt idx="6">
                  <c:v>10</c:v>
                </c:pt>
              </c:numCache>
            </c:numRef>
          </c:val>
          <c:extLst>
            <c:ext xmlns:c16="http://schemas.microsoft.com/office/drawing/2014/chart" uri="{C3380CC4-5D6E-409C-BE32-E72D297353CC}">
              <c16:uniqueId val="{00000000-F278-43B7-A985-B5E644EDC94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8</c:v>
                </c:pt>
                <c:pt idx="1">
                  <c:v>139</c:v>
                </c:pt>
                <c:pt idx="2">
                  <c:v>254</c:v>
                </c:pt>
                <c:pt idx="3">
                  <c:v>173</c:v>
                </c:pt>
                <c:pt idx="4">
                  <c:v>135</c:v>
                </c:pt>
                <c:pt idx="5">
                  <c:v>51</c:v>
                </c:pt>
                <c:pt idx="6">
                  <c:v>25</c:v>
                </c:pt>
              </c:numCache>
            </c:numRef>
          </c:val>
          <c:extLst>
            <c:ext xmlns:c16="http://schemas.microsoft.com/office/drawing/2014/chart" uri="{C3380CC4-5D6E-409C-BE32-E72D297353CC}">
              <c16:uniqueId val="{00000001-F278-43B7-A985-B5E644EDC945}"/>
            </c:ext>
          </c:extLst>
        </c:ser>
        <c:dLbls>
          <c:showLegendKey val="0"/>
          <c:showVal val="0"/>
          <c:showCatName val="0"/>
          <c:showSerName val="0"/>
          <c:showPercent val="0"/>
          <c:showBubbleSize val="0"/>
        </c:dLbls>
        <c:gapWidth val="219"/>
        <c:overlap val="-27"/>
        <c:axId val="222456168"/>
        <c:axId val="222457808"/>
      </c:barChart>
      <c:catAx>
        <c:axId val="222456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457808"/>
        <c:crosses val="autoZero"/>
        <c:auto val="1"/>
        <c:lblAlgn val="ctr"/>
        <c:lblOffset val="100"/>
        <c:noMultiLvlLbl val="0"/>
      </c:catAx>
      <c:valAx>
        <c:axId val="222457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45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208.1</c:v>
                </c:pt>
                <c:pt idx="1">
                  <c:v>119.96666666666999</c:v>
                </c:pt>
                <c:pt idx="2">
                  <c:v>76.566666666667004</c:v>
                </c:pt>
                <c:pt idx="3">
                  <c:v>60.566666666666997</c:v>
                </c:pt>
                <c:pt idx="4">
                  <c:v>80.166666666666998</c:v>
                </c:pt>
                <c:pt idx="5">
                  <c:v>151.33333333332999</c:v>
                </c:pt>
                <c:pt idx="6">
                  <c:v>244.86666666667</c:v>
                </c:pt>
                <c:pt idx="7">
                  <c:v>315.86666666667003</c:v>
                </c:pt>
                <c:pt idx="8">
                  <c:v>394.86666666667003</c:v>
                </c:pt>
                <c:pt idx="9">
                  <c:v>390.22580645161003</c:v>
                </c:pt>
                <c:pt idx="10">
                  <c:v>401.51612903225998</c:v>
                </c:pt>
                <c:pt idx="11">
                  <c:v>415.32258064515997</c:v>
                </c:pt>
                <c:pt idx="12">
                  <c:v>459.51612903225998</c:v>
                </c:pt>
                <c:pt idx="13">
                  <c:v>429.38709677419001</c:v>
                </c:pt>
                <c:pt idx="14">
                  <c:v>416.58064516129002</c:v>
                </c:pt>
                <c:pt idx="15">
                  <c:v>432.25806451612999</c:v>
                </c:pt>
                <c:pt idx="16">
                  <c:v>443.74193548387001</c:v>
                </c:pt>
                <c:pt idx="17">
                  <c:v>457.41935483870998</c:v>
                </c:pt>
                <c:pt idx="18">
                  <c:v>477</c:v>
                </c:pt>
                <c:pt idx="19">
                  <c:v>498.61290322580999</c:v>
                </c:pt>
                <c:pt idx="20">
                  <c:v>517.16129032258004</c:v>
                </c:pt>
                <c:pt idx="21">
                  <c:v>521.48387096774002</c:v>
                </c:pt>
                <c:pt idx="22">
                  <c:v>477.25806451612999</c:v>
                </c:pt>
                <c:pt idx="23">
                  <c:v>341.58064516129002</c:v>
                </c:pt>
              </c:numCache>
            </c:numRef>
          </c:val>
          <c:smooth val="0"/>
          <c:extLst>
            <c:ext xmlns:c16="http://schemas.microsoft.com/office/drawing/2014/chart" uri="{C3380CC4-5D6E-409C-BE32-E72D297353CC}">
              <c16:uniqueId val="{00000000-9B9B-4A5E-AA70-F658D08C28BE}"/>
            </c:ext>
          </c:extLst>
        </c:ser>
        <c:dLbls>
          <c:showLegendKey val="0"/>
          <c:showVal val="0"/>
          <c:showCatName val="0"/>
          <c:showSerName val="0"/>
          <c:showPercent val="0"/>
          <c:showBubbleSize val="0"/>
        </c:dLbls>
        <c:smooth val="0"/>
        <c:axId val="222472240"/>
        <c:axId val="222467320"/>
      </c:lineChart>
      <c:catAx>
        <c:axId val="22247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467320"/>
        <c:crosses val="autoZero"/>
        <c:auto val="1"/>
        <c:lblAlgn val="ctr"/>
        <c:lblOffset val="100"/>
        <c:noMultiLvlLbl val="0"/>
      </c:catAx>
      <c:valAx>
        <c:axId val="222467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47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B23A7-0915-48E1-B26B-DD89DB22A928}"/>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DADCE2DA-D389-4615-807F-C4B37430036A}"/>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518314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09F07-2E20-4F99-84B2-76737AD8D952}"/>
              </a:ext>
            </a:extLst>
          </p:cNvPr>
          <p:cNvSpPr>
            <a:spLocks noGrp="1"/>
          </p:cNvSpPr>
          <p:nvPr>
            <p:ph type="title"/>
          </p:nvPr>
        </p:nvSpPr>
        <p:spPr/>
        <p:txBody>
          <a:bodyPr/>
          <a:lstStyle/>
          <a:p>
            <a:r>
              <a:rPr lang="de-DE"/>
              <a:t>Wichtigste Werte (KPI's) | Autowelt Linz &amp; France Car</a:t>
            </a:r>
            <a:endParaRPr lang="en-US"/>
          </a:p>
        </p:txBody>
      </p:sp>
      <p:graphicFrame>
        <p:nvGraphicFramePr>
          <p:cNvPr id="5" name="Table Placeholder 4">
            <a:extLst>
              <a:ext uri="{FF2B5EF4-FFF2-40B4-BE49-F238E27FC236}">
                <a16:creationId xmlns:a16="http://schemas.microsoft.com/office/drawing/2014/main" id="{5237772C-8A65-482A-A164-4BC45C67CC54}"/>
              </a:ext>
            </a:extLst>
          </p:cNvPr>
          <p:cNvGraphicFramePr>
            <a:graphicFrameLocks noGrp="1"/>
          </p:cNvGraphicFramePr>
          <p:nvPr>
            <p:ph type="tbl" sz="quarter" idx="13"/>
            <p:extLst>
              <p:ext uri="{D42A27DB-BD31-4B8C-83A1-F6EECF244321}">
                <p14:modId xmlns:p14="http://schemas.microsoft.com/office/powerpoint/2010/main" val="3239165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27357033"/>
                    </a:ext>
                  </a:extLst>
                </a:gridCol>
                <a:gridCol w="740664">
                  <a:extLst>
                    <a:ext uri="{9D8B030D-6E8A-4147-A177-3AD203B41FA5}">
                      <a16:colId xmlns:a16="http://schemas.microsoft.com/office/drawing/2014/main" val="96065160"/>
                    </a:ext>
                  </a:extLst>
                </a:gridCol>
                <a:gridCol w="740664">
                  <a:extLst>
                    <a:ext uri="{9D8B030D-6E8A-4147-A177-3AD203B41FA5}">
                      <a16:colId xmlns:a16="http://schemas.microsoft.com/office/drawing/2014/main" val="302866720"/>
                    </a:ext>
                  </a:extLst>
                </a:gridCol>
                <a:gridCol w="740664">
                  <a:extLst>
                    <a:ext uri="{9D8B030D-6E8A-4147-A177-3AD203B41FA5}">
                      <a16:colId xmlns:a16="http://schemas.microsoft.com/office/drawing/2014/main" val="659963133"/>
                    </a:ext>
                  </a:extLst>
                </a:gridCol>
                <a:gridCol w="740664">
                  <a:extLst>
                    <a:ext uri="{9D8B030D-6E8A-4147-A177-3AD203B41FA5}">
                      <a16:colId xmlns:a16="http://schemas.microsoft.com/office/drawing/2014/main" val="4098292611"/>
                    </a:ext>
                  </a:extLst>
                </a:gridCol>
                <a:gridCol w="740664">
                  <a:extLst>
                    <a:ext uri="{9D8B030D-6E8A-4147-A177-3AD203B41FA5}">
                      <a16:colId xmlns:a16="http://schemas.microsoft.com/office/drawing/2014/main" val="2732995508"/>
                    </a:ext>
                  </a:extLst>
                </a:gridCol>
                <a:gridCol w="740664">
                  <a:extLst>
                    <a:ext uri="{9D8B030D-6E8A-4147-A177-3AD203B41FA5}">
                      <a16:colId xmlns:a16="http://schemas.microsoft.com/office/drawing/2014/main" val="3565421996"/>
                    </a:ext>
                  </a:extLst>
                </a:gridCol>
                <a:gridCol w="740664">
                  <a:extLst>
                    <a:ext uri="{9D8B030D-6E8A-4147-A177-3AD203B41FA5}">
                      <a16:colId xmlns:a16="http://schemas.microsoft.com/office/drawing/2014/main" val="278757910"/>
                    </a:ext>
                  </a:extLst>
                </a:gridCol>
                <a:gridCol w="740664">
                  <a:extLst>
                    <a:ext uri="{9D8B030D-6E8A-4147-A177-3AD203B41FA5}">
                      <a16:colId xmlns:a16="http://schemas.microsoft.com/office/drawing/2014/main" val="3565870461"/>
                    </a:ext>
                  </a:extLst>
                </a:gridCol>
                <a:gridCol w="740664">
                  <a:extLst>
                    <a:ext uri="{9D8B030D-6E8A-4147-A177-3AD203B41FA5}">
                      <a16:colId xmlns:a16="http://schemas.microsoft.com/office/drawing/2014/main" val="77196849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89920060"/>
                  </a:ext>
                </a:extLst>
              </a:tr>
              <a:tr h="370840">
                <a:tc>
                  <a:txBody>
                    <a:bodyPr/>
                    <a:lstStyle/>
                    <a:p>
                      <a:r>
                        <a:rPr lang="en-US" sz="1000"/>
                        <a:t>Autowelt Linz &amp; France Car</a:t>
                      </a:r>
                    </a:p>
                  </a:txBody>
                  <a:tcPr/>
                </a:tc>
                <a:tc>
                  <a:txBody>
                    <a:bodyPr/>
                    <a:lstStyle/>
                    <a:p>
                      <a:r>
                        <a:rPr lang="en-US" sz="1000"/>
                        <a:t>1186</a:t>
                      </a:r>
                    </a:p>
                  </a:txBody>
                  <a:tcPr/>
                </a:tc>
                <a:tc>
                  <a:txBody>
                    <a:bodyPr/>
                    <a:lstStyle/>
                    <a:p>
                      <a:r>
                        <a:rPr lang="en-US" sz="1000"/>
                        <a:t>61</a:t>
                      </a:r>
                    </a:p>
                  </a:txBody>
                  <a:tcPr/>
                </a:tc>
                <a:tc>
                  <a:txBody>
                    <a:bodyPr/>
                    <a:lstStyle/>
                    <a:p>
                      <a:r>
                        <a:rPr lang="en-US" sz="1000"/>
                        <a:t>22</a:t>
                      </a:r>
                    </a:p>
                  </a:txBody>
                  <a:tcPr/>
                </a:tc>
                <a:tc>
                  <a:txBody>
                    <a:bodyPr/>
                    <a:lstStyle/>
                    <a:p>
                      <a:r>
                        <a:rPr lang="en-US" sz="1000"/>
                        <a:t>276</a:t>
                      </a:r>
                    </a:p>
                  </a:txBody>
                  <a:tcPr/>
                </a:tc>
                <a:tc>
                  <a:txBody>
                    <a:bodyPr/>
                    <a:lstStyle/>
                    <a:p>
                      <a:r>
                        <a:rPr lang="en-US" sz="1000"/>
                        <a:t>14</a:t>
                      </a:r>
                    </a:p>
                  </a:txBody>
                  <a:tcPr/>
                </a:tc>
                <a:tc>
                  <a:txBody>
                    <a:bodyPr/>
                    <a:lstStyle/>
                    <a:p>
                      <a:r>
                        <a:rPr lang="en-US" sz="1000"/>
                        <a:t>41</a:t>
                      </a:r>
                    </a:p>
                  </a:txBody>
                  <a:tcPr/>
                </a:tc>
                <a:tc>
                  <a:txBody>
                    <a:bodyPr/>
                    <a:lstStyle/>
                    <a:p>
                      <a:r>
                        <a:rPr lang="en-US" sz="1000"/>
                        <a:t>0</a:t>
                      </a:r>
                    </a:p>
                  </a:txBody>
                  <a:tcPr/>
                </a:tc>
                <a:tc>
                  <a:txBody>
                    <a:bodyPr/>
                    <a:lstStyle/>
                    <a:p>
                      <a:r>
                        <a:rPr lang="en-US" sz="1000"/>
                        <a:t>1.3026 %</a:t>
                      </a:r>
                    </a:p>
                  </a:txBody>
                  <a:tcPr/>
                </a:tc>
                <a:tc>
                  <a:txBody>
                    <a:bodyPr/>
                    <a:lstStyle/>
                    <a:p>
                      <a:r>
                        <a:rPr lang="en-US" sz="1000"/>
                        <a:t>0.0 %</a:t>
                      </a:r>
                    </a:p>
                  </a:txBody>
                  <a:tcPr/>
                </a:tc>
                <a:extLst>
                  <a:ext uri="{0D108BD9-81ED-4DB2-BD59-A6C34878D82A}">
                    <a16:rowId xmlns:a16="http://schemas.microsoft.com/office/drawing/2014/main" val="4285292093"/>
                  </a:ext>
                </a:extLst>
              </a:tr>
            </a:tbl>
          </a:graphicData>
        </a:graphic>
      </p:graphicFrame>
      <p:sp>
        <p:nvSpPr>
          <p:cNvPr id="4" name="Text Placeholder 3">
            <a:extLst>
              <a:ext uri="{FF2B5EF4-FFF2-40B4-BE49-F238E27FC236}">
                <a16:creationId xmlns:a16="http://schemas.microsoft.com/office/drawing/2014/main" id="{8DDFD1B2-D08F-4344-85FE-E449C67FAC0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763057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B2E12-F35D-42C2-A6C2-8510B97D9D56}"/>
              </a:ext>
            </a:extLst>
          </p:cNvPr>
          <p:cNvSpPr>
            <a:spLocks noGrp="1"/>
          </p:cNvSpPr>
          <p:nvPr>
            <p:ph type="title"/>
          </p:nvPr>
        </p:nvSpPr>
        <p:spPr/>
        <p:txBody>
          <a:bodyPr/>
          <a:lstStyle/>
          <a:p>
            <a:r>
              <a:rPr lang="de-DE"/>
              <a:t>Fans (Übersicht) | Autowelt Linz &amp; France Car</a:t>
            </a:r>
            <a:endParaRPr lang="en-US"/>
          </a:p>
        </p:txBody>
      </p:sp>
      <p:graphicFrame>
        <p:nvGraphicFramePr>
          <p:cNvPr id="5" name="Table Placeholder 4">
            <a:extLst>
              <a:ext uri="{FF2B5EF4-FFF2-40B4-BE49-F238E27FC236}">
                <a16:creationId xmlns:a16="http://schemas.microsoft.com/office/drawing/2014/main" id="{42B18603-7AEC-4BB3-8209-0F4B6D62F38C}"/>
              </a:ext>
            </a:extLst>
          </p:cNvPr>
          <p:cNvGraphicFramePr>
            <a:graphicFrameLocks noGrp="1"/>
          </p:cNvGraphicFramePr>
          <p:nvPr>
            <p:ph type="tbl" sz="quarter" idx="13"/>
            <p:extLst>
              <p:ext uri="{D42A27DB-BD31-4B8C-83A1-F6EECF244321}">
                <p14:modId xmlns:p14="http://schemas.microsoft.com/office/powerpoint/2010/main" val="1552654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33789310"/>
                    </a:ext>
                  </a:extLst>
                </a:gridCol>
                <a:gridCol w="1234440">
                  <a:extLst>
                    <a:ext uri="{9D8B030D-6E8A-4147-A177-3AD203B41FA5}">
                      <a16:colId xmlns:a16="http://schemas.microsoft.com/office/drawing/2014/main" val="1635429265"/>
                    </a:ext>
                  </a:extLst>
                </a:gridCol>
                <a:gridCol w="822960">
                  <a:extLst>
                    <a:ext uri="{9D8B030D-6E8A-4147-A177-3AD203B41FA5}">
                      <a16:colId xmlns:a16="http://schemas.microsoft.com/office/drawing/2014/main" val="455463623"/>
                    </a:ext>
                  </a:extLst>
                </a:gridCol>
                <a:gridCol w="822960">
                  <a:extLst>
                    <a:ext uri="{9D8B030D-6E8A-4147-A177-3AD203B41FA5}">
                      <a16:colId xmlns:a16="http://schemas.microsoft.com/office/drawing/2014/main" val="2284492752"/>
                    </a:ext>
                  </a:extLst>
                </a:gridCol>
                <a:gridCol w="822960">
                  <a:extLst>
                    <a:ext uri="{9D8B030D-6E8A-4147-A177-3AD203B41FA5}">
                      <a16:colId xmlns:a16="http://schemas.microsoft.com/office/drawing/2014/main" val="4159081246"/>
                    </a:ext>
                  </a:extLst>
                </a:gridCol>
                <a:gridCol w="822960">
                  <a:extLst>
                    <a:ext uri="{9D8B030D-6E8A-4147-A177-3AD203B41FA5}">
                      <a16:colId xmlns:a16="http://schemas.microsoft.com/office/drawing/2014/main" val="2801557989"/>
                    </a:ext>
                  </a:extLst>
                </a:gridCol>
                <a:gridCol w="822960">
                  <a:extLst>
                    <a:ext uri="{9D8B030D-6E8A-4147-A177-3AD203B41FA5}">
                      <a16:colId xmlns:a16="http://schemas.microsoft.com/office/drawing/2014/main" val="3129180480"/>
                    </a:ext>
                  </a:extLst>
                </a:gridCol>
                <a:gridCol w="822960">
                  <a:extLst>
                    <a:ext uri="{9D8B030D-6E8A-4147-A177-3AD203B41FA5}">
                      <a16:colId xmlns:a16="http://schemas.microsoft.com/office/drawing/2014/main" val="203217805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598445684"/>
                  </a:ext>
                </a:extLst>
              </a:tr>
              <a:tr h="370840">
                <a:tc>
                  <a:txBody>
                    <a:bodyPr/>
                    <a:lstStyle/>
                    <a:p>
                      <a:r>
                        <a:rPr lang="en-US" sz="1000"/>
                        <a:t>Autowelt Linz &amp; France Car</a:t>
                      </a:r>
                    </a:p>
                  </a:txBody>
                  <a:tcPr/>
                </a:tc>
                <a:tc>
                  <a:txBody>
                    <a:bodyPr/>
                    <a:lstStyle/>
                    <a:p>
                      <a:r>
                        <a:rPr lang="en-US" sz="1000"/>
                        <a:t>1186</a:t>
                      </a:r>
                    </a:p>
                  </a:txBody>
                  <a:tcPr/>
                </a:tc>
                <a:tc>
                  <a:txBody>
                    <a:bodyPr/>
                    <a:lstStyle/>
                    <a:p>
                      <a:r>
                        <a:rPr lang="en-US" sz="1000"/>
                        <a:t>8</a:t>
                      </a:r>
                    </a:p>
                  </a:txBody>
                  <a:tcPr/>
                </a:tc>
                <a:tc>
                  <a:txBody>
                    <a:bodyPr/>
                    <a:lstStyle/>
                    <a:p>
                      <a:r>
                        <a:rPr lang="en-US" sz="1000"/>
                        <a:t>0.7 %</a:t>
                      </a:r>
                    </a:p>
                  </a:txBody>
                  <a:tcPr/>
                </a:tc>
                <a:tc>
                  <a:txBody>
                    <a:bodyPr/>
                    <a:lstStyle/>
                    <a:p>
                      <a:r>
                        <a:rPr lang="en-US" sz="1000"/>
                        <a:t>26</a:t>
                      </a:r>
                    </a:p>
                  </a:txBody>
                  <a:tcPr/>
                </a:tc>
                <a:tc>
                  <a:txBody>
                    <a:bodyPr/>
                    <a:lstStyle/>
                    <a:p>
                      <a:r>
                        <a:rPr lang="en-US" sz="1000"/>
                        <a:t>2.2 %</a:t>
                      </a:r>
                    </a:p>
                  </a:txBody>
                  <a:tcPr/>
                </a:tc>
                <a:tc>
                  <a:txBody>
                    <a:bodyPr/>
                    <a:lstStyle/>
                    <a:p>
                      <a:r>
                        <a:rPr lang="en-US" sz="1000"/>
                        <a:t>61</a:t>
                      </a:r>
                    </a:p>
                  </a:txBody>
                  <a:tcPr/>
                </a:tc>
                <a:tc>
                  <a:txBody>
                    <a:bodyPr/>
                    <a:lstStyle/>
                    <a:p>
                      <a:r>
                        <a:rPr lang="en-US" sz="1000"/>
                        <a:t>5.4 %</a:t>
                      </a:r>
                    </a:p>
                  </a:txBody>
                  <a:tcPr/>
                </a:tc>
                <a:extLst>
                  <a:ext uri="{0D108BD9-81ED-4DB2-BD59-A6C34878D82A}">
                    <a16:rowId xmlns:a16="http://schemas.microsoft.com/office/drawing/2014/main" val="2680550481"/>
                  </a:ext>
                </a:extLst>
              </a:tr>
            </a:tbl>
          </a:graphicData>
        </a:graphic>
      </p:graphicFrame>
      <p:sp>
        <p:nvSpPr>
          <p:cNvPr id="4" name="Text Placeholder 3">
            <a:extLst>
              <a:ext uri="{FF2B5EF4-FFF2-40B4-BE49-F238E27FC236}">
                <a16:creationId xmlns:a16="http://schemas.microsoft.com/office/drawing/2014/main" id="{E7CBF548-45CE-4FFC-BF73-2C0CA8A2B8E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055119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2AE64-CC8E-4EC4-9D95-7B117E10B919}"/>
              </a:ext>
            </a:extLst>
          </p:cNvPr>
          <p:cNvSpPr>
            <a:spLocks noGrp="1"/>
          </p:cNvSpPr>
          <p:nvPr>
            <p:ph type="title"/>
          </p:nvPr>
        </p:nvSpPr>
        <p:spPr/>
        <p:txBody>
          <a:bodyPr/>
          <a:lstStyle/>
          <a:p>
            <a:r>
              <a:rPr lang="en-US"/>
              <a:t>Key Metrics Table w. User Post RR | Autowelt Linz &amp; France Car</a:t>
            </a:r>
          </a:p>
        </p:txBody>
      </p:sp>
      <p:graphicFrame>
        <p:nvGraphicFramePr>
          <p:cNvPr id="5" name="Table Placeholder 4">
            <a:extLst>
              <a:ext uri="{FF2B5EF4-FFF2-40B4-BE49-F238E27FC236}">
                <a16:creationId xmlns:a16="http://schemas.microsoft.com/office/drawing/2014/main" id="{E388047C-016B-4686-9B30-0A84BEF4EF26}"/>
              </a:ext>
            </a:extLst>
          </p:cNvPr>
          <p:cNvGraphicFramePr>
            <a:graphicFrameLocks noGrp="1"/>
          </p:cNvGraphicFramePr>
          <p:nvPr>
            <p:ph type="tbl" sz="quarter" idx="13"/>
            <p:extLst>
              <p:ext uri="{D42A27DB-BD31-4B8C-83A1-F6EECF244321}">
                <p14:modId xmlns:p14="http://schemas.microsoft.com/office/powerpoint/2010/main" val="3500727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32976439"/>
                    </a:ext>
                  </a:extLst>
                </a:gridCol>
                <a:gridCol w="740664">
                  <a:extLst>
                    <a:ext uri="{9D8B030D-6E8A-4147-A177-3AD203B41FA5}">
                      <a16:colId xmlns:a16="http://schemas.microsoft.com/office/drawing/2014/main" val="4233468400"/>
                    </a:ext>
                  </a:extLst>
                </a:gridCol>
                <a:gridCol w="740664">
                  <a:extLst>
                    <a:ext uri="{9D8B030D-6E8A-4147-A177-3AD203B41FA5}">
                      <a16:colId xmlns:a16="http://schemas.microsoft.com/office/drawing/2014/main" val="202219074"/>
                    </a:ext>
                  </a:extLst>
                </a:gridCol>
                <a:gridCol w="740664">
                  <a:extLst>
                    <a:ext uri="{9D8B030D-6E8A-4147-A177-3AD203B41FA5}">
                      <a16:colId xmlns:a16="http://schemas.microsoft.com/office/drawing/2014/main" val="1965974266"/>
                    </a:ext>
                  </a:extLst>
                </a:gridCol>
                <a:gridCol w="740664">
                  <a:extLst>
                    <a:ext uri="{9D8B030D-6E8A-4147-A177-3AD203B41FA5}">
                      <a16:colId xmlns:a16="http://schemas.microsoft.com/office/drawing/2014/main" val="3021539695"/>
                    </a:ext>
                  </a:extLst>
                </a:gridCol>
                <a:gridCol w="740664">
                  <a:extLst>
                    <a:ext uri="{9D8B030D-6E8A-4147-A177-3AD203B41FA5}">
                      <a16:colId xmlns:a16="http://schemas.microsoft.com/office/drawing/2014/main" val="1333013999"/>
                    </a:ext>
                  </a:extLst>
                </a:gridCol>
                <a:gridCol w="740664">
                  <a:extLst>
                    <a:ext uri="{9D8B030D-6E8A-4147-A177-3AD203B41FA5}">
                      <a16:colId xmlns:a16="http://schemas.microsoft.com/office/drawing/2014/main" val="2635257363"/>
                    </a:ext>
                  </a:extLst>
                </a:gridCol>
                <a:gridCol w="740664">
                  <a:extLst>
                    <a:ext uri="{9D8B030D-6E8A-4147-A177-3AD203B41FA5}">
                      <a16:colId xmlns:a16="http://schemas.microsoft.com/office/drawing/2014/main" val="1565709101"/>
                    </a:ext>
                  </a:extLst>
                </a:gridCol>
                <a:gridCol w="740664">
                  <a:extLst>
                    <a:ext uri="{9D8B030D-6E8A-4147-A177-3AD203B41FA5}">
                      <a16:colId xmlns:a16="http://schemas.microsoft.com/office/drawing/2014/main" val="3781462746"/>
                    </a:ext>
                  </a:extLst>
                </a:gridCol>
                <a:gridCol w="740664">
                  <a:extLst>
                    <a:ext uri="{9D8B030D-6E8A-4147-A177-3AD203B41FA5}">
                      <a16:colId xmlns:a16="http://schemas.microsoft.com/office/drawing/2014/main" val="38182483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25491768"/>
                  </a:ext>
                </a:extLst>
              </a:tr>
              <a:tr h="370840">
                <a:tc>
                  <a:txBody>
                    <a:bodyPr/>
                    <a:lstStyle/>
                    <a:p>
                      <a:r>
                        <a:rPr lang="en-US" sz="1000"/>
                        <a:t>Autowelt Linz &amp; France Car</a:t>
                      </a:r>
                    </a:p>
                  </a:txBody>
                  <a:tcPr/>
                </a:tc>
                <a:tc>
                  <a:txBody>
                    <a:bodyPr/>
                    <a:lstStyle/>
                    <a:p>
                      <a:r>
                        <a:rPr lang="en-US" sz="1000"/>
                        <a:t>1186</a:t>
                      </a:r>
                    </a:p>
                  </a:txBody>
                  <a:tcPr/>
                </a:tc>
                <a:tc>
                  <a:txBody>
                    <a:bodyPr/>
                    <a:lstStyle/>
                    <a:p>
                      <a:r>
                        <a:rPr lang="en-US" sz="1000"/>
                        <a:t>61</a:t>
                      </a:r>
                    </a:p>
                  </a:txBody>
                  <a:tcPr/>
                </a:tc>
                <a:tc>
                  <a:txBody>
                    <a:bodyPr/>
                    <a:lstStyle/>
                    <a:p>
                      <a:r>
                        <a:rPr lang="en-US" sz="1000"/>
                        <a:t>22</a:t>
                      </a:r>
                    </a:p>
                  </a:txBody>
                  <a:tcPr/>
                </a:tc>
                <a:tc>
                  <a:txBody>
                    <a:bodyPr/>
                    <a:lstStyle/>
                    <a:p>
                      <a:r>
                        <a:rPr lang="en-US" sz="1000"/>
                        <a:t>276</a:t>
                      </a:r>
                    </a:p>
                  </a:txBody>
                  <a:tcPr/>
                </a:tc>
                <a:tc>
                  <a:txBody>
                    <a:bodyPr/>
                    <a:lstStyle/>
                    <a:p>
                      <a:r>
                        <a:rPr lang="en-US" sz="1000"/>
                        <a:t>14</a:t>
                      </a:r>
                    </a:p>
                  </a:txBody>
                  <a:tcPr/>
                </a:tc>
                <a:tc>
                  <a:txBody>
                    <a:bodyPr/>
                    <a:lstStyle/>
                    <a:p>
                      <a:r>
                        <a:rPr lang="en-US" sz="1000"/>
                        <a:t>41</a:t>
                      </a:r>
                    </a:p>
                  </a:txBody>
                  <a:tcPr/>
                </a:tc>
                <a:tc>
                  <a:txBody>
                    <a:bodyPr/>
                    <a:lstStyle/>
                    <a:p>
                      <a:r>
                        <a:rPr lang="en-US" sz="1000"/>
                        <a:t>0</a:t>
                      </a:r>
                    </a:p>
                  </a:txBody>
                  <a:tcPr/>
                </a:tc>
                <a:tc>
                  <a:txBody>
                    <a:bodyPr/>
                    <a:lstStyle/>
                    <a:p>
                      <a:r>
                        <a:rPr lang="en-US" sz="1000"/>
                        <a:t>1.3026 %</a:t>
                      </a:r>
                    </a:p>
                  </a:txBody>
                  <a:tcPr/>
                </a:tc>
                <a:tc>
                  <a:txBody>
                    <a:bodyPr/>
                    <a:lstStyle/>
                    <a:p>
                      <a:r>
                        <a:rPr lang="en-US" sz="1000"/>
                        <a:t>0.0 %</a:t>
                      </a:r>
                    </a:p>
                  </a:txBody>
                  <a:tcPr/>
                </a:tc>
                <a:extLst>
                  <a:ext uri="{0D108BD9-81ED-4DB2-BD59-A6C34878D82A}">
                    <a16:rowId xmlns:a16="http://schemas.microsoft.com/office/drawing/2014/main" val="3754792017"/>
                  </a:ext>
                </a:extLst>
              </a:tr>
            </a:tbl>
          </a:graphicData>
        </a:graphic>
      </p:graphicFrame>
      <p:sp>
        <p:nvSpPr>
          <p:cNvPr id="4" name="Text Placeholder 3">
            <a:extLst>
              <a:ext uri="{FF2B5EF4-FFF2-40B4-BE49-F238E27FC236}">
                <a16:creationId xmlns:a16="http://schemas.microsoft.com/office/drawing/2014/main" id="{9EEB4DFC-596C-4D9A-A407-2387EE38E1E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759984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7A379-83AD-4388-B8BF-F7E5E442BD8B}"/>
              </a:ext>
            </a:extLst>
          </p:cNvPr>
          <p:cNvSpPr>
            <a:spLocks noGrp="1"/>
          </p:cNvSpPr>
          <p:nvPr>
            <p:ph type="title"/>
          </p:nvPr>
        </p:nvSpPr>
        <p:spPr/>
        <p:txBody>
          <a:bodyPr/>
          <a:lstStyle/>
          <a:p>
            <a:r>
              <a:rPr lang="en-US"/>
              <a:t>Facebook Fans Total | Autowelt Linz &amp; France Car</a:t>
            </a:r>
          </a:p>
        </p:txBody>
      </p:sp>
      <p:graphicFrame>
        <p:nvGraphicFramePr>
          <p:cNvPr id="6" name="Chart Placeholder 5">
            <a:extLst>
              <a:ext uri="{FF2B5EF4-FFF2-40B4-BE49-F238E27FC236}">
                <a16:creationId xmlns:a16="http://schemas.microsoft.com/office/drawing/2014/main" id="{208D0991-F5F0-4A63-844E-2AC4E8F2D933}"/>
              </a:ext>
            </a:extLst>
          </p:cNvPr>
          <p:cNvGraphicFramePr>
            <a:graphicFrameLocks noGrp="1"/>
          </p:cNvGraphicFramePr>
          <p:nvPr>
            <p:ph type="chart" sz="quarter" idx="13"/>
            <p:extLst>
              <p:ext uri="{D42A27DB-BD31-4B8C-83A1-F6EECF244321}">
                <p14:modId xmlns:p14="http://schemas.microsoft.com/office/powerpoint/2010/main" val="3550256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1588EA-A610-4B1F-8808-B6B7157F4466}"/>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586BD070-A94F-4455-8637-498B780456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0949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44CDD-45C6-4076-8B51-457EFEA7AA64}"/>
              </a:ext>
            </a:extLst>
          </p:cNvPr>
          <p:cNvSpPr>
            <a:spLocks noGrp="1"/>
          </p:cNvSpPr>
          <p:nvPr>
            <p:ph type="title"/>
          </p:nvPr>
        </p:nvSpPr>
        <p:spPr/>
        <p:txBody>
          <a:bodyPr/>
          <a:lstStyle/>
          <a:p>
            <a:r>
              <a:rPr lang="de-DE"/>
              <a:t>Eigene Beiträge (Postings) | Autowelt Linz &amp; France Car - 1 of 7</a:t>
            </a:r>
            <a:endParaRPr lang="en-US"/>
          </a:p>
        </p:txBody>
      </p:sp>
      <p:graphicFrame>
        <p:nvGraphicFramePr>
          <p:cNvPr id="5" name="Table Placeholder 4">
            <a:extLst>
              <a:ext uri="{FF2B5EF4-FFF2-40B4-BE49-F238E27FC236}">
                <a16:creationId xmlns:a16="http://schemas.microsoft.com/office/drawing/2014/main" id="{8D74A23D-E934-4E58-8A9D-25DAA79BC40B}"/>
              </a:ext>
            </a:extLst>
          </p:cNvPr>
          <p:cNvGraphicFramePr>
            <a:graphicFrameLocks noGrp="1"/>
          </p:cNvGraphicFramePr>
          <p:nvPr>
            <p:ph type="tbl" sz="quarter" idx="13"/>
            <p:extLst>
              <p:ext uri="{D42A27DB-BD31-4B8C-83A1-F6EECF244321}">
                <p14:modId xmlns:p14="http://schemas.microsoft.com/office/powerpoint/2010/main" val="1800573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37495866"/>
                    </a:ext>
                  </a:extLst>
                </a:gridCol>
                <a:gridCol w="658368">
                  <a:extLst>
                    <a:ext uri="{9D8B030D-6E8A-4147-A177-3AD203B41FA5}">
                      <a16:colId xmlns:a16="http://schemas.microsoft.com/office/drawing/2014/main" val="2397391615"/>
                    </a:ext>
                  </a:extLst>
                </a:gridCol>
                <a:gridCol w="658368">
                  <a:extLst>
                    <a:ext uri="{9D8B030D-6E8A-4147-A177-3AD203B41FA5}">
                      <a16:colId xmlns:a16="http://schemas.microsoft.com/office/drawing/2014/main" val="4176785607"/>
                    </a:ext>
                  </a:extLst>
                </a:gridCol>
                <a:gridCol w="658368">
                  <a:extLst>
                    <a:ext uri="{9D8B030D-6E8A-4147-A177-3AD203B41FA5}">
                      <a16:colId xmlns:a16="http://schemas.microsoft.com/office/drawing/2014/main" val="2342615050"/>
                    </a:ext>
                  </a:extLst>
                </a:gridCol>
                <a:gridCol w="658368">
                  <a:extLst>
                    <a:ext uri="{9D8B030D-6E8A-4147-A177-3AD203B41FA5}">
                      <a16:colId xmlns:a16="http://schemas.microsoft.com/office/drawing/2014/main" val="974359051"/>
                    </a:ext>
                  </a:extLst>
                </a:gridCol>
                <a:gridCol w="658368">
                  <a:extLst>
                    <a:ext uri="{9D8B030D-6E8A-4147-A177-3AD203B41FA5}">
                      <a16:colId xmlns:a16="http://schemas.microsoft.com/office/drawing/2014/main" val="900724613"/>
                    </a:ext>
                  </a:extLst>
                </a:gridCol>
                <a:gridCol w="658368">
                  <a:extLst>
                    <a:ext uri="{9D8B030D-6E8A-4147-A177-3AD203B41FA5}">
                      <a16:colId xmlns:a16="http://schemas.microsoft.com/office/drawing/2014/main" val="405669561"/>
                    </a:ext>
                  </a:extLst>
                </a:gridCol>
                <a:gridCol w="658368">
                  <a:extLst>
                    <a:ext uri="{9D8B030D-6E8A-4147-A177-3AD203B41FA5}">
                      <a16:colId xmlns:a16="http://schemas.microsoft.com/office/drawing/2014/main" val="179563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4979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- 2018-07-30 10:00:01 </a:t>
                      </a:r>
                      <a:r>
                        <a:rPr kumimoji="0" lang="en-US" sz="1000" b="0" i="0" u="none" strike="noStrike" kern="1200" cap="none" spc="0" normalizeH="0" baseline="0" noProof="0">
                          <a:ln>
                            <a:noFill/>
                          </a:ln>
                          <a:solidFill>
                            <a:prstClr val="black"/>
                          </a:solidFill>
                          <a:effectLst/>
                          <a:uLnTx/>
                          <a:uFillTx/>
                          <a:latin typeface="+mn-lt"/>
                          <a:ea typeface="+mn-ea"/>
                          <a:cs typeface="+mn-cs"/>
                        </a:rPr>
                        <a:t> 
 Citroën als Vorzeigemarke in der Abgasdebatte. 😎
Es erfüllen schon heute alle Modelle die neuen Abgasnormen, die mit 1. September 2019 in Kraft treten werden.🍃
Dafür sorgen die laufruhigen, effizienten und sparsamen Motoren aller Fahrzeuge.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121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- 2018-07-28 19:00:00 </a:t>
                      </a:r>
                      <a:r>
                        <a:rPr kumimoji="0" lang="en-US" sz="1000" b="0" i="0" u="none" strike="noStrike" kern="1200" cap="none" spc="0" normalizeH="0" baseline="0" noProof="0">
                          <a:ln>
                            <a:noFill/>
                          </a:ln>
                          <a:solidFill>
                            <a:prstClr val="black"/>
                          </a:solidFill>
                          <a:effectLst/>
                          <a:uLnTx/>
                          <a:uFillTx/>
                          <a:latin typeface="+mn-lt"/>
                          <a:ea typeface="+mn-ea"/>
                          <a:cs typeface="+mn-cs"/>
                        </a:rPr>
                        <a:t> 
 Wir haben den Citroën C4 Cactus für euch getestet. 😎
Die Kompaktlimousine bietet neben höchstem Komfort und geräumigen Stauraum einige Assistenzsysteme, die den Alltag des Fahrers erleichtern:
🛑 Active Safety-Brake
⛔ Verkehrsschilderkennung mit Geschwindigkeitsempfehlung
🏞️ Spurhalte-Assistent
👀 Fahrer-Aufmerksamkeits-Assistent
🔻 Toter-Winkel-Assistent
☕ Coffee-Break-Alert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097971"/>
                  </a:ext>
                </a:extLst>
              </a:tr>
            </a:tbl>
          </a:graphicData>
        </a:graphic>
      </p:graphicFrame>
      <p:sp>
        <p:nvSpPr>
          <p:cNvPr id="4" name="Text Placeholder 3">
            <a:extLst>
              <a:ext uri="{FF2B5EF4-FFF2-40B4-BE49-F238E27FC236}">
                <a16:creationId xmlns:a16="http://schemas.microsoft.com/office/drawing/2014/main" id="{6FA1F0C4-7716-46C7-A60E-D3ED3E0EE54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851031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C00B6-BE5A-4F8A-A2A5-08A7D7F66348}"/>
              </a:ext>
            </a:extLst>
          </p:cNvPr>
          <p:cNvSpPr>
            <a:spLocks noGrp="1"/>
          </p:cNvSpPr>
          <p:nvPr>
            <p:ph type="title"/>
          </p:nvPr>
        </p:nvSpPr>
        <p:spPr/>
        <p:txBody>
          <a:bodyPr/>
          <a:lstStyle/>
          <a:p>
            <a:r>
              <a:rPr lang="de-DE"/>
              <a:t>Eigene Beiträge (Postings) | Autowelt Linz &amp; France Car - 2 of 7</a:t>
            </a:r>
            <a:endParaRPr lang="en-US"/>
          </a:p>
        </p:txBody>
      </p:sp>
      <p:graphicFrame>
        <p:nvGraphicFramePr>
          <p:cNvPr id="5" name="Table Placeholder 4">
            <a:extLst>
              <a:ext uri="{FF2B5EF4-FFF2-40B4-BE49-F238E27FC236}">
                <a16:creationId xmlns:a16="http://schemas.microsoft.com/office/drawing/2014/main" id="{3D0240ED-BEC8-4CA5-89A6-FEE8D166632A}"/>
              </a:ext>
            </a:extLst>
          </p:cNvPr>
          <p:cNvGraphicFramePr>
            <a:graphicFrameLocks noGrp="1"/>
          </p:cNvGraphicFramePr>
          <p:nvPr>
            <p:ph type="tbl" sz="quarter" idx="13"/>
            <p:extLst>
              <p:ext uri="{D42A27DB-BD31-4B8C-83A1-F6EECF244321}">
                <p14:modId xmlns:p14="http://schemas.microsoft.com/office/powerpoint/2010/main" val="477885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45393254"/>
                    </a:ext>
                  </a:extLst>
                </a:gridCol>
                <a:gridCol w="658368">
                  <a:extLst>
                    <a:ext uri="{9D8B030D-6E8A-4147-A177-3AD203B41FA5}">
                      <a16:colId xmlns:a16="http://schemas.microsoft.com/office/drawing/2014/main" val="2987430066"/>
                    </a:ext>
                  </a:extLst>
                </a:gridCol>
                <a:gridCol w="658368">
                  <a:extLst>
                    <a:ext uri="{9D8B030D-6E8A-4147-A177-3AD203B41FA5}">
                      <a16:colId xmlns:a16="http://schemas.microsoft.com/office/drawing/2014/main" val="3349555200"/>
                    </a:ext>
                  </a:extLst>
                </a:gridCol>
                <a:gridCol w="658368">
                  <a:extLst>
                    <a:ext uri="{9D8B030D-6E8A-4147-A177-3AD203B41FA5}">
                      <a16:colId xmlns:a16="http://schemas.microsoft.com/office/drawing/2014/main" val="1276366884"/>
                    </a:ext>
                  </a:extLst>
                </a:gridCol>
                <a:gridCol w="658368">
                  <a:extLst>
                    <a:ext uri="{9D8B030D-6E8A-4147-A177-3AD203B41FA5}">
                      <a16:colId xmlns:a16="http://schemas.microsoft.com/office/drawing/2014/main" val="609131502"/>
                    </a:ext>
                  </a:extLst>
                </a:gridCol>
                <a:gridCol w="658368">
                  <a:extLst>
                    <a:ext uri="{9D8B030D-6E8A-4147-A177-3AD203B41FA5}">
                      <a16:colId xmlns:a16="http://schemas.microsoft.com/office/drawing/2014/main" val="3119843358"/>
                    </a:ext>
                  </a:extLst>
                </a:gridCol>
                <a:gridCol w="658368">
                  <a:extLst>
                    <a:ext uri="{9D8B030D-6E8A-4147-A177-3AD203B41FA5}">
                      <a16:colId xmlns:a16="http://schemas.microsoft.com/office/drawing/2014/main" val="2639297791"/>
                    </a:ext>
                  </a:extLst>
                </a:gridCol>
                <a:gridCol w="658368">
                  <a:extLst>
                    <a:ext uri="{9D8B030D-6E8A-4147-A177-3AD203B41FA5}">
                      <a16:colId xmlns:a16="http://schemas.microsoft.com/office/drawing/2014/main" val="3885354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3931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- 2018-07-26 14:00:01 </a:t>
                      </a:r>
                      <a:r>
                        <a:rPr kumimoji="0" lang="de-DE" sz="1000" b="0" i="0" u="none" strike="noStrike" kern="1200" cap="none" spc="0" normalizeH="0" baseline="0" noProof="0">
                          <a:ln>
                            <a:noFill/>
                          </a:ln>
                          <a:solidFill>
                            <a:prstClr val="black"/>
                          </a:solidFill>
                          <a:effectLst/>
                          <a:uLnTx/>
                          <a:uFillTx/>
                          <a:latin typeface="+mn-lt"/>
                          <a:ea typeface="+mn-ea"/>
                          <a:cs typeface="+mn-cs"/>
                        </a:rPr>
                        <a:t> 
 Volvo gründet die neue Mobilitätsmarke 🇲
Ziel der Marke ist es, die Bedürfnisse, Vorlieben und Gewohnheiten seiner Nutzer zu lernen und so die Kundenbeziehungen zu personalisieren.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5213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- 2018-07-24 10:00:00 </a:t>
                      </a:r>
                      <a:r>
                        <a:rPr kumimoji="0" lang="en-US" sz="1000" b="0" i="0" u="none" strike="noStrike" kern="1200" cap="none" spc="0" normalizeH="0" baseline="0" noProof="0">
                          <a:ln>
                            <a:noFill/>
                          </a:ln>
                          <a:solidFill>
                            <a:prstClr val="black"/>
                          </a:solidFill>
                          <a:effectLst/>
                          <a:uLnTx/>
                          <a:uFillTx/>
                          <a:latin typeface="+mn-lt"/>
                          <a:ea typeface="+mn-ea"/>
                          <a:cs typeface="+mn-cs"/>
                        </a:rPr>
                        <a:t> 
 Den Citroën C4 SpaceTourer gibt's jetzt auch in der Rip Curl Sonderedition.  😎
#CitroënAdvancedComfort #LaTractionCreative #RipCurl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5050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- 2018-07-21 17:18:53 </a:t>
                      </a:r>
                      <a:r>
                        <a:rPr kumimoji="0" lang="de-DE" sz="1000" b="0" i="0" u="none" strike="noStrike" kern="1200" cap="none" spc="0" normalizeH="0" baseline="0" noProof="0">
                          <a:ln>
                            <a:noFill/>
                          </a:ln>
                          <a:solidFill>
                            <a:prstClr val="black"/>
                          </a:solidFill>
                          <a:effectLst/>
                          <a:uLnTx/>
                          <a:uFillTx/>
                          <a:latin typeface="+mn-lt"/>
                          <a:ea typeface="+mn-ea"/>
                          <a:cs typeface="+mn-cs"/>
                        </a:rPr>
                        <a:t> 
 Ein paar Highlights von zwei Tagen Roadshow.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6463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- 2018-07-21 15:27:03 </a:t>
                      </a:r>
                      <a:r>
                        <a:rPr kumimoji="0" lang="en-US" sz="1000" b="0" i="0" u="none" strike="noStrike" kern="1200" cap="none" spc="0" normalizeH="0" baseline="0" noProof="0">
                          <a:ln>
                            <a:noFill/>
                          </a:ln>
                          <a:solidFill>
                            <a:prstClr val="black"/>
                          </a:solidFill>
                          <a:effectLst/>
                          <a:uLnTx/>
                          <a:uFillTx/>
                          <a:latin typeface="+mn-lt"/>
                          <a:ea typeface="+mn-ea"/>
                          <a:cs typeface="+mn-cs"/>
                        </a:rPr>
                        <a:t> 
 Boxenstopp beim  Interspar Industriezeile  kommt vorbei und holt euch einen gratis AWL Duftbaum und einen kleinen Energieschub zum Mitnehmen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1304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- 2018-07-21 14:21:47 </a:t>
                      </a:r>
                      <a:r>
                        <a:rPr kumimoji="0" lang="de-DE" sz="1000" b="0" i="0" u="none" strike="noStrike" kern="1200" cap="none" spc="0" normalizeH="0" baseline="0" noProof="0">
                          <a:ln>
                            <a:noFill/>
                          </a:ln>
                          <a:solidFill>
                            <a:prstClr val="black"/>
                          </a:solidFill>
                          <a:effectLst/>
                          <a:uLnTx/>
                          <a:uFillTx/>
                          <a:latin typeface="+mn-lt"/>
                          <a:ea typeface="+mn-ea"/>
                          <a:cs typeface="+mn-cs"/>
                        </a:rPr>
                        <a:t> 
 Unser Trio findet man sogar über den Dächern vom Haid Center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819970"/>
                  </a:ext>
                </a:extLst>
              </a:tr>
            </a:tbl>
          </a:graphicData>
        </a:graphic>
      </p:graphicFrame>
      <p:sp>
        <p:nvSpPr>
          <p:cNvPr id="4" name="Text Placeholder 3">
            <a:extLst>
              <a:ext uri="{FF2B5EF4-FFF2-40B4-BE49-F238E27FC236}">
                <a16:creationId xmlns:a16="http://schemas.microsoft.com/office/drawing/2014/main" id="{D8D40A45-2737-4F07-B6B4-4C8DF04277F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662323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1692C-B284-4A60-A01E-682CBFB75A19}"/>
              </a:ext>
            </a:extLst>
          </p:cNvPr>
          <p:cNvSpPr>
            <a:spLocks noGrp="1"/>
          </p:cNvSpPr>
          <p:nvPr>
            <p:ph type="title"/>
          </p:nvPr>
        </p:nvSpPr>
        <p:spPr/>
        <p:txBody>
          <a:bodyPr/>
          <a:lstStyle/>
          <a:p>
            <a:r>
              <a:rPr lang="de-DE"/>
              <a:t>Eigene Beiträge (Postings) | Autowelt Linz &amp; France Car - 3 of 7</a:t>
            </a:r>
            <a:endParaRPr lang="en-US"/>
          </a:p>
        </p:txBody>
      </p:sp>
      <p:graphicFrame>
        <p:nvGraphicFramePr>
          <p:cNvPr id="5" name="Table Placeholder 4">
            <a:extLst>
              <a:ext uri="{FF2B5EF4-FFF2-40B4-BE49-F238E27FC236}">
                <a16:creationId xmlns:a16="http://schemas.microsoft.com/office/drawing/2014/main" id="{2520B1D5-339A-43FE-88F1-1C18550C209B}"/>
              </a:ext>
            </a:extLst>
          </p:cNvPr>
          <p:cNvGraphicFramePr>
            <a:graphicFrameLocks noGrp="1"/>
          </p:cNvGraphicFramePr>
          <p:nvPr>
            <p:ph type="tbl" sz="quarter" idx="13"/>
            <p:extLst>
              <p:ext uri="{D42A27DB-BD31-4B8C-83A1-F6EECF244321}">
                <p14:modId xmlns:p14="http://schemas.microsoft.com/office/powerpoint/2010/main" val="689674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79238786"/>
                    </a:ext>
                  </a:extLst>
                </a:gridCol>
                <a:gridCol w="658368">
                  <a:extLst>
                    <a:ext uri="{9D8B030D-6E8A-4147-A177-3AD203B41FA5}">
                      <a16:colId xmlns:a16="http://schemas.microsoft.com/office/drawing/2014/main" val="247879798"/>
                    </a:ext>
                  </a:extLst>
                </a:gridCol>
                <a:gridCol w="658368">
                  <a:extLst>
                    <a:ext uri="{9D8B030D-6E8A-4147-A177-3AD203B41FA5}">
                      <a16:colId xmlns:a16="http://schemas.microsoft.com/office/drawing/2014/main" val="1475664472"/>
                    </a:ext>
                  </a:extLst>
                </a:gridCol>
                <a:gridCol w="658368">
                  <a:extLst>
                    <a:ext uri="{9D8B030D-6E8A-4147-A177-3AD203B41FA5}">
                      <a16:colId xmlns:a16="http://schemas.microsoft.com/office/drawing/2014/main" val="3248432438"/>
                    </a:ext>
                  </a:extLst>
                </a:gridCol>
                <a:gridCol w="658368">
                  <a:extLst>
                    <a:ext uri="{9D8B030D-6E8A-4147-A177-3AD203B41FA5}">
                      <a16:colId xmlns:a16="http://schemas.microsoft.com/office/drawing/2014/main" val="2301487864"/>
                    </a:ext>
                  </a:extLst>
                </a:gridCol>
                <a:gridCol w="658368">
                  <a:extLst>
                    <a:ext uri="{9D8B030D-6E8A-4147-A177-3AD203B41FA5}">
                      <a16:colId xmlns:a16="http://schemas.microsoft.com/office/drawing/2014/main" val="1428736407"/>
                    </a:ext>
                  </a:extLst>
                </a:gridCol>
                <a:gridCol w="658368">
                  <a:extLst>
                    <a:ext uri="{9D8B030D-6E8A-4147-A177-3AD203B41FA5}">
                      <a16:colId xmlns:a16="http://schemas.microsoft.com/office/drawing/2014/main" val="992274648"/>
                    </a:ext>
                  </a:extLst>
                </a:gridCol>
                <a:gridCol w="658368">
                  <a:extLst>
                    <a:ext uri="{9D8B030D-6E8A-4147-A177-3AD203B41FA5}">
                      <a16:colId xmlns:a16="http://schemas.microsoft.com/office/drawing/2014/main" val="1511430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8697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- 2018-07-21 13:06:24 </a:t>
                      </a:r>
                      <a:r>
                        <a:rPr kumimoji="0" lang="de-DE" sz="1000" b="0" i="0" u="none" strike="noStrike" kern="1200" cap="none" spc="0" normalizeH="0" baseline="0" noProof="0">
                          <a:ln>
                            <a:noFill/>
                          </a:ln>
                          <a:solidFill>
                            <a:prstClr val="black"/>
                          </a:solidFill>
                          <a:effectLst/>
                          <a:uLnTx/>
                          <a:uFillTx/>
                          <a:latin typeface="+mn-lt"/>
                          <a:ea typeface="+mn-ea"/>
                          <a:cs typeface="+mn-cs"/>
                        </a:rPr>
                        <a:t> 
 Wir sind für euch unterwegs und zeigen die neuesten Modelle unserer Autowelt.
Erlebe den CITROËN C3 Aircross, den CITROËN C4 Cactus und den Volvo XC40 bei dir in der Nähe.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4007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- 2018-07-20 19:43:22 </a:t>
                      </a:r>
                      <a:r>
                        <a:rPr kumimoji="0" lang="de-DE" sz="1000" b="0" i="0" u="none" strike="noStrike" kern="1200" cap="none" spc="0" normalizeH="0" baseline="0" noProof="0">
                          <a:ln>
                            <a:noFill/>
                          </a:ln>
                          <a:solidFill>
                            <a:prstClr val="black"/>
                          </a:solidFill>
                          <a:effectLst/>
                          <a:uLnTx/>
                          <a:uFillTx/>
                          <a:latin typeface="+mn-lt"/>
                          <a:ea typeface="+mn-ea"/>
                          <a:cs typeface="+mn-cs"/>
                        </a:rPr>
                        <a:t> 
 Ein schöner Tag mit der Roadshow ist zu Ende. 
Zum Abschluss des heutigen Tages noch ein paar Fotos. Morgen um 13:00 - 17:00 Uhr sind wir wieder für euch unterwegs.
ps.: noch einen schönen Abend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9387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- 2018-07-20 19:00:01 </a:t>
                      </a:r>
                      <a:r>
                        <a:rPr kumimoji="0" lang="de-DE" sz="1000" b="0" i="0" u="none" strike="noStrike" kern="1200" cap="none" spc="0" normalizeH="0" baseline="0" noProof="0">
                          <a:ln>
                            <a:noFill/>
                          </a:ln>
                          <a:solidFill>
                            <a:prstClr val="black"/>
                          </a:solidFill>
                          <a:effectLst/>
                          <a:uLnTx/>
                          <a:uFillTx/>
                          <a:latin typeface="+mn-lt"/>
                          <a:ea typeface="+mn-ea"/>
                          <a:cs typeface="+mn-cs"/>
                        </a:rPr>
                        <a:t> 
 Wir suchen Verstärkung! 👀
Du bist auf der Suche nach einer neuen Herausforderung?
Dann schau' doch bei unserem Jobportal vorbei. 👉 http://bit.ly/2KV5Lyp
#AWL #WirSuchenDich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8179033"/>
                  </a:ext>
                </a:extLst>
              </a:tr>
            </a:tbl>
          </a:graphicData>
        </a:graphic>
      </p:graphicFrame>
      <p:sp>
        <p:nvSpPr>
          <p:cNvPr id="4" name="Text Placeholder 3">
            <a:extLst>
              <a:ext uri="{FF2B5EF4-FFF2-40B4-BE49-F238E27FC236}">
                <a16:creationId xmlns:a16="http://schemas.microsoft.com/office/drawing/2014/main" id="{843D5206-4BB7-48DE-8AA5-C4B41099F13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986904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3D6B9-3705-4491-B007-9813BBEF499E}"/>
              </a:ext>
            </a:extLst>
          </p:cNvPr>
          <p:cNvSpPr>
            <a:spLocks noGrp="1"/>
          </p:cNvSpPr>
          <p:nvPr>
            <p:ph type="title"/>
          </p:nvPr>
        </p:nvSpPr>
        <p:spPr/>
        <p:txBody>
          <a:bodyPr/>
          <a:lstStyle/>
          <a:p>
            <a:r>
              <a:rPr lang="de-DE"/>
              <a:t>Eigene Beiträge (Postings) | Autowelt Linz &amp; France Car - 4 of 7</a:t>
            </a:r>
            <a:endParaRPr lang="en-US"/>
          </a:p>
        </p:txBody>
      </p:sp>
      <p:graphicFrame>
        <p:nvGraphicFramePr>
          <p:cNvPr id="5" name="Table Placeholder 4">
            <a:extLst>
              <a:ext uri="{FF2B5EF4-FFF2-40B4-BE49-F238E27FC236}">
                <a16:creationId xmlns:a16="http://schemas.microsoft.com/office/drawing/2014/main" id="{7AFB459F-BB02-4FD5-937D-DC835049C2DE}"/>
              </a:ext>
            </a:extLst>
          </p:cNvPr>
          <p:cNvGraphicFramePr>
            <a:graphicFrameLocks noGrp="1"/>
          </p:cNvGraphicFramePr>
          <p:nvPr>
            <p:ph type="tbl" sz="quarter" idx="13"/>
            <p:extLst>
              <p:ext uri="{D42A27DB-BD31-4B8C-83A1-F6EECF244321}">
                <p14:modId xmlns:p14="http://schemas.microsoft.com/office/powerpoint/2010/main" val="1037501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04100195"/>
                    </a:ext>
                  </a:extLst>
                </a:gridCol>
                <a:gridCol w="658368">
                  <a:extLst>
                    <a:ext uri="{9D8B030D-6E8A-4147-A177-3AD203B41FA5}">
                      <a16:colId xmlns:a16="http://schemas.microsoft.com/office/drawing/2014/main" val="2484977830"/>
                    </a:ext>
                  </a:extLst>
                </a:gridCol>
                <a:gridCol w="658368">
                  <a:extLst>
                    <a:ext uri="{9D8B030D-6E8A-4147-A177-3AD203B41FA5}">
                      <a16:colId xmlns:a16="http://schemas.microsoft.com/office/drawing/2014/main" val="3137458959"/>
                    </a:ext>
                  </a:extLst>
                </a:gridCol>
                <a:gridCol w="658368">
                  <a:extLst>
                    <a:ext uri="{9D8B030D-6E8A-4147-A177-3AD203B41FA5}">
                      <a16:colId xmlns:a16="http://schemas.microsoft.com/office/drawing/2014/main" val="1376766704"/>
                    </a:ext>
                  </a:extLst>
                </a:gridCol>
                <a:gridCol w="658368">
                  <a:extLst>
                    <a:ext uri="{9D8B030D-6E8A-4147-A177-3AD203B41FA5}">
                      <a16:colId xmlns:a16="http://schemas.microsoft.com/office/drawing/2014/main" val="3884550686"/>
                    </a:ext>
                  </a:extLst>
                </a:gridCol>
                <a:gridCol w="658368">
                  <a:extLst>
                    <a:ext uri="{9D8B030D-6E8A-4147-A177-3AD203B41FA5}">
                      <a16:colId xmlns:a16="http://schemas.microsoft.com/office/drawing/2014/main" val="3534459326"/>
                    </a:ext>
                  </a:extLst>
                </a:gridCol>
                <a:gridCol w="658368">
                  <a:extLst>
                    <a:ext uri="{9D8B030D-6E8A-4147-A177-3AD203B41FA5}">
                      <a16:colId xmlns:a16="http://schemas.microsoft.com/office/drawing/2014/main" val="2264469354"/>
                    </a:ext>
                  </a:extLst>
                </a:gridCol>
                <a:gridCol w="658368">
                  <a:extLst>
                    <a:ext uri="{9D8B030D-6E8A-4147-A177-3AD203B41FA5}">
                      <a16:colId xmlns:a16="http://schemas.microsoft.com/office/drawing/2014/main" val="2509708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7224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- 2018-07-20 16:43:07 </a:t>
                      </a:r>
                      <a:r>
                        <a:rPr kumimoji="0" lang="de-DE" sz="1000" b="0" i="0" u="none" strike="noStrike" kern="1200" cap="none" spc="0" normalizeH="0" baseline="0" noProof="0">
                          <a:ln>
                            <a:noFill/>
                          </a:ln>
                          <a:solidFill>
                            <a:prstClr val="black"/>
                          </a:solidFill>
                          <a:effectLst/>
                          <a:uLnTx/>
                          <a:uFillTx/>
                          <a:latin typeface="+mn-lt"/>
                          <a:ea typeface="+mn-ea"/>
                          <a:cs typeface="+mn-cs"/>
                        </a:rPr>
                        <a:t> 
 Unser Roadshowteam stoppt heute beim Tierheim Linz und versorgt die Heimtiere mit etwas Futter.
Dabei durften wir ein Foto mit der süßen Hundedame Susi machen, die auf der Suche nach einem neuen Zuhause ist. 🐶
Bei Interesse könnt ihr euch gerne beim Tierheim Linz melden! 📞
LG. und einen schönen, heißen und vor allem sonnigen Tag wünscht das Promoterteam von der Autowelt Linz!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7022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- 2018-07-18 12:52:17 </a:t>
                      </a:r>
                      <a:r>
                        <a:rPr kumimoji="0" lang="de-DE" sz="1000" b="0" i="0" u="none" strike="noStrike" kern="1200" cap="none" spc="0" normalizeH="0" baseline="0" noProof="0">
                          <a:ln>
                            <a:noFill/>
                          </a:ln>
                          <a:solidFill>
                            <a:prstClr val="black"/>
                          </a:solidFill>
                          <a:effectLst/>
                          <a:uLnTx/>
                          <a:uFillTx/>
                          <a:latin typeface="+mn-lt"/>
                          <a:ea typeface="+mn-ea"/>
                          <a:cs typeface="+mn-cs"/>
                        </a:rPr>
                        <a:t> 
 Hallo sind am 20 + 21 Juli wieder mit unsere Roadshow unterwegs, mit einem Überaschungs Besuch.
Verfolgt unser Homepage und ihr werdet am Freitag mehr erfahren.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89307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- 2018-07-18 10:00:01 </a:t>
                      </a:r>
                      <a:r>
                        <a:rPr kumimoji="0" lang="de-DE" sz="1000" b="0" i="0" u="none" strike="noStrike" kern="1200" cap="none" spc="0" normalizeH="0" baseline="0" noProof="0">
                          <a:ln>
                            <a:noFill/>
                          </a:ln>
                          <a:solidFill>
                            <a:prstClr val="black"/>
                          </a:solidFill>
                          <a:effectLst/>
                          <a:uLnTx/>
                          <a:uFillTx/>
                          <a:latin typeface="+mn-lt"/>
                          <a:ea typeface="+mn-ea"/>
                          <a:cs typeface="+mn-cs"/>
                        </a:rPr>
                        <a:t> 
 Der Volvo XC40: Der innovative City-SUV mit platzsparenden Aufbewahrungsmöglichkeiten und ausdrucksstarkem Design. 😎
Wir haben das Auto des Jahres 2018 für euch getestet.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178037"/>
                  </a:ext>
                </a:extLst>
              </a:tr>
            </a:tbl>
          </a:graphicData>
        </a:graphic>
      </p:graphicFrame>
      <p:sp>
        <p:nvSpPr>
          <p:cNvPr id="4" name="Text Placeholder 3">
            <a:extLst>
              <a:ext uri="{FF2B5EF4-FFF2-40B4-BE49-F238E27FC236}">
                <a16:creationId xmlns:a16="http://schemas.microsoft.com/office/drawing/2014/main" id="{F2A8703B-CC41-4162-862A-4945D899B49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685540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370BB-2D54-47EB-B9EF-0D6ADCFC2374}"/>
              </a:ext>
            </a:extLst>
          </p:cNvPr>
          <p:cNvSpPr>
            <a:spLocks noGrp="1"/>
          </p:cNvSpPr>
          <p:nvPr>
            <p:ph type="title"/>
          </p:nvPr>
        </p:nvSpPr>
        <p:spPr/>
        <p:txBody>
          <a:bodyPr/>
          <a:lstStyle/>
          <a:p>
            <a:r>
              <a:rPr lang="de-DE"/>
              <a:t>Eigene Beiträge (Postings) | Autowelt Linz &amp; France Car - 5 of 7</a:t>
            </a:r>
            <a:endParaRPr lang="en-US"/>
          </a:p>
        </p:txBody>
      </p:sp>
      <p:graphicFrame>
        <p:nvGraphicFramePr>
          <p:cNvPr id="5" name="Table Placeholder 4">
            <a:extLst>
              <a:ext uri="{FF2B5EF4-FFF2-40B4-BE49-F238E27FC236}">
                <a16:creationId xmlns:a16="http://schemas.microsoft.com/office/drawing/2014/main" id="{FC5172B8-E458-4EAD-9254-83C7E95967FE}"/>
              </a:ext>
            </a:extLst>
          </p:cNvPr>
          <p:cNvGraphicFramePr>
            <a:graphicFrameLocks noGrp="1"/>
          </p:cNvGraphicFramePr>
          <p:nvPr>
            <p:ph type="tbl" sz="quarter" idx="13"/>
            <p:extLst>
              <p:ext uri="{D42A27DB-BD31-4B8C-83A1-F6EECF244321}">
                <p14:modId xmlns:p14="http://schemas.microsoft.com/office/powerpoint/2010/main" val="3552135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32248781"/>
                    </a:ext>
                  </a:extLst>
                </a:gridCol>
                <a:gridCol w="658368">
                  <a:extLst>
                    <a:ext uri="{9D8B030D-6E8A-4147-A177-3AD203B41FA5}">
                      <a16:colId xmlns:a16="http://schemas.microsoft.com/office/drawing/2014/main" val="1003435913"/>
                    </a:ext>
                  </a:extLst>
                </a:gridCol>
                <a:gridCol w="658368">
                  <a:extLst>
                    <a:ext uri="{9D8B030D-6E8A-4147-A177-3AD203B41FA5}">
                      <a16:colId xmlns:a16="http://schemas.microsoft.com/office/drawing/2014/main" val="3197356117"/>
                    </a:ext>
                  </a:extLst>
                </a:gridCol>
                <a:gridCol w="658368">
                  <a:extLst>
                    <a:ext uri="{9D8B030D-6E8A-4147-A177-3AD203B41FA5}">
                      <a16:colId xmlns:a16="http://schemas.microsoft.com/office/drawing/2014/main" val="1446150619"/>
                    </a:ext>
                  </a:extLst>
                </a:gridCol>
                <a:gridCol w="658368">
                  <a:extLst>
                    <a:ext uri="{9D8B030D-6E8A-4147-A177-3AD203B41FA5}">
                      <a16:colId xmlns:a16="http://schemas.microsoft.com/office/drawing/2014/main" val="3320846538"/>
                    </a:ext>
                  </a:extLst>
                </a:gridCol>
                <a:gridCol w="658368">
                  <a:extLst>
                    <a:ext uri="{9D8B030D-6E8A-4147-A177-3AD203B41FA5}">
                      <a16:colId xmlns:a16="http://schemas.microsoft.com/office/drawing/2014/main" val="4022311989"/>
                    </a:ext>
                  </a:extLst>
                </a:gridCol>
                <a:gridCol w="658368">
                  <a:extLst>
                    <a:ext uri="{9D8B030D-6E8A-4147-A177-3AD203B41FA5}">
                      <a16:colId xmlns:a16="http://schemas.microsoft.com/office/drawing/2014/main" val="2915739197"/>
                    </a:ext>
                  </a:extLst>
                </a:gridCol>
                <a:gridCol w="658368">
                  <a:extLst>
                    <a:ext uri="{9D8B030D-6E8A-4147-A177-3AD203B41FA5}">
                      <a16:colId xmlns:a16="http://schemas.microsoft.com/office/drawing/2014/main" val="3051602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5713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- 2018-07-16 14:00:01 </a:t>
                      </a:r>
                      <a:r>
                        <a:rPr kumimoji="0" lang="en-US" sz="1000" b="0" i="0" u="none" strike="noStrike" kern="1200" cap="none" spc="0" normalizeH="0" baseline="0" noProof="0">
                          <a:ln>
                            <a:noFill/>
                          </a:ln>
                          <a:solidFill>
                            <a:prstClr val="black"/>
                          </a:solidFill>
                          <a:effectLst/>
                          <a:uLnTx/>
                          <a:uFillTx/>
                          <a:latin typeface="+mn-lt"/>
                          <a:ea typeface="+mn-ea"/>
                          <a:cs typeface="+mn-cs"/>
                        </a:rPr>
                        <a:t> 
 Bereits 90.000 Bestellungen liegen für den neuen Kompakt-SUV von Citroën nach seiner Markteinführung vor. 😎
Teste den Citroën C3 Aircross jetzt auch bei uns in Linz und überzeuge dich selbst! 🚀
#Citroën #C3Aircross #InspiredByYou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8258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- 2018-07-14 15:00:01 </a:t>
                      </a:r>
                      <a:r>
                        <a:rPr kumimoji="0" lang="de-DE" sz="1000" b="0" i="0" u="none" strike="noStrike" kern="1200" cap="none" spc="0" normalizeH="0" baseline="0" noProof="0">
                          <a:ln>
                            <a:noFill/>
                          </a:ln>
                          <a:solidFill>
                            <a:prstClr val="black"/>
                          </a:solidFill>
                          <a:effectLst/>
                          <a:uLnTx/>
                          <a:uFillTx/>
                          <a:latin typeface="+mn-lt"/>
                          <a:ea typeface="+mn-ea"/>
                          <a:cs typeface="+mn-cs"/>
                        </a:rPr>
                        <a:t> 
 Unser Volvo Jungverkäufer, Herr Bacic testet gerade die Rückbank des Volvo XC90 Excellence - Plug-In-Hybrid. 🚗💨
Die hintere Sitzreihe ist ausgestattet mit zwei großzügigen Einzelsitzen, einem Kühlschrank sowie mit zwei Klapptischen. 
Da fehlt also nur noch der Chauffeur am Fahrersitz. 😜
Du willst den Luxus selbst live erleben? Schreib' uns eine Nachricht und vereinbare eine Probefahrt.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461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- 2018-07-13 07:00:01 </a:t>
                      </a:r>
                      <a:r>
                        <a:rPr kumimoji="0" lang="de-DE" sz="1000" b="0" i="0" u="none" strike="noStrike" kern="1200" cap="none" spc="0" normalizeH="0" baseline="0" noProof="0">
                          <a:ln>
                            <a:noFill/>
                          </a:ln>
                          <a:solidFill>
                            <a:prstClr val="black"/>
                          </a:solidFill>
                          <a:effectLst/>
                          <a:uLnTx/>
                          <a:uFillTx/>
                          <a:latin typeface="+mn-lt"/>
                          <a:ea typeface="+mn-ea"/>
                          <a:cs typeface="+mn-cs"/>
                        </a:rPr>
                        <a:t> 
 Für unsere Kunden geben wir alles. ✨
Unser Business-Verkäufer hat für einen Großkunden, zum Ausfüllen der Zollpapiere, die alte Schreibmaschine vom Dachboden geholt.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9974793"/>
                  </a:ext>
                </a:extLst>
              </a:tr>
            </a:tbl>
          </a:graphicData>
        </a:graphic>
      </p:graphicFrame>
      <p:sp>
        <p:nvSpPr>
          <p:cNvPr id="4" name="Text Placeholder 3">
            <a:extLst>
              <a:ext uri="{FF2B5EF4-FFF2-40B4-BE49-F238E27FC236}">
                <a16:creationId xmlns:a16="http://schemas.microsoft.com/office/drawing/2014/main" id="{8B9C031D-BF17-4860-9324-176C10C2913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261133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210F4-F678-4D8E-9B40-88FBE791D8A9}"/>
              </a:ext>
            </a:extLst>
          </p:cNvPr>
          <p:cNvSpPr>
            <a:spLocks noGrp="1"/>
          </p:cNvSpPr>
          <p:nvPr>
            <p:ph type="title"/>
          </p:nvPr>
        </p:nvSpPr>
        <p:spPr/>
        <p:txBody>
          <a:bodyPr/>
          <a:lstStyle/>
          <a:p>
            <a:r>
              <a:rPr lang="de-DE"/>
              <a:t>Eigene Beiträge (Postings) | Autowelt Linz &amp; France Car - 6 of 7</a:t>
            </a:r>
            <a:endParaRPr lang="en-US"/>
          </a:p>
        </p:txBody>
      </p:sp>
      <p:graphicFrame>
        <p:nvGraphicFramePr>
          <p:cNvPr id="5" name="Table Placeholder 4">
            <a:extLst>
              <a:ext uri="{FF2B5EF4-FFF2-40B4-BE49-F238E27FC236}">
                <a16:creationId xmlns:a16="http://schemas.microsoft.com/office/drawing/2014/main" id="{00AD5CB0-E63B-4E1A-9C9C-C742DBDABD3A}"/>
              </a:ext>
            </a:extLst>
          </p:cNvPr>
          <p:cNvGraphicFramePr>
            <a:graphicFrameLocks noGrp="1"/>
          </p:cNvGraphicFramePr>
          <p:nvPr>
            <p:ph type="tbl" sz="quarter" idx="13"/>
            <p:extLst>
              <p:ext uri="{D42A27DB-BD31-4B8C-83A1-F6EECF244321}">
                <p14:modId xmlns:p14="http://schemas.microsoft.com/office/powerpoint/2010/main" val="2600220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64290869"/>
                    </a:ext>
                  </a:extLst>
                </a:gridCol>
                <a:gridCol w="658368">
                  <a:extLst>
                    <a:ext uri="{9D8B030D-6E8A-4147-A177-3AD203B41FA5}">
                      <a16:colId xmlns:a16="http://schemas.microsoft.com/office/drawing/2014/main" val="3303146378"/>
                    </a:ext>
                  </a:extLst>
                </a:gridCol>
                <a:gridCol w="658368">
                  <a:extLst>
                    <a:ext uri="{9D8B030D-6E8A-4147-A177-3AD203B41FA5}">
                      <a16:colId xmlns:a16="http://schemas.microsoft.com/office/drawing/2014/main" val="2771626483"/>
                    </a:ext>
                  </a:extLst>
                </a:gridCol>
                <a:gridCol w="658368">
                  <a:extLst>
                    <a:ext uri="{9D8B030D-6E8A-4147-A177-3AD203B41FA5}">
                      <a16:colId xmlns:a16="http://schemas.microsoft.com/office/drawing/2014/main" val="4023390389"/>
                    </a:ext>
                  </a:extLst>
                </a:gridCol>
                <a:gridCol w="658368">
                  <a:extLst>
                    <a:ext uri="{9D8B030D-6E8A-4147-A177-3AD203B41FA5}">
                      <a16:colId xmlns:a16="http://schemas.microsoft.com/office/drawing/2014/main" val="3804132901"/>
                    </a:ext>
                  </a:extLst>
                </a:gridCol>
                <a:gridCol w="658368">
                  <a:extLst>
                    <a:ext uri="{9D8B030D-6E8A-4147-A177-3AD203B41FA5}">
                      <a16:colId xmlns:a16="http://schemas.microsoft.com/office/drawing/2014/main" val="3070684670"/>
                    </a:ext>
                  </a:extLst>
                </a:gridCol>
                <a:gridCol w="658368">
                  <a:extLst>
                    <a:ext uri="{9D8B030D-6E8A-4147-A177-3AD203B41FA5}">
                      <a16:colId xmlns:a16="http://schemas.microsoft.com/office/drawing/2014/main" val="1563642241"/>
                    </a:ext>
                  </a:extLst>
                </a:gridCol>
                <a:gridCol w="658368">
                  <a:extLst>
                    <a:ext uri="{9D8B030D-6E8A-4147-A177-3AD203B41FA5}">
                      <a16:colId xmlns:a16="http://schemas.microsoft.com/office/drawing/2014/main" val="2423544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29399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- 2018-07-12 11:45:00 </a:t>
                      </a:r>
                      <a:r>
                        <a:rPr kumimoji="0" lang="de-DE" sz="1000" b="0" i="0" u="none" strike="noStrike" kern="1200" cap="none" spc="0" normalizeH="0" baseline="0" noProof="0">
                          <a:ln>
                            <a:noFill/>
                          </a:ln>
                          <a:solidFill>
                            <a:prstClr val="black"/>
                          </a:solidFill>
                          <a:effectLst/>
                          <a:uLnTx/>
                          <a:uFillTx/>
                          <a:latin typeface="+mn-lt"/>
                          <a:ea typeface="+mn-ea"/>
                          <a:cs typeface="+mn-cs"/>
                        </a:rPr>
                        <a:t> 
 Fahrspaß pur mit dem Volvo XC60. 🔥
Wir haben den schwedischen Premium-SUV getestet und können euch exklusive Einblicke gewähren.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4689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- 2018-07-11 17:00:01 </a:t>
                      </a:r>
                      <a:r>
                        <a:rPr kumimoji="0" lang="de-DE" sz="1000" b="0" i="0" u="none" strike="noStrike" kern="1200" cap="none" spc="0" normalizeH="0" baseline="0" noProof="0">
                          <a:ln>
                            <a:noFill/>
                          </a:ln>
                          <a:solidFill>
                            <a:prstClr val="black"/>
                          </a:solidFill>
                          <a:effectLst/>
                          <a:uLnTx/>
                          <a:uFillTx/>
                          <a:latin typeface="+mn-lt"/>
                          <a:ea typeface="+mn-ea"/>
                          <a:cs typeface="+mn-cs"/>
                        </a:rPr>
                        <a:t> 
 SEETROËN: Die erste Brille gegen Reisekrankheit. 👓
Die mit farbiger Flüssigkeit gefüllte Brille erzeugt einen künstlichen Horizont und trickst so den Körper aus. Symptome der Reisekrankheit werden so minimiert. 🙏
Wir halten euch auf dem Laufenden ob und wann die Brille auch bei uns erhältlich sein wird. 👇
#KomfortFürAlle #Seetroën #Citroën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0241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- 2018-07-06 18:45:18 </a:t>
                      </a:r>
                      <a:r>
                        <a:rPr kumimoji="0" lang="de-DE" sz="1000" b="0" i="0" u="none" strike="noStrike" kern="1200" cap="none" spc="0" normalizeH="0" baseline="0" noProof="0">
                          <a:ln>
                            <a:noFill/>
                          </a:ln>
                          <a:solidFill>
                            <a:prstClr val="black"/>
                          </a:solidFill>
                          <a:effectLst/>
                          <a:uLnTx/>
                          <a:uFillTx/>
                          <a:latin typeface="+mn-lt"/>
                          <a:ea typeface="+mn-ea"/>
                          <a:cs typeface="+mn-cs"/>
                        </a:rPr>
                        <a:t> 
 Hallo
Ein paar Fotos von der heutigen Roadshow.
Morgen von 13:00 - 17:00 Uhr sind wir wieder unterwegs in Linz und Umgebung.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7491473"/>
                  </a:ext>
                </a:extLst>
              </a:tr>
            </a:tbl>
          </a:graphicData>
        </a:graphic>
      </p:graphicFrame>
      <p:sp>
        <p:nvSpPr>
          <p:cNvPr id="4" name="Text Placeholder 3">
            <a:extLst>
              <a:ext uri="{FF2B5EF4-FFF2-40B4-BE49-F238E27FC236}">
                <a16:creationId xmlns:a16="http://schemas.microsoft.com/office/drawing/2014/main" id="{B0A9A4FE-6EE9-4B9D-864D-C393C68F2EA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99428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8AE5F-DC83-4938-B647-26A969E66F02}"/>
              </a:ext>
            </a:extLst>
          </p:cNvPr>
          <p:cNvSpPr>
            <a:spLocks noGrp="1"/>
          </p:cNvSpPr>
          <p:nvPr>
            <p:ph type="title"/>
          </p:nvPr>
        </p:nvSpPr>
        <p:spPr/>
        <p:txBody>
          <a:bodyPr/>
          <a:lstStyle/>
          <a:p>
            <a:r>
              <a:rPr lang="de-DE"/>
              <a:t>Eigene Beiträge (Postings) | Autowelt Linz &amp; France Car - 7 of 7</a:t>
            </a:r>
            <a:endParaRPr lang="en-US"/>
          </a:p>
        </p:txBody>
      </p:sp>
      <p:graphicFrame>
        <p:nvGraphicFramePr>
          <p:cNvPr id="5" name="Table Placeholder 4">
            <a:extLst>
              <a:ext uri="{FF2B5EF4-FFF2-40B4-BE49-F238E27FC236}">
                <a16:creationId xmlns:a16="http://schemas.microsoft.com/office/drawing/2014/main" id="{E131A425-83B4-424B-BD40-E281F45FDF90}"/>
              </a:ext>
            </a:extLst>
          </p:cNvPr>
          <p:cNvGraphicFramePr>
            <a:graphicFrameLocks noGrp="1"/>
          </p:cNvGraphicFramePr>
          <p:nvPr>
            <p:ph type="tbl" sz="quarter" idx="13"/>
            <p:extLst>
              <p:ext uri="{D42A27DB-BD31-4B8C-83A1-F6EECF244321}">
                <p14:modId xmlns:p14="http://schemas.microsoft.com/office/powerpoint/2010/main" val="356947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77667958"/>
                    </a:ext>
                  </a:extLst>
                </a:gridCol>
                <a:gridCol w="658368">
                  <a:extLst>
                    <a:ext uri="{9D8B030D-6E8A-4147-A177-3AD203B41FA5}">
                      <a16:colId xmlns:a16="http://schemas.microsoft.com/office/drawing/2014/main" val="1043881881"/>
                    </a:ext>
                  </a:extLst>
                </a:gridCol>
                <a:gridCol w="658368">
                  <a:extLst>
                    <a:ext uri="{9D8B030D-6E8A-4147-A177-3AD203B41FA5}">
                      <a16:colId xmlns:a16="http://schemas.microsoft.com/office/drawing/2014/main" val="2812157820"/>
                    </a:ext>
                  </a:extLst>
                </a:gridCol>
                <a:gridCol w="658368">
                  <a:extLst>
                    <a:ext uri="{9D8B030D-6E8A-4147-A177-3AD203B41FA5}">
                      <a16:colId xmlns:a16="http://schemas.microsoft.com/office/drawing/2014/main" val="3784496535"/>
                    </a:ext>
                  </a:extLst>
                </a:gridCol>
                <a:gridCol w="658368">
                  <a:extLst>
                    <a:ext uri="{9D8B030D-6E8A-4147-A177-3AD203B41FA5}">
                      <a16:colId xmlns:a16="http://schemas.microsoft.com/office/drawing/2014/main" val="3641649100"/>
                    </a:ext>
                  </a:extLst>
                </a:gridCol>
                <a:gridCol w="658368">
                  <a:extLst>
                    <a:ext uri="{9D8B030D-6E8A-4147-A177-3AD203B41FA5}">
                      <a16:colId xmlns:a16="http://schemas.microsoft.com/office/drawing/2014/main" val="1536194522"/>
                    </a:ext>
                  </a:extLst>
                </a:gridCol>
                <a:gridCol w="658368">
                  <a:extLst>
                    <a:ext uri="{9D8B030D-6E8A-4147-A177-3AD203B41FA5}">
                      <a16:colId xmlns:a16="http://schemas.microsoft.com/office/drawing/2014/main" val="2455977621"/>
                    </a:ext>
                  </a:extLst>
                </a:gridCol>
                <a:gridCol w="658368">
                  <a:extLst>
                    <a:ext uri="{9D8B030D-6E8A-4147-A177-3AD203B41FA5}">
                      <a16:colId xmlns:a16="http://schemas.microsoft.com/office/drawing/2014/main" val="3533005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55291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- 2018-07-06 15:30:04 </a:t>
                      </a:r>
                      <a:r>
                        <a:rPr kumimoji="0" lang="de-DE" sz="1000" b="0" i="0" u="none" strike="noStrike" kern="1200" cap="none" spc="0" normalizeH="0" baseline="0" noProof="0">
                          <a:ln>
                            <a:noFill/>
                          </a:ln>
                          <a:solidFill>
                            <a:prstClr val="black"/>
                          </a:solidFill>
                          <a:effectLst/>
                          <a:uLnTx/>
                          <a:uFillTx/>
                          <a:latin typeface="+mn-lt"/>
                          <a:ea typeface="+mn-ea"/>
                          <a:cs typeface="+mn-cs"/>
                        </a:rPr>
                        <a:t> 
 Sind für euch wieder unterwegs.
Sind gerade beim Interspar Industriezeile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9981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- 2018-07-04 10:00:00 </a:t>
                      </a:r>
                      <a:r>
                        <a:rPr kumimoji="0" lang="de-DE" sz="1000" b="0" i="0" u="none" strike="noStrike" kern="1200" cap="none" spc="0" normalizeH="0" baseline="0" noProof="0">
                          <a:ln>
                            <a:noFill/>
                          </a:ln>
                          <a:solidFill>
                            <a:prstClr val="black"/>
                          </a:solidFill>
                          <a:effectLst/>
                          <a:uLnTx/>
                          <a:uFillTx/>
                          <a:latin typeface="+mn-lt"/>
                          <a:ea typeface="+mn-ea"/>
                          <a:cs typeface="+mn-cs"/>
                        </a:rPr>
                        <a:t> 
 Volvo Cars setzt auf Nachhaltigkeit. Bis 2025 sollen 25 Prozent der verwendeten Kunststoffe aus recyceltem Materialien verwendet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1365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- 2018-07-02 17:00:01 </a:t>
                      </a:r>
                      <a:r>
                        <a:rPr kumimoji="0" lang="en-US" sz="1000" b="0" i="0" u="none" strike="noStrike" kern="1200" cap="none" spc="0" normalizeH="0" baseline="0" noProof="0">
                          <a:ln>
                            <a:noFill/>
                          </a:ln>
                          <a:solidFill>
                            <a:prstClr val="black"/>
                          </a:solidFill>
                          <a:effectLst/>
                          <a:uLnTx/>
                          <a:uFillTx/>
                          <a:latin typeface="+mn-lt"/>
                          <a:ea typeface="+mn-ea"/>
                          <a:cs typeface="+mn-cs"/>
                        </a:rPr>
                        <a:t> 
 Den Citroën #C4 Spacetourer und den Grand #C4 Spacetourer gibt's jetzt auch mit 8-Gang-Automatik.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8599119"/>
                  </a:ext>
                </a:extLst>
              </a:tr>
            </a:tbl>
          </a:graphicData>
        </a:graphic>
      </p:graphicFrame>
      <p:sp>
        <p:nvSpPr>
          <p:cNvPr id="4" name="Text Placeholder 3">
            <a:extLst>
              <a:ext uri="{FF2B5EF4-FFF2-40B4-BE49-F238E27FC236}">
                <a16:creationId xmlns:a16="http://schemas.microsoft.com/office/drawing/2014/main" id="{BE0BF739-001A-4BC3-85A8-C3384ED717D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29588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DE55C-8CD4-4005-A756-50D22923A316}"/>
              </a:ext>
            </a:extLst>
          </p:cNvPr>
          <p:cNvSpPr>
            <a:spLocks noGrp="1"/>
          </p:cNvSpPr>
          <p:nvPr>
            <p:ph type="title"/>
          </p:nvPr>
        </p:nvSpPr>
        <p:spPr/>
        <p:txBody>
          <a:bodyPr/>
          <a:lstStyle/>
          <a:p>
            <a:r>
              <a:rPr lang="en-US"/>
              <a:t>Eigene Beiträge (Postings) + Reactions | Autowelt Linz &amp; France Car - 1 of 10</a:t>
            </a:r>
          </a:p>
        </p:txBody>
      </p:sp>
      <p:graphicFrame>
        <p:nvGraphicFramePr>
          <p:cNvPr id="5" name="Table Placeholder 4">
            <a:extLst>
              <a:ext uri="{FF2B5EF4-FFF2-40B4-BE49-F238E27FC236}">
                <a16:creationId xmlns:a16="http://schemas.microsoft.com/office/drawing/2014/main" id="{40FFFA89-6801-4CA5-963B-1F4A74EDBA85}"/>
              </a:ext>
            </a:extLst>
          </p:cNvPr>
          <p:cNvGraphicFramePr>
            <a:graphicFrameLocks noGrp="1"/>
          </p:cNvGraphicFramePr>
          <p:nvPr>
            <p:ph type="tbl" sz="quarter" idx="13"/>
            <p:extLst>
              <p:ext uri="{D42A27DB-BD31-4B8C-83A1-F6EECF244321}">
                <p14:modId xmlns:p14="http://schemas.microsoft.com/office/powerpoint/2010/main" val="1559777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20094632"/>
                    </a:ext>
                  </a:extLst>
                </a:gridCol>
                <a:gridCol w="822960">
                  <a:extLst>
                    <a:ext uri="{9D8B030D-6E8A-4147-A177-3AD203B41FA5}">
                      <a16:colId xmlns:a16="http://schemas.microsoft.com/office/drawing/2014/main" val="157217608"/>
                    </a:ext>
                  </a:extLst>
                </a:gridCol>
                <a:gridCol w="822960">
                  <a:extLst>
                    <a:ext uri="{9D8B030D-6E8A-4147-A177-3AD203B41FA5}">
                      <a16:colId xmlns:a16="http://schemas.microsoft.com/office/drawing/2014/main" val="3047272741"/>
                    </a:ext>
                  </a:extLst>
                </a:gridCol>
                <a:gridCol w="822960">
                  <a:extLst>
                    <a:ext uri="{9D8B030D-6E8A-4147-A177-3AD203B41FA5}">
                      <a16:colId xmlns:a16="http://schemas.microsoft.com/office/drawing/2014/main" val="2772862570"/>
                    </a:ext>
                  </a:extLst>
                </a:gridCol>
                <a:gridCol w="822960">
                  <a:extLst>
                    <a:ext uri="{9D8B030D-6E8A-4147-A177-3AD203B41FA5}">
                      <a16:colId xmlns:a16="http://schemas.microsoft.com/office/drawing/2014/main" val="2838311116"/>
                    </a:ext>
                  </a:extLst>
                </a:gridCol>
                <a:gridCol w="822960">
                  <a:extLst>
                    <a:ext uri="{9D8B030D-6E8A-4147-A177-3AD203B41FA5}">
                      <a16:colId xmlns:a16="http://schemas.microsoft.com/office/drawing/2014/main" val="381401708"/>
                    </a:ext>
                  </a:extLst>
                </a:gridCol>
                <a:gridCol w="822960">
                  <a:extLst>
                    <a:ext uri="{9D8B030D-6E8A-4147-A177-3AD203B41FA5}">
                      <a16:colId xmlns:a16="http://schemas.microsoft.com/office/drawing/2014/main" val="2534523311"/>
                    </a:ext>
                  </a:extLst>
                </a:gridCol>
                <a:gridCol w="822960">
                  <a:extLst>
                    <a:ext uri="{9D8B030D-6E8A-4147-A177-3AD203B41FA5}">
                      <a16:colId xmlns:a16="http://schemas.microsoft.com/office/drawing/2014/main" val="737252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35954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- 2018-07-30 10:00:01 </a:t>
                      </a:r>
                      <a:r>
                        <a:rPr kumimoji="0" lang="en-US" sz="1000" b="0" i="0" u="none" strike="noStrike" kern="1200" cap="none" spc="0" normalizeH="0" baseline="0" noProof="0">
                          <a:ln>
                            <a:noFill/>
                          </a:ln>
                          <a:solidFill>
                            <a:prstClr val="black"/>
                          </a:solidFill>
                          <a:effectLst/>
                          <a:uLnTx/>
                          <a:uFillTx/>
                          <a:latin typeface="+mn-lt"/>
                          <a:ea typeface="+mn-ea"/>
                          <a:cs typeface="+mn-cs"/>
                        </a:rPr>
                        <a:t> 
 Citroën als Vorzeigemarke in der Abgasdebatte. 😎
Es erfüllen schon heute alle Modelle die neuen Abgasnormen, die mit 1. September 2019 in Kraft treten werden.🍃
Dafür sorgen die laufruhigen, effizienten und sparsamen Motoren aller Fahrzeuge.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697105"/>
                  </a:ext>
                </a:extLst>
              </a:tr>
            </a:tbl>
          </a:graphicData>
        </a:graphic>
      </p:graphicFrame>
      <p:sp>
        <p:nvSpPr>
          <p:cNvPr id="4" name="Text Placeholder 3">
            <a:extLst>
              <a:ext uri="{FF2B5EF4-FFF2-40B4-BE49-F238E27FC236}">
                <a16:creationId xmlns:a16="http://schemas.microsoft.com/office/drawing/2014/main" id="{6BFB5E5F-696D-4346-AA8A-83A8BDCBA10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15662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37D3A-7C93-492C-BD1D-121EEEDB5951}"/>
              </a:ext>
            </a:extLst>
          </p:cNvPr>
          <p:cNvSpPr>
            <a:spLocks noGrp="1"/>
          </p:cNvSpPr>
          <p:nvPr>
            <p:ph type="title"/>
          </p:nvPr>
        </p:nvSpPr>
        <p:spPr/>
        <p:txBody>
          <a:bodyPr/>
          <a:lstStyle/>
          <a:p>
            <a:r>
              <a:rPr lang="en-US"/>
              <a:t>Eigene Beiträge (Postings) + Reactions | Autowelt Linz &amp; France Car - 2 of 10</a:t>
            </a:r>
          </a:p>
        </p:txBody>
      </p:sp>
      <p:graphicFrame>
        <p:nvGraphicFramePr>
          <p:cNvPr id="5" name="Table Placeholder 4">
            <a:extLst>
              <a:ext uri="{FF2B5EF4-FFF2-40B4-BE49-F238E27FC236}">
                <a16:creationId xmlns:a16="http://schemas.microsoft.com/office/drawing/2014/main" id="{16D25C1E-582C-4B71-9DAE-BB33C0A19231}"/>
              </a:ext>
            </a:extLst>
          </p:cNvPr>
          <p:cNvGraphicFramePr>
            <a:graphicFrameLocks noGrp="1"/>
          </p:cNvGraphicFramePr>
          <p:nvPr>
            <p:ph type="tbl" sz="quarter" idx="13"/>
            <p:extLst>
              <p:ext uri="{D42A27DB-BD31-4B8C-83A1-F6EECF244321}">
                <p14:modId xmlns:p14="http://schemas.microsoft.com/office/powerpoint/2010/main" val="2314128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08268011"/>
                    </a:ext>
                  </a:extLst>
                </a:gridCol>
                <a:gridCol w="822960">
                  <a:extLst>
                    <a:ext uri="{9D8B030D-6E8A-4147-A177-3AD203B41FA5}">
                      <a16:colId xmlns:a16="http://schemas.microsoft.com/office/drawing/2014/main" val="945632399"/>
                    </a:ext>
                  </a:extLst>
                </a:gridCol>
                <a:gridCol w="822960">
                  <a:extLst>
                    <a:ext uri="{9D8B030D-6E8A-4147-A177-3AD203B41FA5}">
                      <a16:colId xmlns:a16="http://schemas.microsoft.com/office/drawing/2014/main" val="668849673"/>
                    </a:ext>
                  </a:extLst>
                </a:gridCol>
                <a:gridCol w="822960">
                  <a:extLst>
                    <a:ext uri="{9D8B030D-6E8A-4147-A177-3AD203B41FA5}">
                      <a16:colId xmlns:a16="http://schemas.microsoft.com/office/drawing/2014/main" val="2849978765"/>
                    </a:ext>
                  </a:extLst>
                </a:gridCol>
                <a:gridCol w="822960">
                  <a:extLst>
                    <a:ext uri="{9D8B030D-6E8A-4147-A177-3AD203B41FA5}">
                      <a16:colId xmlns:a16="http://schemas.microsoft.com/office/drawing/2014/main" val="2829003481"/>
                    </a:ext>
                  </a:extLst>
                </a:gridCol>
                <a:gridCol w="822960">
                  <a:extLst>
                    <a:ext uri="{9D8B030D-6E8A-4147-A177-3AD203B41FA5}">
                      <a16:colId xmlns:a16="http://schemas.microsoft.com/office/drawing/2014/main" val="27927786"/>
                    </a:ext>
                  </a:extLst>
                </a:gridCol>
                <a:gridCol w="822960">
                  <a:extLst>
                    <a:ext uri="{9D8B030D-6E8A-4147-A177-3AD203B41FA5}">
                      <a16:colId xmlns:a16="http://schemas.microsoft.com/office/drawing/2014/main" val="137504413"/>
                    </a:ext>
                  </a:extLst>
                </a:gridCol>
                <a:gridCol w="822960">
                  <a:extLst>
                    <a:ext uri="{9D8B030D-6E8A-4147-A177-3AD203B41FA5}">
                      <a16:colId xmlns:a16="http://schemas.microsoft.com/office/drawing/2014/main" val="64139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67031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- 2018-07-28 19:00:00 </a:t>
                      </a:r>
                      <a:r>
                        <a:rPr kumimoji="0" lang="en-US" sz="1000" b="0" i="0" u="none" strike="noStrike" kern="1200" cap="none" spc="0" normalizeH="0" baseline="0" noProof="0">
                          <a:ln>
                            <a:noFill/>
                          </a:ln>
                          <a:solidFill>
                            <a:prstClr val="black"/>
                          </a:solidFill>
                          <a:effectLst/>
                          <a:uLnTx/>
                          <a:uFillTx/>
                          <a:latin typeface="+mn-lt"/>
                          <a:ea typeface="+mn-ea"/>
                          <a:cs typeface="+mn-cs"/>
                        </a:rPr>
                        <a:t> 
 Wir haben den Citroën C4 Cactus für euch getestet. 😎
Die Kompaktlimousine bietet neben höchstem Komfort und geräumigen Stauraum einige Assistenzsysteme, die den Alltag des Fahrers erleichtern:
🛑 Active Safety-Brake
⛔ Verkehrsschilderkennung mit Geschwindigkeitsempfehlung
🏞️ Spurhalte-Assistent
👀 Fahrer-Aufmerksamkeits-Assistent
🔻 Toter-Winkel-Assistent
☕ Coffee-Break-Alert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68065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- 2018-07-26 14:00:01 </a:t>
                      </a:r>
                      <a:r>
                        <a:rPr kumimoji="0" lang="de-DE" sz="1000" b="0" i="0" u="none" strike="noStrike" kern="1200" cap="none" spc="0" normalizeH="0" baseline="0" noProof="0">
                          <a:ln>
                            <a:noFill/>
                          </a:ln>
                          <a:solidFill>
                            <a:prstClr val="black"/>
                          </a:solidFill>
                          <a:effectLst/>
                          <a:uLnTx/>
                          <a:uFillTx/>
                          <a:latin typeface="+mn-lt"/>
                          <a:ea typeface="+mn-ea"/>
                          <a:cs typeface="+mn-cs"/>
                        </a:rPr>
                        <a:t> 
 Volvo gründet die neue Mobilitätsmarke 🇲
Ziel der Marke ist es, die Bedürfnisse, Vorlieben und Gewohnheiten seiner Nutzer zu lernen und so die Kundenbeziehungen zu personalisieren.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38322453"/>
                  </a:ext>
                </a:extLst>
              </a:tr>
            </a:tbl>
          </a:graphicData>
        </a:graphic>
      </p:graphicFrame>
      <p:sp>
        <p:nvSpPr>
          <p:cNvPr id="4" name="Text Placeholder 3">
            <a:extLst>
              <a:ext uri="{FF2B5EF4-FFF2-40B4-BE49-F238E27FC236}">
                <a16:creationId xmlns:a16="http://schemas.microsoft.com/office/drawing/2014/main" id="{CABEF0CD-B6C9-4F33-B86B-90F551E6C90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22910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128D4-6127-4330-819F-43C49803A676}"/>
              </a:ext>
            </a:extLst>
          </p:cNvPr>
          <p:cNvSpPr>
            <a:spLocks noGrp="1"/>
          </p:cNvSpPr>
          <p:nvPr>
            <p:ph type="title"/>
          </p:nvPr>
        </p:nvSpPr>
        <p:spPr/>
        <p:txBody>
          <a:bodyPr/>
          <a:lstStyle/>
          <a:p>
            <a:r>
              <a:rPr lang="en-US"/>
              <a:t>Eigene Beiträge (Postings) + Reactions | Autowelt Linz &amp; France Car - 3 of 10</a:t>
            </a:r>
          </a:p>
        </p:txBody>
      </p:sp>
      <p:graphicFrame>
        <p:nvGraphicFramePr>
          <p:cNvPr id="5" name="Table Placeholder 4">
            <a:extLst>
              <a:ext uri="{FF2B5EF4-FFF2-40B4-BE49-F238E27FC236}">
                <a16:creationId xmlns:a16="http://schemas.microsoft.com/office/drawing/2014/main" id="{1060A5CB-220D-4907-A2A1-826A71937F36}"/>
              </a:ext>
            </a:extLst>
          </p:cNvPr>
          <p:cNvGraphicFramePr>
            <a:graphicFrameLocks noGrp="1"/>
          </p:cNvGraphicFramePr>
          <p:nvPr>
            <p:ph type="tbl" sz="quarter" idx="13"/>
            <p:extLst>
              <p:ext uri="{D42A27DB-BD31-4B8C-83A1-F6EECF244321}">
                <p14:modId xmlns:p14="http://schemas.microsoft.com/office/powerpoint/2010/main" val="218218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96187971"/>
                    </a:ext>
                  </a:extLst>
                </a:gridCol>
                <a:gridCol w="822960">
                  <a:extLst>
                    <a:ext uri="{9D8B030D-6E8A-4147-A177-3AD203B41FA5}">
                      <a16:colId xmlns:a16="http://schemas.microsoft.com/office/drawing/2014/main" val="1157041261"/>
                    </a:ext>
                  </a:extLst>
                </a:gridCol>
                <a:gridCol w="822960">
                  <a:extLst>
                    <a:ext uri="{9D8B030D-6E8A-4147-A177-3AD203B41FA5}">
                      <a16:colId xmlns:a16="http://schemas.microsoft.com/office/drawing/2014/main" val="1566370564"/>
                    </a:ext>
                  </a:extLst>
                </a:gridCol>
                <a:gridCol w="822960">
                  <a:extLst>
                    <a:ext uri="{9D8B030D-6E8A-4147-A177-3AD203B41FA5}">
                      <a16:colId xmlns:a16="http://schemas.microsoft.com/office/drawing/2014/main" val="3604469827"/>
                    </a:ext>
                  </a:extLst>
                </a:gridCol>
                <a:gridCol w="822960">
                  <a:extLst>
                    <a:ext uri="{9D8B030D-6E8A-4147-A177-3AD203B41FA5}">
                      <a16:colId xmlns:a16="http://schemas.microsoft.com/office/drawing/2014/main" val="1110003993"/>
                    </a:ext>
                  </a:extLst>
                </a:gridCol>
                <a:gridCol w="822960">
                  <a:extLst>
                    <a:ext uri="{9D8B030D-6E8A-4147-A177-3AD203B41FA5}">
                      <a16:colId xmlns:a16="http://schemas.microsoft.com/office/drawing/2014/main" val="765857702"/>
                    </a:ext>
                  </a:extLst>
                </a:gridCol>
                <a:gridCol w="822960">
                  <a:extLst>
                    <a:ext uri="{9D8B030D-6E8A-4147-A177-3AD203B41FA5}">
                      <a16:colId xmlns:a16="http://schemas.microsoft.com/office/drawing/2014/main" val="336315877"/>
                    </a:ext>
                  </a:extLst>
                </a:gridCol>
                <a:gridCol w="822960">
                  <a:extLst>
                    <a:ext uri="{9D8B030D-6E8A-4147-A177-3AD203B41FA5}">
                      <a16:colId xmlns:a16="http://schemas.microsoft.com/office/drawing/2014/main" val="3365255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21285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- 2018-07-24 10:00:00 </a:t>
                      </a:r>
                      <a:r>
                        <a:rPr kumimoji="0" lang="en-US" sz="1000" b="0" i="0" u="none" strike="noStrike" kern="1200" cap="none" spc="0" normalizeH="0" baseline="0" noProof="0">
                          <a:ln>
                            <a:noFill/>
                          </a:ln>
                          <a:solidFill>
                            <a:prstClr val="black"/>
                          </a:solidFill>
                          <a:effectLst/>
                          <a:uLnTx/>
                          <a:uFillTx/>
                          <a:latin typeface="+mn-lt"/>
                          <a:ea typeface="+mn-ea"/>
                          <a:cs typeface="+mn-cs"/>
                        </a:rPr>
                        <a:t> 
 Den Citroën C4 SpaceTourer gibt's jetzt auch in der Rip Curl Sonderedition.  😎
#CitroënAdvancedComfort #LaTractionCreative #RipCurl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2267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- 2018-07-21 17:18:53 </a:t>
                      </a:r>
                      <a:r>
                        <a:rPr kumimoji="0" lang="de-DE" sz="1000" b="0" i="0" u="none" strike="noStrike" kern="1200" cap="none" spc="0" normalizeH="0" baseline="0" noProof="0">
                          <a:ln>
                            <a:noFill/>
                          </a:ln>
                          <a:solidFill>
                            <a:prstClr val="black"/>
                          </a:solidFill>
                          <a:effectLst/>
                          <a:uLnTx/>
                          <a:uFillTx/>
                          <a:latin typeface="+mn-lt"/>
                          <a:ea typeface="+mn-ea"/>
                          <a:cs typeface="+mn-cs"/>
                        </a:rPr>
                        <a:t> 
 Ein paar Highlights von zwei Tagen Roadshow.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60273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- 2018-07-21 15:27:03 </a:t>
                      </a:r>
                      <a:r>
                        <a:rPr kumimoji="0" lang="en-US" sz="1000" b="0" i="0" u="none" strike="noStrike" kern="1200" cap="none" spc="0" normalizeH="0" baseline="0" noProof="0">
                          <a:ln>
                            <a:noFill/>
                          </a:ln>
                          <a:solidFill>
                            <a:prstClr val="black"/>
                          </a:solidFill>
                          <a:effectLst/>
                          <a:uLnTx/>
                          <a:uFillTx/>
                          <a:latin typeface="+mn-lt"/>
                          <a:ea typeface="+mn-ea"/>
                          <a:cs typeface="+mn-cs"/>
                        </a:rPr>
                        <a:t> 
 Boxenstopp beim  Interspar Industriezeile  kommt vorbei und holt euch einen gratis AWL Duftbaum und einen kleinen Energieschub zum Mitnehmen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95164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- 2018-07-21 14:21:47 </a:t>
                      </a:r>
                      <a:r>
                        <a:rPr kumimoji="0" lang="de-DE" sz="1000" b="0" i="0" u="none" strike="noStrike" kern="1200" cap="none" spc="0" normalizeH="0" baseline="0" noProof="0">
                          <a:ln>
                            <a:noFill/>
                          </a:ln>
                          <a:solidFill>
                            <a:prstClr val="black"/>
                          </a:solidFill>
                          <a:effectLst/>
                          <a:uLnTx/>
                          <a:uFillTx/>
                          <a:latin typeface="+mn-lt"/>
                          <a:ea typeface="+mn-ea"/>
                          <a:cs typeface="+mn-cs"/>
                        </a:rPr>
                        <a:t> 
 Unser Trio findet man sogar über den Dächern vom Haid Center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93355432"/>
                  </a:ext>
                </a:extLst>
              </a:tr>
            </a:tbl>
          </a:graphicData>
        </a:graphic>
      </p:graphicFrame>
      <p:sp>
        <p:nvSpPr>
          <p:cNvPr id="4" name="Text Placeholder 3">
            <a:extLst>
              <a:ext uri="{FF2B5EF4-FFF2-40B4-BE49-F238E27FC236}">
                <a16:creationId xmlns:a16="http://schemas.microsoft.com/office/drawing/2014/main" id="{A713D8A5-0A62-4973-8860-DD159D0938C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493212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68AA5-DEBD-452B-91A9-D4BC741EB42D}"/>
              </a:ext>
            </a:extLst>
          </p:cNvPr>
          <p:cNvSpPr>
            <a:spLocks noGrp="1"/>
          </p:cNvSpPr>
          <p:nvPr>
            <p:ph type="title"/>
          </p:nvPr>
        </p:nvSpPr>
        <p:spPr/>
        <p:txBody>
          <a:bodyPr/>
          <a:lstStyle/>
          <a:p>
            <a:r>
              <a:rPr lang="en-US"/>
              <a:t>Eigene Beiträge (Postings) + Reactions | Autowelt Linz &amp; France Car - 4 of 10</a:t>
            </a:r>
          </a:p>
        </p:txBody>
      </p:sp>
      <p:graphicFrame>
        <p:nvGraphicFramePr>
          <p:cNvPr id="5" name="Table Placeholder 4">
            <a:extLst>
              <a:ext uri="{FF2B5EF4-FFF2-40B4-BE49-F238E27FC236}">
                <a16:creationId xmlns:a16="http://schemas.microsoft.com/office/drawing/2014/main" id="{CFFBCAC0-3698-4CC8-93CE-36B74E830695}"/>
              </a:ext>
            </a:extLst>
          </p:cNvPr>
          <p:cNvGraphicFramePr>
            <a:graphicFrameLocks noGrp="1"/>
          </p:cNvGraphicFramePr>
          <p:nvPr>
            <p:ph type="tbl" sz="quarter" idx="13"/>
            <p:extLst>
              <p:ext uri="{D42A27DB-BD31-4B8C-83A1-F6EECF244321}">
                <p14:modId xmlns:p14="http://schemas.microsoft.com/office/powerpoint/2010/main" val="3710924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28625213"/>
                    </a:ext>
                  </a:extLst>
                </a:gridCol>
                <a:gridCol w="822960">
                  <a:extLst>
                    <a:ext uri="{9D8B030D-6E8A-4147-A177-3AD203B41FA5}">
                      <a16:colId xmlns:a16="http://schemas.microsoft.com/office/drawing/2014/main" val="3124625687"/>
                    </a:ext>
                  </a:extLst>
                </a:gridCol>
                <a:gridCol w="822960">
                  <a:extLst>
                    <a:ext uri="{9D8B030D-6E8A-4147-A177-3AD203B41FA5}">
                      <a16:colId xmlns:a16="http://schemas.microsoft.com/office/drawing/2014/main" val="974011439"/>
                    </a:ext>
                  </a:extLst>
                </a:gridCol>
                <a:gridCol w="822960">
                  <a:extLst>
                    <a:ext uri="{9D8B030D-6E8A-4147-A177-3AD203B41FA5}">
                      <a16:colId xmlns:a16="http://schemas.microsoft.com/office/drawing/2014/main" val="1871398638"/>
                    </a:ext>
                  </a:extLst>
                </a:gridCol>
                <a:gridCol w="822960">
                  <a:extLst>
                    <a:ext uri="{9D8B030D-6E8A-4147-A177-3AD203B41FA5}">
                      <a16:colId xmlns:a16="http://schemas.microsoft.com/office/drawing/2014/main" val="2834585561"/>
                    </a:ext>
                  </a:extLst>
                </a:gridCol>
                <a:gridCol w="822960">
                  <a:extLst>
                    <a:ext uri="{9D8B030D-6E8A-4147-A177-3AD203B41FA5}">
                      <a16:colId xmlns:a16="http://schemas.microsoft.com/office/drawing/2014/main" val="1877129933"/>
                    </a:ext>
                  </a:extLst>
                </a:gridCol>
                <a:gridCol w="822960">
                  <a:extLst>
                    <a:ext uri="{9D8B030D-6E8A-4147-A177-3AD203B41FA5}">
                      <a16:colId xmlns:a16="http://schemas.microsoft.com/office/drawing/2014/main" val="2505527038"/>
                    </a:ext>
                  </a:extLst>
                </a:gridCol>
                <a:gridCol w="822960">
                  <a:extLst>
                    <a:ext uri="{9D8B030D-6E8A-4147-A177-3AD203B41FA5}">
                      <a16:colId xmlns:a16="http://schemas.microsoft.com/office/drawing/2014/main" val="3668739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86081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- 2018-07-21 13:06:24 </a:t>
                      </a:r>
                      <a:r>
                        <a:rPr kumimoji="0" lang="de-DE" sz="1000" b="0" i="0" u="none" strike="noStrike" kern="1200" cap="none" spc="0" normalizeH="0" baseline="0" noProof="0">
                          <a:ln>
                            <a:noFill/>
                          </a:ln>
                          <a:solidFill>
                            <a:prstClr val="black"/>
                          </a:solidFill>
                          <a:effectLst/>
                          <a:uLnTx/>
                          <a:uFillTx/>
                          <a:latin typeface="+mn-lt"/>
                          <a:ea typeface="+mn-ea"/>
                          <a:cs typeface="+mn-cs"/>
                        </a:rPr>
                        <a:t> 
 Wir sind für euch unterwegs und zeigen die neuesten Modelle unserer Autowelt.
Erlebe den CITROËN C3 Aircross, den CITROËN C4 Cactus und den Volvo XC40 bei dir in der Nähe.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2131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- 2018-07-20 19:43:22 </a:t>
                      </a:r>
                      <a:r>
                        <a:rPr kumimoji="0" lang="de-DE" sz="1000" b="0" i="0" u="none" strike="noStrike" kern="1200" cap="none" spc="0" normalizeH="0" baseline="0" noProof="0">
                          <a:ln>
                            <a:noFill/>
                          </a:ln>
                          <a:solidFill>
                            <a:prstClr val="black"/>
                          </a:solidFill>
                          <a:effectLst/>
                          <a:uLnTx/>
                          <a:uFillTx/>
                          <a:latin typeface="+mn-lt"/>
                          <a:ea typeface="+mn-ea"/>
                          <a:cs typeface="+mn-cs"/>
                        </a:rPr>
                        <a:t> 
 Ein schöner Tag mit der Roadshow ist zu Ende. 
Zum Abschluss des heutigen Tages noch ein paar Fotos. Morgen um 13:00 - 17:00 Uhr sind wir wieder für euch unterwegs.
ps.: noch einen schönen Abend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42097742"/>
                  </a:ext>
                </a:extLst>
              </a:tr>
            </a:tbl>
          </a:graphicData>
        </a:graphic>
      </p:graphicFrame>
      <p:sp>
        <p:nvSpPr>
          <p:cNvPr id="4" name="Text Placeholder 3">
            <a:extLst>
              <a:ext uri="{FF2B5EF4-FFF2-40B4-BE49-F238E27FC236}">
                <a16:creationId xmlns:a16="http://schemas.microsoft.com/office/drawing/2014/main" id="{00EF90C5-2C1B-461C-9903-F5E7F7D0FAE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766340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68F00-5BD1-479B-A3A5-60A51499F371}"/>
              </a:ext>
            </a:extLst>
          </p:cNvPr>
          <p:cNvSpPr>
            <a:spLocks noGrp="1"/>
          </p:cNvSpPr>
          <p:nvPr>
            <p:ph type="title"/>
          </p:nvPr>
        </p:nvSpPr>
        <p:spPr/>
        <p:txBody>
          <a:bodyPr/>
          <a:lstStyle/>
          <a:p>
            <a:r>
              <a:rPr lang="en-US"/>
              <a:t>Eigene Beiträge (Postings) + Reactions | Autowelt Linz &amp; France Car - 5 of 10</a:t>
            </a:r>
          </a:p>
        </p:txBody>
      </p:sp>
      <p:graphicFrame>
        <p:nvGraphicFramePr>
          <p:cNvPr id="5" name="Table Placeholder 4">
            <a:extLst>
              <a:ext uri="{FF2B5EF4-FFF2-40B4-BE49-F238E27FC236}">
                <a16:creationId xmlns:a16="http://schemas.microsoft.com/office/drawing/2014/main" id="{4AE240C4-77C0-48DB-94D1-9CFC0DC5DF54}"/>
              </a:ext>
            </a:extLst>
          </p:cNvPr>
          <p:cNvGraphicFramePr>
            <a:graphicFrameLocks noGrp="1"/>
          </p:cNvGraphicFramePr>
          <p:nvPr>
            <p:ph type="tbl" sz="quarter" idx="13"/>
            <p:extLst>
              <p:ext uri="{D42A27DB-BD31-4B8C-83A1-F6EECF244321}">
                <p14:modId xmlns:p14="http://schemas.microsoft.com/office/powerpoint/2010/main" val="320579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41395261"/>
                    </a:ext>
                  </a:extLst>
                </a:gridCol>
                <a:gridCol w="822960">
                  <a:extLst>
                    <a:ext uri="{9D8B030D-6E8A-4147-A177-3AD203B41FA5}">
                      <a16:colId xmlns:a16="http://schemas.microsoft.com/office/drawing/2014/main" val="3060533195"/>
                    </a:ext>
                  </a:extLst>
                </a:gridCol>
                <a:gridCol w="822960">
                  <a:extLst>
                    <a:ext uri="{9D8B030D-6E8A-4147-A177-3AD203B41FA5}">
                      <a16:colId xmlns:a16="http://schemas.microsoft.com/office/drawing/2014/main" val="3534886097"/>
                    </a:ext>
                  </a:extLst>
                </a:gridCol>
                <a:gridCol w="822960">
                  <a:extLst>
                    <a:ext uri="{9D8B030D-6E8A-4147-A177-3AD203B41FA5}">
                      <a16:colId xmlns:a16="http://schemas.microsoft.com/office/drawing/2014/main" val="740671878"/>
                    </a:ext>
                  </a:extLst>
                </a:gridCol>
                <a:gridCol w="822960">
                  <a:extLst>
                    <a:ext uri="{9D8B030D-6E8A-4147-A177-3AD203B41FA5}">
                      <a16:colId xmlns:a16="http://schemas.microsoft.com/office/drawing/2014/main" val="3253763143"/>
                    </a:ext>
                  </a:extLst>
                </a:gridCol>
                <a:gridCol w="822960">
                  <a:extLst>
                    <a:ext uri="{9D8B030D-6E8A-4147-A177-3AD203B41FA5}">
                      <a16:colId xmlns:a16="http://schemas.microsoft.com/office/drawing/2014/main" val="169600297"/>
                    </a:ext>
                  </a:extLst>
                </a:gridCol>
                <a:gridCol w="822960">
                  <a:extLst>
                    <a:ext uri="{9D8B030D-6E8A-4147-A177-3AD203B41FA5}">
                      <a16:colId xmlns:a16="http://schemas.microsoft.com/office/drawing/2014/main" val="3733227196"/>
                    </a:ext>
                  </a:extLst>
                </a:gridCol>
                <a:gridCol w="822960">
                  <a:extLst>
                    <a:ext uri="{9D8B030D-6E8A-4147-A177-3AD203B41FA5}">
                      <a16:colId xmlns:a16="http://schemas.microsoft.com/office/drawing/2014/main" val="1455406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49074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- 2018-07-20 19:00:01 </a:t>
                      </a:r>
                      <a:r>
                        <a:rPr kumimoji="0" lang="de-DE" sz="1000" b="0" i="0" u="none" strike="noStrike" kern="1200" cap="none" spc="0" normalizeH="0" baseline="0" noProof="0">
                          <a:ln>
                            <a:noFill/>
                          </a:ln>
                          <a:solidFill>
                            <a:prstClr val="black"/>
                          </a:solidFill>
                          <a:effectLst/>
                          <a:uLnTx/>
                          <a:uFillTx/>
                          <a:latin typeface="+mn-lt"/>
                          <a:ea typeface="+mn-ea"/>
                          <a:cs typeface="+mn-cs"/>
                        </a:rPr>
                        <a:t> 
 Wir suchen Verstärkung! 👀
Du bist auf der Suche nach einer neuen Herausforderung?
Dann schau' doch bei unserem Jobportal vorbei. 👉 http://bit.ly/2KV5Lyp
#AWL #WirSuchenDich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20660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- 2018-07-20 16:43:07 </a:t>
                      </a:r>
                      <a:r>
                        <a:rPr kumimoji="0" lang="de-DE" sz="1000" b="0" i="0" u="none" strike="noStrike" kern="1200" cap="none" spc="0" normalizeH="0" baseline="0" noProof="0">
                          <a:ln>
                            <a:noFill/>
                          </a:ln>
                          <a:solidFill>
                            <a:prstClr val="black"/>
                          </a:solidFill>
                          <a:effectLst/>
                          <a:uLnTx/>
                          <a:uFillTx/>
                          <a:latin typeface="+mn-lt"/>
                          <a:ea typeface="+mn-ea"/>
                          <a:cs typeface="+mn-cs"/>
                        </a:rPr>
                        <a:t> 
 Unser Roadshowteam stoppt heute beim Tierheim Linz und versorgt die Heimtiere mit etwas Futter.
Dabei durften wir ein Foto mit der süßen Hundedame Susi machen, die auf der Suche nach einem neuen Zuhause ist. 🐶
Bei Interesse könnt ihr euch gerne beim Tierheim Linz melden! 📞
LG. und einen schönen, heißen und vor allem sonnigen Tag wünscht das Promoterteam von der Autowelt Linz!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37762992"/>
                  </a:ext>
                </a:extLst>
              </a:tr>
            </a:tbl>
          </a:graphicData>
        </a:graphic>
      </p:graphicFrame>
      <p:sp>
        <p:nvSpPr>
          <p:cNvPr id="4" name="Text Placeholder 3">
            <a:extLst>
              <a:ext uri="{FF2B5EF4-FFF2-40B4-BE49-F238E27FC236}">
                <a16:creationId xmlns:a16="http://schemas.microsoft.com/office/drawing/2014/main" id="{65226343-C0E5-4CAF-8173-5A7F8F06C63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471480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0C69C-B1F0-41C1-9AFB-3A62DC1D79B5}"/>
              </a:ext>
            </a:extLst>
          </p:cNvPr>
          <p:cNvSpPr>
            <a:spLocks noGrp="1"/>
          </p:cNvSpPr>
          <p:nvPr>
            <p:ph type="title"/>
          </p:nvPr>
        </p:nvSpPr>
        <p:spPr/>
        <p:txBody>
          <a:bodyPr/>
          <a:lstStyle/>
          <a:p>
            <a:r>
              <a:rPr lang="en-US"/>
              <a:t>Eigene Beiträge (Postings) + Reactions | Autowelt Linz &amp; France Car - 6 of 10</a:t>
            </a:r>
          </a:p>
        </p:txBody>
      </p:sp>
      <p:graphicFrame>
        <p:nvGraphicFramePr>
          <p:cNvPr id="5" name="Table Placeholder 4">
            <a:extLst>
              <a:ext uri="{FF2B5EF4-FFF2-40B4-BE49-F238E27FC236}">
                <a16:creationId xmlns:a16="http://schemas.microsoft.com/office/drawing/2014/main" id="{8345D796-AD4F-4029-B261-D4E25A2F3EE2}"/>
              </a:ext>
            </a:extLst>
          </p:cNvPr>
          <p:cNvGraphicFramePr>
            <a:graphicFrameLocks noGrp="1"/>
          </p:cNvGraphicFramePr>
          <p:nvPr>
            <p:ph type="tbl" sz="quarter" idx="13"/>
            <p:extLst>
              <p:ext uri="{D42A27DB-BD31-4B8C-83A1-F6EECF244321}">
                <p14:modId xmlns:p14="http://schemas.microsoft.com/office/powerpoint/2010/main" val="1015967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09300390"/>
                    </a:ext>
                  </a:extLst>
                </a:gridCol>
                <a:gridCol w="822960">
                  <a:extLst>
                    <a:ext uri="{9D8B030D-6E8A-4147-A177-3AD203B41FA5}">
                      <a16:colId xmlns:a16="http://schemas.microsoft.com/office/drawing/2014/main" val="3254019775"/>
                    </a:ext>
                  </a:extLst>
                </a:gridCol>
                <a:gridCol w="822960">
                  <a:extLst>
                    <a:ext uri="{9D8B030D-6E8A-4147-A177-3AD203B41FA5}">
                      <a16:colId xmlns:a16="http://schemas.microsoft.com/office/drawing/2014/main" val="4231446310"/>
                    </a:ext>
                  </a:extLst>
                </a:gridCol>
                <a:gridCol w="822960">
                  <a:extLst>
                    <a:ext uri="{9D8B030D-6E8A-4147-A177-3AD203B41FA5}">
                      <a16:colId xmlns:a16="http://schemas.microsoft.com/office/drawing/2014/main" val="2011651401"/>
                    </a:ext>
                  </a:extLst>
                </a:gridCol>
                <a:gridCol w="822960">
                  <a:extLst>
                    <a:ext uri="{9D8B030D-6E8A-4147-A177-3AD203B41FA5}">
                      <a16:colId xmlns:a16="http://schemas.microsoft.com/office/drawing/2014/main" val="212804868"/>
                    </a:ext>
                  </a:extLst>
                </a:gridCol>
                <a:gridCol w="822960">
                  <a:extLst>
                    <a:ext uri="{9D8B030D-6E8A-4147-A177-3AD203B41FA5}">
                      <a16:colId xmlns:a16="http://schemas.microsoft.com/office/drawing/2014/main" val="2478774614"/>
                    </a:ext>
                  </a:extLst>
                </a:gridCol>
                <a:gridCol w="822960">
                  <a:extLst>
                    <a:ext uri="{9D8B030D-6E8A-4147-A177-3AD203B41FA5}">
                      <a16:colId xmlns:a16="http://schemas.microsoft.com/office/drawing/2014/main" val="377588427"/>
                    </a:ext>
                  </a:extLst>
                </a:gridCol>
                <a:gridCol w="822960">
                  <a:extLst>
                    <a:ext uri="{9D8B030D-6E8A-4147-A177-3AD203B41FA5}">
                      <a16:colId xmlns:a16="http://schemas.microsoft.com/office/drawing/2014/main" val="888340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23796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- 2018-07-18 12:52:17 </a:t>
                      </a:r>
                      <a:r>
                        <a:rPr kumimoji="0" lang="de-DE" sz="1000" b="0" i="0" u="none" strike="noStrike" kern="1200" cap="none" spc="0" normalizeH="0" baseline="0" noProof="0">
                          <a:ln>
                            <a:noFill/>
                          </a:ln>
                          <a:solidFill>
                            <a:prstClr val="black"/>
                          </a:solidFill>
                          <a:effectLst/>
                          <a:uLnTx/>
                          <a:uFillTx/>
                          <a:latin typeface="+mn-lt"/>
                          <a:ea typeface="+mn-ea"/>
                          <a:cs typeface="+mn-cs"/>
                        </a:rPr>
                        <a:t> 
 Hallo sind am 20 + 21 Juli wieder mit unsere Roadshow unterwegs, mit einem Überaschungs Besuch.
Verfolgt unser Homepage und ihr werdet am Freitag mehr erfahren.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16348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- 2018-07-18 10:00:01 </a:t>
                      </a:r>
                      <a:r>
                        <a:rPr kumimoji="0" lang="de-DE" sz="1000" b="0" i="0" u="none" strike="noStrike" kern="1200" cap="none" spc="0" normalizeH="0" baseline="0" noProof="0">
                          <a:ln>
                            <a:noFill/>
                          </a:ln>
                          <a:solidFill>
                            <a:prstClr val="black"/>
                          </a:solidFill>
                          <a:effectLst/>
                          <a:uLnTx/>
                          <a:uFillTx/>
                          <a:latin typeface="+mn-lt"/>
                          <a:ea typeface="+mn-ea"/>
                          <a:cs typeface="+mn-cs"/>
                        </a:rPr>
                        <a:t> 
 Der Volvo XC40: Der innovative City-SUV mit platzsparenden Aufbewahrungsmöglichkeiten und ausdrucksstarkem Design. 😎
Wir haben das Auto des Jahres 2018 für euch getestet.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10774986"/>
                  </a:ext>
                </a:extLst>
              </a:tr>
            </a:tbl>
          </a:graphicData>
        </a:graphic>
      </p:graphicFrame>
      <p:sp>
        <p:nvSpPr>
          <p:cNvPr id="4" name="Text Placeholder 3">
            <a:extLst>
              <a:ext uri="{FF2B5EF4-FFF2-40B4-BE49-F238E27FC236}">
                <a16:creationId xmlns:a16="http://schemas.microsoft.com/office/drawing/2014/main" id="{A8435E56-2A73-4380-A4F4-B2B5B8B4122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7207261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AE8F4-C578-4278-89A4-CDF91079525B}"/>
              </a:ext>
            </a:extLst>
          </p:cNvPr>
          <p:cNvSpPr>
            <a:spLocks noGrp="1"/>
          </p:cNvSpPr>
          <p:nvPr>
            <p:ph type="title"/>
          </p:nvPr>
        </p:nvSpPr>
        <p:spPr/>
        <p:txBody>
          <a:bodyPr/>
          <a:lstStyle/>
          <a:p>
            <a:r>
              <a:rPr lang="en-US"/>
              <a:t>Eigene Beiträge (Postings) + Reactions | Autowelt Linz &amp; France Car - 7 of 10</a:t>
            </a:r>
          </a:p>
        </p:txBody>
      </p:sp>
      <p:graphicFrame>
        <p:nvGraphicFramePr>
          <p:cNvPr id="5" name="Table Placeholder 4">
            <a:extLst>
              <a:ext uri="{FF2B5EF4-FFF2-40B4-BE49-F238E27FC236}">
                <a16:creationId xmlns:a16="http://schemas.microsoft.com/office/drawing/2014/main" id="{E1298A6C-B07C-4DB0-8E07-BF57A275266E}"/>
              </a:ext>
            </a:extLst>
          </p:cNvPr>
          <p:cNvGraphicFramePr>
            <a:graphicFrameLocks noGrp="1"/>
          </p:cNvGraphicFramePr>
          <p:nvPr>
            <p:ph type="tbl" sz="quarter" idx="13"/>
            <p:extLst>
              <p:ext uri="{D42A27DB-BD31-4B8C-83A1-F6EECF244321}">
                <p14:modId xmlns:p14="http://schemas.microsoft.com/office/powerpoint/2010/main" val="3804625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32101250"/>
                    </a:ext>
                  </a:extLst>
                </a:gridCol>
                <a:gridCol w="822960">
                  <a:extLst>
                    <a:ext uri="{9D8B030D-6E8A-4147-A177-3AD203B41FA5}">
                      <a16:colId xmlns:a16="http://schemas.microsoft.com/office/drawing/2014/main" val="1654019638"/>
                    </a:ext>
                  </a:extLst>
                </a:gridCol>
                <a:gridCol w="822960">
                  <a:extLst>
                    <a:ext uri="{9D8B030D-6E8A-4147-A177-3AD203B41FA5}">
                      <a16:colId xmlns:a16="http://schemas.microsoft.com/office/drawing/2014/main" val="2941307627"/>
                    </a:ext>
                  </a:extLst>
                </a:gridCol>
                <a:gridCol w="822960">
                  <a:extLst>
                    <a:ext uri="{9D8B030D-6E8A-4147-A177-3AD203B41FA5}">
                      <a16:colId xmlns:a16="http://schemas.microsoft.com/office/drawing/2014/main" val="1907692582"/>
                    </a:ext>
                  </a:extLst>
                </a:gridCol>
                <a:gridCol w="822960">
                  <a:extLst>
                    <a:ext uri="{9D8B030D-6E8A-4147-A177-3AD203B41FA5}">
                      <a16:colId xmlns:a16="http://schemas.microsoft.com/office/drawing/2014/main" val="2634345573"/>
                    </a:ext>
                  </a:extLst>
                </a:gridCol>
                <a:gridCol w="822960">
                  <a:extLst>
                    <a:ext uri="{9D8B030D-6E8A-4147-A177-3AD203B41FA5}">
                      <a16:colId xmlns:a16="http://schemas.microsoft.com/office/drawing/2014/main" val="3750381850"/>
                    </a:ext>
                  </a:extLst>
                </a:gridCol>
                <a:gridCol w="822960">
                  <a:extLst>
                    <a:ext uri="{9D8B030D-6E8A-4147-A177-3AD203B41FA5}">
                      <a16:colId xmlns:a16="http://schemas.microsoft.com/office/drawing/2014/main" val="3230446173"/>
                    </a:ext>
                  </a:extLst>
                </a:gridCol>
                <a:gridCol w="822960">
                  <a:extLst>
                    <a:ext uri="{9D8B030D-6E8A-4147-A177-3AD203B41FA5}">
                      <a16:colId xmlns:a16="http://schemas.microsoft.com/office/drawing/2014/main" val="1461311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42475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- 2018-07-16 14:00:01 </a:t>
                      </a:r>
                      <a:r>
                        <a:rPr kumimoji="0" lang="en-US" sz="1000" b="0" i="0" u="none" strike="noStrike" kern="1200" cap="none" spc="0" normalizeH="0" baseline="0" noProof="0">
                          <a:ln>
                            <a:noFill/>
                          </a:ln>
                          <a:solidFill>
                            <a:prstClr val="black"/>
                          </a:solidFill>
                          <a:effectLst/>
                          <a:uLnTx/>
                          <a:uFillTx/>
                          <a:latin typeface="+mn-lt"/>
                          <a:ea typeface="+mn-ea"/>
                          <a:cs typeface="+mn-cs"/>
                        </a:rPr>
                        <a:t> 
 Bereits 90.000 Bestellungen liegen für den neuen Kompakt-SUV von Citroën nach seiner Markteinführung vor. 😎
Teste den Citroën C3 Aircross jetzt auch bei uns in Linz und überzeuge dich selbst! 🚀
#Citroën #C3Aircross #InspiredByYou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70354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- 2018-07-14 15:00:01 </a:t>
                      </a:r>
                      <a:r>
                        <a:rPr kumimoji="0" lang="de-DE" sz="1000" b="0" i="0" u="none" strike="noStrike" kern="1200" cap="none" spc="0" normalizeH="0" baseline="0" noProof="0">
                          <a:ln>
                            <a:noFill/>
                          </a:ln>
                          <a:solidFill>
                            <a:prstClr val="black"/>
                          </a:solidFill>
                          <a:effectLst/>
                          <a:uLnTx/>
                          <a:uFillTx/>
                          <a:latin typeface="+mn-lt"/>
                          <a:ea typeface="+mn-ea"/>
                          <a:cs typeface="+mn-cs"/>
                        </a:rPr>
                        <a:t> 
 Unser Volvo Jungverkäufer, Herr Bacic testet gerade die Rückbank des Volvo XC90 Excellence - Plug-In-Hybrid. 🚗💨
Die hintere Sitzreihe ist ausgestattet mit zwei großzügigen Einzelsitzen, einem Kühlschrank sowie mit zwei Klapptischen. 
Da fehlt also nur noch der Chauffeur am Fahrersitz. 😜
Du willst den Luxus selbst live erleben? Schreib' uns eine Nachricht und vereinbare eine Probefahrt.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06466708"/>
                  </a:ext>
                </a:extLst>
              </a:tr>
            </a:tbl>
          </a:graphicData>
        </a:graphic>
      </p:graphicFrame>
      <p:sp>
        <p:nvSpPr>
          <p:cNvPr id="4" name="Text Placeholder 3">
            <a:extLst>
              <a:ext uri="{FF2B5EF4-FFF2-40B4-BE49-F238E27FC236}">
                <a16:creationId xmlns:a16="http://schemas.microsoft.com/office/drawing/2014/main" id="{15064391-FEA5-4452-900A-1E1DC12BD55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286670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D05BC-850A-43E4-B492-CAE10EDAE510}"/>
              </a:ext>
            </a:extLst>
          </p:cNvPr>
          <p:cNvSpPr>
            <a:spLocks noGrp="1"/>
          </p:cNvSpPr>
          <p:nvPr>
            <p:ph type="title"/>
          </p:nvPr>
        </p:nvSpPr>
        <p:spPr/>
        <p:txBody>
          <a:bodyPr/>
          <a:lstStyle/>
          <a:p>
            <a:r>
              <a:rPr lang="en-US"/>
              <a:t>Eigene Beiträge (Postings) + Reactions | Autowelt Linz &amp; France Car - 8 of 10</a:t>
            </a:r>
          </a:p>
        </p:txBody>
      </p:sp>
      <p:graphicFrame>
        <p:nvGraphicFramePr>
          <p:cNvPr id="5" name="Table Placeholder 4">
            <a:extLst>
              <a:ext uri="{FF2B5EF4-FFF2-40B4-BE49-F238E27FC236}">
                <a16:creationId xmlns:a16="http://schemas.microsoft.com/office/drawing/2014/main" id="{AC40A4B2-774F-4BCC-8254-19B8523E8FE0}"/>
              </a:ext>
            </a:extLst>
          </p:cNvPr>
          <p:cNvGraphicFramePr>
            <a:graphicFrameLocks noGrp="1"/>
          </p:cNvGraphicFramePr>
          <p:nvPr>
            <p:ph type="tbl" sz="quarter" idx="13"/>
            <p:extLst>
              <p:ext uri="{D42A27DB-BD31-4B8C-83A1-F6EECF244321}">
                <p14:modId xmlns:p14="http://schemas.microsoft.com/office/powerpoint/2010/main" val="51409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6368502"/>
                    </a:ext>
                  </a:extLst>
                </a:gridCol>
                <a:gridCol w="822960">
                  <a:extLst>
                    <a:ext uri="{9D8B030D-6E8A-4147-A177-3AD203B41FA5}">
                      <a16:colId xmlns:a16="http://schemas.microsoft.com/office/drawing/2014/main" val="1792534646"/>
                    </a:ext>
                  </a:extLst>
                </a:gridCol>
                <a:gridCol w="822960">
                  <a:extLst>
                    <a:ext uri="{9D8B030D-6E8A-4147-A177-3AD203B41FA5}">
                      <a16:colId xmlns:a16="http://schemas.microsoft.com/office/drawing/2014/main" val="725160906"/>
                    </a:ext>
                  </a:extLst>
                </a:gridCol>
                <a:gridCol w="822960">
                  <a:extLst>
                    <a:ext uri="{9D8B030D-6E8A-4147-A177-3AD203B41FA5}">
                      <a16:colId xmlns:a16="http://schemas.microsoft.com/office/drawing/2014/main" val="941434336"/>
                    </a:ext>
                  </a:extLst>
                </a:gridCol>
                <a:gridCol w="822960">
                  <a:extLst>
                    <a:ext uri="{9D8B030D-6E8A-4147-A177-3AD203B41FA5}">
                      <a16:colId xmlns:a16="http://schemas.microsoft.com/office/drawing/2014/main" val="2190160700"/>
                    </a:ext>
                  </a:extLst>
                </a:gridCol>
                <a:gridCol w="822960">
                  <a:extLst>
                    <a:ext uri="{9D8B030D-6E8A-4147-A177-3AD203B41FA5}">
                      <a16:colId xmlns:a16="http://schemas.microsoft.com/office/drawing/2014/main" val="803566216"/>
                    </a:ext>
                  </a:extLst>
                </a:gridCol>
                <a:gridCol w="822960">
                  <a:extLst>
                    <a:ext uri="{9D8B030D-6E8A-4147-A177-3AD203B41FA5}">
                      <a16:colId xmlns:a16="http://schemas.microsoft.com/office/drawing/2014/main" val="2842826172"/>
                    </a:ext>
                  </a:extLst>
                </a:gridCol>
                <a:gridCol w="822960">
                  <a:extLst>
                    <a:ext uri="{9D8B030D-6E8A-4147-A177-3AD203B41FA5}">
                      <a16:colId xmlns:a16="http://schemas.microsoft.com/office/drawing/2014/main" val="467926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67439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- 2018-07-13 07:00:01 </a:t>
                      </a:r>
                      <a:r>
                        <a:rPr kumimoji="0" lang="de-DE" sz="1000" b="0" i="0" u="none" strike="noStrike" kern="1200" cap="none" spc="0" normalizeH="0" baseline="0" noProof="0">
                          <a:ln>
                            <a:noFill/>
                          </a:ln>
                          <a:solidFill>
                            <a:prstClr val="black"/>
                          </a:solidFill>
                          <a:effectLst/>
                          <a:uLnTx/>
                          <a:uFillTx/>
                          <a:latin typeface="+mn-lt"/>
                          <a:ea typeface="+mn-ea"/>
                          <a:cs typeface="+mn-cs"/>
                        </a:rPr>
                        <a:t> 
 Für unsere Kunden geben wir alles. ✨
Unser Business-Verkäufer hat für einen Großkunden, zum Ausfüllen der Zollpapiere, die alte Schreibmaschine vom Dachboden geholt.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51263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- 2018-07-12 11:45:00 </a:t>
                      </a:r>
                      <a:r>
                        <a:rPr kumimoji="0" lang="de-DE" sz="1000" b="0" i="0" u="none" strike="noStrike" kern="1200" cap="none" spc="0" normalizeH="0" baseline="0" noProof="0">
                          <a:ln>
                            <a:noFill/>
                          </a:ln>
                          <a:solidFill>
                            <a:prstClr val="black"/>
                          </a:solidFill>
                          <a:effectLst/>
                          <a:uLnTx/>
                          <a:uFillTx/>
                          <a:latin typeface="+mn-lt"/>
                          <a:ea typeface="+mn-ea"/>
                          <a:cs typeface="+mn-cs"/>
                        </a:rPr>
                        <a:t> 
 Fahrspaß pur mit dem Volvo XC60. 🔥
Wir haben den schwedischen Premium-SUV getestet und können euch exklusive Einblicke gewähren.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48920000"/>
                  </a:ext>
                </a:extLst>
              </a:tr>
            </a:tbl>
          </a:graphicData>
        </a:graphic>
      </p:graphicFrame>
      <p:sp>
        <p:nvSpPr>
          <p:cNvPr id="4" name="Text Placeholder 3">
            <a:extLst>
              <a:ext uri="{FF2B5EF4-FFF2-40B4-BE49-F238E27FC236}">
                <a16:creationId xmlns:a16="http://schemas.microsoft.com/office/drawing/2014/main" id="{67199092-A9E3-4948-9EC7-5E736F592D1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164730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F73BF-1052-4AA1-8FAC-A096351785A6}"/>
              </a:ext>
            </a:extLst>
          </p:cNvPr>
          <p:cNvSpPr>
            <a:spLocks noGrp="1"/>
          </p:cNvSpPr>
          <p:nvPr>
            <p:ph type="title"/>
          </p:nvPr>
        </p:nvSpPr>
        <p:spPr/>
        <p:txBody>
          <a:bodyPr/>
          <a:lstStyle/>
          <a:p>
            <a:r>
              <a:rPr lang="en-US"/>
              <a:t>Eigene Beiträge (Postings) + Reactions | Autowelt Linz &amp; France Car - 9 of 10</a:t>
            </a:r>
          </a:p>
        </p:txBody>
      </p:sp>
      <p:graphicFrame>
        <p:nvGraphicFramePr>
          <p:cNvPr id="5" name="Table Placeholder 4">
            <a:extLst>
              <a:ext uri="{FF2B5EF4-FFF2-40B4-BE49-F238E27FC236}">
                <a16:creationId xmlns:a16="http://schemas.microsoft.com/office/drawing/2014/main" id="{6F04B7E9-BF22-43D1-B4C6-ADD4F21E9B5D}"/>
              </a:ext>
            </a:extLst>
          </p:cNvPr>
          <p:cNvGraphicFramePr>
            <a:graphicFrameLocks noGrp="1"/>
          </p:cNvGraphicFramePr>
          <p:nvPr>
            <p:ph type="tbl" sz="quarter" idx="13"/>
            <p:extLst>
              <p:ext uri="{D42A27DB-BD31-4B8C-83A1-F6EECF244321}">
                <p14:modId xmlns:p14="http://schemas.microsoft.com/office/powerpoint/2010/main" val="2449451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73483874"/>
                    </a:ext>
                  </a:extLst>
                </a:gridCol>
                <a:gridCol w="822960">
                  <a:extLst>
                    <a:ext uri="{9D8B030D-6E8A-4147-A177-3AD203B41FA5}">
                      <a16:colId xmlns:a16="http://schemas.microsoft.com/office/drawing/2014/main" val="1276425208"/>
                    </a:ext>
                  </a:extLst>
                </a:gridCol>
                <a:gridCol w="822960">
                  <a:extLst>
                    <a:ext uri="{9D8B030D-6E8A-4147-A177-3AD203B41FA5}">
                      <a16:colId xmlns:a16="http://schemas.microsoft.com/office/drawing/2014/main" val="691261024"/>
                    </a:ext>
                  </a:extLst>
                </a:gridCol>
                <a:gridCol w="822960">
                  <a:extLst>
                    <a:ext uri="{9D8B030D-6E8A-4147-A177-3AD203B41FA5}">
                      <a16:colId xmlns:a16="http://schemas.microsoft.com/office/drawing/2014/main" val="1867413245"/>
                    </a:ext>
                  </a:extLst>
                </a:gridCol>
                <a:gridCol w="822960">
                  <a:extLst>
                    <a:ext uri="{9D8B030D-6E8A-4147-A177-3AD203B41FA5}">
                      <a16:colId xmlns:a16="http://schemas.microsoft.com/office/drawing/2014/main" val="1557724946"/>
                    </a:ext>
                  </a:extLst>
                </a:gridCol>
                <a:gridCol w="822960">
                  <a:extLst>
                    <a:ext uri="{9D8B030D-6E8A-4147-A177-3AD203B41FA5}">
                      <a16:colId xmlns:a16="http://schemas.microsoft.com/office/drawing/2014/main" val="3853695364"/>
                    </a:ext>
                  </a:extLst>
                </a:gridCol>
                <a:gridCol w="822960">
                  <a:extLst>
                    <a:ext uri="{9D8B030D-6E8A-4147-A177-3AD203B41FA5}">
                      <a16:colId xmlns:a16="http://schemas.microsoft.com/office/drawing/2014/main" val="276120795"/>
                    </a:ext>
                  </a:extLst>
                </a:gridCol>
                <a:gridCol w="822960">
                  <a:extLst>
                    <a:ext uri="{9D8B030D-6E8A-4147-A177-3AD203B41FA5}">
                      <a16:colId xmlns:a16="http://schemas.microsoft.com/office/drawing/2014/main" val="1891083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08191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- 2018-07-11 17:00:01 </a:t>
                      </a:r>
                      <a:r>
                        <a:rPr kumimoji="0" lang="de-DE" sz="1000" b="0" i="0" u="none" strike="noStrike" kern="1200" cap="none" spc="0" normalizeH="0" baseline="0" noProof="0">
                          <a:ln>
                            <a:noFill/>
                          </a:ln>
                          <a:solidFill>
                            <a:prstClr val="black"/>
                          </a:solidFill>
                          <a:effectLst/>
                          <a:uLnTx/>
                          <a:uFillTx/>
                          <a:latin typeface="+mn-lt"/>
                          <a:ea typeface="+mn-ea"/>
                          <a:cs typeface="+mn-cs"/>
                        </a:rPr>
                        <a:t> 
 SEETROËN: Die erste Brille gegen Reisekrankheit. 👓
Die mit farbiger Flüssigkeit gefüllte Brille erzeugt einen künstlichen Horizont und trickst so den Körper aus. Symptome der Reisekrankheit werden so minimiert. 🙏
Wir halten euch auf dem Laufenden ob und wann die Brille auch bei uns erhältlich sein wird. 👇
#KomfortFürAlle #Seetroën #Citroën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17569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- 2018-07-06 18:45:18 </a:t>
                      </a:r>
                      <a:r>
                        <a:rPr kumimoji="0" lang="de-DE" sz="1000" b="0" i="0" u="none" strike="noStrike" kern="1200" cap="none" spc="0" normalizeH="0" baseline="0" noProof="0">
                          <a:ln>
                            <a:noFill/>
                          </a:ln>
                          <a:solidFill>
                            <a:prstClr val="black"/>
                          </a:solidFill>
                          <a:effectLst/>
                          <a:uLnTx/>
                          <a:uFillTx/>
                          <a:latin typeface="+mn-lt"/>
                          <a:ea typeface="+mn-ea"/>
                          <a:cs typeface="+mn-cs"/>
                        </a:rPr>
                        <a:t> 
 Hallo
Ein paar Fotos von der heutigen Roadshow.
Morgen von 13:00 - 17:00 Uhr sind wir wieder unterwegs in Linz und Umgebung.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26792265"/>
                  </a:ext>
                </a:extLst>
              </a:tr>
            </a:tbl>
          </a:graphicData>
        </a:graphic>
      </p:graphicFrame>
      <p:sp>
        <p:nvSpPr>
          <p:cNvPr id="4" name="Text Placeholder 3">
            <a:extLst>
              <a:ext uri="{FF2B5EF4-FFF2-40B4-BE49-F238E27FC236}">
                <a16:creationId xmlns:a16="http://schemas.microsoft.com/office/drawing/2014/main" id="{9D4648EA-CA85-40F8-84A8-62591529CC2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72809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A5306-3CAC-4F8D-AA71-08E69C8BD26D}"/>
              </a:ext>
            </a:extLst>
          </p:cNvPr>
          <p:cNvSpPr>
            <a:spLocks noGrp="1"/>
          </p:cNvSpPr>
          <p:nvPr>
            <p:ph type="title"/>
          </p:nvPr>
        </p:nvSpPr>
        <p:spPr/>
        <p:txBody>
          <a:bodyPr/>
          <a:lstStyle/>
          <a:p>
            <a:r>
              <a:rPr lang="en-US"/>
              <a:t>Eigene Beiträge (Postings) + Reactions | Autowelt Linz &amp; France Car - 10 of 10</a:t>
            </a:r>
          </a:p>
        </p:txBody>
      </p:sp>
      <p:graphicFrame>
        <p:nvGraphicFramePr>
          <p:cNvPr id="5" name="Table Placeholder 4">
            <a:extLst>
              <a:ext uri="{FF2B5EF4-FFF2-40B4-BE49-F238E27FC236}">
                <a16:creationId xmlns:a16="http://schemas.microsoft.com/office/drawing/2014/main" id="{E2DC6A80-D071-4801-9244-B1A90AB27DDD}"/>
              </a:ext>
            </a:extLst>
          </p:cNvPr>
          <p:cNvGraphicFramePr>
            <a:graphicFrameLocks noGrp="1"/>
          </p:cNvGraphicFramePr>
          <p:nvPr>
            <p:ph type="tbl" sz="quarter" idx="13"/>
            <p:extLst>
              <p:ext uri="{D42A27DB-BD31-4B8C-83A1-F6EECF244321}">
                <p14:modId xmlns:p14="http://schemas.microsoft.com/office/powerpoint/2010/main" val="449139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394329"/>
                    </a:ext>
                  </a:extLst>
                </a:gridCol>
                <a:gridCol w="822960">
                  <a:extLst>
                    <a:ext uri="{9D8B030D-6E8A-4147-A177-3AD203B41FA5}">
                      <a16:colId xmlns:a16="http://schemas.microsoft.com/office/drawing/2014/main" val="2307353184"/>
                    </a:ext>
                  </a:extLst>
                </a:gridCol>
                <a:gridCol w="822960">
                  <a:extLst>
                    <a:ext uri="{9D8B030D-6E8A-4147-A177-3AD203B41FA5}">
                      <a16:colId xmlns:a16="http://schemas.microsoft.com/office/drawing/2014/main" val="1754952535"/>
                    </a:ext>
                  </a:extLst>
                </a:gridCol>
                <a:gridCol w="822960">
                  <a:extLst>
                    <a:ext uri="{9D8B030D-6E8A-4147-A177-3AD203B41FA5}">
                      <a16:colId xmlns:a16="http://schemas.microsoft.com/office/drawing/2014/main" val="1377521286"/>
                    </a:ext>
                  </a:extLst>
                </a:gridCol>
                <a:gridCol w="822960">
                  <a:extLst>
                    <a:ext uri="{9D8B030D-6E8A-4147-A177-3AD203B41FA5}">
                      <a16:colId xmlns:a16="http://schemas.microsoft.com/office/drawing/2014/main" val="2217134027"/>
                    </a:ext>
                  </a:extLst>
                </a:gridCol>
                <a:gridCol w="822960">
                  <a:extLst>
                    <a:ext uri="{9D8B030D-6E8A-4147-A177-3AD203B41FA5}">
                      <a16:colId xmlns:a16="http://schemas.microsoft.com/office/drawing/2014/main" val="700460861"/>
                    </a:ext>
                  </a:extLst>
                </a:gridCol>
                <a:gridCol w="822960">
                  <a:extLst>
                    <a:ext uri="{9D8B030D-6E8A-4147-A177-3AD203B41FA5}">
                      <a16:colId xmlns:a16="http://schemas.microsoft.com/office/drawing/2014/main" val="3550920767"/>
                    </a:ext>
                  </a:extLst>
                </a:gridCol>
                <a:gridCol w="822960">
                  <a:extLst>
                    <a:ext uri="{9D8B030D-6E8A-4147-A177-3AD203B41FA5}">
                      <a16:colId xmlns:a16="http://schemas.microsoft.com/office/drawing/2014/main" val="4211988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74631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- 2018-07-06 15:30:04 </a:t>
                      </a:r>
                      <a:r>
                        <a:rPr kumimoji="0" lang="de-DE" sz="1000" b="0" i="0" u="none" strike="noStrike" kern="1200" cap="none" spc="0" normalizeH="0" baseline="0" noProof="0">
                          <a:ln>
                            <a:noFill/>
                          </a:ln>
                          <a:solidFill>
                            <a:prstClr val="black"/>
                          </a:solidFill>
                          <a:effectLst/>
                          <a:uLnTx/>
                          <a:uFillTx/>
                          <a:latin typeface="+mn-lt"/>
                          <a:ea typeface="+mn-ea"/>
                          <a:cs typeface="+mn-cs"/>
                        </a:rPr>
                        <a:t> 
 Sind für euch wieder unterwegs.
Sind gerade beim Interspar Industriezeile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49451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- 2018-07-04 10:00:00 </a:t>
                      </a:r>
                      <a:r>
                        <a:rPr kumimoji="0" lang="de-DE" sz="1000" b="0" i="0" u="none" strike="noStrike" kern="1200" cap="none" spc="0" normalizeH="0" baseline="0" noProof="0">
                          <a:ln>
                            <a:noFill/>
                          </a:ln>
                          <a:solidFill>
                            <a:prstClr val="black"/>
                          </a:solidFill>
                          <a:effectLst/>
                          <a:uLnTx/>
                          <a:uFillTx/>
                          <a:latin typeface="+mn-lt"/>
                          <a:ea typeface="+mn-ea"/>
                          <a:cs typeface="+mn-cs"/>
                        </a:rPr>
                        <a:t> 
 Volvo Cars setzt auf Nachhaltigkeit. Bis 2025 sollen 25 Prozent der verwendeten Kunststoffe aus recyceltem Materialien verwendet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04035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- 2018-07-02 17:00:01 </a:t>
                      </a:r>
                      <a:r>
                        <a:rPr kumimoji="0" lang="en-US" sz="1000" b="0" i="0" u="none" strike="noStrike" kern="1200" cap="none" spc="0" normalizeH="0" baseline="0" noProof="0">
                          <a:ln>
                            <a:noFill/>
                          </a:ln>
                          <a:solidFill>
                            <a:prstClr val="black"/>
                          </a:solidFill>
                          <a:effectLst/>
                          <a:uLnTx/>
                          <a:uFillTx/>
                          <a:latin typeface="+mn-lt"/>
                          <a:ea typeface="+mn-ea"/>
                          <a:cs typeface="+mn-cs"/>
                        </a:rPr>
                        <a:t> 
 Den Citroën #C4 Spacetourer und den Grand #C4 Spacetourer gibt's jetzt auch mit 8-Gang-Automatik.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61500097"/>
                  </a:ext>
                </a:extLst>
              </a:tr>
            </a:tbl>
          </a:graphicData>
        </a:graphic>
      </p:graphicFrame>
      <p:sp>
        <p:nvSpPr>
          <p:cNvPr id="4" name="Text Placeholder 3">
            <a:extLst>
              <a:ext uri="{FF2B5EF4-FFF2-40B4-BE49-F238E27FC236}">
                <a16:creationId xmlns:a16="http://schemas.microsoft.com/office/drawing/2014/main" id="{E7883958-3993-4555-BCDD-25002582B68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450048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C258-4BEE-45C2-9DA1-6A88F8DD0509}"/>
              </a:ext>
            </a:extLst>
          </p:cNvPr>
          <p:cNvSpPr>
            <a:spLocks noGrp="1"/>
          </p:cNvSpPr>
          <p:nvPr>
            <p:ph type="title"/>
          </p:nvPr>
        </p:nvSpPr>
        <p:spPr/>
        <p:txBody>
          <a:bodyPr/>
          <a:lstStyle/>
          <a:p>
            <a:r>
              <a:rPr lang="en-US"/>
              <a:t>Postings/Wochentag | Autowelt Linz &amp; France Car</a:t>
            </a:r>
          </a:p>
        </p:txBody>
      </p:sp>
      <p:graphicFrame>
        <p:nvGraphicFramePr>
          <p:cNvPr id="6" name="Chart Placeholder 5">
            <a:extLst>
              <a:ext uri="{FF2B5EF4-FFF2-40B4-BE49-F238E27FC236}">
                <a16:creationId xmlns:a16="http://schemas.microsoft.com/office/drawing/2014/main" id="{10DE4FD9-A7A4-40A8-857D-DB4E59B7B716}"/>
              </a:ext>
            </a:extLst>
          </p:cNvPr>
          <p:cNvGraphicFramePr>
            <a:graphicFrameLocks noGrp="1"/>
          </p:cNvGraphicFramePr>
          <p:nvPr>
            <p:ph type="chart" sz="quarter" idx="13"/>
            <p:extLst>
              <p:ext uri="{D42A27DB-BD31-4B8C-83A1-F6EECF244321}">
                <p14:modId xmlns:p14="http://schemas.microsoft.com/office/powerpoint/2010/main" val="666985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3CD387-3477-427A-ACF3-8C7FAA70F38E}"/>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3A98C4B0-9CFC-4EDA-BCAE-FA03763E76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0425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96102-9A2A-431A-8A66-7AF98FDDFF73}"/>
              </a:ext>
            </a:extLst>
          </p:cNvPr>
          <p:cNvSpPr>
            <a:spLocks noGrp="1"/>
          </p:cNvSpPr>
          <p:nvPr>
            <p:ph type="title"/>
          </p:nvPr>
        </p:nvSpPr>
        <p:spPr/>
        <p:txBody>
          <a:bodyPr/>
          <a:lstStyle/>
          <a:p>
            <a:r>
              <a:rPr lang="de-DE"/>
              <a:t>Postingtypen (Verteilung) | Autowelt Linz &amp; France Car</a:t>
            </a:r>
            <a:endParaRPr lang="en-US"/>
          </a:p>
        </p:txBody>
      </p:sp>
      <p:graphicFrame>
        <p:nvGraphicFramePr>
          <p:cNvPr id="6" name="Chart Placeholder 5">
            <a:extLst>
              <a:ext uri="{FF2B5EF4-FFF2-40B4-BE49-F238E27FC236}">
                <a16:creationId xmlns:a16="http://schemas.microsoft.com/office/drawing/2014/main" id="{024C9576-F98E-4467-AD21-A733945D36AE}"/>
              </a:ext>
            </a:extLst>
          </p:cNvPr>
          <p:cNvGraphicFramePr>
            <a:graphicFrameLocks noGrp="1"/>
          </p:cNvGraphicFramePr>
          <p:nvPr>
            <p:ph type="chart" sz="quarter" idx="13"/>
            <p:extLst>
              <p:ext uri="{D42A27DB-BD31-4B8C-83A1-F6EECF244321}">
                <p14:modId xmlns:p14="http://schemas.microsoft.com/office/powerpoint/2010/main" val="2447418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82BA28-4F60-4621-A2BA-C1BBBFF27229}"/>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09493029-F3D8-4C43-9074-B8CBF68412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41190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C4217-411E-4A47-AFFF-DBE94E661212}"/>
              </a:ext>
            </a:extLst>
          </p:cNvPr>
          <p:cNvSpPr>
            <a:spLocks noGrp="1"/>
          </p:cNvSpPr>
          <p:nvPr>
            <p:ph type="title"/>
          </p:nvPr>
        </p:nvSpPr>
        <p:spPr/>
        <p:txBody>
          <a:bodyPr/>
          <a:lstStyle/>
          <a:p>
            <a:r>
              <a:rPr lang="en-US"/>
              <a:t>Interaktionsrate/Postingtyp | Autowelt Linz &amp; France Car</a:t>
            </a:r>
          </a:p>
        </p:txBody>
      </p:sp>
      <p:graphicFrame>
        <p:nvGraphicFramePr>
          <p:cNvPr id="6" name="Chart Placeholder 5">
            <a:extLst>
              <a:ext uri="{FF2B5EF4-FFF2-40B4-BE49-F238E27FC236}">
                <a16:creationId xmlns:a16="http://schemas.microsoft.com/office/drawing/2014/main" id="{44AB385A-7C53-4E8C-A915-B410D0325566}"/>
              </a:ext>
            </a:extLst>
          </p:cNvPr>
          <p:cNvGraphicFramePr>
            <a:graphicFrameLocks noGrp="1"/>
          </p:cNvGraphicFramePr>
          <p:nvPr>
            <p:ph type="chart" sz="quarter" idx="13"/>
            <p:extLst>
              <p:ext uri="{D42A27DB-BD31-4B8C-83A1-F6EECF244321}">
                <p14:modId xmlns:p14="http://schemas.microsoft.com/office/powerpoint/2010/main" val="546927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757BDA-7131-44DB-BDF5-950C500DC73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5C7F8F9A-EF4A-4A1A-B28F-25A921D2B9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846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10C74-54CC-4CFA-9D8A-B98B3F5E97DF}"/>
              </a:ext>
            </a:extLst>
          </p:cNvPr>
          <p:cNvSpPr>
            <a:spLocks noGrp="1"/>
          </p:cNvSpPr>
          <p:nvPr>
            <p:ph type="title"/>
          </p:nvPr>
        </p:nvSpPr>
        <p:spPr/>
        <p:txBody>
          <a:bodyPr/>
          <a:lstStyle/>
          <a:p>
            <a:r>
              <a:rPr lang="de-DE"/>
              <a:t>Antwortzeit | Autowelt Linz &amp; France Car</a:t>
            </a:r>
            <a:endParaRPr lang="en-US"/>
          </a:p>
        </p:txBody>
      </p:sp>
      <p:graphicFrame>
        <p:nvGraphicFramePr>
          <p:cNvPr id="6" name="Chart Placeholder 5">
            <a:extLst>
              <a:ext uri="{FF2B5EF4-FFF2-40B4-BE49-F238E27FC236}">
                <a16:creationId xmlns:a16="http://schemas.microsoft.com/office/drawing/2014/main" id="{F9905880-951D-471B-A977-7DAA804BB02D}"/>
              </a:ext>
            </a:extLst>
          </p:cNvPr>
          <p:cNvGraphicFramePr>
            <a:graphicFrameLocks noGrp="1"/>
          </p:cNvGraphicFramePr>
          <p:nvPr>
            <p:ph type="chart" sz="quarter" idx="13"/>
            <p:extLst>
              <p:ext uri="{D42A27DB-BD31-4B8C-83A1-F6EECF244321}">
                <p14:modId xmlns:p14="http://schemas.microsoft.com/office/powerpoint/2010/main" val="3344565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609AC5-E2B2-4D2A-92A6-92153B9B5B87}"/>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EDE180C1-F4AB-4C29-AE64-1C8EFE68F3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58380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0409-16E8-4CE0-BB0F-9F890554632A}"/>
              </a:ext>
            </a:extLst>
          </p:cNvPr>
          <p:cNvSpPr>
            <a:spLocks noGrp="1"/>
          </p:cNvSpPr>
          <p:nvPr>
            <p:ph type="title"/>
          </p:nvPr>
        </p:nvSpPr>
        <p:spPr/>
        <p:txBody>
          <a:bodyPr/>
          <a:lstStyle/>
          <a:p>
            <a:r>
              <a:rPr lang="en-US"/>
              <a:t>Facebook Check Ins | Autowelt Linz &amp; France Car</a:t>
            </a:r>
          </a:p>
        </p:txBody>
      </p:sp>
      <p:graphicFrame>
        <p:nvGraphicFramePr>
          <p:cNvPr id="6" name="Chart Placeholder 5">
            <a:extLst>
              <a:ext uri="{FF2B5EF4-FFF2-40B4-BE49-F238E27FC236}">
                <a16:creationId xmlns:a16="http://schemas.microsoft.com/office/drawing/2014/main" id="{519BAE05-9F5C-46FC-892A-DF5558C60FBD}"/>
              </a:ext>
            </a:extLst>
          </p:cNvPr>
          <p:cNvGraphicFramePr>
            <a:graphicFrameLocks noGrp="1"/>
          </p:cNvGraphicFramePr>
          <p:nvPr>
            <p:ph type="chart" sz="quarter" idx="13"/>
            <p:extLst>
              <p:ext uri="{D42A27DB-BD31-4B8C-83A1-F6EECF244321}">
                <p14:modId xmlns:p14="http://schemas.microsoft.com/office/powerpoint/2010/main" val="3784540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27FD5F-AD90-4CA6-9801-3D8708290410}"/>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3D296452-9A2F-46AA-83D8-37A5114299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4208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49F64-EC82-4FA8-8B6D-C844462A984D}"/>
              </a:ext>
            </a:extLst>
          </p:cNvPr>
          <p:cNvSpPr>
            <a:spLocks noGrp="1"/>
          </p:cNvSpPr>
          <p:nvPr>
            <p:ph type="title"/>
          </p:nvPr>
        </p:nvSpPr>
        <p:spPr/>
        <p:txBody>
          <a:bodyPr/>
          <a:lstStyle/>
          <a:p>
            <a:r>
              <a:rPr lang="en-US"/>
              <a:t>Fan Demographie | Autowelt Linz &amp; France Car</a:t>
            </a:r>
          </a:p>
        </p:txBody>
      </p:sp>
      <p:graphicFrame>
        <p:nvGraphicFramePr>
          <p:cNvPr id="6" name="Chart Placeholder 5">
            <a:extLst>
              <a:ext uri="{FF2B5EF4-FFF2-40B4-BE49-F238E27FC236}">
                <a16:creationId xmlns:a16="http://schemas.microsoft.com/office/drawing/2014/main" id="{D5F5F418-0C32-4744-BDA0-F08A7E5E279D}"/>
              </a:ext>
            </a:extLst>
          </p:cNvPr>
          <p:cNvGraphicFramePr>
            <a:graphicFrameLocks noGrp="1"/>
          </p:cNvGraphicFramePr>
          <p:nvPr>
            <p:ph type="chart" sz="quarter" idx="13"/>
            <p:extLst>
              <p:ext uri="{D42A27DB-BD31-4B8C-83A1-F6EECF244321}">
                <p14:modId xmlns:p14="http://schemas.microsoft.com/office/powerpoint/2010/main" val="1172499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99F435-8147-4004-8F1B-C9B2029CBD3F}"/>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5848FC6B-D380-4938-8816-92E6ADAA39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3144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47C19-DBB8-460A-A777-4523C5CE5BA3}"/>
              </a:ext>
            </a:extLst>
          </p:cNvPr>
          <p:cNvSpPr>
            <a:spLocks noGrp="1"/>
          </p:cNvSpPr>
          <p:nvPr>
            <p:ph type="title"/>
          </p:nvPr>
        </p:nvSpPr>
        <p:spPr/>
        <p:txBody>
          <a:bodyPr/>
          <a:lstStyle/>
          <a:p>
            <a:r>
              <a:rPr lang="fr-FR"/>
              <a:t>Page Fans Online | Autowelt Linz &amp; France Car</a:t>
            </a:r>
            <a:endParaRPr lang="en-US"/>
          </a:p>
        </p:txBody>
      </p:sp>
      <p:graphicFrame>
        <p:nvGraphicFramePr>
          <p:cNvPr id="6" name="Chart Placeholder 5">
            <a:extLst>
              <a:ext uri="{FF2B5EF4-FFF2-40B4-BE49-F238E27FC236}">
                <a16:creationId xmlns:a16="http://schemas.microsoft.com/office/drawing/2014/main" id="{3E321741-7B30-46BF-8CC6-16001AFFD4B1}"/>
              </a:ext>
            </a:extLst>
          </p:cNvPr>
          <p:cNvGraphicFramePr>
            <a:graphicFrameLocks noGrp="1"/>
          </p:cNvGraphicFramePr>
          <p:nvPr>
            <p:ph type="chart" sz="quarter" idx="13"/>
            <p:extLst>
              <p:ext uri="{D42A27DB-BD31-4B8C-83A1-F6EECF244321}">
                <p14:modId xmlns:p14="http://schemas.microsoft.com/office/powerpoint/2010/main" val="2578421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DD5673-C0CF-43E1-9D8F-C98CA7641DC7}"/>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CAA617B5-D6CE-44BE-A199-83D15CA3CE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18706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1476</Words>
  <Application>Microsoft Office PowerPoint</Application>
  <PresentationFormat>On-screen Show (4:3)</PresentationFormat>
  <Paragraphs>610</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Facebook Page Report</vt:lpstr>
      <vt:lpstr>Wichtigste Werte (KPI's) | Autowelt Linz &amp; France Car</vt:lpstr>
      <vt:lpstr>Fans (Übersicht) | Autowelt Linz &amp; France Car</vt:lpstr>
      <vt:lpstr>Key Metrics Table w. User Post RR | Autowelt Linz &amp; France Car</vt:lpstr>
      <vt:lpstr>Facebook Fans Total | Autowelt Linz &amp; France Car</vt:lpstr>
      <vt:lpstr>Eigene Beiträge (Postings) | Autowelt Linz &amp; France Car - 1 of 7</vt:lpstr>
      <vt:lpstr>Eigene Beiträge (Postings) | Autowelt Linz &amp; France Car - 2 of 7</vt:lpstr>
      <vt:lpstr>Eigene Beiträge (Postings) | Autowelt Linz &amp; France Car - 3 of 7</vt:lpstr>
      <vt:lpstr>Eigene Beiträge (Postings) | Autowelt Linz &amp; France Car - 4 of 7</vt:lpstr>
      <vt:lpstr>Eigene Beiträge (Postings) | Autowelt Linz &amp; France Car - 5 of 7</vt:lpstr>
      <vt:lpstr>Eigene Beiträge (Postings) | Autowelt Linz &amp; France Car - 6 of 7</vt:lpstr>
      <vt:lpstr>Eigene Beiträge (Postings) | Autowelt Linz &amp; France Car - 7 of 7</vt:lpstr>
      <vt:lpstr>Eigene Beiträge (Postings) + Reactions | Autowelt Linz &amp; France Car - 1 of 10</vt:lpstr>
      <vt:lpstr>Eigene Beiträge (Postings) + Reactions | Autowelt Linz &amp; France Car - 2 of 10</vt:lpstr>
      <vt:lpstr>Eigene Beiträge (Postings) + Reactions | Autowelt Linz &amp; France Car - 3 of 10</vt:lpstr>
      <vt:lpstr>Eigene Beiträge (Postings) + Reactions | Autowelt Linz &amp; France Car - 4 of 10</vt:lpstr>
      <vt:lpstr>Eigene Beiträge (Postings) + Reactions | Autowelt Linz &amp; France Car - 5 of 10</vt:lpstr>
      <vt:lpstr>Eigene Beiträge (Postings) + Reactions | Autowelt Linz &amp; France Car - 6 of 10</vt:lpstr>
      <vt:lpstr>Eigene Beiträge (Postings) + Reactions | Autowelt Linz &amp; France Car - 7 of 10</vt:lpstr>
      <vt:lpstr>Eigene Beiträge (Postings) + Reactions | Autowelt Linz &amp; France Car - 8 of 10</vt:lpstr>
      <vt:lpstr>Eigene Beiträge (Postings) + Reactions | Autowelt Linz &amp; France Car - 9 of 10</vt:lpstr>
      <vt:lpstr>Eigene Beiträge (Postings) + Reactions | Autowelt Linz &amp; France Car - 10 of 10</vt:lpstr>
      <vt:lpstr>Postings/Wochentag | Autowelt Linz &amp; France Car</vt:lpstr>
      <vt:lpstr>Postingtypen (Verteilung) | Autowelt Linz &amp; France Car</vt:lpstr>
      <vt:lpstr>Interaktionsrate/Postingtyp | Autowelt Linz &amp; France Car</vt:lpstr>
      <vt:lpstr>Antwortzeit | Autowelt Linz &amp; France Car</vt:lpstr>
      <vt:lpstr>Facebook Check Ins | Autowelt Linz &amp; France Car</vt:lpstr>
      <vt:lpstr>Fan Demographie | Autowelt Linz &amp; France Car</vt:lpstr>
      <vt:lpstr>Page Fans Online | Autowelt Linz &amp; France Car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2018-08-04T08:37:00Z</dcterms:created>
  <dcterms:modified xsi:type="dcterms:W3CDTF">2018-08-04T08:37:59Z</dcterms:modified>
</cp:coreProperties>
</file>