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2481</c:v>
                </c:pt>
                <c:pt idx="1">
                  <c:v>2480</c:v>
                </c:pt>
                <c:pt idx="2">
                  <c:v>2480</c:v>
                </c:pt>
                <c:pt idx="3">
                  <c:v>2480</c:v>
                </c:pt>
                <c:pt idx="4">
                  <c:v>2482</c:v>
                </c:pt>
                <c:pt idx="5">
                  <c:v>2482</c:v>
                </c:pt>
                <c:pt idx="6">
                  <c:v>2484</c:v>
                </c:pt>
                <c:pt idx="7">
                  <c:v>2483</c:v>
                </c:pt>
                <c:pt idx="8">
                  <c:v>2483</c:v>
                </c:pt>
                <c:pt idx="9">
                  <c:v>2483</c:v>
                </c:pt>
                <c:pt idx="10">
                  <c:v>2488</c:v>
                </c:pt>
                <c:pt idx="11">
                  <c:v>2490</c:v>
                </c:pt>
                <c:pt idx="12">
                  <c:v>2490</c:v>
                </c:pt>
                <c:pt idx="13">
                  <c:v>2488</c:v>
                </c:pt>
                <c:pt idx="14">
                  <c:v>2488</c:v>
                </c:pt>
                <c:pt idx="15">
                  <c:v>2489</c:v>
                </c:pt>
                <c:pt idx="16">
                  <c:v>2490</c:v>
                </c:pt>
                <c:pt idx="17">
                  <c:v>2489</c:v>
                </c:pt>
                <c:pt idx="18">
                  <c:v>2491</c:v>
                </c:pt>
                <c:pt idx="19">
                  <c:v>2491</c:v>
                </c:pt>
                <c:pt idx="20">
                  <c:v>2491</c:v>
                </c:pt>
                <c:pt idx="21">
                  <c:v>2493</c:v>
                </c:pt>
                <c:pt idx="22">
                  <c:v>2493</c:v>
                </c:pt>
                <c:pt idx="23">
                  <c:v>2494</c:v>
                </c:pt>
                <c:pt idx="24">
                  <c:v>2494</c:v>
                </c:pt>
                <c:pt idx="25">
                  <c:v>2495</c:v>
                </c:pt>
                <c:pt idx="26">
                  <c:v>2497</c:v>
                </c:pt>
                <c:pt idx="27">
                  <c:v>2496</c:v>
                </c:pt>
                <c:pt idx="28">
                  <c:v>2496</c:v>
                </c:pt>
                <c:pt idx="29">
                  <c:v>2496</c:v>
                </c:pt>
                <c:pt idx="30">
                  <c:v>2496</c:v>
                </c:pt>
              </c:numCache>
            </c:numRef>
          </c:val>
          <c:smooth val="0"/>
          <c:extLst>
            <c:ext xmlns:c16="http://schemas.microsoft.com/office/drawing/2014/chart" uri="{C3380CC4-5D6E-409C-BE32-E72D297353CC}">
              <c16:uniqueId val="{00000000-0C48-4794-AC4C-835300392BB4}"/>
            </c:ext>
          </c:extLst>
        </c:ser>
        <c:dLbls>
          <c:showLegendKey val="0"/>
          <c:showVal val="0"/>
          <c:showCatName val="0"/>
          <c:showSerName val="0"/>
          <c:showPercent val="0"/>
          <c:showBubbleSize val="0"/>
        </c:dLbls>
        <c:smooth val="0"/>
        <c:axId val="339305536"/>
        <c:axId val="339301600"/>
      </c:lineChart>
      <c:dateAx>
        <c:axId val="339305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301600"/>
        <c:crosses val="autoZero"/>
        <c:auto val="1"/>
        <c:lblOffset val="100"/>
        <c:baseTimeUnit val="days"/>
      </c:dateAx>
      <c:valAx>
        <c:axId val="339301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305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0</c:v>
                </c:pt>
                <c:pt idx="2">
                  <c:v>4</c:v>
                </c:pt>
                <c:pt idx="3">
                  <c:v>2</c:v>
                </c:pt>
                <c:pt idx="4">
                  <c:v>3</c:v>
                </c:pt>
                <c:pt idx="5">
                  <c:v>3</c:v>
                </c:pt>
                <c:pt idx="6">
                  <c:v>2</c:v>
                </c:pt>
              </c:numCache>
            </c:numRef>
          </c:val>
          <c:extLst>
            <c:ext xmlns:c16="http://schemas.microsoft.com/office/drawing/2014/chart" uri="{C3380CC4-5D6E-409C-BE32-E72D297353CC}">
              <c16:uniqueId val="{00000000-3C21-46A3-9978-6BA971D2964B}"/>
            </c:ext>
          </c:extLst>
        </c:ser>
        <c:dLbls>
          <c:showLegendKey val="0"/>
          <c:showVal val="0"/>
          <c:showCatName val="0"/>
          <c:showSerName val="0"/>
          <c:showPercent val="0"/>
          <c:showBubbleSize val="0"/>
        </c:dLbls>
        <c:gapWidth val="219"/>
        <c:overlap val="-27"/>
        <c:axId val="448684368"/>
        <c:axId val="448684696"/>
      </c:barChart>
      <c:catAx>
        <c:axId val="448684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684696"/>
        <c:crosses val="autoZero"/>
        <c:auto val="1"/>
        <c:lblAlgn val="ctr"/>
        <c:lblOffset val="100"/>
        <c:noMultiLvlLbl val="0"/>
      </c:catAx>
      <c:valAx>
        <c:axId val="448684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684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Autohaus Strauss</c:v>
                </c:pt>
              </c:strCache>
            </c:strRef>
          </c:cat>
          <c:val>
            <c:numRef>
              <c:f>Sheet1!$B$2</c:f>
              <c:numCache>
                <c:formatCode>General</c:formatCode>
                <c:ptCount val="1"/>
                <c:pt idx="0">
                  <c:v>15</c:v>
                </c:pt>
              </c:numCache>
            </c:numRef>
          </c:val>
          <c:extLst>
            <c:ext xmlns:c16="http://schemas.microsoft.com/office/drawing/2014/chart" uri="{C3380CC4-5D6E-409C-BE32-E72D297353CC}">
              <c16:uniqueId val="{00000000-BB0B-4155-A427-C154124CF160}"/>
            </c:ext>
          </c:extLst>
        </c:ser>
        <c:dLbls>
          <c:showLegendKey val="0"/>
          <c:showVal val="0"/>
          <c:showCatName val="0"/>
          <c:showSerName val="0"/>
          <c:showPercent val="0"/>
          <c:showBubbleSize val="0"/>
        </c:dLbls>
        <c:gapWidth val="150"/>
        <c:overlap val="100"/>
        <c:axId val="448692896"/>
        <c:axId val="448688960"/>
      </c:barChart>
      <c:catAx>
        <c:axId val="448692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688960"/>
        <c:crosses val="autoZero"/>
        <c:auto val="1"/>
        <c:lblAlgn val="ctr"/>
        <c:lblOffset val="100"/>
        <c:noMultiLvlLbl val="0"/>
      </c:catAx>
      <c:valAx>
        <c:axId val="4486889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692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c:f>
              <c:strCache>
                <c:ptCount val="1"/>
                <c:pt idx="0">
                  <c:v>Photo</c:v>
                </c:pt>
              </c:strCache>
            </c:strRef>
          </c:cat>
          <c:val>
            <c:numRef>
              <c:f>Sheet1!$B$2</c:f>
              <c:numCache>
                <c:formatCode>General</c:formatCode>
                <c:ptCount val="1"/>
                <c:pt idx="0">
                  <c:v>1.8154866119588</c:v>
                </c:pt>
              </c:numCache>
            </c:numRef>
          </c:val>
          <c:extLst>
            <c:ext xmlns:c16="http://schemas.microsoft.com/office/drawing/2014/chart" uri="{C3380CC4-5D6E-409C-BE32-E72D297353CC}">
              <c16:uniqueId val="{00000000-6951-4ACE-BAA7-5F4640000376}"/>
            </c:ext>
          </c:extLst>
        </c:ser>
        <c:dLbls>
          <c:showLegendKey val="0"/>
          <c:showVal val="0"/>
          <c:showCatName val="0"/>
          <c:showSerName val="0"/>
          <c:showPercent val="0"/>
          <c:showBubbleSize val="0"/>
        </c:dLbls>
        <c:gapWidth val="219"/>
        <c:overlap val="-27"/>
        <c:axId val="448701752"/>
        <c:axId val="448693552"/>
      </c:barChart>
      <c:catAx>
        <c:axId val="448701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693552"/>
        <c:crosses val="autoZero"/>
        <c:auto val="1"/>
        <c:lblAlgn val="ctr"/>
        <c:lblOffset val="100"/>
        <c:noMultiLvlLbl val="0"/>
      </c:catAx>
      <c:valAx>
        <c:axId val="448693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70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BB6B-4CB4-B4E4-F4436D13403E}"/>
            </c:ext>
          </c:extLst>
        </c:ser>
        <c:dLbls>
          <c:showLegendKey val="0"/>
          <c:showVal val="0"/>
          <c:showCatName val="0"/>
          <c:showSerName val="0"/>
          <c:showPercent val="0"/>
          <c:showBubbleSize val="0"/>
        </c:dLbls>
        <c:gapWidth val="219"/>
        <c:overlap val="-27"/>
        <c:axId val="448696176"/>
        <c:axId val="448698800"/>
      </c:barChart>
      <c:catAx>
        <c:axId val="448696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698800"/>
        <c:crosses val="autoZero"/>
        <c:auto val="1"/>
        <c:lblAlgn val="ctr"/>
        <c:lblOffset val="100"/>
        <c:noMultiLvlLbl val="0"/>
      </c:catAx>
      <c:valAx>
        <c:axId val="448698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696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187</c:v>
                </c:pt>
                <c:pt idx="1">
                  <c:v>187</c:v>
                </c:pt>
                <c:pt idx="2">
                  <c:v>187</c:v>
                </c:pt>
                <c:pt idx="3">
                  <c:v>187</c:v>
                </c:pt>
                <c:pt idx="4">
                  <c:v>187</c:v>
                </c:pt>
                <c:pt idx="5">
                  <c:v>187</c:v>
                </c:pt>
                <c:pt idx="6">
                  <c:v>187</c:v>
                </c:pt>
                <c:pt idx="7">
                  <c:v>187</c:v>
                </c:pt>
                <c:pt idx="8">
                  <c:v>187</c:v>
                </c:pt>
                <c:pt idx="9">
                  <c:v>187</c:v>
                </c:pt>
                <c:pt idx="10">
                  <c:v>187</c:v>
                </c:pt>
                <c:pt idx="11">
                  <c:v>187</c:v>
                </c:pt>
                <c:pt idx="12">
                  <c:v>187</c:v>
                </c:pt>
                <c:pt idx="13">
                  <c:v>187</c:v>
                </c:pt>
                <c:pt idx="14">
                  <c:v>187</c:v>
                </c:pt>
                <c:pt idx="15">
                  <c:v>187</c:v>
                </c:pt>
                <c:pt idx="16">
                  <c:v>187</c:v>
                </c:pt>
                <c:pt idx="17">
                  <c:v>187</c:v>
                </c:pt>
                <c:pt idx="18">
                  <c:v>187</c:v>
                </c:pt>
                <c:pt idx="19">
                  <c:v>187</c:v>
                </c:pt>
                <c:pt idx="20">
                  <c:v>187</c:v>
                </c:pt>
                <c:pt idx="21">
                  <c:v>187</c:v>
                </c:pt>
                <c:pt idx="22">
                  <c:v>187</c:v>
                </c:pt>
                <c:pt idx="23">
                  <c:v>187</c:v>
                </c:pt>
                <c:pt idx="24">
                  <c:v>187</c:v>
                </c:pt>
                <c:pt idx="25">
                  <c:v>187</c:v>
                </c:pt>
                <c:pt idx="26">
                  <c:v>187</c:v>
                </c:pt>
                <c:pt idx="27">
                  <c:v>187</c:v>
                </c:pt>
                <c:pt idx="28">
                  <c:v>187</c:v>
                </c:pt>
                <c:pt idx="29">
                  <c:v>187</c:v>
                </c:pt>
                <c:pt idx="30">
                  <c:v>187</c:v>
                </c:pt>
              </c:numCache>
            </c:numRef>
          </c:val>
          <c:smooth val="0"/>
          <c:extLst>
            <c:ext xmlns:c16="http://schemas.microsoft.com/office/drawing/2014/chart" uri="{C3380CC4-5D6E-409C-BE32-E72D297353CC}">
              <c16:uniqueId val="{00000000-11B0-48B8-8BD4-31866C8FCE2B}"/>
            </c:ext>
          </c:extLst>
        </c:ser>
        <c:dLbls>
          <c:showLegendKey val="0"/>
          <c:showVal val="0"/>
          <c:showCatName val="0"/>
          <c:showSerName val="0"/>
          <c:showPercent val="0"/>
          <c:showBubbleSize val="0"/>
        </c:dLbls>
        <c:smooth val="0"/>
        <c:axId val="448712576"/>
        <c:axId val="448712904"/>
      </c:lineChart>
      <c:dateAx>
        <c:axId val="448712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712904"/>
        <c:crosses val="autoZero"/>
        <c:auto val="1"/>
        <c:lblOffset val="100"/>
        <c:baseTimeUnit val="days"/>
      </c:dateAx>
      <c:valAx>
        <c:axId val="448712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712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9</c:v>
                </c:pt>
                <c:pt idx="1">
                  <c:v>113</c:v>
                </c:pt>
                <c:pt idx="2">
                  <c:v>238</c:v>
                </c:pt>
                <c:pt idx="3">
                  <c:v>218</c:v>
                </c:pt>
                <c:pt idx="4">
                  <c:v>138</c:v>
                </c:pt>
                <c:pt idx="5">
                  <c:v>84</c:v>
                </c:pt>
                <c:pt idx="6">
                  <c:v>29</c:v>
                </c:pt>
              </c:numCache>
            </c:numRef>
          </c:val>
          <c:extLst>
            <c:ext xmlns:c16="http://schemas.microsoft.com/office/drawing/2014/chart" uri="{C3380CC4-5D6E-409C-BE32-E72D297353CC}">
              <c16:uniqueId val="{00000000-17BF-4747-A235-C166FD47A755}"/>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13</c:v>
                </c:pt>
                <c:pt idx="1">
                  <c:v>252</c:v>
                </c:pt>
                <c:pt idx="2">
                  <c:v>539</c:v>
                </c:pt>
                <c:pt idx="3">
                  <c:v>391</c:v>
                </c:pt>
                <c:pt idx="4">
                  <c:v>286</c:v>
                </c:pt>
                <c:pt idx="5">
                  <c:v>115</c:v>
                </c:pt>
                <c:pt idx="6">
                  <c:v>63</c:v>
                </c:pt>
              </c:numCache>
            </c:numRef>
          </c:val>
          <c:extLst>
            <c:ext xmlns:c16="http://schemas.microsoft.com/office/drawing/2014/chart" uri="{C3380CC4-5D6E-409C-BE32-E72D297353CC}">
              <c16:uniqueId val="{00000001-17BF-4747-A235-C166FD47A755}"/>
            </c:ext>
          </c:extLst>
        </c:ser>
        <c:dLbls>
          <c:showLegendKey val="0"/>
          <c:showVal val="0"/>
          <c:showCatName val="0"/>
          <c:showSerName val="0"/>
          <c:showPercent val="0"/>
          <c:showBubbleSize val="0"/>
        </c:dLbls>
        <c:gapWidth val="219"/>
        <c:overlap val="-27"/>
        <c:axId val="448709624"/>
        <c:axId val="448704704"/>
      </c:barChart>
      <c:catAx>
        <c:axId val="448709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704704"/>
        <c:crosses val="autoZero"/>
        <c:auto val="1"/>
        <c:lblAlgn val="ctr"/>
        <c:lblOffset val="100"/>
        <c:noMultiLvlLbl val="0"/>
      </c:catAx>
      <c:valAx>
        <c:axId val="448704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709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424.26666666667001</c:v>
                </c:pt>
                <c:pt idx="1">
                  <c:v>238.7</c:v>
                </c:pt>
                <c:pt idx="2">
                  <c:v>151.73333333332999</c:v>
                </c:pt>
                <c:pt idx="3">
                  <c:v>130.1</c:v>
                </c:pt>
                <c:pt idx="4">
                  <c:v>184.93333333333001</c:v>
                </c:pt>
                <c:pt idx="5">
                  <c:v>372.5</c:v>
                </c:pt>
                <c:pt idx="6">
                  <c:v>648.6</c:v>
                </c:pt>
                <c:pt idx="7">
                  <c:v>868.7</c:v>
                </c:pt>
                <c:pt idx="8">
                  <c:v>1054.2666666667001</c:v>
                </c:pt>
                <c:pt idx="9">
                  <c:v>1002.8064516129</c:v>
                </c:pt>
                <c:pt idx="10">
                  <c:v>988.45161290322994</c:v>
                </c:pt>
                <c:pt idx="11">
                  <c:v>1015.064516129</c:v>
                </c:pt>
                <c:pt idx="12">
                  <c:v>1112.9677419355</c:v>
                </c:pt>
                <c:pt idx="13">
                  <c:v>1071.7741935484</c:v>
                </c:pt>
                <c:pt idx="14">
                  <c:v>1050.2903225806001</c:v>
                </c:pt>
                <c:pt idx="15">
                  <c:v>1053.1935483871</c:v>
                </c:pt>
                <c:pt idx="16">
                  <c:v>1075.7096774193999</c:v>
                </c:pt>
                <c:pt idx="17">
                  <c:v>1109.4838709677001</c:v>
                </c:pt>
                <c:pt idx="18">
                  <c:v>1129.2258064516</c:v>
                </c:pt>
                <c:pt idx="19">
                  <c:v>1175.9032258064999</c:v>
                </c:pt>
                <c:pt idx="20">
                  <c:v>1247.1290322581001</c:v>
                </c:pt>
                <c:pt idx="21">
                  <c:v>1265.7419354839001</c:v>
                </c:pt>
                <c:pt idx="22">
                  <c:v>1121.8064516129</c:v>
                </c:pt>
                <c:pt idx="23">
                  <c:v>747.19354838710001</c:v>
                </c:pt>
              </c:numCache>
            </c:numRef>
          </c:val>
          <c:smooth val="0"/>
          <c:extLst>
            <c:ext xmlns:c16="http://schemas.microsoft.com/office/drawing/2014/chart" uri="{C3380CC4-5D6E-409C-BE32-E72D297353CC}">
              <c16:uniqueId val="{00000000-9E68-43D3-88D3-9B9EEB7A4C14}"/>
            </c:ext>
          </c:extLst>
        </c:ser>
        <c:dLbls>
          <c:showLegendKey val="0"/>
          <c:showVal val="0"/>
          <c:showCatName val="0"/>
          <c:showSerName val="0"/>
          <c:showPercent val="0"/>
          <c:showBubbleSize val="0"/>
        </c:dLbls>
        <c:smooth val="0"/>
        <c:axId val="448709296"/>
        <c:axId val="448715856"/>
      </c:lineChart>
      <c:catAx>
        <c:axId val="448709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715856"/>
        <c:crosses val="autoZero"/>
        <c:auto val="1"/>
        <c:lblAlgn val="ctr"/>
        <c:lblOffset val="100"/>
        <c:noMultiLvlLbl val="0"/>
      </c:catAx>
      <c:valAx>
        <c:axId val="448715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709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50A18-70D2-4169-893F-254A3D0CEFD5}"/>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1E41F880-25BA-4FC4-B642-975874D6EB15}"/>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3944954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E234D-2AC2-4E11-9B2C-C19E1ECCDBCC}"/>
              </a:ext>
            </a:extLst>
          </p:cNvPr>
          <p:cNvSpPr>
            <a:spLocks noGrp="1"/>
          </p:cNvSpPr>
          <p:nvPr>
            <p:ph type="title"/>
          </p:nvPr>
        </p:nvSpPr>
        <p:spPr/>
        <p:txBody>
          <a:bodyPr/>
          <a:lstStyle/>
          <a:p>
            <a:r>
              <a:rPr lang="de-DE"/>
              <a:t>Wichtigste Werte (KPI's) | Autohaus Strauss</a:t>
            </a:r>
            <a:endParaRPr lang="en-US"/>
          </a:p>
        </p:txBody>
      </p:sp>
      <p:graphicFrame>
        <p:nvGraphicFramePr>
          <p:cNvPr id="5" name="Table Placeholder 4">
            <a:extLst>
              <a:ext uri="{FF2B5EF4-FFF2-40B4-BE49-F238E27FC236}">
                <a16:creationId xmlns:a16="http://schemas.microsoft.com/office/drawing/2014/main" id="{EB04DF24-264D-4CC2-8CEF-7C531D35BAAA}"/>
              </a:ext>
            </a:extLst>
          </p:cNvPr>
          <p:cNvGraphicFramePr>
            <a:graphicFrameLocks noGrp="1"/>
          </p:cNvGraphicFramePr>
          <p:nvPr>
            <p:ph type="tbl" sz="quarter" idx="13"/>
            <p:extLst>
              <p:ext uri="{D42A27DB-BD31-4B8C-83A1-F6EECF244321}">
                <p14:modId xmlns:p14="http://schemas.microsoft.com/office/powerpoint/2010/main" val="464810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14742818"/>
                    </a:ext>
                  </a:extLst>
                </a:gridCol>
                <a:gridCol w="740664">
                  <a:extLst>
                    <a:ext uri="{9D8B030D-6E8A-4147-A177-3AD203B41FA5}">
                      <a16:colId xmlns:a16="http://schemas.microsoft.com/office/drawing/2014/main" val="1216107307"/>
                    </a:ext>
                  </a:extLst>
                </a:gridCol>
                <a:gridCol w="740664">
                  <a:extLst>
                    <a:ext uri="{9D8B030D-6E8A-4147-A177-3AD203B41FA5}">
                      <a16:colId xmlns:a16="http://schemas.microsoft.com/office/drawing/2014/main" val="1597432977"/>
                    </a:ext>
                  </a:extLst>
                </a:gridCol>
                <a:gridCol w="740664">
                  <a:extLst>
                    <a:ext uri="{9D8B030D-6E8A-4147-A177-3AD203B41FA5}">
                      <a16:colId xmlns:a16="http://schemas.microsoft.com/office/drawing/2014/main" val="4007439357"/>
                    </a:ext>
                  </a:extLst>
                </a:gridCol>
                <a:gridCol w="740664">
                  <a:extLst>
                    <a:ext uri="{9D8B030D-6E8A-4147-A177-3AD203B41FA5}">
                      <a16:colId xmlns:a16="http://schemas.microsoft.com/office/drawing/2014/main" val="3690994253"/>
                    </a:ext>
                  </a:extLst>
                </a:gridCol>
                <a:gridCol w="740664">
                  <a:extLst>
                    <a:ext uri="{9D8B030D-6E8A-4147-A177-3AD203B41FA5}">
                      <a16:colId xmlns:a16="http://schemas.microsoft.com/office/drawing/2014/main" val="112983834"/>
                    </a:ext>
                  </a:extLst>
                </a:gridCol>
                <a:gridCol w="740664">
                  <a:extLst>
                    <a:ext uri="{9D8B030D-6E8A-4147-A177-3AD203B41FA5}">
                      <a16:colId xmlns:a16="http://schemas.microsoft.com/office/drawing/2014/main" val="2015221834"/>
                    </a:ext>
                  </a:extLst>
                </a:gridCol>
                <a:gridCol w="740664">
                  <a:extLst>
                    <a:ext uri="{9D8B030D-6E8A-4147-A177-3AD203B41FA5}">
                      <a16:colId xmlns:a16="http://schemas.microsoft.com/office/drawing/2014/main" val="1324454739"/>
                    </a:ext>
                  </a:extLst>
                </a:gridCol>
                <a:gridCol w="740664">
                  <a:extLst>
                    <a:ext uri="{9D8B030D-6E8A-4147-A177-3AD203B41FA5}">
                      <a16:colId xmlns:a16="http://schemas.microsoft.com/office/drawing/2014/main" val="3823594374"/>
                    </a:ext>
                  </a:extLst>
                </a:gridCol>
                <a:gridCol w="740664">
                  <a:extLst>
                    <a:ext uri="{9D8B030D-6E8A-4147-A177-3AD203B41FA5}">
                      <a16:colId xmlns:a16="http://schemas.microsoft.com/office/drawing/2014/main" val="269834538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55113690"/>
                  </a:ext>
                </a:extLst>
              </a:tr>
              <a:tr h="370840">
                <a:tc>
                  <a:txBody>
                    <a:bodyPr/>
                    <a:lstStyle/>
                    <a:p>
                      <a:r>
                        <a:rPr lang="en-US" sz="1000"/>
                        <a:t>Autohaus Strauss</a:t>
                      </a:r>
                    </a:p>
                  </a:txBody>
                  <a:tcPr/>
                </a:tc>
                <a:tc>
                  <a:txBody>
                    <a:bodyPr/>
                    <a:lstStyle/>
                    <a:p>
                      <a:r>
                        <a:rPr lang="en-US" sz="1000"/>
                        <a:t>2496</a:t>
                      </a:r>
                    </a:p>
                  </a:txBody>
                  <a:tcPr/>
                </a:tc>
                <a:tc>
                  <a:txBody>
                    <a:bodyPr/>
                    <a:lstStyle/>
                    <a:p>
                      <a:r>
                        <a:rPr lang="en-US" sz="1000"/>
                        <a:t>14</a:t>
                      </a:r>
                    </a:p>
                  </a:txBody>
                  <a:tcPr/>
                </a:tc>
                <a:tc>
                  <a:txBody>
                    <a:bodyPr/>
                    <a:lstStyle/>
                    <a:p>
                      <a:r>
                        <a:rPr lang="en-US" sz="1000"/>
                        <a:t>15</a:t>
                      </a:r>
                    </a:p>
                  </a:txBody>
                  <a:tcPr/>
                </a:tc>
                <a:tc>
                  <a:txBody>
                    <a:bodyPr/>
                    <a:lstStyle/>
                    <a:p>
                      <a:r>
                        <a:rPr lang="en-US" sz="1000"/>
                        <a:t>539</a:t>
                      </a:r>
                    </a:p>
                  </a:txBody>
                  <a:tcPr/>
                </a:tc>
                <a:tc>
                  <a:txBody>
                    <a:bodyPr/>
                    <a:lstStyle/>
                    <a:p>
                      <a:r>
                        <a:rPr lang="en-US" sz="1000"/>
                        <a:t>24</a:t>
                      </a:r>
                    </a:p>
                  </a:txBody>
                  <a:tcPr/>
                </a:tc>
                <a:tc>
                  <a:txBody>
                    <a:bodyPr/>
                    <a:lstStyle/>
                    <a:p>
                      <a:r>
                        <a:rPr lang="en-US" sz="1000"/>
                        <a:t>114</a:t>
                      </a:r>
                    </a:p>
                  </a:txBody>
                  <a:tcPr/>
                </a:tc>
                <a:tc>
                  <a:txBody>
                    <a:bodyPr/>
                    <a:lstStyle/>
                    <a:p>
                      <a:r>
                        <a:rPr lang="en-US" sz="1000"/>
                        <a:t>0</a:t>
                      </a:r>
                    </a:p>
                  </a:txBody>
                  <a:tcPr/>
                </a:tc>
                <a:tc>
                  <a:txBody>
                    <a:bodyPr/>
                    <a:lstStyle/>
                    <a:p>
                      <a:r>
                        <a:rPr lang="en-US" sz="1000"/>
                        <a:t>1.8133 %</a:t>
                      </a:r>
                    </a:p>
                  </a:txBody>
                  <a:tcPr/>
                </a:tc>
                <a:tc>
                  <a:txBody>
                    <a:bodyPr/>
                    <a:lstStyle/>
                    <a:p>
                      <a:r>
                        <a:rPr lang="en-US" sz="1000"/>
                        <a:t>0.0 %</a:t>
                      </a:r>
                    </a:p>
                  </a:txBody>
                  <a:tcPr/>
                </a:tc>
                <a:extLst>
                  <a:ext uri="{0D108BD9-81ED-4DB2-BD59-A6C34878D82A}">
                    <a16:rowId xmlns:a16="http://schemas.microsoft.com/office/drawing/2014/main" val="569922590"/>
                  </a:ext>
                </a:extLst>
              </a:tr>
            </a:tbl>
          </a:graphicData>
        </a:graphic>
      </p:graphicFrame>
      <p:sp>
        <p:nvSpPr>
          <p:cNvPr id="4" name="Text Placeholder 3">
            <a:extLst>
              <a:ext uri="{FF2B5EF4-FFF2-40B4-BE49-F238E27FC236}">
                <a16:creationId xmlns:a16="http://schemas.microsoft.com/office/drawing/2014/main" id="{89F7A1AF-5B34-46D8-A72A-78A1BAD65F67}"/>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868398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372EC-1383-4AB2-8C30-A52FE8C0AB72}"/>
              </a:ext>
            </a:extLst>
          </p:cNvPr>
          <p:cNvSpPr>
            <a:spLocks noGrp="1"/>
          </p:cNvSpPr>
          <p:nvPr>
            <p:ph type="title"/>
          </p:nvPr>
        </p:nvSpPr>
        <p:spPr/>
        <p:txBody>
          <a:bodyPr/>
          <a:lstStyle/>
          <a:p>
            <a:r>
              <a:rPr lang="en-US"/>
              <a:t>Fans (Übersicht) | Autohaus Strauss</a:t>
            </a:r>
          </a:p>
        </p:txBody>
      </p:sp>
      <p:graphicFrame>
        <p:nvGraphicFramePr>
          <p:cNvPr id="5" name="Table Placeholder 4">
            <a:extLst>
              <a:ext uri="{FF2B5EF4-FFF2-40B4-BE49-F238E27FC236}">
                <a16:creationId xmlns:a16="http://schemas.microsoft.com/office/drawing/2014/main" id="{BE3C6661-99EC-42F9-B7FA-4796C5A4E50A}"/>
              </a:ext>
            </a:extLst>
          </p:cNvPr>
          <p:cNvGraphicFramePr>
            <a:graphicFrameLocks noGrp="1"/>
          </p:cNvGraphicFramePr>
          <p:nvPr>
            <p:ph type="tbl" sz="quarter" idx="13"/>
            <p:extLst>
              <p:ext uri="{D42A27DB-BD31-4B8C-83A1-F6EECF244321}">
                <p14:modId xmlns:p14="http://schemas.microsoft.com/office/powerpoint/2010/main" val="3416628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87045995"/>
                    </a:ext>
                  </a:extLst>
                </a:gridCol>
                <a:gridCol w="1234440">
                  <a:extLst>
                    <a:ext uri="{9D8B030D-6E8A-4147-A177-3AD203B41FA5}">
                      <a16:colId xmlns:a16="http://schemas.microsoft.com/office/drawing/2014/main" val="575554808"/>
                    </a:ext>
                  </a:extLst>
                </a:gridCol>
                <a:gridCol w="822960">
                  <a:extLst>
                    <a:ext uri="{9D8B030D-6E8A-4147-A177-3AD203B41FA5}">
                      <a16:colId xmlns:a16="http://schemas.microsoft.com/office/drawing/2014/main" val="2191442168"/>
                    </a:ext>
                  </a:extLst>
                </a:gridCol>
                <a:gridCol w="822960">
                  <a:extLst>
                    <a:ext uri="{9D8B030D-6E8A-4147-A177-3AD203B41FA5}">
                      <a16:colId xmlns:a16="http://schemas.microsoft.com/office/drawing/2014/main" val="2597579172"/>
                    </a:ext>
                  </a:extLst>
                </a:gridCol>
                <a:gridCol w="822960">
                  <a:extLst>
                    <a:ext uri="{9D8B030D-6E8A-4147-A177-3AD203B41FA5}">
                      <a16:colId xmlns:a16="http://schemas.microsoft.com/office/drawing/2014/main" val="4231135636"/>
                    </a:ext>
                  </a:extLst>
                </a:gridCol>
                <a:gridCol w="822960">
                  <a:extLst>
                    <a:ext uri="{9D8B030D-6E8A-4147-A177-3AD203B41FA5}">
                      <a16:colId xmlns:a16="http://schemas.microsoft.com/office/drawing/2014/main" val="2921846581"/>
                    </a:ext>
                  </a:extLst>
                </a:gridCol>
                <a:gridCol w="822960">
                  <a:extLst>
                    <a:ext uri="{9D8B030D-6E8A-4147-A177-3AD203B41FA5}">
                      <a16:colId xmlns:a16="http://schemas.microsoft.com/office/drawing/2014/main" val="3144973243"/>
                    </a:ext>
                  </a:extLst>
                </a:gridCol>
                <a:gridCol w="822960">
                  <a:extLst>
                    <a:ext uri="{9D8B030D-6E8A-4147-A177-3AD203B41FA5}">
                      <a16:colId xmlns:a16="http://schemas.microsoft.com/office/drawing/2014/main" val="335164711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291941667"/>
                  </a:ext>
                </a:extLst>
              </a:tr>
              <a:tr h="370840">
                <a:tc>
                  <a:txBody>
                    <a:bodyPr/>
                    <a:lstStyle/>
                    <a:p>
                      <a:r>
                        <a:rPr lang="en-US" sz="1000"/>
                        <a:t>Autohaus Strauss</a:t>
                      </a:r>
                    </a:p>
                  </a:txBody>
                  <a:tcPr/>
                </a:tc>
                <a:tc>
                  <a:txBody>
                    <a:bodyPr/>
                    <a:lstStyle/>
                    <a:p>
                      <a:r>
                        <a:rPr lang="en-US" sz="1000"/>
                        <a:t>2496</a:t>
                      </a:r>
                    </a:p>
                  </a:txBody>
                  <a:tcPr/>
                </a:tc>
                <a:tc>
                  <a:txBody>
                    <a:bodyPr/>
                    <a:lstStyle/>
                    <a:p>
                      <a:r>
                        <a:rPr lang="en-US" sz="1000"/>
                        <a:t>0</a:t>
                      </a:r>
                    </a:p>
                  </a:txBody>
                  <a:tcPr/>
                </a:tc>
                <a:tc>
                  <a:txBody>
                    <a:bodyPr/>
                    <a:lstStyle/>
                    <a:p>
                      <a:r>
                        <a:rPr lang="en-US" sz="1000"/>
                        <a:t>0.0 %</a:t>
                      </a:r>
                    </a:p>
                  </a:txBody>
                  <a:tcPr/>
                </a:tc>
                <a:tc>
                  <a:txBody>
                    <a:bodyPr/>
                    <a:lstStyle/>
                    <a:p>
                      <a:r>
                        <a:rPr lang="en-US" sz="1000"/>
                        <a:t>2</a:t>
                      </a:r>
                    </a:p>
                  </a:txBody>
                  <a:tcPr/>
                </a:tc>
                <a:tc>
                  <a:txBody>
                    <a:bodyPr/>
                    <a:lstStyle/>
                    <a:p>
                      <a:r>
                        <a:rPr lang="en-US" sz="1000"/>
                        <a:t>0.1 %</a:t>
                      </a:r>
                    </a:p>
                  </a:txBody>
                  <a:tcPr/>
                </a:tc>
                <a:tc>
                  <a:txBody>
                    <a:bodyPr/>
                    <a:lstStyle/>
                    <a:p>
                      <a:r>
                        <a:rPr lang="en-US" sz="1000"/>
                        <a:t>14</a:t>
                      </a:r>
                    </a:p>
                  </a:txBody>
                  <a:tcPr/>
                </a:tc>
                <a:tc>
                  <a:txBody>
                    <a:bodyPr/>
                    <a:lstStyle/>
                    <a:p>
                      <a:r>
                        <a:rPr lang="en-US" sz="1000"/>
                        <a:t>0.6 %</a:t>
                      </a:r>
                    </a:p>
                  </a:txBody>
                  <a:tcPr/>
                </a:tc>
                <a:extLst>
                  <a:ext uri="{0D108BD9-81ED-4DB2-BD59-A6C34878D82A}">
                    <a16:rowId xmlns:a16="http://schemas.microsoft.com/office/drawing/2014/main" val="3589518576"/>
                  </a:ext>
                </a:extLst>
              </a:tr>
            </a:tbl>
          </a:graphicData>
        </a:graphic>
      </p:graphicFrame>
      <p:sp>
        <p:nvSpPr>
          <p:cNvPr id="4" name="Text Placeholder 3">
            <a:extLst>
              <a:ext uri="{FF2B5EF4-FFF2-40B4-BE49-F238E27FC236}">
                <a16:creationId xmlns:a16="http://schemas.microsoft.com/office/drawing/2014/main" id="{4BEB8F6A-C0D4-434C-8F12-25662321080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4860108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D52D0-949A-4514-BEAB-D35F146190B6}"/>
              </a:ext>
            </a:extLst>
          </p:cNvPr>
          <p:cNvSpPr>
            <a:spLocks noGrp="1"/>
          </p:cNvSpPr>
          <p:nvPr>
            <p:ph type="title"/>
          </p:nvPr>
        </p:nvSpPr>
        <p:spPr/>
        <p:txBody>
          <a:bodyPr/>
          <a:lstStyle/>
          <a:p>
            <a:r>
              <a:rPr lang="en-US"/>
              <a:t>Key Metrics Table w. User Post RR | Autohaus Strauss</a:t>
            </a:r>
          </a:p>
        </p:txBody>
      </p:sp>
      <p:graphicFrame>
        <p:nvGraphicFramePr>
          <p:cNvPr id="5" name="Table Placeholder 4">
            <a:extLst>
              <a:ext uri="{FF2B5EF4-FFF2-40B4-BE49-F238E27FC236}">
                <a16:creationId xmlns:a16="http://schemas.microsoft.com/office/drawing/2014/main" id="{987957BD-B2E7-4F13-B2A4-7A662CC06CF5}"/>
              </a:ext>
            </a:extLst>
          </p:cNvPr>
          <p:cNvGraphicFramePr>
            <a:graphicFrameLocks noGrp="1"/>
          </p:cNvGraphicFramePr>
          <p:nvPr>
            <p:ph type="tbl" sz="quarter" idx="13"/>
            <p:extLst>
              <p:ext uri="{D42A27DB-BD31-4B8C-83A1-F6EECF244321}">
                <p14:modId xmlns:p14="http://schemas.microsoft.com/office/powerpoint/2010/main" val="3964642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91157653"/>
                    </a:ext>
                  </a:extLst>
                </a:gridCol>
                <a:gridCol w="740664">
                  <a:extLst>
                    <a:ext uri="{9D8B030D-6E8A-4147-A177-3AD203B41FA5}">
                      <a16:colId xmlns:a16="http://schemas.microsoft.com/office/drawing/2014/main" val="4177141640"/>
                    </a:ext>
                  </a:extLst>
                </a:gridCol>
                <a:gridCol w="740664">
                  <a:extLst>
                    <a:ext uri="{9D8B030D-6E8A-4147-A177-3AD203B41FA5}">
                      <a16:colId xmlns:a16="http://schemas.microsoft.com/office/drawing/2014/main" val="685610864"/>
                    </a:ext>
                  </a:extLst>
                </a:gridCol>
                <a:gridCol w="740664">
                  <a:extLst>
                    <a:ext uri="{9D8B030D-6E8A-4147-A177-3AD203B41FA5}">
                      <a16:colId xmlns:a16="http://schemas.microsoft.com/office/drawing/2014/main" val="4097757466"/>
                    </a:ext>
                  </a:extLst>
                </a:gridCol>
                <a:gridCol w="740664">
                  <a:extLst>
                    <a:ext uri="{9D8B030D-6E8A-4147-A177-3AD203B41FA5}">
                      <a16:colId xmlns:a16="http://schemas.microsoft.com/office/drawing/2014/main" val="3079917368"/>
                    </a:ext>
                  </a:extLst>
                </a:gridCol>
                <a:gridCol w="740664">
                  <a:extLst>
                    <a:ext uri="{9D8B030D-6E8A-4147-A177-3AD203B41FA5}">
                      <a16:colId xmlns:a16="http://schemas.microsoft.com/office/drawing/2014/main" val="1990056944"/>
                    </a:ext>
                  </a:extLst>
                </a:gridCol>
                <a:gridCol w="740664">
                  <a:extLst>
                    <a:ext uri="{9D8B030D-6E8A-4147-A177-3AD203B41FA5}">
                      <a16:colId xmlns:a16="http://schemas.microsoft.com/office/drawing/2014/main" val="1036974558"/>
                    </a:ext>
                  </a:extLst>
                </a:gridCol>
                <a:gridCol w="740664">
                  <a:extLst>
                    <a:ext uri="{9D8B030D-6E8A-4147-A177-3AD203B41FA5}">
                      <a16:colId xmlns:a16="http://schemas.microsoft.com/office/drawing/2014/main" val="4084968103"/>
                    </a:ext>
                  </a:extLst>
                </a:gridCol>
                <a:gridCol w="740664">
                  <a:extLst>
                    <a:ext uri="{9D8B030D-6E8A-4147-A177-3AD203B41FA5}">
                      <a16:colId xmlns:a16="http://schemas.microsoft.com/office/drawing/2014/main" val="1172204184"/>
                    </a:ext>
                  </a:extLst>
                </a:gridCol>
                <a:gridCol w="740664">
                  <a:extLst>
                    <a:ext uri="{9D8B030D-6E8A-4147-A177-3AD203B41FA5}">
                      <a16:colId xmlns:a16="http://schemas.microsoft.com/office/drawing/2014/main" val="231905280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85964605"/>
                  </a:ext>
                </a:extLst>
              </a:tr>
              <a:tr h="370840">
                <a:tc>
                  <a:txBody>
                    <a:bodyPr/>
                    <a:lstStyle/>
                    <a:p>
                      <a:r>
                        <a:rPr lang="en-US" sz="1000"/>
                        <a:t>Autohaus Strauss</a:t>
                      </a:r>
                    </a:p>
                  </a:txBody>
                  <a:tcPr/>
                </a:tc>
                <a:tc>
                  <a:txBody>
                    <a:bodyPr/>
                    <a:lstStyle/>
                    <a:p>
                      <a:r>
                        <a:rPr lang="en-US" sz="1000"/>
                        <a:t>2496</a:t>
                      </a:r>
                    </a:p>
                  </a:txBody>
                  <a:tcPr/>
                </a:tc>
                <a:tc>
                  <a:txBody>
                    <a:bodyPr/>
                    <a:lstStyle/>
                    <a:p>
                      <a:r>
                        <a:rPr lang="en-US" sz="1000"/>
                        <a:t>14</a:t>
                      </a:r>
                    </a:p>
                  </a:txBody>
                  <a:tcPr/>
                </a:tc>
                <a:tc>
                  <a:txBody>
                    <a:bodyPr/>
                    <a:lstStyle/>
                    <a:p>
                      <a:r>
                        <a:rPr lang="en-US" sz="1000"/>
                        <a:t>15</a:t>
                      </a:r>
                    </a:p>
                  </a:txBody>
                  <a:tcPr/>
                </a:tc>
                <a:tc>
                  <a:txBody>
                    <a:bodyPr/>
                    <a:lstStyle/>
                    <a:p>
                      <a:r>
                        <a:rPr lang="en-US" sz="1000"/>
                        <a:t>539</a:t>
                      </a:r>
                    </a:p>
                  </a:txBody>
                  <a:tcPr/>
                </a:tc>
                <a:tc>
                  <a:txBody>
                    <a:bodyPr/>
                    <a:lstStyle/>
                    <a:p>
                      <a:r>
                        <a:rPr lang="en-US" sz="1000"/>
                        <a:t>24</a:t>
                      </a:r>
                    </a:p>
                  </a:txBody>
                  <a:tcPr/>
                </a:tc>
                <a:tc>
                  <a:txBody>
                    <a:bodyPr/>
                    <a:lstStyle/>
                    <a:p>
                      <a:r>
                        <a:rPr lang="en-US" sz="1000"/>
                        <a:t>114</a:t>
                      </a:r>
                    </a:p>
                  </a:txBody>
                  <a:tcPr/>
                </a:tc>
                <a:tc>
                  <a:txBody>
                    <a:bodyPr/>
                    <a:lstStyle/>
                    <a:p>
                      <a:r>
                        <a:rPr lang="en-US" sz="1000"/>
                        <a:t>0</a:t>
                      </a:r>
                    </a:p>
                  </a:txBody>
                  <a:tcPr/>
                </a:tc>
                <a:tc>
                  <a:txBody>
                    <a:bodyPr/>
                    <a:lstStyle/>
                    <a:p>
                      <a:r>
                        <a:rPr lang="en-US" sz="1000"/>
                        <a:t>1.8133 %</a:t>
                      </a:r>
                    </a:p>
                  </a:txBody>
                  <a:tcPr/>
                </a:tc>
                <a:tc>
                  <a:txBody>
                    <a:bodyPr/>
                    <a:lstStyle/>
                    <a:p>
                      <a:r>
                        <a:rPr lang="en-US" sz="1000"/>
                        <a:t>0.0 %</a:t>
                      </a:r>
                    </a:p>
                  </a:txBody>
                  <a:tcPr/>
                </a:tc>
                <a:extLst>
                  <a:ext uri="{0D108BD9-81ED-4DB2-BD59-A6C34878D82A}">
                    <a16:rowId xmlns:a16="http://schemas.microsoft.com/office/drawing/2014/main" val="2509271994"/>
                  </a:ext>
                </a:extLst>
              </a:tr>
            </a:tbl>
          </a:graphicData>
        </a:graphic>
      </p:graphicFrame>
      <p:sp>
        <p:nvSpPr>
          <p:cNvPr id="4" name="Text Placeholder 3">
            <a:extLst>
              <a:ext uri="{FF2B5EF4-FFF2-40B4-BE49-F238E27FC236}">
                <a16:creationId xmlns:a16="http://schemas.microsoft.com/office/drawing/2014/main" id="{4E156C00-040B-4B01-9829-F473D1636C4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623671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B0734-DD9D-4FCF-AFE5-45719FA34C46}"/>
              </a:ext>
            </a:extLst>
          </p:cNvPr>
          <p:cNvSpPr>
            <a:spLocks noGrp="1"/>
          </p:cNvSpPr>
          <p:nvPr>
            <p:ph type="title"/>
          </p:nvPr>
        </p:nvSpPr>
        <p:spPr/>
        <p:txBody>
          <a:bodyPr/>
          <a:lstStyle/>
          <a:p>
            <a:r>
              <a:rPr lang="en-US"/>
              <a:t>Facebook Fans Total | Autohaus Strauss</a:t>
            </a:r>
          </a:p>
        </p:txBody>
      </p:sp>
      <p:graphicFrame>
        <p:nvGraphicFramePr>
          <p:cNvPr id="6" name="Chart Placeholder 5">
            <a:extLst>
              <a:ext uri="{FF2B5EF4-FFF2-40B4-BE49-F238E27FC236}">
                <a16:creationId xmlns:a16="http://schemas.microsoft.com/office/drawing/2014/main" id="{FE16AD1D-87AE-445D-A07D-23B2E86EEDFE}"/>
              </a:ext>
            </a:extLst>
          </p:cNvPr>
          <p:cNvGraphicFramePr>
            <a:graphicFrameLocks noGrp="1"/>
          </p:cNvGraphicFramePr>
          <p:nvPr>
            <p:ph type="chart" sz="quarter" idx="13"/>
            <p:extLst>
              <p:ext uri="{D42A27DB-BD31-4B8C-83A1-F6EECF244321}">
                <p14:modId xmlns:p14="http://schemas.microsoft.com/office/powerpoint/2010/main" val="26683773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AFE3EC-2139-4BE5-B58A-F03093AF6F90}"/>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8195D838-E0AB-46D4-951F-7B8DF002B7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41274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D3B67-89EC-4941-A317-2D4B386F61CF}"/>
              </a:ext>
            </a:extLst>
          </p:cNvPr>
          <p:cNvSpPr>
            <a:spLocks noGrp="1"/>
          </p:cNvSpPr>
          <p:nvPr>
            <p:ph type="title"/>
          </p:nvPr>
        </p:nvSpPr>
        <p:spPr/>
        <p:txBody>
          <a:bodyPr/>
          <a:lstStyle/>
          <a:p>
            <a:r>
              <a:rPr lang="de-DE"/>
              <a:t>Eigene Beiträge (Postings) | Autohaus Strauss - 1 of 9</a:t>
            </a:r>
            <a:endParaRPr lang="en-US"/>
          </a:p>
        </p:txBody>
      </p:sp>
      <p:graphicFrame>
        <p:nvGraphicFramePr>
          <p:cNvPr id="5" name="Table Placeholder 4">
            <a:extLst>
              <a:ext uri="{FF2B5EF4-FFF2-40B4-BE49-F238E27FC236}">
                <a16:creationId xmlns:a16="http://schemas.microsoft.com/office/drawing/2014/main" id="{FDA496B2-1583-4498-8A6B-A0F90F06F4EB}"/>
              </a:ext>
            </a:extLst>
          </p:cNvPr>
          <p:cNvGraphicFramePr>
            <a:graphicFrameLocks noGrp="1"/>
          </p:cNvGraphicFramePr>
          <p:nvPr>
            <p:ph type="tbl" sz="quarter" idx="13"/>
            <p:extLst>
              <p:ext uri="{D42A27DB-BD31-4B8C-83A1-F6EECF244321}">
                <p14:modId xmlns:p14="http://schemas.microsoft.com/office/powerpoint/2010/main" val="191462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17764774"/>
                    </a:ext>
                  </a:extLst>
                </a:gridCol>
                <a:gridCol w="658368">
                  <a:extLst>
                    <a:ext uri="{9D8B030D-6E8A-4147-A177-3AD203B41FA5}">
                      <a16:colId xmlns:a16="http://schemas.microsoft.com/office/drawing/2014/main" val="2955397287"/>
                    </a:ext>
                  </a:extLst>
                </a:gridCol>
                <a:gridCol w="658368">
                  <a:extLst>
                    <a:ext uri="{9D8B030D-6E8A-4147-A177-3AD203B41FA5}">
                      <a16:colId xmlns:a16="http://schemas.microsoft.com/office/drawing/2014/main" val="2063087572"/>
                    </a:ext>
                  </a:extLst>
                </a:gridCol>
                <a:gridCol w="658368">
                  <a:extLst>
                    <a:ext uri="{9D8B030D-6E8A-4147-A177-3AD203B41FA5}">
                      <a16:colId xmlns:a16="http://schemas.microsoft.com/office/drawing/2014/main" val="1030060132"/>
                    </a:ext>
                  </a:extLst>
                </a:gridCol>
                <a:gridCol w="658368">
                  <a:extLst>
                    <a:ext uri="{9D8B030D-6E8A-4147-A177-3AD203B41FA5}">
                      <a16:colId xmlns:a16="http://schemas.microsoft.com/office/drawing/2014/main" val="1730418079"/>
                    </a:ext>
                  </a:extLst>
                </a:gridCol>
                <a:gridCol w="658368">
                  <a:extLst>
                    <a:ext uri="{9D8B030D-6E8A-4147-A177-3AD203B41FA5}">
                      <a16:colId xmlns:a16="http://schemas.microsoft.com/office/drawing/2014/main" val="3101173844"/>
                    </a:ext>
                  </a:extLst>
                </a:gridCol>
                <a:gridCol w="658368">
                  <a:extLst>
                    <a:ext uri="{9D8B030D-6E8A-4147-A177-3AD203B41FA5}">
                      <a16:colId xmlns:a16="http://schemas.microsoft.com/office/drawing/2014/main" val="3116947028"/>
                    </a:ext>
                  </a:extLst>
                </a:gridCol>
                <a:gridCol w="658368">
                  <a:extLst>
                    <a:ext uri="{9D8B030D-6E8A-4147-A177-3AD203B41FA5}">
                      <a16:colId xmlns:a16="http://schemas.microsoft.com/office/drawing/2014/main" val="356177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81500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- 2018-07-25 17:00:01 </a:t>
                      </a:r>
                      <a:r>
                        <a:rPr kumimoji="0" lang="en-US" sz="1000" b="0" i="0" u="none" strike="noStrike" kern="1200" cap="none" spc="0" normalizeH="0" baseline="0" noProof="0">
                          <a:ln>
                            <a:noFill/>
                          </a:ln>
                          <a:solidFill>
                            <a:prstClr val="black"/>
                          </a:solidFill>
                          <a:effectLst/>
                          <a:uLnTx/>
                          <a:uFillTx/>
                          <a:latin typeface="+mn-lt"/>
                          <a:ea typeface="+mn-ea"/>
                          <a:cs typeface="+mn-cs"/>
                        </a:rPr>
                        <a:t> 
 ‼️Die Lagerabverkaufs-Schnäppchenjagd ist eröffnet ‼️
Noch bis Ende August gibt es auf die Modelle Ford Fiesta, Ford Galaxy und Ford Kuga bis zu € 8.000,- Rabatt (7.000,- Lagerprämie + € 1.000,- Fordbank-Bonus) 💪   Schau' jetzt bei uns in St. Michael vorbei, unsere Ford-Berater Armin Bauer und Daniel Pausch sind gerne für euch 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58995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- 2018-07-22 11:34:00 </a:t>
                      </a:r>
                      <a:r>
                        <a:rPr kumimoji="0" lang="de-DE" sz="1000" b="0" i="0" u="none" strike="noStrike" kern="1200" cap="none" spc="0" normalizeH="0" baseline="0" noProof="0">
                          <a:ln>
                            <a:noFill/>
                          </a:ln>
                          <a:solidFill>
                            <a:prstClr val="black"/>
                          </a:solidFill>
                          <a:effectLst/>
                          <a:uLnTx/>
                          <a:uFillTx/>
                          <a:latin typeface="+mn-lt"/>
                          <a:ea typeface="+mn-ea"/>
                          <a:cs typeface="+mn-cs"/>
                        </a:rPr>
                        <a:t> 
 Auf der Suche nach einem geprüften, Werkstatt-gepflegten Gebrauchtwagen? 🙂
Dann seid ihr bei uns genau richtig ‼️‼️😉
Christopher Skerlak und Cynthia Pichler haben sich für diesen TOP-ausgestatteten, geprüften Range Rover Evoque in Firenze Red Metallic mit Dach in Schwarz entschieden!
Wie immer wünscht das Team vom Autohaus Strauss und unser Land Rover Verkaufsberater Marcel Hummel eine gute Fahrt und viel Freude mit eurem neuen Evoque!!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32338776"/>
                  </a:ext>
                </a:extLst>
              </a:tr>
            </a:tbl>
          </a:graphicData>
        </a:graphic>
      </p:graphicFrame>
      <p:sp>
        <p:nvSpPr>
          <p:cNvPr id="4" name="Text Placeholder 3">
            <a:extLst>
              <a:ext uri="{FF2B5EF4-FFF2-40B4-BE49-F238E27FC236}">
                <a16:creationId xmlns:a16="http://schemas.microsoft.com/office/drawing/2014/main" id="{DB11697F-3FDF-4CFE-A5B8-66B2ECAA1A8F}"/>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55644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C7F4E-CF75-4E99-928E-AFB9FFF6CB18}"/>
              </a:ext>
            </a:extLst>
          </p:cNvPr>
          <p:cNvSpPr>
            <a:spLocks noGrp="1"/>
          </p:cNvSpPr>
          <p:nvPr>
            <p:ph type="title"/>
          </p:nvPr>
        </p:nvSpPr>
        <p:spPr/>
        <p:txBody>
          <a:bodyPr/>
          <a:lstStyle/>
          <a:p>
            <a:r>
              <a:rPr lang="de-DE"/>
              <a:t>Eigene Beiträge (Postings) | Autohaus Strauss - 2 of 9</a:t>
            </a:r>
            <a:endParaRPr lang="en-US"/>
          </a:p>
        </p:txBody>
      </p:sp>
      <p:graphicFrame>
        <p:nvGraphicFramePr>
          <p:cNvPr id="5" name="Table Placeholder 4">
            <a:extLst>
              <a:ext uri="{FF2B5EF4-FFF2-40B4-BE49-F238E27FC236}">
                <a16:creationId xmlns:a16="http://schemas.microsoft.com/office/drawing/2014/main" id="{8BBF1E6F-7CBB-4B65-A5A4-F3E6F7F79F69}"/>
              </a:ext>
            </a:extLst>
          </p:cNvPr>
          <p:cNvGraphicFramePr>
            <a:graphicFrameLocks noGrp="1"/>
          </p:cNvGraphicFramePr>
          <p:nvPr>
            <p:ph type="tbl" sz="quarter" idx="13"/>
            <p:extLst>
              <p:ext uri="{D42A27DB-BD31-4B8C-83A1-F6EECF244321}">
                <p14:modId xmlns:p14="http://schemas.microsoft.com/office/powerpoint/2010/main" val="2571145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71881362"/>
                    </a:ext>
                  </a:extLst>
                </a:gridCol>
                <a:gridCol w="658368">
                  <a:extLst>
                    <a:ext uri="{9D8B030D-6E8A-4147-A177-3AD203B41FA5}">
                      <a16:colId xmlns:a16="http://schemas.microsoft.com/office/drawing/2014/main" val="1370907622"/>
                    </a:ext>
                  </a:extLst>
                </a:gridCol>
                <a:gridCol w="658368">
                  <a:extLst>
                    <a:ext uri="{9D8B030D-6E8A-4147-A177-3AD203B41FA5}">
                      <a16:colId xmlns:a16="http://schemas.microsoft.com/office/drawing/2014/main" val="4188636597"/>
                    </a:ext>
                  </a:extLst>
                </a:gridCol>
                <a:gridCol w="658368">
                  <a:extLst>
                    <a:ext uri="{9D8B030D-6E8A-4147-A177-3AD203B41FA5}">
                      <a16:colId xmlns:a16="http://schemas.microsoft.com/office/drawing/2014/main" val="498138056"/>
                    </a:ext>
                  </a:extLst>
                </a:gridCol>
                <a:gridCol w="658368">
                  <a:extLst>
                    <a:ext uri="{9D8B030D-6E8A-4147-A177-3AD203B41FA5}">
                      <a16:colId xmlns:a16="http://schemas.microsoft.com/office/drawing/2014/main" val="583542727"/>
                    </a:ext>
                  </a:extLst>
                </a:gridCol>
                <a:gridCol w="658368">
                  <a:extLst>
                    <a:ext uri="{9D8B030D-6E8A-4147-A177-3AD203B41FA5}">
                      <a16:colId xmlns:a16="http://schemas.microsoft.com/office/drawing/2014/main" val="2216314283"/>
                    </a:ext>
                  </a:extLst>
                </a:gridCol>
                <a:gridCol w="658368">
                  <a:extLst>
                    <a:ext uri="{9D8B030D-6E8A-4147-A177-3AD203B41FA5}">
                      <a16:colId xmlns:a16="http://schemas.microsoft.com/office/drawing/2014/main" val="2694095585"/>
                    </a:ext>
                  </a:extLst>
                </a:gridCol>
                <a:gridCol w="658368">
                  <a:extLst>
                    <a:ext uri="{9D8B030D-6E8A-4147-A177-3AD203B41FA5}">
                      <a16:colId xmlns:a16="http://schemas.microsoft.com/office/drawing/2014/main" val="1678136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22119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- 2018-07-21 11:22:48 </a:t>
                      </a:r>
                      <a:r>
                        <a:rPr kumimoji="0" lang="de-DE" sz="1000" b="0" i="0" u="none" strike="noStrike" kern="1200" cap="none" spc="0" normalizeH="0" baseline="0" noProof="0">
                          <a:ln>
                            <a:noFill/>
                          </a:ln>
                          <a:solidFill>
                            <a:prstClr val="black"/>
                          </a:solidFill>
                          <a:effectLst/>
                          <a:uLnTx/>
                          <a:uFillTx/>
                          <a:latin typeface="+mn-lt"/>
                          <a:ea typeface="+mn-ea"/>
                          <a:cs typeface="+mn-cs"/>
                        </a:rPr>
                        <a:t> 
 Dieser Ford Transit Custom mit Kühlwagenumbau ist der ideale Begleiter der Firma Salate Ritter - Veredelung von Salat und Gemüse, mit Inhaberin Margot Ritter! 😁🥕🌶️🌽🥗
So kommen die verschiedenen Salate der Firma Ritter auch an heißen Tagen immer frisch gekühlt bei den Kunden an! ☀️❄️
Unser Verkaufsberater Armin Bauer und das Team vom Autohaus Strauss wünscht viel Freude mit dem neuen Firmenmitglied und eine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57656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- 2018-07-20 14:46:29 </a:t>
                      </a:r>
                      <a:r>
                        <a:rPr kumimoji="0" lang="de-DE" sz="1000" b="0" i="0" u="none" strike="noStrike" kern="1200" cap="none" spc="0" normalizeH="0" baseline="0" noProof="0">
                          <a:ln>
                            <a:noFill/>
                          </a:ln>
                          <a:solidFill>
                            <a:prstClr val="black"/>
                          </a:solidFill>
                          <a:effectLst/>
                          <a:uLnTx/>
                          <a:uFillTx/>
                          <a:latin typeface="+mn-lt"/>
                          <a:ea typeface="+mn-ea"/>
                          <a:cs typeface="+mn-cs"/>
                        </a:rPr>
                        <a:t> 
 Armin Bauer übergibt Emmerich Jandrisits seinen neuen Ford Ranger XL mit Doppelkabine und 160PS! 😁👍
Wir wünschen wie immer viel Freude mit dem neuen Ranger und eine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61345888"/>
                  </a:ext>
                </a:extLst>
              </a:tr>
            </a:tbl>
          </a:graphicData>
        </a:graphic>
      </p:graphicFrame>
      <p:sp>
        <p:nvSpPr>
          <p:cNvPr id="4" name="Text Placeholder 3">
            <a:extLst>
              <a:ext uri="{FF2B5EF4-FFF2-40B4-BE49-F238E27FC236}">
                <a16:creationId xmlns:a16="http://schemas.microsoft.com/office/drawing/2014/main" id="{EDF09534-F431-4AE1-9A9B-CC388B762A2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792521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99FAB-74C8-4078-9EB9-741DFD4EDEEE}"/>
              </a:ext>
            </a:extLst>
          </p:cNvPr>
          <p:cNvSpPr>
            <a:spLocks noGrp="1"/>
          </p:cNvSpPr>
          <p:nvPr>
            <p:ph type="title"/>
          </p:nvPr>
        </p:nvSpPr>
        <p:spPr/>
        <p:txBody>
          <a:bodyPr/>
          <a:lstStyle/>
          <a:p>
            <a:r>
              <a:rPr lang="de-DE"/>
              <a:t>Eigene Beiträge (Postings) | Autohaus Strauss - 3 of 9</a:t>
            </a:r>
            <a:endParaRPr lang="en-US"/>
          </a:p>
        </p:txBody>
      </p:sp>
      <p:graphicFrame>
        <p:nvGraphicFramePr>
          <p:cNvPr id="5" name="Table Placeholder 4">
            <a:extLst>
              <a:ext uri="{FF2B5EF4-FFF2-40B4-BE49-F238E27FC236}">
                <a16:creationId xmlns:a16="http://schemas.microsoft.com/office/drawing/2014/main" id="{4318726E-5073-471A-84A5-734A5C3939A1}"/>
              </a:ext>
            </a:extLst>
          </p:cNvPr>
          <p:cNvGraphicFramePr>
            <a:graphicFrameLocks noGrp="1"/>
          </p:cNvGraphicFramePr>
          <p:nvPr>
            <p:ph type="tbl" sz="quarter" idx="13"/>
            <p:extLst>
              <p:ext uri="{D42A27DB-BD31-4B8C-83A1-F6EECF244321}">
                <p14:modId xmlns:p14="http://schemas.microsoft.com/office/powerpoint/2010/main" val="3122296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33857014"/>
                    </a:ext>
                  </a:extLst>
                </a:gridCol>
                <a:gridCol w="658368">
                  <a:extLst>
                    <a:ext uri="{9D8B030D-6E8A-4147-A177-3AD203B41FA5}">
                      <a16:colId xmlns:a16="http://schemas.microsoft.com/office/drawing/2014/main" val="786143638"/>
                    </a:ext>
                  </a:extLst>
                </a:gridCol>
                <a:gridCol w="658368">
                  <a:extLst>
                    <a:ext uri="{9D8B030D-6E8A-4147-A177-3AD203B41FA5}">
                      <a16:colId xmlns:a16="http://schemas.microsoft.com/office/drawing/2014/main" val="4038726716"/>
                    </a:ext>
                  </a:extLst>
                </a:gridCol>
                <a:gridCol w="658368">
                  <a:extLst>
                    <a:ext uri="{9D8B030D-6E8A-4147-A177-3AD203B41FA5}">
                      <a16:colId xmlns:a16="http://schemas.microsoft.com/office/drawing/2014/main" val="3842366498"/>
                    </a:ext>
                  </a:extLst>
                </a:gridCol>
                <a:gridCol w="658368">
                  <a:extLst>
                    <a:ext uri="{9D8B030D-6E8A-4147-A177-3AD203B41FA5}">
                      <a16:colId xmlns:a16="http://schemas.microsoft.com/office/drawing/2014/main" val="314028722"/>
                    </a:ext>
                  </a:extLst>
                </a:gridCol>
                <a:gridCol w="658368">
                  <a:extLst>
                    <a:ext uri="{9D8B030D-6E8A-4147-A177-3AD203B41FA5}">
                      <a16:colId xmlns:a16="http://schemas.microsoft.com/office/drawing/2014/main" val="1860234823"/>
                    </a:ext>
                  </a:extLst>
                </a:gridCol>
                <a:gridCol w="658368">
                  <a:extLst>
                    <a:ext uri="{9D8B030D-6E8A-4147-A177-3AD203B41FA5}">
                      <a16:colId xmlns:a16="http://schemas.microsoft.com/office/drawing/2014/main" val="2823939938"/>
                    </a:ext>
                  </a:extLst>
                </a:gridCol>
                <a:gridCol w="658368">
                  <a:extLst>
                    <a:ext uri="{9D8B030D-6E8A-4147-A177-3AD203B41FA5}">
                      <a16:colId xmlns:a16="http://schemas.microsoft.com/office/drawing/2014/main" val="3526190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1147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- 2018-07-19 11:46:15 </a:t>
                      </a:r>
                      <a:r>
                        <a:rPr kumimoji="0" lang="en-US" sz="1000" b="0" i="0" u="none" strike="noStrike" kern="1200" cap="none" spc="0" normalizeH="0" baseline="0" noProof="0">
                          <a:ln>
                            <a:noFill/>
                          </a:ln>
                          <a:solidFill>
                            <a:prstClr val="black"/>
                          </a:solidFill>
                          <a:effectLst/>
                          <a:uLnTx/>
                          <a:uFillTx/>
                          <a:latin typeface="+mn-lt"/>
                          <a:ea typeface="+mn-ea"/>
                          <a:cs typeface="+mn-cs"/>
                        </a:rPr>
                        <a:t> 
 Auch unsere Vorführer können sich sehen lassen..  😎✌️
Wie der neue Ford Fiesta Titanium von Martin Knar mit 100PS, Premium-Audiosystem inkl. Ford SYNC und B&amp;O-Play, Sicht Paket, getönten Seitenscheiben uvm., den er zu einem super Preis erworben hat!! 😁👍
Lieber Martin, wir wünschen dir viel Freude mit deinem neuen Fiesta und eine gute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94487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- 2018-07-18 14:18:02 </a:t>
                      </a:r>
                      <a:r>
                        <a:rPr kumimoji="0" lang="de-DE" sz="1000" b="0" i="0" u="none" strike="noStrike" kern="1200" cap="none" spc="0" normalizeH="0" baseline="0" noProof="0">
                          <a:ln>
                            <a:noFill/>
                          </a:ln>
                          <a:solidFill>
                            <a:prstClr val="black"/>
                          </a:solidFill>
                          <a:effectLst/>
                          <a:uLnTx/>
                          <a:uFillTx/>
                          <a:latin typeface="+mn-lt"/>
                          <a:ea typeface="+mn-ea"/>
                          <a:cs typeface="+mn-cs"/>
                        </a:rPr>
                        <a:t> 
 Spontankäufe sind die besten Entscheidungen! 😁✌️
Frau Schön Andrea, Tante von unserem Verkäufer Armin Bauer, nutzte ihre Urlaubstage im Burgenland für den spontanen Kauf eines neuen Ford Fiesta Active Colour-Line in der Sommerfarbe Sika Gelb Metallic mit einer Ausstattung, die keine Wünsche offen lässt! 😎👍
Liebe Andrea, viel Freude mit deinem neuen Fiesta Active, eine gute Fahrt und noch einen schönen Urlaub!!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9872535"/>
                  </a:ext>
                </a:extLst>
              </a:tr>
            </a:tbl>
          </a:graphicData>
        </a:graphic>
      </p:graphicFrame>
      <p:sp>
        <p:nvSpPr>
          <p:cNvPr id="4" name="Text Placeholder 3">
            <a:extLst>
              <a:ext uri="{FF2B5EF4-FFF2-40B4-BE49-F238E27FC236}">
                <a16:creationId xmlns:a16="http://schemas.microsoft.com/office/drawing/2014/main" id="{D8122CA6-5B2E-4904-9F5A-E7DD33477E8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477051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7A9E8-0D8A-4CC9-B5C9-9EAA3A414AB7}"/>
              </a:ext>
            </a:extLst>
          </p:cNvPr>
          <p:cNvSpPr>
            <a:spLocks noGrp="1"/>
          </p:cNvSpPr>
          <p:nvPr>
            <p:ph type="title"/>
          </p:nvPr>
        </p:nvSpPr>
        <p:spPr/>
        <p:txBody>
          <a:bodyPr/>
          <a:lstStyle/>
          <a:p>
            <a:r>
              <a:rPr lang="de-DE"/>
              <a:t>Eigene Beiträge (Postings) | Autohaus Strauss - 4 of 9</a:t>
            </a:r>
            <a:endParaRPr lang="en-US"/>
          </a:p>
        </p:txBody>
      </p:sp>
      <p:graphicFrame>
        <p:nvGraphicFramePr>
          <p:cNvPr id="5" name="Table Placeholder 4">
            <a:extLst>
              <a:ext uri="{FF2B5EF4-FFF2-40B4-BE49-F238E27FC236}">
                <a16:creationId xmlns:a16="http://schemas.microsoft.com/office/drawing/2014/main" id="{8E080DA1-B3B7-4C33-A8BD-CC873D320F26}"/>
              </a:ext>
            </a:extLst>
          </p:cNvPr>
          <p:cNvGraphicFramePr>
            <a:graphicFrameLocks noGrp="1"/>
          </p:cNvGraphicFramePr>
          <p:nvPr>
            <p:ph type="tbl" sz="quarter" idx="13"/>
            <p:extLst>
              <p:ext uri="{D42A27DB-BD31-4B8C-83A1-F6EECF244321}">
                <p14:modId xmlns:p14="http://schemas.microsoft.com/office/powerpoint/2010/main" val="596542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96297157"/>
                    </a:ext>
                  </a:extLst>
                </a:gridCol>
                <a:gridCol w="658368">
                  <a:extLst>
                    <a:ext uri="{9D8B030D-6E8A-4147-A177-3AD203B41FA5}">
                      <a16:colId xmlns:a16="http://schemas.microsoft.com/office/drawing/2014/main" val="1007512524"/>
                    </a:ext>
                  </a:extLst>
                </a:gridCol>
                <a:gridCol w="658368">
                  <a:extLst>
                    <a:ext uri="{9D8B030D-6E8A-4147-A177-3AD203B41FA5}">
                      <a16:colId xmlns:a16="http://schemas.microsoft.com/office/drawing/2014/main" val="1731073002"/>
                    </a:ext>
                  </a:extLst>
                </a:gridCol>
                <a:gridCol w="658368">
                  <a:extLst>
                    <a:ext uri="{9D8B030D-6E8A-4147-A177-3AD203B41FA5}">
                      <a16:colId xmlns:a16="http://schemas.microsoft.com/office/drawing/2014/main" val="7172412"/>
                    </a:ext>
                  </a:extLst>
                </a:gridCol>
                <a:gridCol w="658368">
                  <a:extLst>
                    <a:ext uri="{9D8B030D-6E8A-4147-A177-3AD203B41FA5}">
                      <a16:colId xmlns:a16="http://schemas.microsoft.com/office/drawing/2014/main" val="2072326957"/>
                    </a:ext>
                  </a:extLst>
                </a:gridCol>
                <a:gridCol w="658368">
                  <a:extLst>
                    <a:ext uri="{9D8B030D-6E8A-4147-A177-3AD203B41FA5}">
                      <a16:colId xmlns:a16="http://schemas.microsoft.com/office/drawing/2014/main" val="3561833952"/>
                    </a:ext>
                  </a:extLst>
                </a:gridCol>
                <a:gridCol w="658368">
                  <a:extLst>
                    <a:ext uri="{9D8B030D-6E8A-4147-A177-3AD203B41FA5}">
                      <a16:colId xmlns:a16="http://schemas.microsoft.com/office/drawing/2014/main" val="3348758698"/>
                    </a:ext>
                  </a:extLst>
                </a:gridCol>
                <a:gridCol w="658368">
                  <a:extLst>
                    <a:ext uri="{9D8B030D-6E8A-4147-A177-3AD203B41FA5}">
                      <a16:colId xmlns:a16="http://schemas.microsoft.com/office/drawing/2014/main" val="2569256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37309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- 2018-07-16 12:26:00 </a:t>
                      </a:r>
                      <a:r>
                        <a:rPr kumimoji="0" lang="en-US" sz="1000" b="0" i="0" u="none" strike="noStrike" kern="1200" cap="none" spc="0" normalizeH="0" baseline="0" noProof="0">
                          <a:ln>
                            <a:noFill/>
                          </a:ln>
                          <a:solidFill>
                            <a:prstClr val="black"/>
                          </a:solidFill>
                          <a:effectLst/>
                          <a:uLnTx/>
                          <a:uFillTx/>
                          <a:latin typeface="+mn-lt"/>
                          <a:ea typeface="+mn-ea"/>
                          <a:cs typeface="+mn-cs"/>
                        </a:rPr>
                        <a:t> 
 Leichtmetallräder in "Absolute Black", 120PS, ST-Line Paket, Winter Paket, Ford Navi, Rückfahrkamera uvm., verpackt in einem sportlichen und eleganten Ford Kuga in Iridium Schwarz Metallic! 😎👍
Lieber Ronald Horvath, Armin Bauer und das Team vom Autohaus Strauss wünscht eine gute Fahrt und viel Freude mit deinem neuen KUGA!!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59007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- 2018-07-14 10:30:00 </a:t>
                      </a:r>
                      <a:r>
                        <a:rPr kumimoji="0" lang="en-US" sz="1000" b="0" i="0" u="none" strike="noStrike" kern="1200" cap="none" spc="0" normalizeH="0" baseline="0" noProof="0">
                          <a:ln>
                            <a:noFill/>
                          </a:ln>
                          <a:solidFill>
                            <a:prstClr val="black"/>
                          </a:solidFill>
                          <a:effectLst/>
                          <a:uLnTx/>
                          <a:uFillTx/>
                          <a:latin typeface="+mn-lt"/>
                          <a:ea typeface="+mn-ea"/>
                          <a:cs typeface="+mn-cs"/>
                        </a:rPr>
                        <a:t> 
 Seid ihr bereit für den nächsten Urlaubs- oder Städtetrip? 😎🏝️
Dieser wunderschöne Range Rover Evoque in Corris Grey wäre jedenfalls schon start- und abholbereit! 😉😁
Dein Preis 👉 € 43.500,-
Leasingrate € 284,- bei einer Anzahlung von € 10.000,-, Restwert € 25.900,-
Einfach bei uns im Autohaus vorbeischauen und bis dahin, wünschen wir euch wieder ein schönes Wochenende! ☀️😊 mit Marcel Hummel, Daniel Pausch, Armin Bauer, Sebastian Kirisits!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34944023"/>
                  </a:ext>
                </a:extLst>
              </a:tr>
            </a:tbl>
          </a:graphicData>
        </a:graphic>
      </p:graphicFrame>
      <p:sp>
        <p:nvSpPr>
          <p:cNvPr id="4" name="Text Placeholder 3">
            <a:extLst>
              <a:ext uri="{FF2B5EF4-FFF2-40B4-BE49-F238E27FC236}">
                <a16:creationId xmlns:a16="http://schemas.microsoft.com/office/drawing/2014/main" id="{5B02797B-D83B-4548-A844-B6CF80BA4F9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597100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F55B4-612C-4F8E-B82D-F8EACFB1E633}"/>
              </a:ext>
            </a:extLst>
          </p:cNvPr>
          <p:cNvSpPr>
            <a:spLocks noGrp="1"/>
          </p:cNvSpPr>
          <p:nvPr>
            <p:ph type="title"/>
          </p:nvPr>
        </p:nvSpPr>
        <p:spPr/>
        <p:txBody>
          <a:bodyPr/>
          <a:lstStyle/>
          <a:p>
            <a:r>
              <a:rPr lang="de-DE"/>
              <a:t>Eigene Beiträge (Postings) | Autohaus Strauss - 5 of 9</a:t>
            </a:r>
            <a:endParaRPr lang="en-US"/>
          </a:p>
        </p:txBody>
      </p:sp>
      <p:graphicFrame>
        <p:nvGraphicFramePr>
          <p:cNvPr id="5" name="Table Placeholder 4">
            <a:extLst>
              <a:ext uri="{FF2B5EF4-FFF2-40B4-BE49-F238E27FC236}">
                <a16:creationId xmlns:a16="http://schemas.microsoft.com/office/drawing/2014/main" id="{06CD1F55-6498-4CDC-9AFD-05EC9B278FAB}"/>
              </a:ext>
            </a:extLst>
          </p:cNvPr>
          <p:cNvGraphicFramePr>
            <a:graphicFrameLocks noGrp="1"/>
          </p:cNvGraphicFramePr>
          <p:nvPr>
            <p:ph type="tbl" sz="quarter" idx="13"/>
            <p:extLst>
              <p:ext uri="{D42A27DB-BD31-4B8C-83A1-F6EECF244321}">
                <p14:modId xmlns:p14="http://schemas.microsoft.com/office/powerpoint/2010/main" val="4218737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18308163"/>
                    </a:ext>
                  </a:extLst>
                </a:gridCol>
                <a:gridCol w="658368">
                  <a:extLst>
                    <a:ext uri="{9D8B030D-6E8A-4147-A177-3AD203B41FA5}">
                      <a16:colId xmlns:a16="http://schemas.microsoft.com/office/drawing/2014/main" val="302351913"/>
                    </a:ext>
                  </a:extLst>
                </a:gridCol>
                <a:gridCol w="658368">
                  <a:extLst>
                    <a:ext uri="{9D8B030D-6E8A-4147-A177-3AD203B41FA5}">
                      <a16:colId xmlns:a16="http://schemas.microsoft.com/office/drawing/2014/main" val="569508130"/>
                    </a:ext>
                  </a:extLst>
                </a:gridCol>
                <a:gridCol w="658368">
                  <a:extLst>
                    <a:ext uri="{9D8B030D-6E8A-4147-A177-3AD203B41FA5}">
                      <a16:colId xmlns:a16="http://schemas.microsoft.com/office/drawing/2014/main" val="646205848"/>
                    </a:ext>
                  </a:extLst>
                </a:gridCol>
                <a:gridCol w="658368">
                  <a:extLst>
                    <a:ext uri="{9D8B030D-6E8A-4147-A177-3AD203B41FA5}">
                      <a16:colId xmlns:a16="http://schemas.microsoft.com/office/drawing/2014/main" val="32801818"/>
                    </a:ext>
                  </a:extLst>
                </a:gridCol>
                <a:gridCol w="658368">
                  <a:extLst>
                    <a:ext uri="{9D8B030D-6E8A-4147-A177-3AD203B41FA5}">
                      <a16:colId xmlns:a16="http://schemas.microsoft.com/office/drawing/2014/main" val="4133583866"/>
                    </a:ext>
                  </a:extLst>
                </a:gridCol>
                <a:gridCol w="658368">
                  <a:extLst>
                    <a:ext uri="{9D8B030D-6E8A-4147-A177-3AD203B41FA5}">
                      <a16:colId xmlns:a16="http://schemas.microsoft.com/office/drawing/2014/main" val="2564540695"/>
                    </a:ext>
                  </a:extLst>
                </a:gridCol>
                <a:gridCol w="658368">
                  <a:extLst>
                    <a:ext uri="{9D8B030D-6E8A-4147-A177-3AD203B41FA5}">
                      <a16:colId xmlns:a16="http://schemas.microsoft.com/office/drawing/2014/main" val="2663872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24905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- 2018-07-13 16:42:04 </a:t>
                      </a:r>
                      <a:r>
                        <a:rPr kumimoji="0" lang="en-US" sz="1000" b="0" i="0" u="none" strike="noStrike" kern="1200" cap="none" spc="0" normalizeH="0" baseline="0" noProof="0">
                          <a:ln>
                            <a:noFill/>
                          </a:ln>
                          <a:solidFill>
                            <a:prstClr val="black"/>
                          </a:solidFill>
                          <a:effectLst/>
                          <a:uLnTx/>
                          <a:uFillTx/>
                          <a:latin typeface="+mn-lt"/>
                          <a:ea typeface="+mn-ea"/>
                          <a:cs typeface="+mn-cs"/>
                        </a:rPr>
                        <a:t> 
 Unser Ford Verkaufsberater Armin Bauer übergibt Stefan Höchtl seinen neuen Ford EcoSport Titanium in Magnetic Grau Metallic! 😁👍
Das Team vom Autohaus Strauss wünscht viel Freude mit dem neuen EcoSport und eine gute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03165883"/>
                  </a:ext>
                </a:extLst>
              </a:tr>
            </a:tbl>
          </a:graphicData>
        </a:graphic>
      </p:graphicFrame>
      <p:sp>
        <p:nvSpPr>
          <p:cNvPr id="4" name="Text Placeholder 3">
            <a:extLst>
              <a:ext uri="{FF2B5EF4-FFF2-40B4-BE49-F238E27FC236}">
                <a16:creationId xmlns:a16="http://schemas.microsoft.com/office/drawing/2014/main" id="{4DA2A0D6-B3A7-40EC-B619-4CBF9A29F4A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437779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62511-C9A1-4FF5-911B-F982C8078DA2}"/>
              </a:ext>
            </a:extLst>
          </p:cNvPr>
          <p:cNvSpPr>
            <a:spLocks noGrp="1"/>
          </p:cNvSpPr>
          <p:nvPr>
            <p:ph type="title"/>
          </p:nvPr>
        </p:nvSpPr>
        <p:spPr/>
        <p:txBody>
          <a:bodyPr/>
          <a:lstStyle/>
          <a:p>
            <a:r>
              <a:rPr lang="de-DE"/>
              <a:t>Eigene Beiträge (Postings) | Autohaus Strauss - 6 of 9</a:t>
            </a:r>
            <a:endParaRPr lang="en-US"/>
          </a:p>
        </p:txBody>
      </p:sp>
      <p:graphicFrame>
        <p:nvGraphicFramePr>
          <p:cNvPr id="5" name="Table Placeholder 4">
            <a:extLst>
              <a:ext uri="{FF2B5EF4-FFF2-40B4-BE49-F238E27FC236}">
                <a16:creationId xmlns:a16="http://schemas.microsoft.com/office/drawing/2014/main" id="{6980F7DE-4885-46AC-A9C4-9D6D24EB8AA1}"/>
              </a:ext>
            </a:extLst>
          </p:cNvPr>
          <p:cNvGraphicFramePr>
            <a:graphicFrameLocks noGrp="1"/>
          </p:cNvGraphicFramePr>
          <p:nvPr>
            <p:ph type="tbl" sz="quarter" idx="13"/>
            <p:extLst>
              <p:ext uri="{D42A27DB-BD31-4B8C-83A1-F6EECF244321}">
                <p14:modId xmlns:p14="http://schemas.microsoft.com/office/powerpoint/2010/main" val="3294274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43652333"/>
                    </a:ext>
                  </a:extLst>
                </a:gridCol>
                <a:gridCol w="658368">
                  <a:extLst>
                    <a:ext uri="{9D8B030D-6E8A-4147-A177-3AD203B41FA5}">
                      <a16:colId xmlns:a16="http://schemas.microsoft.com/office/drawing/2014/main" val="181906486"/>
                    </a:ext>
                  </a:extLst>
                </a:gridCol>
                <a:gridCol w="658368">
                  <a:extLst>
                    <a:ext uri="{9D8B030D-6E8A-4147-A177-3AD203B41FA5}">
                      <a16:colId xmlns:a16="http://schemas.microsoft.com/office/drawing/2014/main" val="2504881656"/>
                    </a:ext>
                  </a:extLst>
                </a:gridCol>
                <a:gridCol w="658368">
                  <a:extLst>
                    <a:ext uri="{9D8B030D-6E8A-4147-A177-3AD203B41FA5}">
                      <a16:colId xmlns:a16="http://schemas.microsoft.com/office/drawing/2014/main" val="4065948734"/>
                    </a:ext>
                  </a:extLst>
                </a:gridCol>
                <a:gridCol w="658368">
                  <a:extLst>
                    <a:ext uri="{9D8B030D-6E8A-4147-A177-3AD203B41FA5}">
                      <a16:colId xmlns:a16="http://schemas.microsoft.com/office/drawing/2014/main" val="2457519409"/>
                    </a:ext>
                  </a:extLst>
                </a:gridCol>
                <a:gridCol w="658368">
                  <a:extLst>
                    <a:ext uri="{9D8B030D-6E8A-4147-A177-3AD203B41FA5}">
                      <a16:colId xmlns:a16="http://schemas.microsoft.com/office/drawing/2014/main" val="2603388289"/>
                    </a:ext>
                  </a:extLst>
                </a:gridCol>
                <a:gridCol w="658368">
                  <a:extLst>
                    <a:ext uri="{9D8B030D-6E8A-4147-A177-3AD203B41FA5}">
                      <a16:colId xmlns:a16="http://schemas.microsoft.com/office/drawing/2014/main" val="1222664169"/>
                    </a:ext>
                  </a:extLst>
                </a:gridCol>
                <a:gridCol w="658368">
                  <a:extLst>
                    <a:ext uri="{9D8B030D-6E8A-4147-A177-3AD203B41FA5}">
                      <a16:colId xmlns:a16="http://schemas.microsoft.com/office/drawing/2014/main" val="1301340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8931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- 2018-07-11 16:05:00 </a:t>
                      </a:r>
                      <a:r>
                        <a:rPr kumimoji="0" lang="de-DE" sz="1000" b="0" i="0" u="none" strike="noStrike" kern="1200" cap="none" spc="0" normalizeH="0" baseline="0" noProof="0">
                          <a:ln>
                            <a:noFill/>
                          </a:ln>
                          <a:solidFill>
                            <a:prstClr val="black"/>
                          </a:solidFill>
                          <a:effectLst/>
                          <a:uLnTx/>
                          <a:uFillTx/>
                          <a:latin typeface="+mn-lt"/>
                          <a:ea typeface="+mn-ea"/>
                          <a:cs typeface="+mn-cs"/>
                        </a:rPr>
                        <a:t> 
 ‼️ Teilen, teilen, teilen ‼️
Wir suchen Verstärkung im Bereich Neuwagen Disposition!👩‍💻👨‍💻
➡️ Bist du ein/e frisch gebackene/r HAK- oder AHS Absolvent/in oder hast du schon Berufserfahrung gesammelt?
➡️ Bringst du ausgezeichnete Computerkenntnisse mit, bist du engagiert, motiviert und hast Lust die Automobilbranche von Ford und Land Rover kennen zu lernen? 
➡️ Hast du ein sicheres und freundliches Auftreten, gute Englischkenntnisse, Teamgeist und Einsatzbereitschaft?
Zu deinen Aufgaben zählen die Planung und Koordination des Fahrzeug-Lagerbestandes, die Bestellung der Neuwagen der Marken Ford und Land Rover,  Fakturierung und Verwaltung der Neuwagen, Überprüfung von Kaufverträgen, administrative Tätigkeiten, uvm..
Auf dich wartet ein angenehmes Betriebsklima, ein abwechslungsreicher Tätigkeitsbereich und super Arbeitszeiten! (Arbeitszeit: 38,5 Stunden pro Woche)
Fühlst du dich angesprochen? 😉
Dann schick uns deine Bewerbung samt Lebenslauf und Foto an verwaltung@strauss-au...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35489469"/>
                  </a:ext>
                </a:extLst>
              </a:tr>
            </a:tbl>
          </a:graphicData>
        </a:graphic>
      </p:graphicFrame>
      <p:sp>
        <p:nvSpPr>
          <p:cNvPr id="4" name="Text Placeholder 3">
            <a:extLst>
              <a:ext uri="{FF2B5EF4-FFF2-40B4-BE49-F238E27FC236}">
                <a16:creationId xmlns:a16="http://schemas.microsoft.com/office/drawing/2014/main" id="{7EDC86EC-0A5F-4F03-8B0B-8B1691587926}"/>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099923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E3FE4-2CD8-4B6C-AF2A-A2619BF49A28}"/>
              </a:ext>
            </a:extLst>
          </p:cNvPr>
          <p:cNvSpPr>
            <a:spLocks noGrp="1"/>
          </p:cNvSpPr>
          <p:nvPr>
            <p:ph type="title"/>
          </p:nvPr>
        </p:nvSpPr>
        <p:spPr/>
        <p:txBody>
          <a:bodyPr/>
          <a:lstStyle/>
          <a:p>
            <a:r>
              <a:rPr lang="de-DE"/>
              <a:t>Eigene Beiträge (Postings) | Autohaus Strauss - 7 of 9</a:t>
            </a:r>
            <a:endParaRPr lang="en-US"/>
          </a:p>
        </p:txBody>
      </p:sp>
      <p:graphicFrame>
        <p:nvGraphicFramePr>
          <p:cNvPr id="5" name="Table Placeholder 4">
            <a:extLst>
              <a:ext uri="{FF2B5EF4-FFF2-40B4-BE49-F238E27FC236}">
                <a16:creationId xmlns:a16="http://schemas.microsoft.com/office/drawing/2014/main" id="{AFADB142-E791-4D7C-8A56-0045098022F0}"/>
              </a:ext>
            </a:extLst>
          </p:cNvPr>
          <p:cNvGraphicFramePr>
            <a:graphicFrameLocks noGrp="1"/>
          </p:cNvGraphicFramePr>
          <p:nvPr>
            <p:ph type="tbl" sz="quarter" idx="13"/>
            <p:extLst>
              <p:ext uri="{D42A27DB-BD31-4B8C-83A1-F6EECF244321}">
                <p14:modId xmlns:p14="http://schemas.microsoft.com/office/powerpoint/2010/main" val="777973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68978742"/>
                    </a:ext>
                  </a:extLst>
                </a:gridCol>
                <a:gridCol w="658368">
                  <a:extLst>
                    <a:ext uri="{9D8B030D-6E8A-4147-A177-3AD203B41FA5}">
                      <a16:colId xmlns:a16="http://schemas.microsoft.com/office/drawing/2014/main" val="189152770"/>
                    </a:ext>
                  </a:extLst>
                </a:gridCol>
                <a:gridCol w="658368">
                  <a:extLst>
                    <a:ext uri="{9D8B030D-6E8A-4147-A177-3AD203B41FA5}">
                      <a16:colId xmlns:a16="http://schemas.microsoft.com/office/drawing/2014/main" val="2440309189"/>
                    </a:ext>
                  </a:extLst>
                </a:gridCol>
                <a:gridCol w="658368">
                  <a:extLst>
                    <a:ext uri="{9D8B030D-6E8A-4147-A177-3AD203B41FA5}">
                      <a16:colId xmlns:a16="http://schemas.microsoft.com/office/drawing/2014/main" val="3196414025"/>
                    </a:ext>
                  </a:extLst>
                </a:gridCol>
                <a:gridCol w="658368">
                  <a:extLst>
                    <a:ext uri="{9D8B030D-6E8A-4147-A177-3AD203B41FA5}">
                      <a16:colId xmlns:a16="http://schemas.microsoft.com/office/drawing/2014/main" val="3335659253"/>
                    </a:ext>
                  </a:extLst>
                </a:gridCol>
                <a:gridCol w="658368">
                  <a:extLst>
                    <a:ext uri="{9D8B030D-6E8A-4147-A177-3AD203B41FA5}">
                      <a16:colId xmlns:a16="http://schemas.microsoft.com/office/drawing/2014/main" val="2289889859"/>
                    </a:ext>
                  </a:extLst>
                </a:gridCol>
                <a:gridCol w="658368">
                  <a:extLst>
                    <a:ext uri="{9D8B030D-6E8A-4147-A177-3AD203B41FA5}">
                      <a16:colId xmlns:a16="http://schemas.microsoft.com/office/drawing/2014/main" val="1793779288"/>
                    </a:ext>
                  </a:extLst>
                </a:gridCol>
                <a:gridCol w="658368">
                  <a:extLst>
                    <a:ext uri="{9D8B030D-6E8A-4147-A177-3AD203B41FA5}">
                      <a16:colId xmlns:a16="http://schemas.microsoft.com/office/drawing/2014/main" val="1586750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39524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- 2018-07-07 13:05:00 </a:t>
                      </a:r>
                      <a:r>
                        <a:rPr kumimoji="0" lang="de-DE" sz="1000" b="0" i="0" u="none" strike="noStrike" kern="1200" cap="none" spc="0" normalizeH="0" baseline="0" noProof="0">
                          <a:ln>
                            <a:noFill/>
                          </a:ln>
                          <a:solidFill>
                            <a:prstClr val="black"/>
                          </a:solidFill>
                          <a:effectLst/>
                          <a:uLnTx/>
                          <a:uFillTx/>
                          <a:latin typeface="+mn-lt"/>
                          <a:ea typeface="+mn-ea"/>
                          <a:cs typeface="+mn-cs"/>
                        </a:rPr>
                        <a:t> 
 Mit diesem Discovery Sport könntest du nächste Woche schon in den Urlaub fahren!! 😎🌍🏝️🏕️
Er ist ab sofort verfügbar und genügend Platz für Familie, Freunde und Gepäck ist auf jeden Fall vorhanden! 😁
Dein Preis 👉 € 46.800,-
Leasingrate € 288,61 bei einer Anzahlung von € 14.000,-, Restwert € 25.000,-
Einfach bei uns im Autohaus vorbeischauen und bis dahin, wünschen wir euch ein schönes Wochenende ☀️😊 mit Marcel Hummel, Daniel Pausch, Armin Bauer, Sebastian Kirisits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91187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- 2018-07-06 16:40:15 </a:t>
                      </a:r>
                      <a:r>
                        <a:rPr kumimoji="0" lang="de-DE" sz="1000" b="0" i="0" u="none" strike="noStrike" kern="1200" cap="none" spc="0" normalizeH="0" baseline="0" noProof="0">
                          <a:ln>
                            <a:noFill/>
                          </a:ln>
                          <a:solidFill>
                            <a:prstClr val="black"/>
                          </a:solidFill>
                          <a:effectLst/>
                          <a:uLnTx/>
                          <a:uFillTx/>
                          <a:latin typeface="+mn-lt"/>
                          <a:ea typeface="+mn-ea"/>
                          <a:cs typeface="+mn-cs"/>
                        </a:rPr>
                        <a:t> 
 Die Freude über ihren neuen Ford EcoSport ST-Line in der Spezial-Metallic Lackierung Ruby Rot mit 125PS ist bei Michaela Kainz nicht zu übersehen. 🙂👍
Liebe Michaela, wir wünschen dir weiterhin viel Freude mit deinem neuen EcoSport und vor allem eine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74414695"/>
                  </a:ext>
                </a:extLst>
              </a:tr>
            </a:tbl>
          </a:graphicData>
        </a:graphic>
      </p:graphicFrame>
      <p:sp>
        <p:nvSpPr>
          <p:cNvPr id="4" name="Text Placeholder 3">
            <a:extLst>
              <a:ext uri="{FF2B5EF4-FFF2-40B4-BE49-F238E27FC236}">
                <a16:creationId xmlns:a16="http://schemas.microsoft.com/office/drawing/2014/main" id="{2ADCD6AF-2EC5-4B5A-84C5-C50AC9358C86}"/>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591766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93B28-EEB3-4B18-A120-8AD7A19D2D25}"/>
              </a:ext>
            </a:extLst>
          </p:cNvPr>
          <p:cNvSpPr>
            <a:spLocks noGrp="1"/>
          </p:cNvSpPr>
          <p:nvPr>
            <p:ph type="title"/>
          </p:nvPr>
        </p:nvSpPr>
        <p:spPr/>
        <p:txBody>
          <a:bodyPr/>
          <a:lstStyle/>
          <a:p>
            <a:r>
              <a:rPr lang="de-DE"/>
              <a:t>Eigene Beiträge (Postings) | Autohaus Strauss - 8 of 9</a:t>
            </a:r>
            <a:endParaRPr lang="en-US"/>
          </a:p>
        </p:txBody>
      </p:sp>
      <p:graphicFrame>
        <p:nvGraphicFramePr>
          <p:cNvPr id="5" name="Table Placeholder 4">
            <a:extLst>
              <a:ext uri="{FF2B5EF4-FFF2-40B4-BE49-F238E27FC236}">
                <a16:creationId xmlns:a16="http://schemas.microsoft.com/office/drawing/2014/main" id="{710ADBB2-332D-48C9-85EA-426B28EA725F}"/>
              </a:ext>
            </a:extLst>
          </p:cNvPr>
          <p:cNvGraphicFramePr>
            <a:graphicFrameLocks noGrp="1"/>
          </p:cNvGraphicFramePr>
          <p:nvPr>
            <p:ph type="tbl" sz="quarter" idx="13"/>
            <p:extLst>
              <p:ext uri="{D42A27DB-BD31-4B8C-83A1-F6EECF244321}">
                <p14:modId xmlns:p14="http://schemas.microsoft.com/office/powerpoint/2010/main" val="3186447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81620733"/>
                    </a:ext>
                  </a:extLst>
                </a:gridCol>
                <a:gridCol w="658368">
                  <a:extLst>
                    <a:ext uri="{9D8B030D-6E8A-4147-A177-3AD203B41FA5}">
                      <a16:colId xmlns:a16="http://schemas.microsoft.com/office/drawing/2014/main" val="2778170582"/>
                    </a:ext>
                  </a:extLst>
                </a:gridCol>
                <a:gridCol w="658368">
                  <a:extLst>
                    <a:ext uri="{9D8B030D-6E8A-4147-A177-3AD203B41FA5}">
                      <a16:colId xmlns:a16="http://schemas.microsoft.com/office/drawing/2014/main" val="2271710232"/>
                    </a:ext>
                  </a:extLst>
                </a:gridCol>
                <a:gridCol w="658368">
                  <a:extLst>
                    <a:ext uri="{9D8B030D-6E8A-4147-A177-3AD203B41FA5}">
                      <a16:colId xmlns:a16="http://schemas.microsoft.com/office/drawing/2014/main" val="198411258"/>
                    </a:ext>
                  </a:extLst>
                </a:gridCol>
                <a:gridCol w="658368">
                  <a:extLst>
                    <a:ext uri="{9D8B030D-6E8A-4147-A177-3AD203B41FA5}">
                      <a16:colId xmlns:a16="http://schemas.microsoft.com/office/drawing/2014/main" val="773776909"/>
                    </a:ext>
                  </a:extLst>
                </a:gridCol>
                <a:gridCol w="658368">
                  <a:extLst>
                    <a:ext uri="{9D8B030D-6E8A-4147-A177-3AD203B41FA5}">
                      <a16:colId xmlns:a16="http://schemas.microsoft.com/office/drawing/2014/main" val="284773281"/>
                    </a:ext>
                  </a:extLst>
                </a:gridCol>
                <a:gridCol w="658368">
                  <a:extLst>
                    <a:ext uri="{9D8B030D-6E8A-4147-A177-3AD203B41FA5}">
                      <a16:colId xmlns:a16="http://schemas.microsoft.com/office/drawing/2014/main" val="3715081317"/>
                    </a:ext>
                  </a:extLst>
                </a:gridCol>
                <a:gridCol w="658368">
                  <a:extLst>
                    <a:ext uri="{9D8B030D-6E8A-4147-A177-3AD203B41FA5}">
                      <a16:colId xmlns:a16="http://schemas.microsoft.com/office/drawing/2014/main" val="4034238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83519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- 2018-07-05 11:56:35 </a:t>
                      </a:r>
                      <a:r>
                        <a:rPr kumimoji="0" lang="de-DE" sz="1000" b="0" i="0" u="none" strike="noStrike" kern="1200" cap="none" spc="0" normalizeH="0" baseline="0" noProof="0">
                          <a:ln>
                            <a:noFill/>
                          </a:ln>
                          <a:solidFill>
                            <a:prstClr val="black"/>
                          </a:solidFill>
                          <a:effectLst/>
                          <a:uLnTx/>
                          <a:uFillTx/>
                          <a:latin typeface="+mn-lt"/>
                          <a:ea typeface="+mn-ea"/>
                          <a:cs typeface="+mn-cs"/>
                        </a:rPr>
                        <a:t> 
 Unser KFZ-Techniker Lehrling Manuel Garber holte sich beim Lehrlingswettbewerb des Burgenlandes den 1. Platz und somit den Titel
👉 bester KFZ-Techniker-Lehrling des Burgenlandes! 😁💪👍
Lieber Manuel, wir sind stolz auch dich, gratulieren dir recht herzlich zum Landessieg und wünschen dir viel Glück für die Staatsmeisterschaft in Linz!!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2803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- 2018-07-04 15:13:01 </a:t>
                      </a:r>
                      <a:r>
                        <a:rPr kumimoji="0" lang="en-US" sz="1000" b="0" i="0" u="none" strike="noStrike" kern="1200" cap="none" spc="0" normalizeH="0" baseline="0" noProof="0">
                          <a:ln>
                            <a:noFill/>
                          </a:ln>
                          <a:solidFill>
                            <a:prstClr val="black"/>
                          </a:solidFill>
                          <a:effectLst/>
                          <a:uLnTx/>
                          <a:uFillTx/>
                          <a:latin typeface="+mn-lt"/>
                          <a:ea typeface="+mn-ea"/>
                          <a:cs typeface="+mn-cs"/>
                        </a:rPr>
                        <a:t> 
 Der neue Ford EcoSport mit 125PS in Iridium Schwarz Metallic von Julian Hirmann ist ausgestattet mit der neuesten Technologie wie dem Audiosystem inkl. Ford SYNC 3 mit 6,5" Touchscreen, Tempomat, getönten Scheiben uvm. 😎👍
Lieber Julian, wir wünschen dir viel Freude und eine gute Fahrt mit deinem neuen Ford EcoSport!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61101221"/>
                  </a:ext>
                </a:extLst>
              </a:tr>
            </a:tbl>
          </a:graphicData>
        </a:graphic>
      </p:graphicFrame>
      <p:sp>
        <p:nvSpPr>
          <p:cNvPr id="4" name="Text Placeholder 3">
            <a:extLst>
              <a:ext uri="{FF2B5EF4-FFF2-40B4-BE49-F238E27FC236}">
                <a16:creationId xmlns:a16="http://schemas.microsoft.com/office/drawing/2014/main" id="{BDD005F9-D0AC-44B7-8D2A-6E4F14730BDF}"/>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7041614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AC717-7D67-4451-BE33-B9440C661098}"/>
              </a:ext>
            </a:extLst>
          </p:cNvPr>
          <p:cNvSpPr>
            <a:spLocks noGrp="1"/>
          </p:cNvSpPr>
          <p:nvPr>
            <p:ph type="title"/>
          </p:nvPr>
        </p:nvSpPr>
        <p:spPr/>
        <p:txBody>
          <a:bodyPr/>
          <a:lstStyle/>
          <a:p>
            <a:r>
              <a:rPr lang="de-DE"/>
              <a:t>Eigene Beiträge (Postings) | Autohaus Strauss - 9 of 9</a:t>
            </a:r>
            <a:endParaRPr lang="en-US"/>
          </a:p>
        </p:txBody>
      </p:sp>
      <p:graphicFrame>
        <p:nvGraphicFramePr>
          <p:cNvPr id="5" name="Table Placeholder 4">
            <a:extLst>
              <a:ext uri="{FF2B5EF4-FFF2-40B4-BE49-F238E27FC236}">
                <a16:creationId xmlns:a16="http://schemas.microsoft.com/office/drawing/2014/main" id="{E5E32AF0-5F9E-4909-A711-FA237A114DF2}"/>
              </a:ext>
            </a:extLst>
          </p:cNvPr>
          <p:cNvGraphicFramePr>
            <a:graphicFrameLocks noGrp="1"/>
          </p:cNvGraphicFramePr>
          <p:nvPr>
            <p:ph type="tbl" sz="quarter" idx="13"/>
            <p:extLst>
              <p:ext uri="{D42A27DB-BD31-4B8C-83A1-F6EECF244321}">
                <p14:modId xmlns:p14="http://schemas.microsoft.com/office/powerpoint/2010/main" val="1963165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17833453"/>
                    </a:ext>
                  </a:extLst>
                </a:gridCol>
                <a:gridCol w="658368">
                  <a:extLst>
                    <a:ext uri="{9D8B030D-6E8A-4147-A177-3AD203B41FA5}">
                      <a16:colId xmlns:a16="http://schemas.microsoft.com/office/drawing/2014/main" val="1055866790"/>
                    </a:ext>
                  </a:extLst>
                </a:gridCol>
                <a:gridCol w="658368">
                  <a:extLst>
                    <a:ext uri="{9D8B030D-6E8A-4147-A177-3AD203B41FA5}">
                      <a16:colId xmlns:a16="http://schemas.microsoft.com/office/drawing/2014/main" val="1712827381"/>
                    </a:ext>
                  </a:extLst>
                </a:gridCol>
                <a:gridCol w="658368">
                  <a:extLst>
                    <a:ext uri="{9D8B030D-6E8A-4147-A177-3AD203B41FA5}">
                      <a16:colId xmlns:a16="http://schemas.microsoft.com/office/drawing/2014/main" val="1702609780"/>
                    </a:ext>
                  </a:extLst>
                </a:gridCol>
                <a:gridCol w="658368">
                  <a:extLst>
                    <a:ext uri="{9D8B030D-6E8A-4147-A177-3AD203B41FA5}">
                      <a16:colId xmlns:a16="http://schemas.microsoft.com/office/drawing/2014/main" val="2172075571"/>
                    </a:ext>
                  </a:extLst>
                </a:gridCol>
                <a:gridCol w="658368">
                  <a:extLst>
                    <a:ext uri="{9D8B030D-6E8A-4147-A177-3AD203B41FA5}">
                      <a16:colId xmlns:a16="http://schemas.microsoft.com/office/drawing/2014/main" val="1201953022"/>
                    </a:ext>
                  </a:extLst>
                </a:gridCol>
                <a:gridCol w="658368">
                  <a:extLst>
                    <a:ext uri="{9D8B030D-6E8A-4147-A177-3AD203B41FA5}">
                      <a16:colId xmlns:a16="http://schemas.microsoft.com/office/drawing/2014/main" val="4062437314"/>
                    </a:ext>
                  </a:extLst>
                </a:gridCol>
                <a:gridCol w="658368">
                  <a:extLst>
                    <a:ext uri="{9D8B030D-6E8A-4147-A177-3AD203B41FA5}">
                      <a16:colId xmlns:a16="http://schemas.microsoft.com/office/drawing/2014/main" val="259905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47852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- 2018-07-01 12:05:00 </a:t>
                      </a:r>
                      <a:r>
                        <a:rPr kumimoji="0" lang="en-US" sz="1000" b="0" i="0" u="none" strike="noStrike" kern="1200" cap="none" spc="0" normalizeH="0" baseline="0" noProof="0">
                          <a:ln>
                            <a:noFill/>
                          </a:ln>
                          <a:solidFill>
                            <a:prstClr val="black"/>
                          </a:solidFill>
                          <a:effectLst/>
                          <a:uLnTx/>
                          <a:uFillTx/>
                          <a:latin typeface="+mn-lt"/>
                          <a:ea typeface="+mn-ea"/>
                          <a:cs typeface="+mn-cs"/>
                        </a:rPr>
                        <a:t> 
 #70JahreLandRover! 😁
Heute haben wir für euch eines unserer Jubiläumsmodelle:
Range Rover Evoque zum Jubiläumspreis von € 39.900,- 
👉 Ab sofort verfügbar!
👉 Narvik Black
👉 150PS Automatik
Leasingrate/Monat bei einer Anzahlung von € 11.700,-
👉 € 197,78
Vorbeikommen - Probefahren! Wir freuen uns auf euch!!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44809797"/>
                  </a:ext>
                </a:extLst>
              </a:tr>
            </a:tbl>
          </a:graphicData>
        </a:graphic>
      </p:graphicFrame>
      <p:sp>
        <p:nvSpPr>
          <p:cNvPr id="4" name="Text Placeholder 3">
            <a:extLst>
              <a:ext uri="{FF2B5EF4-FFF2-40B4-BE49-F238E27FC236}">
                <a16:creationId xmlns:a16="http://schemas.microsoft.com/office/drawing/2014/main" id="{37ABDF55-E40B-4574-8715-C2AE44A2B4F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0211664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6246E-C566-40B1-9C9E-A269F9B31638}"/>
              </a:ext>
            </a:extLst>
          </p:cNvPr>
          <p:cNvSpPr>
            <a:spLocks noGrp="1"/>
          </p:cNvSpPr>
          <p:nvPr>
            <p:ph type="title"/>
          </p:nvPr>
        </p:nvSpPr>
        <p:spPr/>
        <p:txBody>
          <a:bodyPr/>
          <a:lstStyle/>
          <a:p>
            <a:r>
              <a:rPr lang="de-DE"/>
              <a:t>Eigene Beiträge (Postings) + Reactions | Autohaus Strauss - 1 of 13</a:t>
            </a:r>
            <a:endParaRPr lang="en-US"/>
          </a:p>
        </p:txBody>
      </p:sp>
      <p:graphicFrame>
        <p:nvGraphicFramePr>
          <p:cNvPr id="5" name="Table Placeholder 4">
            <a:extLst>
              <a:ext uri="{FF2B5EF4-FFF2-40B4-BE49-F238E27FC236}">
                <a16:creationId xmlns:a16="http://schemas.microsoft.com/office/drawing/2014/main" id="{3C300D68-2D4B-455E-BF4B-CE7235072F32}"/>
              </a:ext>
            </a:extLst>
          </p:cNvPr>
          <p:cNvGraphicFramePr>
            <a:graphicFrameLocks noGrp="1"/>
          </p:cNvGraphicFramePr>
          <p:nvPr>
            <p:ph type="tbl" sz="quarter" idx="13"/>
            <p:extLst>
              <p:ext uri="{D42A27DB-BD31-4B8C-83A1-F6EECF244321}">
                <p14:modId xmlns:p14="http://schemas.microsoft.com/office/powerpoint/2010/main" val="3131241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83070293"/>
                    </a:ext>
                  </a:extLst>
                </a:gridCol>
                <a:gridCol w="822960">
                  <a:extLst>
                    <a:ext uri="{9D8B030D-6E8A-4147-A177-3AD203B41FA5}">
                      <a16:colId xmlns:a16="http://schemas.microsoft.com/office/drawing/2014/main" val="3921537464"/>
                    </a:ext>
                  </a:extLst>
                </a:gridCol>
                <a:gridCol w="822960">
                  <a:extLst>
                    <a:ext uri="{9D8B030D-6E8A-4147-A177-3AD203B41FA5}">
                      <a16:colId xmlns:a16="http://schemas.microsoft.com/office/drawing/2014/main" val="689563838"/>
                    </a:ext>
                  </a:extLst>
                </a:gridCol>
                <a:gridCol w="822960">
                  <a:extLst>
                    <a:ext uri="{9D8B030D-6E8A-4147-A177-3AD203B41FA5}">
                      <a16:colId xmlns:a16="http://schemas.microsoft.com/office/drawing/2014/main" val="2619875417"/>
                    </a:ext>
                  </a:extLst>
                </a:gridCol>
                <a:gridCol w="822960">
                  <a:extLst>
                    <a:ext uri="{9D8B030D-6E8A-4147-A177-3AD203B41FA5}">
                      <a16:colId xmlns:a16="http://schemas.microsoft.com/office/drawing/2014/main" val="2482218525"/>
                    </a:ext>
                  </a:extLst>
                </a:gridCol>
                <a:gridCol w="822960">
                  <a:extLst>
                    <a:ext uri="{9D8B030D-6E8A-4147-A177-3AD203B41FA5}">
                      <a16:colId xmlns:a16="http://schemas.microsoft.com/office/drawing/2014/main" val="2961917588"/>
                    </a:ext>
                  </a:extLst>
                </a:gridCol>
                <a:gridCol w="822960">
                  <a:extLst>
                    <a:ext uri="{9D8B030D-6E8A-4147-A177-3AD203B41FA5}">
                      <a16:colId xmlns:a16="http://schemas.microsoft.com/office/drawing/2014/main" val="2362028458"/>
                    </a:ext>
                  </a:extLst>
                </a:gridCol>
                <a:gridCol w="822960">
                  <a:extLst>
                    <a:ext uri="{9D8B030D-6E8A-4147-A177-3AD203B41FA5}">
                      <a16:colId xmlns:a16="http://schemas.microsoft.com/office/drawing/2014/main" val="2232144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92263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- 2018-07-25 17:00:01 </a:t>
                      </a:r>
                      <a:r>
                        <a:rPr kumimoji="0" lang="en-US" sz="1000" b="0" i="0" u="none" strike="noStrike" kern="1200" cap="none" spc="0" normalizeH="0" baseline="0" noProof="0">
                          <a:ln>
                            <a:noFill/>
                          </a:ln>
                          <a:solidFill>
                            <a:prstClr val="black"/>
                          </a:solidFill>
                          <a:effectLst/>
                          <a:uLnTx/>
                          <a:uFillTx/>
                          <a:latin typeface="+mn-lt"/>
                          <a:ea typeface="+mn-ea"/>
                          <a:cs typeface="+mn-cs"/>
                        </a:rPr>
                        <a:t> 
 ‼️Die Lagerabverkaufs-Schnäppchenjagd ist eröffnet ‼️
Noch bis Ende August gibt es auf die Modelle Ford Fiesta, Ford Galaxy und Ford Kuga bis zu € 8.000,- Rabatt (7.000,- Lagerprämie + € 1.000,- Fordbank-Bonus) 💪   Schau' jetzt bei uns in St. Michael vorbei, unsere Ford-Berater Armin Bauer und Daniel Pausch sind gerne für euch 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83519292"/>
                  </a:ext>
                </a:extLst>
              </a:tr>
            </a:tbl>
          </a:graphicData>
        </a:graphic>
      </p:graphicFrame>
      <p:sp>
        <p:nvSpPr>
          <p:cNvPr id="4" name="Text Placeholder 3">
            <a:extLst>
              <a:ext uri="{FF2B5EF4-FFF2-40B4-BE49-F238E27FC236}">
                <a16:creationId xmlns:a16="http://schemas.microsoft.com/office/drawing/2014/main" id="{83846234-87A5-4FA1-B3D0-B724621B090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5700854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C8634-9890-48C1-AAB5-40005B5FE5AD}"/>
              </a:ext>
            </a:extLst>
          </p:cNvPr>
          <p:cNvSpPr>
            <a:spLocks noGrp="1"/>
          </p:cNvSpPr>
          <p:nvPr>
            <p:ph type="title"/>
          </p:nvPr>
        </p:nvSpPr>
        <p:spPr/>
        <p:txBody>
          <a:bodyPr/>
          <a:lstStyle/>
          <a:p>
            <a:r>
              <a:rPr lang="de-DE"/>
              <a:t>Eigene Beiträge (Postings) + Reactions | Autohaus Strauss - 2 of 13</a:t>
            </a:r>
            <a:endParaRPr lang="en-US"/>
          </a:p>
        </p:txBody>
      </p:sp>
      <p:graphicFrame>
        <p:nvGraphicFramePr>
          <p:cNvPr id="5" name="Table Placeholder 4">
            <a:extLst>
              <a:ext uri="{FF2B5EF4-FFF2-40B4-BE49-F238E27FC236}">
                <a16:creationId xmlns:a16="http://schemas.microsoft.com/office/drawing/2014/main" id="{A53967F8-5F36-44E2-8768-8171EEF601A6}"/>
              </a:ext>
            </a:extLst>
          </p:cNvPr>
          <p:cNvGraphicFramePr>
            <a:graphicFrameLocks noGrp="1"/>
          </p:cNvGraphicFramePr>
          <p:nvPr>
            <p:ph type="tbl" sz="quarter" idx="13"/>
            <p:extLst>
              <p:ext uri="{D42A27DB-BD31-4B8C-83A1-F6EECF244321}">
                <p14:modId xmlns:p14="http://schemas.microsoft.com/office/powerpoint/2010/main" val="1832289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65418583"/>
                    </a:ext>
                  </a:extLst>
                </a:gridCol>
                <a:gridCol w="822960">
                  <a:extLst>
                    <a:ext uri="{9D8B030D-6E8A-4147-A177-3AD203B41FA5}">
                      <a16:colId xmlns:a16="http://schemas.microsoft.com/office/drawing/2014/main" val="36450413"/>
                    </a:ext>
                  </a:extLst>
                </a:gridCol>
                <a:gridCol w="822960">
                  <a:extLst>
                    <a:ext uri="{9D8B030D-6E8A-4147-A177-3AD203B41FA5}">
                      <a16:colId xmlns:a16="http://schemas.microsoft.com/office/drawing/2014/main" val="2413149894"/>
                    </a:ext>
                  </a:extLst>
                </a:gridCol>
                <a:gridCol w="822960">
                  <a:extLst>
                    <a:ext uri="{9D8B030D-6E8A-4147-A177-3AD203B41FA5}">
                      <a16:colId xmlns:a16="http://schemas.microsoft.com/office/drawing/2014/main" val="2623796031"/>
                    </a:ext>
                  </a:extLst>
                </a:gridCol>
                <a:gridCol w="822960">
                  <a:extLst>
                    <a:ext uri="{9D8B030D-6E8A-4147-A177-3AD203B41FA5}">
                      <a16:colId xmlns:a16="http://schemas.microsoft.com/office/drawing/2014/main" val="1088817766"/>
                    </a:ext>
                  </a:extLst>
                </a:gridCol>
                <a:gridCol w="822960">
                  <a:extLst>
                    <a:ext uri="{9D8B030D-6E8A-4147-A177-3AD203B41FA5}">
                      <a16:colId xmlns:a16="http://schemas.microsoft.com/office/drawing/2014/main" val="648277163"/>
                    </a:ext>
                  </a:extLst>
                </a:gridCol>
                <a:gridCol w="822960">
                  <a:extLst>
                    <a:ext uri="{9D8B030D-6E8A-4147-A177-3AD203B41FA5}">
                      <a16:colId xmlns:a16="http://schemas.microsoft.com/office/drawing/2014/main" val="1532957044"/>
                    </a:ext>
                  </a:extLst>
                </a:gridCol>
                <a:gridCol w="822960">
                  <a:extLst>
                    <a:ext uri="{9D8B030D-6E8A-4147-A177-3AD203B41FA5}">
                      <a16:colId xmlns:a16="http://schemas.microsoft.com/office/drawing/2014/main" val="4158564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48456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- 2018-07-22 11:34:00 </a:t>
                      </a:r>
                      <a:r>
                        <a:rPr kumimoji="0" lang="de-DE" sz="1000" b="0" i="0" u="none" strike="noStrike" kern="1200" cap="none" spc="0" normalizeH="0" baseline="0" noProof="0">
                          <a:ln>
                            <a:noFill/>
                          </a:ln>
                          <a:solidFill>
                            <a:prstClr val="black"/>
                          </a:solidFill>
                          <a:effectLst/>
                          <a:uLnTx/>
                          <a:uFillTx/>
                          <a:latin typeface="+mn-lt"/>
                          <a:ea typeface="+mn-ea"/>
                          <a:cs typeface="+mn-cs"/>
                        </a:rPr>
                        <a:t> 
 Auf der Suche nach einem geprüften, Werkstatt-gepflegten Gebrauchtwagen? 🙂
Dann seid ihr bei uns genau richtig ‼️‼️😉
Christopher Skerlak und Cynthia Pichler haben sich für diesen TOP-ausgestatteten, geprüften Range Rover Evoque in Firenze Red Metallic mit Dach in Schwarz entschieden!
Wie immer wünscht das Team vom Autohaus Strauss und unser Land Rover Verkaufsberater Marcel Hummel eine gute Fahrt und viel Freude mit eurem neuen Evoque!!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74994200"/>
                  </a:ext>
                </a:extLst>
              </a:tr>
            </a:tbl>
          </a:graphicData>
        </a:graphic>
      </p:graphicFrame>
      <p:sp>
        <p:nvSpPr>
          <p:cNvPr id="4" name="Text Placeholder 3">
            <a:extLst>
              <a:ext uri="{FF2B5EF4-FFF2-40B4-BE49-F238E27FC236}">
                <a16:creationId xmlns:a16="http://schemas.microsoft.com/office/drawing/2014/main" id="{E5A0F713-51FB-47E9-9EF8-FEA919C5A02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4432993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CD39E-D130-4250-89E0-8EAA8A5F3E72}"/>
              </a:ext>
            </a:extLst>
          </p:cNvPr>
          <p:cNvSpPr>
            <a:spLocks noGrp="1"/>
          </p:cNvSpPr>
          <p:nvPr>
            <p:ph type="title"/>
          </p:nvPr>
        </p:nvSpPr>
        <p:spPr/>
        <p:txBody>
          <a:bodyPr/>
          <a:lstStyle/>
          <a:p>
            <a:r>
              <a:rPr lang="de-DE"/>
              <a:t>Eigene Beiträge (Postings) + Reactions | Autohaus Strauss - 3 of 13</a:t>
            </a:r>
            <a:endParaRPr lang="en-US"/>
          </a:p>
        </p:txBody>
      </p:sp>
      <p:graphicFrame>
        <p:nvGraphicFramePr>
          <p:cNvPr id="5" name="Table Placeholder 4">
            <a:extLst>
              <a:ext uri="{FF2B5EF4-FFF2-40B4-BE49-F238E27FC236}">
                <a16:creationId xmlns:a16="http://schemas.microsoft.com/office/drawing/2014/main" id="{68EC7E75-E29E-48DD-98A6-629228DAE365}"/>
              </a:ext>
            </a:extLst>
          </p:cNvPr>
          <p:cNvGraphicFramePr>
            <a:graphicFrameLocks noGrp="1"/>
          </p:cNvGraphicFramePr>
          <p:nvPr>
            <p:ph type="tbl" sz="quarter" idx="13"/>
            <p:extLst>
              <p:ext uri="{D42A27DB-BD31-4B8C-83A1-F6EECF244321}">
                <p14:modId xmlns:p14="http://schemas.microsoft.com/office/powerpoint/2010/main" val="3976798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48197519"/>
                    </a:ext>
                  </a:extLst>
                </a:gridCol>
                <a:gridCol w="822960">
                  <a:extLst>
                    <a:ext uri="{9D8B030D-6E8A-4147-A177-3AD203B41FA5}">
                      <a16:colId xmlns:a16="http://schemas.microsoft.com/office/drawing/2014/main" val="3064693019"/>
                    </a:ext>
                  </a:extLst>
                </a:gridCol>
                <a:gridCol w="822960">
                  <a:extLst>
                    <a:ext uri="{9D8B030D-6E8A-4147-A177-3AD203B41FA5}">
                      <a16:colId xmlns:a16="http://schemas.microsoft.com/office/drawing/2014/main" val="2658489253"/>
                    </a:ext>
                  </a:extLst>
                </a:gridCol>
                <a:gridCol w="822960">
                  <a:extLst>
                    <a:ext uri="{9D8B030D-6E8A-4147-A177-3AD203B41FA5}">
                      <a16:colId xmlns:a16="http://schemas.microsoft.com/office/drawing/2014/main" val="4157620707"/>
                    </a:ext>
                  </a:extLst>
                </a:gridCol>
                <a:gridCol w="822960">
                  <a:extLst>
                    <a:ext uri="{9D8B030D-6E8A-4147-A177-3AD203B41FA5}">
                      <a16:colId xmlns:a16="http://schemas.microsoft.com/office/drawing/2014/main" val="955845522"/>
                    </a:ext>
                  </a:extLst>
                </a:gridCol>
                <a:gridCol w="822960">
                  <a:extLst>
                    <a:ext uri="{9D8B030D-6E8A-4147-A177-3AD203B41FA5}">
                      <a16:colId xmlns:a16="http://schemas.microsoft.com/office/drawing/2014/main" val="2789253511"/>
                    </a:ext>
                  </a:extLst>
                </a:gridCol>
                <a:gridCol w="822960">
                  <a:extLst>
                    <a:ext uri="{9D8B030D-6E8A-4147-A177-3AD203B41FA5}">
                      <a16:colId xmlns:a16="http://schemas.microsoft.com/office/drawing/2014/main" val="3937058098"/>
                    </a:ext>
                  </a:extLst>
                </a:gridCol>
                <a:gridCol w="822960">
                  <a:extLst>
                    <a:ext uri="{9D8B030D-6E8A-4147-A177-3AD203B41FA5}">
                      <a16:colId xmlns:a16="http://schemas.microsoft.com/office/drawing/2014/main" val="2939828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17150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- 2018-07-21 11:22:48 </a:t>
                      </a:r>
                      <a:r>
                        <a:rPr kumimoji="0" lang="de-DE" sz="1000" b="0" i="0" u="none" strike="noStrike" kern="1200" cap="none" spc="0" normalizeH="0" baseline="0" noProof="0">
                          <a:ln>
                            <a:noFill/>
                          </a:ln>
                          <a:solidFill>
                            <a:prstClr val="black"/>
                          </a:solidFill>
                          <a:effectLst/>
                          <a:uLnTx/>
                          <a:uFillTx/>
                          <a:latin typeface="+mn-lt"/>
                          <a:ea typeface="+mn-ea"/>
                          <a:cs typeface="+mn-cs"/>
                        </a:rPr>
                        <a:t> 
 Dieser Ford Transit Custom mit Kühlwagenumbau ist der ideale Begleiter der Firma Salate Ritter - Veredelung von Salat und Gemüse, mit Inhaberin Margot Ritter! 😁🥕🌶️🌽🥗
So kommen die verschiedenen Salate der Firma Ritter auch an heißen Tagen immer frisch gekühlt bei den Kunden an! ☀️❄️
Unser Verkaufsberater Armin Bauer und das Team vom Autohaus Strauss wünscht viel Freude mit dem neuen Firmenmitglied und eine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8254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- 2018-07-20 14:46:29 </a:t>
                      </a:r>
                      <a:r>
                        <a:rPr kumimoji="0" lang="de-DE" sz="1000" b="0" i="0" u="none" strike="noStrike" kern="1200" cap="none" spc="0" normalizeH="0" baseline="0" noProof="0">
                          <a:ln>
                            <a:noFill/>
                          </a:ln>
                          <a:solidFill>
                            <a:prstClr val="black"/>
                          </a:solidFill>
                          <a:effectLst/>
                          <a:uLnTx/>
                          <a:uFillTx/>
                          <a:latin typeface="+mn-lt"/>
                          <a:ea typeface="+mn-ea"/>
                          <a:cs typeface="+mn-cs"/>
                        </a:rPr>
                        <a:t> 
 Armin Bauer übergibt Emmerich Jandrisits seinen neuen Ford Ranger XL mit Doppelkabine und 160PS! 😁👍
Wir wünschen wie immer viel Freude mit dem neuen Ranger und eine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10502210"/>
                  </a:ext>
                </a:extLst>
              </a:tr>
            </a:tbl>
          </a:graphicData>
        </a:graphic>
      </p:graphicFrame>
      <p:sp>
        <p:nvSpPr>
          <p:cNvPr id="4" name="Text Placeholder 3">
            <a:extLst>
              <a:ext uri="{FF2B5EF4-FFF2-40B4-BE49-F238E27FC236}">
                <a16:creationId xmlns:a16="http://schemas.microsoft.com/office/drawing/2014/main" id="{D2BE589D-C378-4C81-90B8-61B72C5DA54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9173635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84290-0727-48F2-9A51-EEE0CE25D28E}"/>
              </a:ext>
            </a:extLst>
          </p:cNvPr>
          <p:cNvSpPr>
            <a:spLocks noGrp="1"/>
          </p:cNvSpPr>
          <p:nvPr>
            <p:ph type="title"/>
          </p:nvPr>
        </p:nvSpPr>
        <p:spPr/>
        <p:txBody>
          <a:bodyPr/>
          <a:lstStyle/>
          <a:p>
            <a:r>
              <a:rPr lang="de-DE"/>
              <a:t>Eigene Beiträge (Postings) + Reactions | Autohaus Strauss - 4 of 13</a:t>
            </a:r>
            <a:endParaRPr lang="en-US"/>
          </a:p>
        </p:txBody>
      </p:sp>
      <p:graphicFrame>
        <p:nvGraphicFramePr>
          <p:cNvPr id="5" name="Table Placeholder 4">
            <a:extLst>
              <a:ext uri="{FF2B5EF4-FFF2-40B4-BE49-F238E27FC236}">
                <a16:creationId xmlns:a16="http://schemas.microsoft.com/office/drawing/2014/main" id="{770D1F35-282D-45B5-AF3D-B1B823F37DEF}"/>
              </a:ext>
            </a:extLst>
          </p:cNvPr>
          <p:cNvGraphicFramePr>
            <a:graphicFrameLocks noGrp="1"/>
          </p:cNvGraphicFramePr>
          <p:nvPr>
            <p:ph type="tbl" sz="quarter" idx="13"/>
            <p:extLst>
              <p:ext uri="{D42A27DB-BD31-4B8C-83A1-F6EECF244321}">
                <p14:modId xmlns:p14="http://schemas.microsoft.com/office/powerpoint/2010/main" val="3027445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14641067"/>
                    </a:ext>
                  </a:extLst>
                </a:gridCol>
                <a:gridCol w="822960">
                  <a:extLst>
                    <a:ext uri="{9D8B030D-6E8A-4147-A177-3AD203B41FA5}">
                      <a16:colId xmlns:a16="http://schemas.microsoft.com/office/drawing/2014/main" val="3746681203"/>
                    </a:ext>
                  </a:extLst>
                </a:gridCol>
                <a:gridCol w="822960">
                  <a:extLst>
                    <a:ext uri="{9D8B030D-6E8A-4147-A177-3AD203B41FA5}">
                      <a16:colId xmlns:a16="http://schemas.microsoft.com/office/drawing/2014/main" val="551783185"/>
                    </a:ext>
                  </a:extLst>
                </a:gridCol>
                <a:gridCol w="822960">
                  <a:extLst>
                    <a:ext uri="{9D8B030D-6E8A-4147-A177-3AD203B41FA5}">
                      <a16:colId xmlns:a16="http://schemas.microsoft.com/office/drawing/2014/main" val="877531272"/>
                    </a:ext>
                  </a:extLst>
                </a:gridCol>
                <a:gridCol w="822960">
                  <a:extLst>
                    <a:ext uri="{9D8B030D-6E8A-4147-A177-3AD203B41FA5}">
                      <a16:colId xmlns:a16="http://schemas.microsoft.com/office/drawing/2014/main" val="2229118740"/>
                    </a:ext>
                  </a:extLst>
                </a:gridCol>
                <a:gridCol w="822960">
                  <a:extLst>
                    <a:ext uri="{9D8B030D-6E8A-4147-A177-3AD203B41FA5}">
                      <a16:colId xmlns:a16="http://schemas.microsoft.com/office/drawing/2014/main" val="2257989708"/>
                    </a:ext>
                  </a:extLst>
                </a:gridCol>
                <a:gridCol w="822960">
                  <a:extLst>
                    <a:ext uri="{9D8B030D-6E8A-4147-A177-3AD203B41FA5}">
                      <a16:colId xmlns:a16="http://schemas.microsoft.com/office/drawing/2014/main" val="3690766346"/>
                    </a:ext>
                  </a:extLst>
                </a:gridCol>
                <a:gridCol w="822960">
                  <a:extLst>
                    <a:ext uri="{9D8B030D-6E8A-4147-A177-3AD203B41FA5}">
                      <a16:colId xmlns:a16="http://schemas.microsoft.com/office/drawing/2014/main" val="1944208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2948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- 2018-07-19 11:46:15 </a:t>
                      </a:r>
                      <a:r>
                        <a:rPr kumimoji="0" lang="en-US" sz="1000" b="0" i="0" u="none" strike="noStrike" kern="1200" cap="none" spc="0" normalizeH="0" baseline="0" noProof="0">
                          <a:ln>
                            <a:noFill/>
                          </a:ln>
                          <a:solidFill>
                            <a:prstClr val="black"/>
                          </a:solidFill>
                          <a:effectLst/>
                          <a:uLnTx/>
                          <a:uFillTx/>
                          <a:latin typeface="+mn-lt"/>
                          <a:ea typeface="+mn-ea"/>
                          <a:cs typeface="+mn-cs"/>
                        </a:rPr>
                        <a:t> 
 Auch unsere Vorführer können sich sehen lassen..  😎✌️
Wie der neue Ford Fiesta Titanium von Martin Knar mit 100PS, Premium-Audiosystem inkl. Ford SYNC und B&amp;O-Play, Sicht Paket, getönten Seitenscheiben uvm., den er zu einem super Preis erworben hat!! 😁👍
Lieber Martin, wir wünschen dir viel Freude mit deinem neuen Fiesta und eine gute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82333066"/>
                  </a:ext>
                </a:extLst>
              </a:tr>
            </a:tbl>
          </a:graphicData>
        </a:graphic>
      </p:graphicFrame>
      <p:sp>
        <p:nvSpPr>
          <p:cNvPr id="4" name="Text Placeholder 3">
            <a:extLst>
              <a:ext uri="{FF2B5EF4-FFF2-40B4-BE49-F238E27FC236}">
                <a16:creationId xmlns:a16="http://schemas.microsoft.com/office/drawing/2014/main" id="{AB05A1E8-399E-45D7-88A4-4E83F7BA58FE}"/>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8618570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C8972-2BD3-43B9-AD57-F2C87D421387}"/>
              </a:ext>
            </a:extLst>
          </p:cNvPr>
          <p:cNvSpPr>
            <a:spLocks noGrp="1"/>
          </p:cNvSpPr>
          <p:nvPr>
            <p:ph type="title"/>
          </p:nvPr>
        </p:nvSpPr>
        <p:spPr/>
        <p:txBody>
          <a:bodyPr/>
          <a:lstStyle/>
          <a:p>
            <a:r>
              <a:rPr lang="de-DE"/>
              <a:t>Eigene Beiträge (Postings) + Reactions | Autohaus Strauss - 5 of 13</a:t>
            </a:r>
            <a:endParaRPr lang="en-US"/>
          </a:p>
        </p:txBody>
      </p:sp>
      <p:graphicFrame>
        <p:nvGraphicFramePr>
          <p:cNvPr id="5" name="Table Placeholder 4">
            <a:extLst>
              <a:ext uri="{FF2B5EF4-FFF2-40B4-BE49-F238E27FC236}">
                <a16:creationId xmlns:a16="http://schemas.microsoft.com/office/drawing/2014/main" id="{6FBC7314-4A22-43D3-9D7A-910C02175DBD}"/>
              </a:ext>
            </a:extLst>
          </p:cNvPr>
          <p:cNvGraphicFramePr>
            <a:graphicFrameLocks noGrp="1"/>
          </p:cNvGraphicFramePr>
          <p:nvPr>
            <p:ph type="tbl" sz="quarter" idx="13"/>
            <p:extLst>
              <p:ext uri="{D42A27DB-BD31-4B8C-83A1-F6EECF244321}">
                <p14:modId xmlns:p14="http://schemas.microsoft.com/office/powerpoint/2010/main" val="2441941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95132814"/>
                    </a:ext>
                  </a:extLst>
                </a:gridCol>
                <a:gridCol w="822960">
                  <a:extLst>
                    <a:ext uri="{9D8B030D-6E8A-4147-A177-3AD203B41FA5}">
                      <a16:colId xmlns:a16="http://schemas.microsoft.com/office/drawing/2014/main" val="2678382606"/>
                    </a:ext>
                  </a:extLst>
                </a:gridCol>
                <a:gridCol w="822960">
                  <a:extLst>
                    <a:ext uri="{9D8B030D-6E8A-4147-A177-3AD203B41FA5}">
                      <a16:colId xmlns:a16="http://schemas.microsoft.com/office/drawing/2014/main" val="2712708490"/>
                    </a:ext>
                  </a:extLst>
                </a:gridCol>
                <a:gridCol w="822960">
                  <a:extLst>
                    <a:ext uri="{9D8B030D-6E8A-4147-A177-3AD203B41FA5}">
                      <a16:colId xmlns:a16="http://schemas.microsoft.com/office/drawing/2014/main" val="375615441"/>
                    </a:ext>
                  </a:extLst>
                </a:gridCol>
                <a:gridCol w="822960">
                  <a:extLst>
                    <a:ext uri="{9D8B030D-6E8A-4147-A177-3AD203B41FA5}">
                      <a16:colId xmlns:a16="http://schemas.microsoft.com/office/drawing/2014/main" val="1364611984"/>
                    </a:ext>
                  </a:extLst>
                </a:gridCol>
                <a:gridCol w="822960">
                  <a:extLst>
                    <a:ext uri="{9D8B030D-6E8A-4147-A177-3AD203B41FA5}">
                      <a16:colId xmlns:a16="http://schemas.microsoft.com/office/drawing/2014/main" val="1033943379"/>
                    </a:ext>
                  </a:extLst>
                </a:gridCol>
                <a:gridCol w="822960">
                  <a:extLst>
                    <a:ext uri="{9D8B030D-6E8A-4147-A177-3AD203B41FA5}">
                      <a16:colId xmlns:a16="http://schemas.microsoft.com/office/drawing/2014/main" val="3401390635"/>
                    </a:ext>
                  </a:extLst>
                </a:gridCol>
                <a:gridCol w="822960">
                  <a:extLst>
                    <a:ext uri="{9D8B030D-6E8A-4147-A177-3AD203B41FA5}">
                      <a16:colId xmlns:a16="http://schemas.microsoft.com/office/drawing/2014/main" val="618234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0501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- 2018-07-18 14:18:02 </a:t>
                      </a:r>
                      <a:r>
                        <a:rPr kumimoji="0" lang="de-DE" sz="1000" b="0" i="0" u="none" strike="noStrike" kern="1200" cap="none" spc="0" normalizeH="0" baseline="0" noProof="0">
                          <a:ln>
                            <a:noFill/>
                          </a:ln>
                          <a:solidFill>
                            <a:prstClr val="black"/>
                          </a:solidFill>
                          <a:effectLst/>
                          <a:uLnTx/>
                          <a:uFillTx/>
                          <a:latin typeface="+mn-lt"/>
                          <a:ea typeface="+mn-ea"/>
                          <a:cs typeface="+mn-cs"/>
                        </a:rPr>
                        <a:t> 
 Spontankäufe sind die besten Entscheidungen! 😁✌️
Frau Schön Andrea, Tante von unserem Verkäufer Armin Bauer, nutzte ihre Urlaubstage im Burgenland für den spontanen Kauf eines neuen Ford Fiesta Active Colour-Line in der Sommerfarbe Sika Gelb Metallic mit einer Ausstattung, die keine Wünsche offen lässt! 😎👍
Liebe Andrea, viel Freude mit deinem neuen Fiesta Active, eine gute Fahrt und noch einen schönen Urlaub!!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89685966"/>
                  </a:ext>
                </a:extLst>
              </a:tr>
            </a:tbl>
          </a:graphicData>
        </a:graphic>
      </p:graphicFrame>
      <p:sp>
        <p:nvSpPr>
          <p:cNvPr id="4" name="Text Placeholder 3">
            <a:extLst>
              <a:ext uri="{FF2B5EF4-FFF2-40B4-BE49-F238E27FC236}">
                <a16:creationId xmlns:a16="http://schemas.microsoft.com/office/drawing/2014/main" id="{82D9F5FD-3B34-4145-9898-889CAE02CD97}"/>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1593468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2F0B1-8905-428E-84EE-9584FDD3B3CD}"/>
              </a:ext>
            </a:extLst>
          </p:cNvPr>
          <p:cNvSpPr>
            <a:spLocks noGrp="1"/>
          </p:cNvSpPr>
          <p:nvPr>
            <p:ph type="title"/>
          </p:nvPr>
        </p:nvSpPr>
        <p:spPr/>
        <p:txBody>
          <a:bodyPr/>
          <a:lstStyle/>
          <a:p>
            <a:r>
              <a:rPr lang="de-DE"/>
              <a:t>Eigene Beiträge (Postings) + Reactions | Autohaus Strauss - 6 of 13</a:t>
            </a:r>
            <a:endParaRPr lang="en-US"/>
          </a:p>
        </p:txBody>
      </p:sp>
      <p:graphicFrame>
        <p:nvGraphicFramePr>
          <p:cNvPr id="5" name="Table Placeholder 4">
            <a:extLst>
              <a:ext uri="{FF2B5EF4-FFF2-40B4-BE49-F238E27FC236}">
                <a16:creationId xmlns:a16="http://schemas.microsoft.com/office/drawing/2014/main" id="{0BE7D9DE-A31A-405B-958A-A5E68D15A256}"/>
              </a:ext>
            </a:extLst>
          </p:cNvPr>
          <p:cNvGraphicFramePr>
            <a:graphicFrameLocks noGrp="1"/>
          </p:cNvGraphicFramePr>
          <p:nvPr>
            <p:ph type="tbl" sz="quarter" idx="13"/>
            <p:extLst>
              <p:ext uri="{D42A27DB-BD31-4B8C-83A1-F6EECF244321}">
                <p14:modId xmlns:p14="http://schemas.microsoft.com/office/powerpoint/2010/main" val="1457466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41074836"/>
                    </a:ext>
                  </a:extLst>
                </a:gridCol>
                <a:gridCol w="822960">
                  <a:extLst>
                    <a:ext uri="{9D8B030D-6E8A-4147-A177-3AD203B41FA5}">
                      <a16:colId xmlns:a16="http://schemas.microsoft.com/office/drawing/2014/main" val="735031065"/>
                    </a:ext>
                  </a:extLst>
                </a:gridCol>
                <a:gridCol w="822960">
                  <a:extLst>
                    <a:ext uri="{9D8B030D-6E8A-4147-A177-3AD203B41FA5}">
                      <a16:colId xmlns:a16="http://schemas.microsoft.com/office/drawing/2014/main" val="4172925463"/>
                    </a:ext>
                  </a:extLst>
                </a:gridCol>
                <a:gridCol w="822960">
                  <a:extLst>
                    <a:ext uri="{9D8B030D-6E8A-4147-A177-3AD203B41FA5}">
                      <a16:colId xmlns:a16="http://schemas.microsoft.com/office/drawing/2014/main" val="3953564273"/>
                    </a:ext>
                  </a:extLst>
                </a:gridCol>
                <a:gridCol w="822960">
                  <a:extLst>
                    <a:ext uri="{9D8B030D-6E8A-4147-A177-3AD203B41FA5}">
                      <a16:colId xmlns:a16="http://schemas.microsoft.com/office/drawing/2014/main" val="2647540502"/>
                    </a:ext>
                  </a:extLst>
                </a:gridCol>
                <a:gridCol w="822960">
                  <a:extLst>
                    <a:ext uri="{9D8B030D-6E8A-4147-A177-3AD203B41FA5}">
                      <a16:colId xmlns:a16="http://schemas.microsoft.com/office/drawing/2014/main" val="4021584341"/>
                    </a:ext>
                  </a:extLst>
                </a:gridCol>
                <a:gridCol w="822960">
                  <a:extLst>
                    <a:ext uri="{9D8B030D-6E8A-4147-A177-3AD203B41FA5}">
                      <a16:colId xmlns:a16="http://schemas.microsoft.com/office/drawing/2014/main" val="2688536082"/>
                    </a:ext>
                  </a:extLst>
                </a:gridCol>
                <a:gridCol w="822960">
                  <a:extLst>
                    <a:ext uri="{9D8B030D-6E8A-4147-A177-3AD203B41FA5}">
                      <a16:colId xmlns:a16="http://schemas.microsoft.com/office/drawing/2014/main" val="4117197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29257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- 2018-07-16 12:26:00 </a:t>
                      </a:r>
                      <a:r>
                        <a:rPr kumimoji="0" lang="en-US" sz="1000" b="0" i="0" u="none" strike="noStrike" kern="1200" cap="none" spc="0" normalizeH="0" baseline="0" noProof="0">
                          <a:ln>
                            <a:noFill/>
                          </a:ln>
                          <a:solidFill>
                            <a:prstClr val="black"/>
                          </a:solidFill>
                          <a:effectLst/>
                          <a:uLnTx/>
                          <a:uFillTx/>
                          <a:latin typeface="+mn-lt"/>
                          <a:ea typeface="+mn-ea"/>
                          <a:cs typeface="+mn-cs"/>
                        </a:rPr>
                        <a:t> 
 Leichtmetallräder in "Absolute Black", 120PS, ST-Line Paket, Winter Paket, Ford Navi, Rückfahrkamera uvm., verpackt in einem sportlichen und eleganten Ford Kuga in Iridium Schwarz Metallic! 😎👍
Lieber Ronald Horvath, Armin Bauer und das Team vom Autohaus Strauss wünscht eine gute Fahrt und viel Freude mit deinem neuen KUGA!!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48879119"/>
                  </a:ext>
                </a:extLst>
              </a:tr>
            </a:tbl>
          </a:graphicData>
        </a:graphic>
      </p:graphicFrame>
      <p:sp>
        <p:nvSpPr>
          <p:cNvPr id="4" name="Text Placeholder 3">
            <a:extLst>
              <a:ext uri="{FF2B5EF4-FFF2-40B4-BE49-F238E27FC236}">
                <a16:creationId xmlns:a16="http://schemas.microsoft.com/office/drawing/2014/main" id="{049B7211-88A5-4E18-9C64-DF9C8E19541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7101861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D6DF8-85FD-4046-8D07-4C1376A80B0B}"/>
              </a:ext>
            </a:extLst>
          </p:cNvPr>
          <p:cNvSpPr>
            <a:spLocks noGrp="1"/>
          </p:cNvSpPr>
          <p:nvPr>
            <p:ph type="title"/>
          </p:nvPr>
        </p:nvSpPr>
        <p:spPr/>
        <p:txBody>
          <a:bodyPr/>
          <a:lstStyle/>
          <a:p>
            <a:r>
              <a:rPr lang="de-DE"/>
              <a:t>Eigene Beiträge (Postings) + Reactions | Autohaus Strauss - 7 of 13</a:t>
            </a:r>
            <a:endParaRPr lang="en-US"/>
          </a:p>
        </p:txBody>
      </p:sp>
      <p:graphicFrame>
        <p:nvGraphicFramePr>
          <p:cNvPr id="5" name="Table Placeholder 4">
            <a:extLst>
              <a:ext uri="{FF2B5EF4-FFF2-40B4-BE49-F238E27FC236}">
                <a16:creationId xmlns:a16="http://schemas.microsoft.com/office/drawing/2014/main" id="{4C2523DF-0397-4ACA-81A8-FFBA8C4B6A1F}"/>
              </a:ext>
            </a:extLst>
          </p:cNvPr>
          <p:cNvGraphicFramePr>
            <a:graphicFrameLocks noGrp="1"/>
          </p:cNvGraphicFramePr>
          <p:nvPr>
            <p:ph type="tbl" sz="quarter" idx="13"/>
            <p:extLst>
              <p:ext uri="{D42A27DB-BD31-4B8C-83A1-F6EECF244321}">
                <p14:modId xmlns:p14="http://schemas.microsoft.com/office/powerpoint/2010/main" val="1965126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13012825"/>
                    </a:ext>
                  </a:extLst>
                </a:gridCol>
                <a:gridCol w="822960">
                  <a:extLst>
                    <a:ext uri="{9D8B030D-6E8A-4147-A177-3AD203B41FA5}">
                      <a16:colId xmlns:a16="http://schemas.microsoft.com/office/drawing/2014/main" val="3492494263"/>
                    </a:ext>
                  </a:extLst>
                </a:gridCol>
                <a:gridCol w="822960">
                  <a:extLst>
                    <a:ext uri="{9D8B030D-6E8A-4147-A177-3AD203B41FA5}">
                      <a16:colId xmlns:a16="http://schemas.microsoft.com/office/drawing/2014/main" val="3156429820"/>
                    </a:ext>
                  </a:extLst>
                </a:gridCol>
                <a:gridCol w="822960">
                  <a:extLst>
                    <a:ext uri="{9D8B030D-6E8A-4147-A177-3AD203B41FA5}">
                      <a16:colId xmlns:a16="http://schemas.microsoft.com/office/drawing/2014/main" val="2502075639"/>
                    </a:ext>
                  </a:extLst>
                </a:gridCol>
                <a:gridCol w="822960">
                  <a:extLst>
                    <a:ext uri="{9D8B030D-6E8A-4147-A177-3AD203B41FA5}">
                      <a16:colId xmlns:a16="http://schemas.microsoft.com/office/drawing/2014/main" val="421011216"/>
                    </a:ext>
                  </a:extLst>
                </a:gridCol>
                <a:gridCol w="822960">
                  <a:extLst>
                    <a:ext uri="{9D8B030D-6E8A-4147-A177-3AD203B41FA5}">
                      <a16:colId xmlns:a16="http://schemas.microsoft.com/office/drawing/2014/main" val="2715139635"/>
                    </a:ext>
                  </a:extLst>
                </a:gridCol>
                <a:gridCol w="822960">
                  <a:extLst>
                    <a:ext uri="{9D8B030D-6E8A-4147-A177-3AD203B41FA5}">
                      <a16:colId xmlns:a16="http://schemas.microsoft.com/office/drawing/2014/main" val="1674064575"/>
                    </a:ext>
                  </a:extLst>
                </a:gridCol>
                <a:gridCol w="822960">
                  <a:extLst>
                    <a:ext uri="{9D8B030D-6E8A-4147-A177-3AD203B41FA5}">
                      <a16:colId xmlns:a16="http://schemas.microsoft.com/office/drawing/2014/main" val="3447106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11427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- 2018-07-14 10:30:00 </a:t>
                      </a:r>
                      <a:r>
                        <a:rPr kumimoji="0" lang="en-US" sz="1000" b="0" i="0" u="none" strike="noStrike" kern="1200" cap="none" spc="0" normalizeH="0" baseline="0" noProof="0">
                          <a:ln>
                            <a:noFill/>
                          </a:ln>
                          <a:solidFill>
                            <a:prstClr val="black"/>
                          </a:solidFill>
                          <a:effectLst/>
                          <a:uLnTx/>
                          <a:uFillTx/>
                          <a:latin typeface="+mn-lt"/>
                          <a:ea typeface="+mn-ea"/>
                          <a:cs typeface="+mn-cs"/>
                        </a:rPr>
                        <a:t> 
 Seid ihr bereit für den nächsten Urlaubs- oder Städtetrip? 😎🏝️
Dieser wunderschöne Range Rover Evoque in Corris Grey wäre jedenfalls schon start- und abholbereit! 😉😁
Dein Preis 👉 € 43.500,-
Leasingrate € 284,- bei einer Anzahlung von € 10.000,-, Restwert € 25.900,-
Einfach bei uns im Autohaus vorbeischauen und bis dahin, wünschen wir euch wieder ein schönes Wochenende! ☀️😊 mit Marcel Hummel, Daniel Pausch, Armin Bauer, Sebastian Kirisits!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28649004"/>
                  </a:ext>
                </a:extLst>
              </a:tr>
            </a:tbl>
          </a:graphicData>
        </a:graphic>
      </p:graphicFrame>
      <p:sp>
        <p:nvSpPr>
          <p:cNvPr id="4" name="Text Placeholder 3">
            <a:extLst>
              <a:ext uri="{FF2B5EF4-FFF2-40B4-BE49-F238E27FC236}">
                <a16:creationId xmlns:a16="http://schemas.microsoft.com/office/drawing/2014/main" id="{2FA98238-BC02-4BF0-A2FD-6CC30D7CABA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0696123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8C960-8D21-44DA-8925-EFCFB1FB5E19}"/>
              </a:ext>
            </a:extLst>
          </p:cNvPr>
          <p:cNvSpPr>
            <a:spLocks noGrp="1"/>
          </p:cNvSpPr>
          <p:nvPr>
            <p:ph type="title"/>
          </p:nvPr>
        </p:nvSpPr>
        <p:spPr/>
        <p:txBody>
          <a:bodyPr/>
          <a:lstStyle/>
          <a:p>
            <a:r>
              <a:rPr lang="de-DE"/>
              <a:t>Eigene Beiträge (Postings) + Reactions | Autohaus Strauss - 8 of 13</a:t>
            </a:r>
            <a:endParaRPr lang="en-US"/>
          </a:p>
        </p:txBody>
      </p:sp>
      <p:graphicFrame>
        <p:nvGraphicFramePr>
          <p:cNvPr id="5" name="Table Placeholder 4">
            <a:extLst>
              <a:ext uri="{FF2B5EF4-FFF2-40B4-BE49-F238E27FC236}">
                <a16:creationId xmlns:a16="http://schemas.microsoft.com/office/drawing/2014/main" id="{76FFBFCD-E151-4694-B572-E87FC6AF33FC}"/>
              </a:ext>
            </a:extLst>
          </p:cNvPr>
          <p:cNvGraphicFramePr>
            <a:graphicFrameLocks noGrp="1"/>
          </p:cNvGraphicFramePr>
          <p:nvPr>
            <p:ph type="tbl" sz="quarter" idx="13"/>
            <p:extLst>
              <p:ext uri="{D42A27DB-BD31-4B8C-83A1-F6EECF244321}">
                <p14:modId xmlns:p14="http://schemas.microsoft.com/office/powerpoint/2010/main" val="681377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63950720"/>
                    </a:ext>
                  </a:extLst>
                </a:gridCol>
                <a:gridCol w="822960">
                  <a:extLst>
                    <a:ext uri="{9D8B030D-6E8A-4147-A177-3AD203B41FA5}">
                      <a16:colId xmlns:a16="http://schemas.microsoft.com/office/drawing/2014/main" val="3517423115"/>
                    </a:ext>
                  </a:extLst>
                </a:gridCol>
                <a:gridCol w="822960">
                  <a:extLst>
                    <a:ext uri="{9D8B030D-6E8A-4147-A177-3AD203B41FA5}">
                      <a16:colId xmlns:a16="http://schemas.microsoft.com/office/drawing/2014/main" val="4258738522"/>
                    </a:ext>
                  </a:extLst>
                </a:gridCol>
                <a:gridCol w="822960">
                  <a:extLst>
                    <a:ext uri="{9D8B030D-6E8A-4147-A177-3AD203B41FA5}">
                      <a16:colId xmlns:a16="http://schemas.microsoft.com/office/drawing/2014/main" val="1470480820"/>
                    </a:ext>
                  </a:extLst>
                </a:gridCol>
                <a:gridCol w="822960">
                  <a:extLst>
                    <a:ext uri="{9D8B030D-6E8A-4147-A177-3AD203B41FA5}">
                      <a16:colId xmlns:a16="http://schemas.microsoft.com/office/drawing/2014/main" val="3296562039"/>
                    </a:ext>
                  </a:extLst>
                </a:gridCol>
                <a:gridCol w="822960">
                  <a:extLst>
                    <a:ext uri="{9D8B030D-6E8A-4147-A177-3AD203B41FA5}">
                      <a16:colId xmlns:a16="http://schemas.microsoft.com/office/drawing/2014/main" val="1936183467"/>
                    </a:ext>
                  </a:extLst>
                </a:gridCol>
                <a:gridCol w="822960">
                  <a:extLst>
                    <a:ext uri="{9D8B030D-6E8A-4147-A177-3AD203B41FA5}">
                      <a16:colId xmlns:a16="http://schemas.microsoft.com/office/drawing/2014/main" val="3211237802"/>
                    </a:ext>
                  </a:extLst>
                </a:gridCol>
                <a:gridCol w="822960">
                  <a:extLst>
                    <a:ext uri="{9D8B030D-6E8A-4147-A177-3AD203B41FA5}">
                      <a16:colId xmlns:a16="http://schemas.microsoft.com/office/drawing/2014/main" val="3267953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38315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- 2018-07-13 16:42:04 </a:t>
                      </a:r>
                      <a:r>
                        <a:rPr kumimoji="0" lang="en-US" sz="1000" b="0" i="0" u="none" strike="noStrike" kern="1200" cap="none" spc="0" normalizeH="0" baseline="0" noProof="0">
                          <a:ln>
                            <a:noFill/>
                          </a:ln>
                          <a:solidFill>
                            <a:prstClr val="black"/>
                          </a:solidFill>
                          <a:effectLst/>
                          <a:uLnTx/>
                          <a:uFillTx/>
                          <a:latin typeface="+mn-lt"/>
                          <a:ea typeface="+mn-ea"/>
                          <a:cs typeface="+mn-cs"/>
                        </a:rPr>
                        <a:t> 
 Unser Ford Verkaufsberater Armin Bauer übergibt Stefan Höchtl seinen neuen Ford EcoSport Titanium in Magnetic Grau Metallic! 😁👍
Das Team vom Autohaus Strauss wünscht viel Freude mit dem neuen EcoSport und eine gute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73175242"/>
                  </a:ext>
                </a:extLst>
              </a:tr>
            </a:tbl>
          </a:graphicData>
        </a:graphic>
      </p:graphicFrame>
      <p:sp>
        <p:nvSpPr>
          <p:cNvPr id="4" name="Text Placeholder 3">
            <a:extLst>
              <a:ext uri="{FF2B5EF4-FFF2-40B4-BE49-F238E27FC236}">
                <a16:creationId xmlns:a16="http://schemas.microsoft.com/office/drawing/2014/main" id="{F321CBD3-5513-4220-A2E4-3503035A31C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8397467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58643-428B-4392-9FCF-CB7838EDEA91}"/>
              </a:ext>
            </a:extLst>
          </p:cNvPr>
          <p:cNvSpPr>
            <a:spLocks noGrp="1"/>
          </p:cNvSpPr>
          <p:nvPr>
            <p:ph type="title"/>
          </p:nvPr>
        </p:nvSpPr>
        <p:spPr/>
        <p:txBody>
          <a:bodyPr/>
          <a:lstStyle/>
          <a:p>
            <a:r>
              <a:rPr lang="de-DE"/>
              <a:t>Eigene Beiträge (Postings) + Reactions | Autohaus Strauss - 9 of 13</a:t>
            </a:r>
            <a:endParaRPr lang="en-US"/>
          </a:p>
        </p:txBody>
      </p:sp>
      <p:graphicFrame>
        <p:nvGraphicFramePr>
          <p:cNvPr id="5" name="Table Placeholder 4">
            <a:extLst>
              <a:ext uri="{FF2B5EF4-FFF2-40B4-BE49-F238E27FC236}">
                <a16:creationId xmlns:a16="http://schemas.microsoft.com/office/drawing/2014/main" id="{0E37D6DC-ACF0-4FDF-BA7A-8ACE01D7E358}"/>
              </a:ext>
            </a:extLst>
          </p:cNvPr>
          <p:cNvGraphicFramePr>
            <a:graphicFrameLocks noGrp="1"/>
          </p:cNvGraphicFramePr>
          <p:nvPr>
            <p:ph type="tbl" sz="quarter" idx="13"/>
            <p:extLst>
              <p:ext uri="{D42A27DB-BD31-4B8C-83A1-F6EECF244321}">
                <p14:modId xmlns:p14="http://schemas.microsoft.com/office/powerpoint/2010/main" val="2726646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54267849"/>
                    </a:ext>
                  </a:extLst>
                </a:gridCol>
                <a:gridCol w="822960">
                  <a:extLst>
                    <a:ext uri="{9D8B030D-6E8A-4147-A177-3AD203B41FA5}">
                      <a16:colId xmlns:a16="http://schemas.microsoft.com/office/drawing/2014/main" val="2972761954"/>
                    </a:ext>
                  </a:extLst>
                </a:gridCol>
                <a:gridCol w="822960">
                  <a:extLst>
                    <a:ext uri="{9D8B030D-6E8A-4147-A177-3AD203B41FA5}">
                      <a16:colId xmlns:a16="http://schemas.microsoft.com/office/drawing/2014/main" val="302290799"/>
                    </a:ext>
                  </a:extLst>
                </a:gridCol>
                <a:gridCol w="822960">
                  <a:extLst>
                    <a:ext uri="{9D8B030D-6E8A-4147-A177-3AD203B41FA5}">
                      <a16:colId xmlns:a16="http://schemas.microsoft.com/office/drawing/2014/main" val="4062516889"/>
                    </a:ext>
                  </a:extLst>
                </a:gridCol>
                <a:gridCol w="822960">
                  <a:extLst>
                    <a:ext uri="{9D8B030D-6E8A-4147-A177-3AD203B41FA5}">
                      <a16:colId xmlns:a16="http://schemas.microsoft.com/office/drawing/2014/main" val="3588714693"/>
                    </a:ext>
                  </a:extLst>
                </a:gridCol>
                <a:gridCol w="822960">
                  <a:extLst>
                    <a:ext uri="{9D8B030D-6E8A-4147-A177-3AD203B41FA5}">
                      <a16:colId xmlns:a16="http://schemas.microsoft.com/office/drawing/2014/main" val="652261176"/>
                    </a:ext>
                  </a:extLst>
                </a:gridCol>
                <a:gridCol w="822960">
                  <a:extLst>
                    <a:ext uri="{9D8B030D-6E8A-4147-A177-3AD203B41FA5}">
                      <a16:colId xmlns:a16="http://schemas.microsoft.com/office/drawing/2014/main" val="645813269"/>
                    </a:ext>
                  </a:extLst>
                </a:gridCol>
                <a:gridCol w="822960">
                  <a:extLst>
                    <a:ext uri="{9D8B030D-6E8A-4147-A177-3AD203B41FA5}">
                      <a16:colId xmlns:a16="http://schemas.microsoft.com/office/drawing/2014/main" val="1403224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80836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- 2018-07-11 16:05:00 </a:t>
                      </a:r>
                      <a:r>
                        <a:rPr kumimoji="0" lang="de-DE" sz="1000" b="0" i="0" u="none" strike="noStrike" kern="1200" cap="none" spc="0" normalizeH="0" baseline="0" noProof="0">
                          <a:ln>
                            <a:noFill/>
                          </a:ln>
                          <a:solidFill>
                            <a:prstClr val="black"/>
                          </a:solidFill>
                          <a:effectLst/>
                          <a:uLnTx/>
                          <a:uFillTx/>
                          <a:latin typeface="+mn-lt"/>
                          <a:ea typeface="+mn-ea"/>
                          <a:cs typeface="+mn-cs"/>
                        </a:rPr>
                        <a:t> 
 ‼️ Teilen, teilen, teilen ‼️
Wir suchen Verstärkung im Bereich Neuwagen Disposition!👩‍💻👨‍💻
➡️ Bist du ein/e frisch gebackene/r HAK- oder AHS Absolvent/in oder hast du schon Berufserfahrung gesammelt?
➡️ Bringst du ausgezeichnete Computerkenntnisse mit, bist du engagiert, motiviert und hast Lust die Automobilbranche von Ford und Land Rover kennen zu lernen? 
➡️ Hast du ein sicheres und freundliches Auftreten, gute Englischkenntnisse, Teamgeist und Einsatzbereitschaft?
Zu deinen Aufgaben zählen die Planung und Koordination des Fahrzeug-Lagerbestandes, die Bestellung der Neuwagen der Marken Ford und Land Rover,  Fakturierung und Verwaltung der Neuwagen, Überprüfung von Kaufverträgen, administrative Tätigkeiten, uvm..
Auf dich wartet ein angenehmes Betriebsklima, ein abwechslungsreicher Tätigkeitsbereich und super Arbeitszeiten! (Arbeitszeit: 38,5 Stunden pro Woche)
Fühlst du dich angesprochen? 😉
Dann schick uns deine Bewerbung samt Lebenslauf und Foto an verwaltung@strauss-au...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75343057"/>
                  </a:ext>
                </a:extLst>
              </a:tr>
            </a:tbl>
          </a:graphicData>
        </a:graphic>
      </p:graphicFrame>
      <p:sp>
        <p:nvSpPr>
          <p:cNvPr id="4" name="Text Placeholder 3">
            <a:extLst>
              <a:ext uri="{FF2B5EF4-FFF2-40B4-BE49-F238E27FC236}">
                <a16:creationId xmlns:a16="http://schemas.microsoft.com/office/drawing/2014/main" id="{471EFB0A-13F9-47B9-A02E-A662A162D23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0074044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04B17-4BD1-490D-9375-5A1FD19C3334}"/>
              </a:ext>
            </a:extLst>
          </p:cNvPr>
          <p:cNvSpPr>
            <a:spLocks noGrp="1"/>
          </p:cNvSpPr>
          <p:nvPr>
            <p:ph type="title"/>
          </p:nvPr>
        </p:nvSpPr>
        <p:spPr/>
        <p:txBody>
          <a:bodyPr/>
          <a:lstStyle/>
          <a:p>
            <a:r>
              <a:rPr lang="de-DE"/>
              <a:t>Eigene Beiträge (Postings) + Reactions | Autohaus Strauss - 10 of 13</a:t>
            </a:r>
            <a:endParaRPr lang="en-US"/>
          </a:p>
        </p:txBody>
      </p:sp>
      <p:graphicFrame>
        <p:nvGraphicFramePr>
          <p:cNvPr id="5" name="Table Placeholder 4">
            <a:extLst>
              <a:ext uri="{FF2B5EF4-FFF2-40B4-BE49-F238E27FC236}">
                <a16:creationId xmlns:a16="http://schemas.microsoft.com/office/drawing/2014/main" id="{0EF2C488-1D40-4367-883F-36E7FC84D214}"/>
              </a:ext>
            </a:extLst>
          </p:cNvPr>
          <p:cNvGraphicFramePr>
            <a:graphicFrameLocks noGrp="1"/>
          </p:cNvGraphicFramePr>
          <p:nvPr>
            <p:ph type="tbl" sz="quarter" idx="13"/>
            <p:extLst>
              <p:ext uri="{D42A27DB-BD31-4B8C-83A1-F6EECF244321}">
                <p14:modId xmlns:p14="http://schemas.microsoft.com/office/powerpoint/2010/main" val="2411572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78915337"/>
                    </a:ext>
                  </a:extLst>
                </a:gridCol>
                <a:gridCol w="822960">
                  <a:extLst>
                    <a:ext uri="{9D8B030D-6E8A-4147-A177-3AD203B41FA5}">
                      <a16:colId xmlns:a16="http://schemas.microsoft.com/office/drawing/2014/main" val="1611958426"/>
                    </a:ext>
                  </a:extLst>
                </a:gridCol>
                <a:gridCol w="822960">
                  <a:extLst>
                    <a:ext uri="{9D8B030D-6E8A-4147-A177-3AD203B41FA5}">
                      <a16:colId xmlns:a16="http://schemas.microsoft.com/office/drawing/2014/main" val="1181523944"/>
                    </a:ext>
                  </a:extLst>
                </a:gridCol>
                <a:gridCol w="822960">
                  <a:extLst>
                    <a:ext uri="{9D8B030D-6E8A-4147-A177-3AD203B41FA5}">
                      <a16:colId xmlns:a16="http://schemas.microsoft.com/office/drawing/2014/main" val="967363539"/>
                    </a:ext>
                  </a:extLst>
                </a:gridCol>
                <a:gridCol w="822960">
                  <a:extLst>
                    <a:ext uri="{9D8B030D-6E8A-4147-A177-3AD203B41FA5}">
                      <a16:colId xmlns:a16="http://schemas.microsoft.com/office/drawing/2014/main" val="2983144486"/>
                    </a:ext>
                  </a:extLst>
                </a:gridCol>
                <a:gridCol w="822960">
                  <a:extLst>
                    <a:ext uri="{9D8B030D-6E8A-4147-A177-3AD203B41FA5}">
                      <a16:colId xmlns:a16="http://schemas.microsoft.com/office/drawing/2014/main" val="3525711189"/>
                    </a:ext>
                  </a:extLst>
                </a:gridCol>
                <a:gridCol w="822960">
                  <a:extLst>
                    <a:ext uri="{9D8B030D-6E8A-4147-A177-3AD203B41FA5}">
                      <a16:colId xmlns:a16="http://schemas.microsoft.com/office/drawing/2014/main" val="1048901254"/>
                    </a:ext>
                  </a:extLst>
                </a:gridCol>
                <a:gridCol w="822960">
                  <a:extLst>
                    <a:ext uri="{9D8B030D-6E8A-4147-A177-3AD203B41FA5}">
                      <a16:colId xmlns:a16="http://schemas.microsoft.com/office/drawing/2014/main" val="2912429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29174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- 2018-07-07 13:05:00 </a:t>
                      </a:r>
                      <a:r>
                        <a:rPr kumimoji="0" lang="de-DE" sz="1000" b="0" i="0" u="none" strike="noStrike" kern="1200" cap="none" spc="0" normalizeH="0" baseline="0" noProof="0">
                          <a:ln>
                            <a:noFill/>
                          </a:ln>
                          <a:solidFill>
                            <a:prstClr val="black"/>
                          </a:solidFill>
                          <a:effectLst/>
                          <a:uLnTx/>
                          <a:uFillTx/>
                          <a:latin typeface="+mn-lt"/>
                          <a:ea typeface="+mn-ea"/>
                          <a:cs typeface="+mn-cs"/>
                        </a:rPr>
                        <a:t> 
 Mit diesem Discovery Sport könntest du nächste Woche schon in den Urlaub fahren!! 😎🌍🏝️🏕️
Er ist ab sofort verfügbar und genügend Platz für Familie, Freunde und Gepäck ist auf jeden Fall vorhanden! 😁
Dein Preis 👉 € 46.800,-
Leasingrate € 288,61 bei einer Anzahlung von € 14.000,-, Restwert € 25.000,-
Einfach bei uns im Autohaus vorbeischauen und bis dahin, wünschen wir euch ein schönes Wochenende ☀️😊 mit Marcel Hummel, Daniel Pausch, Armin Bauer, Sebastian Kirisits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89477686"/>
                  </a:ext>
                </a:extLst>
              </a:tr>
            </a:tbl>
          </a:graphicData>
        </a:graphic>
      </p:graphicFrame>
      <p:sp>
        <p:nvSpPr>
          <p:cNvPr id="4" name="Text Placeholder 3">
            <a:extLst>
              <a:ext uri="{FF2B5EF4-FFF2-40B4-BE49-F238E27FC236}">
                <a16:creationId xmlns:a16="http://schemas.microsoft.com/office/drawing/2014/main" id="{0445D7ED-76E2-4A54-9B53-CCA5CDB7C62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2826514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B8493-A4C6-41B3-9855-EF010CFFE8CB}"/>
              </a:ext>
            </a:extLst>
          </p:cNvPr>
          <p:cNvSpPr>
            <a:spLocks noGrp="1"/>
          </p:cNvSpPr>
          <p:nvPr>
            <p:ph type="title"/>
          </p:nvPr>
        </p:nvSpPr>
        <p:spPr/>
        <p:txBody>
          <a:bodyPr/>
          <a:lstStyle/>
          <a:p>
            <a:r>
              <a:rPr lang="de-DE"/>
              <a:t>Eigene Beiträge (Postings) + Reactions | Autohaus Strauss - 11 of 13</a:t>
            </a:r>
            <a:endParaRPr lang="en-US"/>
          </a:p>
        </p:txBody>
      </p:sp>
      <p:graphicFrame>
        <p:nvGraphicFramePr>
          <p:cNvPr id="5" name="Table Placeholder 4">
            <a:extLst>
              <a:ext uri="{FF2B5EF4-FFF2-40B4-BE49-F238E27FC236}">
                <a16:creationId xmlns:a16="http://schemas.microsoft.com/office/drawing/2014/main" id="{71309FE4-4A09-4064-B094-6E455B380AD2}"/>
              </a:ext>
            </a:extLst>
          </p:cNvPr>
          <p:cNvGraphicFramePr>
            <a:graphicFrameLocks noGrp="1"/>
          </p:cNvGraphicFramePr>
          <p:nvPr>
            <p:ph type="tbl" sz="quarter" idx="13"/>
            <p:extLst>
              <p:ext uri="{D42A27DB-BD31-4B8C-83A1-F6EECF244321}">
                <p14:modId xmlns:p14="http://schemas.microsoft.com/office/powerpoint/2010/main" val="669198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55146441"/>
                    </a:ext>
                  </a:extLst>
                </a:gridCol>
                <a:gridCol w="822960">
                  <a:extLst>
                    <a:ext uri="{9D8B030D-6E8A-4147-A177-3AD203B41FA5}">
                      <a16:colId xmlns:a16="http://schemas.microsoft.com/office/drawing/2014/main" val="4147174919"/>
                    </a:ext>
                  </a:extLst>
                </a:gridCol>
                <a:gridCol w="822960">
                  <a:extLst>
                    <a:ext uri="{9D8B030D-6E8A-4147-A177-3AD203B41FA5}">
                      <a16:colId xmlns:a16="http://schemas.microsoft.com/office/drawing/2014/main" val="461086667"/>
                    </a:ext>
                  </a:extLst>
                </a:gridCol>
                <a:gridCol w="822960">
                  <a:extLst>
                    <a:ext uri="{9D8B030D-6E8A-4147-A177-3AD203B41FA5}">
                      <a16:colId xmlns:a16="http://schemas.microsoft.com/office/drawing/2014/main" val="3771898685"/>
                    </a:ext>
                  </a:extLst>
                </a:gridCol>
                <a:gridCol w="822960">
                  <a:extLst>
                    <a:ext uri="{9D8B030D-6E8A-4147-A177-3AD203B41FA5}">
                      <a16:colId xmlns:a16="http://schemas.microsoft.com/office/drawing/2014/main" val="640675103"/>
                    </a:ext>
                  </a:extLst>
                </a:gridCol>
                <a:gridCol w="822960">
                  <a:extLst>
                    <a:ext uri="{9D8B030D-6E8A-4147-A177-3AD203B41FA5}">
                      <a16:colId xmlns:a16="http://schemas.microsoft.com/office/drawing/2014/main" val="94364909"/>
                    </a:ext>
                  </a:extLst>
                </a:gridCol>
                <a:gridCol w="822960">
                  <a:extLst>
                    <a:ext uri="{9D8B030D-6E8A-4147-A177-3AD203B41FA5}">
                      <a16:colId xmlns:a16="http://schemas.microsoft.com/office/drawing/2014/main" val="2930847466"/>
                    </a:ext>
                  </a:extLst>
                </a:gridCol>
                <a:gridCol w="822960">
                  <a:extLst>
                    <a:ext uri="{9D8B030D-6E8A-4147-A177-3AD203B41FA5}">
                      <a16:colId xmlns:a16="http://schemas.microsoft.com/office/drawing/2014/main" val="1372334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499866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- 2018-07-06 16:40:15 </a:t>
                      </a:r>
                      <a:r>
                        <a:rPr kumimoji="0" lang="de-DE" sz="1000" b="0" i="0" u="none" strike="noStrike" kern="1200" cap="none" spc="0" normalizeH="0" baseline="0" noProof="0">
                          <a:ln>
                            <a:noFill/>
                          </a:ln>
                          <a:solidFill>
                            <a:prstClr val="black"/>
                          </a:solidFill>
                          <a:effectLst/>
                          <a:uLnTx/>
                          <a:uFillTx/>
                          <a:latin typeface="+mn-lt"/>
                          <a:ea typeface="+mn-ea"/>
                          <a:cs typeface="+mn-cs"/>
                        </a:rPr>
                        <a:t> 
 Die Freude über ihren neuen Ford EcoSport ST-Line in der Spezial-Metallic Lackierung Ruby Rot mit 125PS ist bei Michaela Kainz nicht zu übersehen. 🙂👍
Liebe Michaela, wir wünschen dir weiterhin viel Freude mit deinem neuen EcoSport und vor allem eine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46957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- 2018-07-05 11:56:35 </a:t>
                      </a:r>
                      <a:r>
                        <a:rPr kumimoji="0" lang="de-DE" sz="1000" b="0" i="0" u="none" strike="noStrike" kern="1200" cap="none" spc="0" normalizeH="0" baseline="0" noProof="0">
                          <a:ln>
                            <a:noFill/>
                          </a:ln>
                          <a:solidFill>
                            <a:prstClr val="black"/>
                          </a:solidFill>
                          <a:effectLst/>
                          <a:uLnTx/>
                          <a:uFillTx/>
                          <a:latin typeface="+mn-lt"/>
                          <a:ea typeface="+mn-ea"/>
                          <a:cs typeface="+mn-cs"/>
                        </a:rPr>
                        <a:t> 
 Unser KFZ-Techniker Lehrling Manuel Garber holte sich beim Lehrlingswettbewerb des Burgenlandes den 1. Platz und somit den Titel
👉 bester KFZ-Techniker-Lehrling des Burgenlandes! 😁💪👍
Lieber Manuel, wir sind stolz auch dich, gratulieren dir recht herzlich zum Landessieg und wünschen dir viel Glück für die Staatsmeisterschaft in Linz!!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12159748"/>
                  </a:ext>
                </a:extLst>
              </a:tr>
            </a:tbl>
          </a:graphicData>
        </a:graphic>
      </p:graphicFrame>
      <p:sp>
        <p:nvSpPr>
          <p:cNvPr id="4" name="Text Placeholder 3">
            <a:extLst>
              <a:ext uri="{FF2B5EF4-FFF2-40B4-BE49-F238E27FC236}">
                <a16:creationId xmlns:a16="http://schemas.microsoft.com/office/drawing/2014/main" id="{43ED0E9F-AAD9-4350-9045-EEEB5CC8F6B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0693002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DAF8C-D9BD-40CC-9472-CCD2E9F58472}"/>
              </a:ext>
            </a:extLst>
          </p:cNvPr>
          <p:cNvSpPr>
            <a:spLocks noGrp="1"/>
          </p:cNvSpPr>
          <p:nvPr>
            <p:ph type="title"/>
          </p:nvPr>
        </p:nvSpPr>
        <p:spPr/>
        <p:txBody>
          <a:bodyPr/>
          <a:lstStyle/>
          <a:p>
            <a:r>
              <a:rPr lang="de-DE"/>
              <a:t>Eigene Beiträge (Postings) + Reactions | Autohaus Strauss - 12 of 13</a:t>
            </a:r>
            <a:endParaRPr lang="en-US"/>
          </a:p>
        </p:txBody>
      </p:sp>
      <p:graphicFrame>
        <p:nvGraphicFramePr>
          <p:cNvPr id="5" name="Table Placeholder 4">
            <a:extLst>
              <a:ext uri="{FF2B5EF4-FFF2-40B4-BE49-F238E27FC236}">
                <a16:creationId xmlns:a16="http://schemas.microsoft.com/office/drawing/2014/main" id="{4038F810-7345-424D-9E5D-3943AA4AC85D}"/>
              </a:ext>
            </a:extLst>
          </p:cNvPr>
          <p:cNvGraphicFramePr>
            <a:graphicFrameLocks noGrp="1"/>
          </p:cNvGraphicFramePr>
          <p:nvPr>
            <p:ph type="tbl" sz="quarter" idx="13"/>
            <p:extLst>
              <p:ext uri="{D42A27DB-BD31-4B8C-83A1-F6EECF244321}">
                <p14:modId xmlns:p14="http://schemas.microsoft.com/office/powerpoint/2010/main" val="2005476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14023140"/>
                    </a:ext>
                  </a:extLst>
                </a:gridCol>
                <a:gridCol w="822960">
                  <a:extLst>
                    <a:ext uri="{9D8B030D-6E8A-4147-A177-3AD203B41FA5}">
                      <a16:colId xmlns:a16="http://schemas.microsoft.com/office/drawing/2014/main" val="2490995365"/>
                    </a:ext>
                  </a:extLst>
                </a:gridCol>
                <a:gridCol w="822960">
                  <a:extLst>
                    <a:ext uri="{9D8B030D-6E8A-4147-A177-3AD203B41FA5}">
                      <a16:colId xmlns:a16="http://schemas.microsoft.com/office/drawing/2014/main" val="1447304816"/>
                    </a:ext>
                  </a:extLst>
                </a:gridCol>
                <a:gridCol w="822960">
                  <a:extLst>
                    <a:ext uri="{9D8B030D-6E8A-4147-A177-3AD203B41FA5}">
                      <a16:colId xmlns:a16="http://schemas.microsoft.com/office/drawing/2014/main" val="3694915981"/>
                    </a:ext>
                  </a:extLst>
                </a:gridCol>
                <a:gridCol w="822960">
                  <a:extLst>
                    <a:ext uri="{9D8B030D-6E8A-4147-A177-3AD203B41FA5}">
                      <a16:colId xmlns:a16="http://schemas.microsoft.com/office/drawing/2014/main" val="546724263"/>
                    </a:ext>
                  </a:extLst>
                </a:gridCol>
                <a:gridCol w="822960">
                  <a:extLst>
                    <a:ext uri="{9D8B030D-6E8A-4147-A177-3AD203B41FA5}">
                      <a16:colId xmlns:a16="http://schemas.microsoft.com/office/drawing/2014/main" val="2605002752"/>
                    </a:ext>
                  </a:extLst>
                </a:gridCol>
                <a:gridCol w="822960">
                  <a:extLst>
                    <a:ext uri="{9D8B030D-6E8A-4147-A177-3AD203B41FA5}">
                      <a16:colId xmlns:a16="http://schemas.microsoft.com/office/drawing/2014/main" val="19749254"/>
                    </a:ext>
                  </a:extLst>
                </a:gridCol>
                <a:gridCol w="822960">
                  <a:extLst>
                    <a:ext uri="{9D8B030D-6E8A-4147-A177-3AD203B41FA5}">
                      <a16:colId xmlns:a16="http://schemas.microsoft.com/office/drawing/2014/main" val="3699062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97232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- 2018-07-04 15:13:01 </a:t>
                      </a:r>
                      <a:r>
                        <a:rPr kumimoji="0" lang="en-US" sz="1000" b="0" i="0" u="none" strike="noStrike" kern="1200" cap="none" spc="0" normalizeH="0" baseline="0" noProof="0">
                          <a:ln>
                            <a:noFill/>
                          </a:ln>
                          <a:solidFill>
                            <a:prstClr val="black"/>
                          </a:solidFill>
                          <a:effectLst/>
                          <a:uLnTx/>
                          <a:uFillTx/>
                          <a:latin typeface="+mn-lt"/>
                          <a:ea typeface="+mn-ea"/>
                          <a:cs typeface="+mn-cs"/>
                        </a:rPr>
                        <a:t> 
 Der neue Ford EcoSport mit 125PS in Iridium Schwarz Metallic von Julian Hirmann ist ausgestattet mit der neuesten Technologie wie dem Audiosystem inkl. Ford SYNC 3 mit 6,5" Touchscreen, Tempomat, getönten Scheiben uvm. 😎👍
Lieber Julian, wir wünschen dir viel Freude und eine gute Fahrt mit deinem neuen Ford EcoSport!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38244963"/>
                  </a:ext>
                </a:extLst>
              </a:tr>
            </a:tbl>
          </a:graphicData>
        </a:graphic>
      </p:graphicFrame>
      <p:sp>
        <p:nvSpPr>
          <p:cNvPr id="4" name="Text Placeholder 3">
            <a:extLst>
              <a:ext uri="{FF2B5EF4-FFF2-40B4-BE49-F238E27FC236}">
                <a16:creationId xmlns:a16="http://schemas.microsoft.com/office/drawing/2014/main" id="{D645DD7F-C11E-485F-88C6-551124A7839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9022933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08496-3F4C-4C92-8210-D8B5C671577C}"/>
              </a:ext>
            </a:extLst>
          </p:cNvPr>
          <p:cNvSpPr>
            <a:spLocks noGrp="1"/>
          </p:cNvSpPr>
          <p:nvPr>
            <p:ph type="title"/>
          </p:nvPr>
        </p:nvSpPr>
        <p:spPr/>
        <p:txBody>
          <a:bodyPr/>
          <a:lstStyle/>
          <a:p>
            <a:r>
              <a:rPr lang="de-DE"/>
              <a:t>Eigene Beiträge (Postings) + Reactions | Autohaus Strauss - 13 of 13</a:t>
            </a:r>
            <a:endParaRPr lang="en-US"/>
          </a:p>
        </p:txBody>
      </p:sp>
      <p:graphicFrame>
        <p:nvGraphicFramePr>
          <p:cNvPr id="5" name="Table Placeholder 4">
            <a:extLst>
              <a:ext uri="{FF2B5EF4-FFF2-40B4-BE49-F238E27FC236}">
                <a16:creationId xmlns:a16="http://schemas.microsoft.com/office/drawing/2014/main" id="{B82C2309-BB98-4874-A45F-E9A3FC602CCB}"/>
              </a:ext>
            </a:extLst>
          </p:cNvPr>
          <p:cNvGraphicFramePr>
            <a:graphicFrameLocks noGrp="1"/>
          </p:cNvGraphicFramePr>
          <p:nvPr>
            <p:ph type="tbl" sz="quarter" idx="13"/>
            <p:extLst>
              <p:ext uri="{D42A27DB-BD31-4B8C-83A1-F6EECF244321}">
                <p14:modId xmlns:p14="http://schemas.microsoft.com/office/powerpoint/2010/main" val="3700859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40134107"/>
                    </a:ext>
                  </a:extLst>
                </a:gridCol>
                <a:gridCol w="822960">
                  <a:extLst>
                    <a:ext uri="{9D8B030D-6E8A-4147-A177-3AD203B41FA5}">
                      <a16:colId xmlns:a16="http://schemas.microsoft.com/office/drawing/2014/main" val="4079535444"/>
                    </a:ext>
                  </a:extLst>
                </a:gridCol>
                <a:gridCol w="822960">
                  <a:extLst>
                    <a:ext uri="{9D8B030D-6E8A-4147-A177-3AD203B41FA5}">
                      <a16:colId xmlns:a16="http://schemas.microsoft.com/office/drawing/2014/main" val="1679090149"/>
                    </a:ext>
                  </a:extLst>
                </a:gridCol>
                <a:gridCol w="822960">
                  <a:extLst>
                    <a:ext uri="{9D8B030D-6E8A-4147-A177-3AD203B41FA5}">
                      <a16:colId xmlns:a16="http://schemas.microsoft.com/office/drawing/2014/main" val="3939672278"/>
                    </a:ext>
                  </a:extLst>
                </a:gridCol>
                <a:gridCol w="822960">
                  <a:extLst>
                    <a:ext uri="{9D8B030D-6E8A-4147-A177-3AD203B41FA5}">
                      <a16:colId xmlns:a16="http://schemas.microsoft.com/office/drawing/2014/main" val="2394458007"/>
                    </a:ext>
                  </a:extLst>
                </a:gridCol>
                <a:gridCol w="822960">
                  <a:extLst>
                    <a:ext uri="{9D8B030D-6E8A-4147-A177-3AD203B41FA5}">
                      <a16:colId xmlns:a16="http://schemas.microsoft.com/office/drawing/2014/main" val="3420343302"/>
                    </a:ext>
                  </a:extLst>
                </a:gridCol>
                <a:gridCol w="822960">
                  <a:extLst>
                    <a:ext uri="{9D8B030D-6E8A-4147-A177-3AD203B41FA5}">
                      <a16:colId xmlns:a16="http://schemas.microsoft.com/office/drawing/2014/main" val="330553243"/>
                    </a:ext>
                  </a:extLst>
                </a:gridCol>
                <a:gridCol w="822960">
                  <a:extLst>
                    <a:ext uri="{9D8B030D-6E8A-4147-A177-3AD203B41FA5}">
                      <a16:colId xmlns:a16="http://schemas.microsoft.com/office/drawing/2014/main" val="1410551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62232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- 2018-07-01 12:05:00 </a:t>
                      </a:r>
                      <a:r>
                        <a:rPr kumimoji="0" lang="en-US" sz="1000" b="0" i="0" u="none" strike="noStrike" kern="1200" cap="none" spc="0" normalizeH="0" baseline="0" noProof="0">
                          <a:ln>
                            <a:noFill/>
                          </a:ln>
                          <a:solidFill>
                            <a:prstClr val="black"/>
                          </a:solidFill>
                          <a:effectLst/>
                          <a:uLnTx/>
                          <a:uFillTx/>
                          <a:latin typeface="+mn-lt"/>
                          <a:ea typeface="+mn-ea"/>
                          <a:cs typeface="+mn-cs"/>
                        </a:rPr>
                        <a:t> 
 #70JahreLandRover! 😁
Heute haben wir für euch eines unserer Jubiläumsmodelle:
Range Rover Evoque zum Jubiläumspreis von € 39.900,- 
👉 Ab sofort verfügbar!
👉 Narvik Black
👉 150PS Automatik
Leasingrate/Monat bei einer Anzahlung von € 11.700,-
👉 € 197,78
Vorbeikommen - Probefahren! Wir freuen uns auf euch!!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58597272"/>
                  </a:ext>
                </a:extLst>
              </a:tr>
            </a:tbl>
          </a:graphicData>
        </a:graphic>
      </p:graphicFrame>
      <p:sp>
        <p:nvSpPr>
          <p:cNvPr id="4" name="Text Placeholder 3">
            <a:extLst>
              <a:ext uri="{FF2B5EF4-FFF2-40B4-BE49-F238E27FC236}">
                <a16:creationId xmlns:a16="http://schemas.microsoft.com/office/drawing/2014/main" id="{5BBC0F44-C004-4786-8DE8-EA6779EE594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1207617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8AE77-6E22-4825-B7E0-C98820694515}"/>
              </a:ext>
            </a:extLst>
          </p:cNvPr>
          <p:cNvSpPr>
            <a:spLocks noGrp="1"/>
          </p:cNvSpPr>
          <p:nvPr>
            <p:ph type="title"/>
          </p:nvPr>
        </p:nvSpPr>
        <p:spPr/>
        <p:txBody>
          <a:bodyPr/>
          <a:lstStyle/>
          <a:p>
            <a:r>
              <a:rPr lang="en-US"/>
              <a:t>Postings/Wochentag | Autohaus Strauss</a:t>
            </a:r>
          </a:p>
        </p:txBody>
      </p:sp>
      <p:graphicFrame>
        <p:nvGraphicFramePr>
          <p:cNvPr id="6" name="Chart Placeholder 5">
            <a:extLst>
              <a:ext uri="{FF2B5EF4-FFF2-40B4-BE49-F238E27FC236}">
                <a16:creationId xmlns:a16="http://schemas.microsoft.com/office/drawing/2014/main" id="{75235FEE-FEE4-40B4-BC92-59E1D32F1703}"/>
              </a:ext>
            </a:extLst>
          </p:cNvPr>
          <p:cNvGraphicFramePr>
            <a:graphicFrameLocks noGrp="1"/>
          </p:cNvGraphicFramePr>
          <p:nvPr>
            <p:ph type="chart" sz="quarter" idx="13"/>
            <p:extLst>
              <p:ext uri="{D42A27DB-BD31-4B8C-83A1-F6EECF244321}">
                <p14:modId xmlns:p14="http://schemas.microsoft.com/office/powerpoint/2010/main" val="19767328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C620C8-5CB7-4538-B5DD-7AACC2CCD64E}"/>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622B93D4-79B2-4D35-AB5D-631891D678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95504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9A0F1-81EF-4D08-ACBE-3D91769C4FE1}"/>
              </a:ext>
            </a:extLst>
          </p:cNvPr>
          <p:cNvSpPr>
            <a:spLocks noGrp="1"/>
          </p:cNvSpPr>
          <p:nvPr>
            <p:ph type="title"/>
          </p:nvPr>
        </p:nvSpPr>
        <p:spPr/>
        <p:txBody>
          <a:bodyPr/>
          <a:lstStyle/>
          <a:p>
            <a:r>
              <a:rPr lang="en-US"/>
              <a:t>Postingtypen (Verteilung) | Autohaus Strauss</a:t>
            </a:r>
          </a:p>
        </p:txBody>
      </p:sp>
      <p:graphicFrame>
        <p:nvGraphicFramePr>
          <p:cNvPr id="6" name="Chart Placeholder 5">
            <a:extLst>
              <a:ext uri="{FF2B5EF4-FFF2-40B4-BE49-F238E27FC236}">
                <a16:creationId xmlns:a16="http://schemas.microsoft.com/office/drawing/2014/main" id="{95102055-BC73-4331-8EE3-6F9EB7F09456}"/>
              </a:ext>
            </a:extLst>
          </p:cNvPr>
          <p:cNvGraphicFramePr>
            <a:graphicFrameLocks noGrp="1"/>
          </p:cNvGraphicFramePr>
          <p:nvPr>
            <p:ph type="chart" sz="quarter" idx="13"/>
            <p:extLst>
              <p:ext uri="{D42A27DB-BD31-4B8C-83A1-F6EECF244321}">
                <p14:modId xmlns:p14="http://schemas.microsoft.com/office/powerpoint/2010/main" val="513915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331728-FFDE-4541-8C84-35A995B6D03A}"/>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5D539603-2CCB-4681-9C9B-01EF31CBA9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73124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E13F4-F3C5-4266-BF9F-2256CA829B24}"/>
              </a:ext>
            </a:extLst>
          </p:cNvPr>
          <p:cNvSpPr>
            <a:spLocks noGrp="1"/>
          </p:cNvSpPr>
          <p:nvPr>
            <p:ph type="title"/>
          </p:nvPr>
        </p:nvSpPr>
        <p:spPr/>
        <p:txBody>
          <a:bodyPr/>
          <a:lstStyle/>
          <a:p>
            <a:r>
              <a:rPr lang="en-US"/>
              <a:t>Interaktionsrate/Postingtyp | Autohaus Strauss</a:t>
            </a:r>
          </a:p>
        </p:txBody>
      </p:sp>
      <p:graphicFrame>
        <p:nvGraphicFramePr>
          <p:cNvPr id="6" name="Chart Placeholder 5">
            <a:extLst>
              <a:ext uri="{FF2B5EF4-FFF2-40B4-BE49-F238E27FC236}">
                <a16:creationId xmlns:a16="http://schemas.microsoft.com/office/drawing/2014/main" id="{DF55C860-8899-4C7F-A24D-5540764728E6}"/>
              </a:ext>
            </a:extLst>
          </p:cNvPr>
          <p:cNvGraphicFramePr>
            <a:graphicFrameLocks noGrp="1"/>
          </p:cNvGraphicFramePr>
          <p:nvPr>
            <p:ph type="chart" sz="quarter" idx="13"/>
            <p:extLst>
              <p:ext uri="{D42A27DB-BD31-4B8C-83A1-F6EECF244321}">
                <p14:modId xmlns:p14="http://schemas.microsoft.com/office/powerpoint/2010/main" val="17900787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210CFA-BC7E-4A9A-BACB-CB80ECC0D310}"/>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0C9DDED9-2841-4061-8E62-9B52EF6003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94349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CEEBA-1468-4C3B-B7A9-F8533F7AF558}"/>
              </a:ext>
            </a:extLst>
          </p:cNvPr>
          <p:cNvSpPr>
            <a:spLocks noGrp="1"/>
          </p:cNvSpPr>
          <p:nvPr>
            <p:ph type="title"/>
          </p:nvPr>
        </p:nvSpPr>
        <p:spPr/>
        <p:txBody>
          <a:bodyPr/>
          <a:lstStyle/>
          <a:p>
            <a:r>
              <a:rPr lang="en-US"/>
              <a:t>Antwortzeit | Autohaus Strauss</a:t>
            </a:r>
          </a:p>
        </p:txBody>
      </p:sp>
      <p:graphicFrame>
        <p:nvGraphicFramePr>
          <p:cNvPr id="6" name="Chart Placeholder 5">
            <a:extLst>
              <a:ext uri="{FF2B5EF4-FFF2-40B4-BE49-F238E27FC236}">
                <a16:creationId xmlns:a16="http://schemas.microsoft.com/office/drawing/2014/main" id="{5C752B59-FF96-4822-BB37-FC845DBBCF44}"/>
              </a:ext>
            </a:extLst>
          </p:cNvPr>
          <p:cNvGraphicFramePr>
            <a:graphicFrameLocks noGrp="1"/>
          </p:cNvGraphicFramePr>
          <p:nvPr>
            <p:ph type="chart" sz="quarter" idx="13"/>
            <p:extLst>
              <p:ext uri="{D42A27DB-BD31-4B8C-83A1-F6EECF244321}">
                <p14:modId xmlns:p14="http://schemas.microsoft.com/office/powerpoint/2010/main" val="34717886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101E07-6FE0-4D3E-9BC9-16426D21A06B}"/>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13401404-8E86-4F4A-8A39-E5BF7BC4B7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15733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53491-3532-465E-990B-F42AA26EED56}"/>
              </a:ext>
            </a:extLst>
          </p:cNvPr>
          <p:cNvSpPr>
            <a:spLocks noGrp="1"/>
          </p:cNvSpPr>
          <p:nvPr>
            <p:ph type="title"/>
          </p:nvPr>
        </p:nvSpPr>
        <p:spPr/>
        <p:txBody>
          <a:bodyPr/>
          <a:lstStyle/>
          <a:p>
            <a:r>
              <a:rPr lang="de-DE"/>
              <a:t>Facebook Check Ins | Autohaus Strauss</a:t>
            </a:r>
            <a:endParaRPr lang="en-US"/>
          </a:p>
        </p:txBody>
      </p:sp>
      <p:graphicFrame>
        <p:nvGraphicFramePr>
          <p:cNvPr id="6" name="Chart Placeholder 5">
            <a:extLst>
              <a:ext uri="{FF2B5EF4-FFF2-40B4-BE49-F238E27FC236}">
                <a16:creationId xmlns:a16="http://schemas.microsoft.com/office/drawing/2014/main" id="{6BD6112C-BBC1-4100-B96B-C9BBBDC8EB60}"/>
              </a:ext>
            </a:extLst>
          </p:cNvPr>
          <p:cNvGraphicFramePr>
            <a:graphicFrameLocks noGrp="1"/>
          </p:cNvGraphicFramePr>
          <p:nvPr>
            <p:ph type="chart" sz="quarter" idx="13"/>
            <p:extLst>
              <p:ext uri="{D42A27DB-BD31-4B8C-83A1-F6EECF244321}">
                <p14:modId xmlns:p14="http://schemas.microsoft.com/office/powerpoint/2010/main" val="42726993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0E0B5A-9E12-4545-966E-FC30AFBB3443}"/>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FDD1EA10-3941-413F-B56B-5DC81FE315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97066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60638-EB14-4FEC-843C-608804D550EF}"/>
              </a:ext>
            </a:extLst>
          </p:cNvPr>
          <p:cNvSpPr>
            <a:spLocks noGrp="1"/>
          </p:cNvSpPr>
          <p:nvPr>
            <p:ph type="title"/>
          </p:nvPr>
        </p:nvSpPr>
        <p:spPr/>
        <p:txBody>
          <a:bodyPr/>
          <a:lstStyle/>
          <a:p>
            <a:r>
              <a:rPr lang="en-US"/>
              <a:t>Fan Demographie | Autohaus Strauss</a:t>
            </a:r>
          </a:p>
        </p:txBody>
      </p:sp>
      <p:graphicFrame>
        <p:nvGraphicFramePr>
          <p:cNvPr id="6" name="Chart Placeholder 5">
            <a:extLst>
              <a:ext uri="{FF2B5EF4-FFF2-40B4-BE49-F238E27FC236}">
                <a16:creationId xmlns:a16="http://schemas.microsoft.com/office/drawing/2014/main" id="{305B36D8-6A37-402B-BD17-1A4B7479948A}"/>
              </a:ext>
            </a:extLst>
          </p:cNvPr>
          <p:cNvGraphicFramePr>
            <a:graphicFrameLocks noGrp="1"/>
          </p:cNvGraphicFramePr>
          <p:nvPr>
            <p:ph type="chart" sz="quarter" idx="13"/>
            <p:extLst>
              <p:ext uri="{D42A27DB-BD31-4B8C-83A1-F6EECF244321}">
                <p14:modId xmlns:p14="http://schemas.microsoft.com/office/powerpoint/2010/main" val="16538630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77438C-A79A-4165-9156-99BCBE0E112D}"/>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A60F5775-F8AA-4692-A81E-539E7B7A5C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0691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3CACC-19D4-4402-9945-0A29C38D4F5D}"/>
              </a:ext>
            </a:extLst>
          </p:cNvPr>
          <p:cNvSpPr>
            <a:spLocks noGrp="1"/>
          </p:cNvSpPr>
          <p:nvPr>
            <p:ph type="title"/>
          </p:nvPr>
        </p:nvSpPr>
        <p:spPr/>
        <p:txBody>
          <a:bodyPr/>
          <a:lstStyle/>
          <a:p>
            <a:r>
              <a:rPr lang="de-DE"/>
              <a:t>Page Fans Online | Autohaus Strauss</a:t>
            </a:r>
            <a:endParaRPr lang="en-US"/>
          </a:p>
        </p:txBody>
      </p:sp>
      <p:graphicFrame>
        <p:nvGraphicFramePr>
          <p:cNvPr id="6" name="Chart Placeholder 5">
            <a:extLst>
              <a:ext uri="{FF2B5EF4-FFF2-40B4-BE49-F238E27FC236}">
                <a16:creationId xmlns:a16="http://schemas.microsoft.com/office/drawing/2014/main" id="{9C631344-346A-497A-8EDC-F472DC82AE61}"/>
              </a:ext>
            </a:extLst>
          </p:cNvPr>
          <p:cNvGraphicFramePr>
            <a:graphicFrameLocks noGrp="1"/>
          </p:cNvGraphicFramePr>
          <p:nvPr>
            <p:ph type="chart" sz="quarter" idx="13"/>
            <p:extLst>
              <p:ext uri="{D42A27DB-BD31-4B8C-83A1-F6EECF244321}">
                <p14:modId xmlns:p14="http://schemas.microsoft.com/office/powerpoint/2010/main" val="1427586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5614AA-B98B-40D8-B8B1-57B02AF38698}"/>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53741987-0817-4957-AB9C-447018BAC4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0592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1180</Words>
  <Application>Microsoft Office PowerPoint</Application>
  <PresentationFormat>On-screen Show (4:3)</PresentationFormat>
  <Paragraphs>548</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Facebook Page Report</vt:lpstr>
      <vt:lpstr>Wichtigste Werte (KPI's) | Autohaus Strauss</vt:lpstr>
      <vt:lpstr>Fans (Übersicht) | Autohaus Strauss</vt:lpstr>
      <vt:lpstr>Key Metrics Table w. User Post RR | Autohaus Strauss</vt:lpstr>
      <vt:lpstr>Facebook Fans Total | Autohaus Strauss</vt:lpstr>
      <vt:lpstr>Eigene Beiträge (Postings) | Autohaus Strauss - 1 of 9</vt:lpstr>
      <vt:lpstr>Eigene Beiträge (Postings) | Autohaus Strauss - 2 of 9</vt:lpstr>
      <vt:lpstr>Eigene Beiträge (Postings) | Autohaus Strauss - 3 of 9</vt:lpstr>
      <vt:lpstr>Eigene Beiträge (Postings) | Autohaus Strauss - 4 of 9</vt:lpstr>
      <vt:lpstr>Eigene Beiträge (Postings) | Autohaus Strauss - 5 of 9</vt:lpstr>
      <vt:lpstr>Eigene Beiträge (Postings) | Autohaus Strauss - 6 of 9</vt:lpstr>
      <vt:lpstr>Eigene Beiträge (Postings) | Autohaus Strauss - 7 of 9</vt:lpstr>
      <vt:lpstr>Eigene Beiträge (Postings) | Autohaus Strauss - 8 of 9</vt:lpstr>
      <vt:lpstr>Eigene Beiträge (Postings) | Autohaus Strauss - 9 of 9</vt:lpstr>
      <vt:lpstr>Eigene Beiträge (Postings) + Reactions | Autohaus Strauss - 1 of 13</vt:lpstr>
      <vt:lpstr>Eigene Beiträge (Postings) + Reactions | Autohaus Strauss - 2 of 13</vt:lpstr>
      <vt:lpstr>Eigene Beiträge (Postings) + Reactions | Autohaus Strauss - 3 of 13</vt:lpstr>
      <vt:lpstr>Eigene Beiträge (Postings) + Reactions | Autohaus Strauss - 4 of 13</vt:lpstr>
      <vt:lpstr>Eigene Beiträge (Postings) + Reactions | Autohaus Strauss - 5 of 13</vt:lpstr>
      <vt:lpstr>Eigene Beiträge (Postings) + Reactions | Autohaus Strauss - 6 of 13</vt:lpstr>
      <vt:lpstr>Eigene Beiträge (Postings) + Reactions | Autohaus Strauss - 7 of 13</vt:lpstr>
      <vt:lpstr>Eigene Beiträge (Postings) + Reactions | Autohaus Strauss - 8 of 13</vt:lpstr>
      <vt:lpstr>Eigene Beiträge (Postings) + Reactions | Autohaus Strauss - 9 of 13</vt:lpstr>
      <vt:lpstr>Eigene Beiträge (Postings) + Reactions | Autohaus Strauss - 10 of 13</vt:lpstr>
      <vt:lpstr>Eigene Beiträge (Postings) + Reactions | Autohaus Strauss - 11 of 13</vt:lpstr>
      <vt:lpstr>Eigene Beiträge (Postings) + Reactions | Autohaus Strauss - 12 of 13</vt:lpstr>
      <vt:lpstr>Eigene Beiträge (Postings) + Reactions | Autohaus Strauss - 13 of 13</vt:lpstr>
      <vt:lpstr>Postings/Wochentag | Autohaus Strauss</vt:lpstr>
      <vt:lpstr>Postingtypen (Verteilung) | Autohaus Strauss</vt:lpstr>
      <vt:lpstr>Interaktionsrate/Postingtyp | Autohaus Strauss</vt:lpstr>
      <vt:lpstr>Antwortzeit | Autohaus Strauss</vt:lpstr>
      <vt:lpstr>Facebook Check Ins | Autohaus Strauss</vt:lpstr>
      <vt:lpstr>Fan Demographie | Autohaus Strauss</vt:lpstr>
      <vt:lpstr>Page Fans Online | Autohaus Strauss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2018-08-04T08:34:39Z</dcterms:created>
  <dcterms:modified xsi:type="dcterms:W3CDTF">2018-08-04T08:35:27Z</dcterms:modified>
</cp:coreProperties>
</file>