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935</c:v>
                </c:pt>
                <c:pt idx="1">
                  <c:v>935</c:v>
                </c:pt>
                <c:pt idx="2">
                  <c:v>935</c:v>
                </c:pt>
                <c:pt idx="3">
                  <c:v>934</c:v>
                </c:pt>
                <c:pt idx="4">
                  <c:v>936</c:v>
                </c:pt>
                <c:pt idx="5">
                  <c:v>938</c:v>
                </c:pt>
                <c:pt idx="6">
                  <c:v>938</c:v>
                </c:pt>
                <c:pt idx="7">
                  <c:v>939</c:v>
                </c:pt>
                <c:pt idx="8">
                  <c:v>940</c:v>
                </c:pt>
                <c:pt idx="9">
                  <c:v>942</c:v>
                </c:pt>
                <c:pt idx="10">
                  <c:v>942</c:v>
                </c:pt>
                <c:pt idx="11">
                  <c:v>942</c:v>
                </c:pt>
                <c:pt idx="12">
                  <c:v>943</c:v>
                </c:pt>
                <c:pt idx="13">
                  <c:v>944</c:v>
                </c:pt>
                <c:pt idx="14">
                  <c:v>944</c:v>
                </c:pt>
                <c:pt idx="15">
                  <c:v>944</c:v>
                </c:pt>
                <c:pt idx="16">
                  <c:v>944</c:v>
                </c:pt>
                <c:pt idx="17">
                  <c:v>945</c:v>
                </c:pt>
                <c:pt idx="18">
                  <c:v>946</c:v>
                </c:pt>
                <c:pt idx="19">
                  <c:v>946</c:v>
                </c:pt>
                <c:pt idx="20">
                  <c:v>948</c:v>
                </c:pt>
                <c:pt idx="21">
                  <c:v>948</c:v>
                </c:pt>
                <c:pt idx="22">
                  <c:v>949</c:v>
                </c:pt>
                <c:pt idx="23">
                  <c:v>948</c:v>
                </c:pt>
                <c:pt idx="24">
                  <c:v>948</c:v>
                </c:pt>
                <c:pt idx="25">
                  <c:v>949</c:v>
                </c:pt>
                <c:pt idx="26">
                  <c:v>948</c:v>
                </c:pt>
                <c:pt idx="27">
                  <c:v>949</c:v>
                </c:pt>
                <c:pt idx="28">
                  <c:v>949</c:v>
                </c:pt>
                <c:pt idx="29">
                  <c:v>949</c:v>
                </c:pt>
                <c:pt idx="30">
                  <c:v>949</c:v>
                </c:pt>
              </c:numCache>
            </c:numRef>
          </c:val>
          <c:smooth val="0"/>
          <c:extLst>
            <c:ext xmlns:c16="http://schemas.microsoft.com/office/drawing/2014/chart" uri="{C3380CC4-5D6E-409C-BE32-E72D297353CC}">
              <c16:uniqueId val="{00000000-20C3-4003-B664-8321DDEBD768}"/>
            </c:ext>
          </c:extLst>
        </c:ser>
        <c:dLbls>
          <c:showLegendKey val="0"/>
          <c:showVal val="0"/>
          <c:showCatName val="0"/>
          <c:showSerName val="0"/>
          <c:showPercent val="0"/>
          <c:showBubbleSize val="0"/>
        </c:dLbls>
        <c:smooth val="0"/>
        <c:axId val="353396280"/>
        <c:axId val="356018760"/>
      </c:lineChart>
      <c:dateAx>
        <c:axId val="353396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18760"/>
        <c:crosses val="autoZero"/>
        <c:auto val="1"/>
        <c:lblOffset val="100"/>
        <c:baseTimeUnit val="days"/>
      </c:dateAx>
      <c:valAx>
        <c:axId val="35601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9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1</c:v>
                </c:pt>
                <c:pt idx="4">
                  <c:v>1</c:v>
                </c:pt>
                <c:pt idx="5">
                  <c:v>0</c:v>
                </c:pt>
                <c:pt idx="6">
                  <c:v>1</c:v>
                </c:pt>
              </c:numCache>
            </c:numRef>
          </c:val>
          <c:extLst>
            <c:ext xmlns:c16="http://schemas.microsoft.com/office/drawing/2014/chart" uri="{C3380CC4-5D6E-409C-BE32-E72D297353CC}">
              <c16:uniqueId val="{00000000-DC21-47CD-B87B-7DD47120A83F}"/>
            </c:ext>
          </c:extLst>
        </c:ser>
        <c:dLbls>
          <c:showLegendKey val="0"/>
          <c:showVal val="0"/>
          <c:showCatName val="0"/>
          <c:showSerName val="0"/>
          <c:showPercent val="0"/>
          <c:showBubbleSize val="0"/>
        </c:dLbls>
        <c:gapWidth val="219"/>
        <c:overlap val="-27"/>
        <c:axId val="364336784"/>
        <c:axId val="364338096"/>
      </c:barChart>
      <c:catAx>
        <c:axId val="36433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38096"/>
        <c:crosses val="autoZero"/>
        <c:auto val="1"/>
        <c:lblAlgn val="ctr"/>
        <c:lblOffset val="100"/>
        <c:noMultiLvlLbl val="0"/>
      </c:catAx>
      <c:valAx>
        <c:axId val="364338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3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Autohaus Ford Gaberszik</c:v>
                </c:pt>
              </c:strCache>
            </c:strRef>
          </c:cat>
          <c:val>
            <c:numRef>
              <c:f>Sheet1!$B$2</c:f>
              <c:numCache>
                <c:formatCode>General</c:formatCode>
                <c:ptCount val="1"/>
                <c:pt idx="0">
                  <c:v>3</c:v>
                </c:pt>
              </c:numCache>
            </c:numRef>
          </c:val>
          <c:extLst>
            <c:ext xmlns:c16="http://schemas.microsoft.com/office/drawing/2014/chart" uri="{C3380CC4-5D6E-409C-BE32-E72D297353CC}">
              <c16:uniqueId val="{00000000-5861-4C17-80A2-7C7E986195ED}"/>
            </c:ext>
          </c:extLst>
        </c:ser>
        <c:dLbls>
          <c:showLegendKey val="0"/>
          <c:showVal val="0"/>
          <c:showCatName val="0"/>
          <c:showSerName val="0"/>
          <c:showPercent val="0"/>
          <c:showBubbleSize val="0"/>
        </c:dLbls>
        <c:gapWidth val="150"/>
        <c:overlap val="100"/>
        <c:axId val="399831224"/>
        <c:axId val="399825648"/>
      </c:barChart>
      <c:catAx>
        <c:axId val="399831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25648"/>
        <c:crosses val="autoZero"/>
        <c:auto val="1"/>
        <c:lblAlgn val="ctr"/>
        <c:lblOffset val="100"/>
        <c:noMultiLvlLbl val="0"/>
      </c:catAx>
      <c:valAx>
        <c:axId val="399825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3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4.9840713235822998</c:v>
                </c:pt>
              </c:numCache>
            </c:numRef>
          </c:val>
          <c:extLst>
            <c:ext xmlns:c16="http://schemas.microsoft.com/office/drawing/2014/chart" uri="{C3380CC4-5D6E-409C-BE32-E72D297353CC}">
              <c16:uniqueId val="{00000000-9287-4684-947C-EC5CCA20E737}"/>
            </c:ext>
          </c:extLst>
        </c:ser>
        <c:dLbls>
          <c:showLegendKey val="0"/>
          <c:showVal val="0"/>
          <c:showCatName val="0"/>
          <c:showSerName val="0"/>
          <c:showPercent val="0"/>
          <c:showBubbleSize val="0"/>
        </c:dLbls>
        <c:gapWidth val="219"/>
        <c:overlap val="-27"/>
        <c:axId val="399831880"/>
        <c:axId val="399831552"/>
      </c:barChart>
      <c:catAx>
        <c:axId val="399831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31552"/>
        <c:crosses val="autoZero"/>
        <c:auto val="1"/>
        <c:lblAlgn val="ctr"/>
        <c:lblOffset val="100"/>
        <c:noMultiLvlLbl val="0"/>
      </c:catAx>
      <c:valAx>
        <c:axId val="39983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3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Ford Gaberszik</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C8D-48FF-B203-6A5331131060}"/>
            </c:ext>
          </c:extLst>
        </c:ser>
        <c:dLbls>
          <c:showLegendKey val="0"/>
          <c:showVal val="0"/>
          <c:showCatName val="0"/>
          <c:showSerName val="0"/>
          <c:showPercent val="0"/>
          <c:showBubbleSize val="0"/>
        </c:dLbls>
        <c:gapWidth val="219"/>
        <c:overlap val="-27"/>
        <c:axId val="399833520"/>
        <c:axId val="399829256"/>
      </c:barChart>
      <c:catAx>
        <c:axId val="399833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29256"/>
        <c:crosses val="autoZero"/>
        <c:auto val="1"/>
        <c:lblAlgn val="ctr"/>
        <c:lblOffset val="100"/>
        <c:noMultiLvlLbl val="0"/>
      </c:catAx>
      <c:valAx>
        <c:axId val="399829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3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147</c:v>
                </c:pt>
                <c:pt idx="1">
                  <c:v>147</c:v>
                </c:pt>
                <c:pt idx="2">
                  <c:v>147</c:v>
                </c:pt>
                <c:pt idx="3">
                  <c:v>147</c:v>
                </c:pt>
                <c:pt idx="4">
                  <c:v>149</c:v>
                </c:pt>
                <c:pt idx="5">
                  <c:v>149</c:v>
                </c:pt>
                <c:pt idx="6">
                  <c:v>149</c:v>
                </c:pt>
                <c:pt idx="7">
                  <c:v>149</c:v>
                </c:pt>
                <c:pt idx="8">
                  <c:v>149</c:v>
                </c:pt>
                <c:pt idx="9">
                  <c:v>149</c:v>
                </c:pt>
                <c:pt idx="10">
                  <c:v>149</c:v>
                </c:pt>
                <c:pt idx="11">
                  <c:v>149</c:v>
                </c:pt>
                <c:pt idx="12">
                  <c:v>149</c:v>
                </c:pt>
                <c:pt idx="13">
                  <c:v>149</c:v>
                </c:pt>
                <c:pt idx="14">
                  <c:v>149</c:v>
                </c:pt>
                <c:pt idx="15">
                  <c:v>149</c:v>
                </c:pt>
                <c:pt idx="16">
                  <c:v>149</c:v>
                </c:pt>
                <c:pt idx="17">
                  <c:v>149</c:v>
                </c:pt>
                <c:pt idx="18">
                  <c:v>149</c:v>
                </c:pt>
                <c:pt idx="19">
                  <c:v>149</c:v>
                </c:pt>
                <c:pt idx="20">
                  <c:v>149</c:v>
                </c:pt>
                <c:pt idx="21">
                  <c:v>149</c:v>
                </c:pt>
                <c:pt idx="22">
                  <c:v>149</c:v>
                </c:pt>
                <c:pt idx="23">
                  <c:v>149</c:v>
                </c:pt>
                <c:pt idx="24">
                  <c:v>149</c:v>
                </c:pt>
                <c:pt idx="25">
                  <c:v>149</c:v>
                </c:pt>
                <c:pt idx="26">
                  <c:v>149</c:v>
                </c:pt>
                <c:pt idx="27">
                  <c:v>149</c:v>
                </c:pt>
                <c:pt idx="28">
                  <c:v>149</c:v>
                </c:pt>
                <c:pt idx="29">
                  <c:v>149</c:v>
                </c:pt>
                <c:pt idx="30">
                  <c:v>149</c:v>
                </c:pt>
              </c:numCache>
            </c:numRef>
          </c:val>
          <c:smooth val="0"/>
          <c:extLst>
            <c:ext xmlns:c16="http://schemas.microsoft.com/office/drawing/2014/chart" uri="{C3380CC4-5D6E-409C-BE32-E72D297353CC}">
              <c16:uniqueId val="{00000000-E87A-44F3-9409-96F2F9E63829}"/>
            </c:ext>
          </c:extLst>
        </c:ser>
        <c:dLbls>
          <c:showLegendKey val="0"/>
          <c:showVal val="0"/>
          <c:showCatName val="0"/>
          <c:showSerName val="0"/>
          <c:showPercent val="0"/>
          <c:showBubbleSize val="0"/>
        </c:dLbls>
        <c:smooth val="0"/>
        <c:axId val="364336128"/>
        <c:axId val="399830896"/>
      </c:lineChart>
      <c:dateAx>
        <c:axId val="364336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30896"/>
        <c:crosses val="autoZero"/>
        <c:auto val="1"/>
        <c:lblOffset val="100"/>
        <c:baseTimeUnit val="days"/>
      </c:dateAx>
      <c:valAx>
        <c:axId val="39983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3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c:v>
                </c:pt>
                <c:pt idx="1">
                  <c:v>54</c:v>
                </c:pt>
                <c:pt idx="2">
                  <c:v>92</c:v>
                </c:pt>
                <c:pt idx="3">
                  <c:v>92</c:v>
                </c:pt>
                <c:pt idx="4">
                  <c:v>71</c:v>
                </c:pt>
                <c:pt idx="5">
                  <c:v>27</c:v>
                </c:pt>
                <c:pt idx="6">
                  <c:v>8</c:v>
                </c:pt>
              </c:numCache>
            </c:numRef>
          </c:val>
          <c:extLst>
            <c:ext xmlns:c16="http://schemas.microsoft.com/office/drawing/2014/chart" uri="{C3380CC4-5D6E-409C-BE32-E72D297353CC}">
              <c16:uniqueId val="{00000000-1ED0-4709-96EB-6AAE27E3347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c:v>
                </c:pt>
                <c:pt idx="1">
                  <c:v>74</c:v>
                </c:pt>
                <c:pt idx="2">
                  <c:v>133</c:v>
                </c:pt>
                <c:pt idx="3">
                  <c:v>172</c:v>
                </c:pt>
                <c:pt idx="4">
                  <c:v>138</c:v>
                </c:pt>
                <c:pt idx="5">
                  <c:v>55</c:v>
                </c:pt>
                <c:pt idx="6">
                  <c:v>22</c:v>
                </c:pt>
              </c:numCache>
            </c:numRef>
          </c:val>
          <c:extLst>
            <c:ext xmlns:c16="http://schemas.microsoft.com/office/drawing/2014/chart" uri="{C3380CC4-5D6E-409C-BE32-E72D297353CC}">
              <c16:uniqueId val="{00000001-1ED0-4709-96EB-6AAE27E3347E}"/>
            </c:ext>
          </c:extLst>
        </c:ser>
        <c:dLbls>
          <c:showLegendKey val="0"/>
          <c:showVal val="0"/>
          <c:showCatName val="0"/>
          <c:showSerName val="0"/>
          <c:showPercent val="0"/>
          <c:showBubbleSize val="0"/>
        </c:dLbls>
        <c:gapWidth val="219"/>
        <c:overlap val="-27"/>
        <c:axId val="353369608"/>
        <c:axId val="353369936"/>
      </c:barChart>
      <c:catAx>
        <c:axId val="353369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69936"/>
        <c:crosses val="autoZero"/>
        <c:auto val="1"/>
        <c:lblAlgn val="ctr"/>
        <c:lblOffset val="100"/>
        <c:noMultiLvlLbl val="0"/>
      </c:catAx>
      <c:valAx>
        <c:axId val="353369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6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Ford Gaberszik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145.30000000000001</c:v>
                </c:pt>
                <c:pt idx="1">
                  <c:v>79.466666666666995</c:v>
                </c:pt>
                <c:pt idx="2">
                  <c:v>52.6</c:v>
                </c:pt>
                <c:pt idx="3">
                  <c:v>46.233333333333</c:v>
                </c:pt>
                <c:pt idx="4">
                  <c:v>64.933333333332996</c:v>
                </c:pt>
                <c:pt idx="5">
                  <c:v>141.33333333332999</c:v>
                </c:pt>
                <c:pt idx="6">
                  <c:v>242.66666666667001</c:v>
                </c:pt>
                <c:pt idx="7">
                  <c:v>329.36666666667003</c:v>
                </c:pt>
                <c:pt idx="8">
                  <c:v>387.8</c:v>
                </c:pt>
                <c:pt idx="9">
                  <c:v>368</c:v>
                </c:pt>
                <c:pt idx="10">
                  <c:v>357.12903225806002</c:v>
                </c:pt>
                <c:pt idx="11">
                  <c:v>368.93548387097002</c:v>
                </c:pt>
                <c:pt idx="12">
                  <c:v>397.54838709677</c:v>
                </c:pt>
                <c:pt idx="13">
                  <c:v>385.16129032257999</c:v>
                </c:pt>
                <c:pt idx="14">
                  <c:v>376.19354838710001</c:v>
                </c:pt>
                <c:pt idx="15">
                  <c:v>375.93548387097002</c:v>
                </c:pt>
                <c:pt idx="16">
                  <c:v>382.67741935484003</c:v>
                </c:pt>
                <c:pt idx="17">
                  <c:v>398.77419354838997</c:v>
                </c:pt>
                <c:pt idx="18">
                  <c:v>413.67741935484003</c:v>
                </c:pt>
                <c:pt idx="19">
                  <c:v>436</c:v>
                </c:pt>
                <c:pt idx="20">
                  <c:v>452.74193548387001</c:v>
                </c:pt>
                <c:pt idx="21">
                  <c:v>447.67741935484003</c:v>
                </c:pt>
                <c:pt idx="22">
                  <c:v>390.38709677419001</c:v>
                </c:pt>
                <c:pt idx="23">
                  <c:v>257.83870967742001</c:v>
                </c:pt>
              </c:numCache>
            </c:numRef>
          </c:val>
          <c:smooth val="0"/>
          <c:extLst>
            <c:ext xmlns:c16="http://schemas.microsoft.com/office/drawing/2014/chart" uri="{C3380CC4-5D6E-409C-BE32-E72D297353CC}">
              <c16:uniqueId val="{00000000-EEF4-4B6D-8E4A-6C948DC9FC6B}"/>
            </c:ext>
          </c:extLst>
        </c:ser>
        <c:dLbls>
          <c:showLegendKey val="0"/>
          <c:showVal val="0"/>
          <c:showCatName val="0"/>
          <c:showSerName val="0"/>
          <c:showPercent val="0"/>
          <c:showBubbleSize val="0"/>
        </c:dLbls>
        <c:smooth val="0"/>
        <c:axId val="353366984"/>
        <c:axId val="353366000"/>
      </c:lineChart>
      <c:catAx>
        <c:axId val="353366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66000"/>
        <c:crosses val="autoZero"/>
        <c:auto val="1"/>
        <c:lblAlgn val="ctr"/>
        <c:lblOffset val="100"/>
        <c:noMultiLvlLbl val="0"/>
      </c:catAx>
      <c:valAx>
        <c:axId val="35336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6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FED3F-103A-4EC5-B1DC-D5159D1DDD55}"/>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556E25EE-92E2-4141-8FDC-D4C98E0E8DE1}"/>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010299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7F622-57FB-42FF-9450-C815F4418341}"/>
              </a:ext>
            </a:extLst>
          </p:cNvPr>
          <p:cNvSpPr>
            <a:spLocks noGrp="1"/>
          </p:cNvSpPr>
          <p:nvPr>
            <p:ph type="title"/>
          </p:nvPr>
        </p:nvSpPr>
        <p:spPr/>
        <p:txBody>
          <a:bodyPr/>
          <a:lstStyle/>
          <a:p>
            <a:r>
              <a:rPr lang="de-DE"/>
              <a:t>Wichtigste Werte (KPI's) | Autohaus Ford Gaberszik</a:t>
            </a:r>
            <a:endParaRPr lang="en-US"/>
          </a:p>
        </p:txBody>
      </p:sp>
      <p:graphicFrame>
        <p:nvGraphicFramePr>
          <p:cNvPr id="5" name="Table Placeholder 4">
            <a:extLst>
              <a:ext uri="{FF2B5EF4-FFF2-40B4-BE49-F238E27FC236}">
                <a16:creationId xmlns:a16="http://schemas.microsoft.com/office/drawing/2014/main" id="{6BD96F62-C33A-44D3-B99A-50E70B2F66AA}"/>
              </a:ext>
            </a:extLst>
          </p:cNvPr>
          <p:cNvGraphicFramePr>
            <a:graphicFrameLocks noGrp="1"/>
          </p:cNvGraphicFramePr>
          <p:nvPr>
            <p:ph type="tbl" sz="quarter" idx="13"/>
            <p:extLst>
              <p:ext uri="{D42A27DB-BD31-4B8C-83A1-F6EECF244321}">
                <p14:modId xmlns:p14="http://schemas.microsoft.com/office/powerpoint/2010/main" val="1793185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16013675"/>
                    </a:ext>
                  </a:extLst>
                </a:gridCol>
                <a:gridCol w="740664">
                  <a:extLst>
                    <a:ext uri="{9D8B030D-6E8A-4147-A177-3AD203B41FA5}">
                      <a16:colId xmlns:a16="http://schemas.microsoft.com/office/drawing/2014/main" val="438990246"/>
                    </a:ext>
                  </a:extLst>
                </a:gridCol>
                <a:gridCol w="740664">
                  <a:extLst>
                    <a:ext uri="{9D8B030D-6E8A-4147-A177-3AD203B41FA5}">
                      <a16:colId xmlns:a16="http://schemas.microsoft.com/office/drawing/2014/main" val="363798731"/>
                    </a:ext>
                  </a:extLst>
                </a:gridCol>
                <a:gridCol w="740664">
                  <a:extLst>
                    <a:ext uri="{9D8B030D-6E8A-4147-A177-3AD203B41FA5}">
                      <a16:colId xmlns:a16="http://schemas.microsoft.com/office/drawing/2014/main" val="2899842450"/>
                    </a:ext>
                  </a:extLst>
                </a:gridCol>
                <a:gridCol w="740664">
                  <a:extLst>
                    <a:ext uri="{9D8B030D-6E8A-4147-A177-3AD203B41FA5}">
                      <a16:colId xmlns:a16="http://schemas.microsoft.com/office/drawing/2014/main" val="3636482486"/>
                    </a:ext>
                  </a:extLst>
                </a:gridCol>
                <a:gridCol w="740664">
                  <a:extLst>
                    <a:ext uri="{9D8B030D-6E8A-4147-A177-3AD203B41FA5}">
                      <a16:colId xmlns:a16="http://schemas.microsoft.com/office/drawing/2014/main" val="2536792603"/>
                    </a:ext>
                  </a:extLst>
                </a:gridCol>
                <a:gridCol w="740664">
                  <a:extLst>
                    <a:ext uri="{9D8B030D-6E8A-4147-A177-3AD203B41FA5}">
                      <a16:colId xmlns:a16="http://schemas.microsoft.com/office/drawing/2014/main" val="984738224"/>
                    </a:ext>
                  </a:extLst>
                </a:gridCol>
                <a:gridCol w="740664">
                  <a:extLst>
                    <a:ext uri="{9D8B030D-6E8A-4147-A177-3AD203B41FA5}">
                      <a16:colId xmlns:a16="http://schemas.microsoft.com/office/drawing/2014/main" val="2024870188"/>
                    </a:ext>
                  </a:extLst>
                </a:gridCol>
                <a:gridCol w="740664">
                  <a:extLst>
                    <a:ext uri="{9D8B030D-6E8A-4147-A177-3AD203B41FA5}">
                      <a16:colId xmlns:a16="http://schemas.microsoft.com/office/drawing/2014/main" val="4262950375"/>
                    </a:ext>
                  </a:extLst>
                </a:gridCol>
                <a:gridCol w="740664">
                  <a:extLst>
                    <a:ext uri="{9D8B030D-6E8A-4147-A177-3AD203B41FA5}">
                      <a16:colId xmlns:a16="http://schemas.microsoft.com/office/drawing/2014/main" val="13008160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36848942"/>
                  </a:ext>
                </a:extLst>
              </a:tr>
              <a:tr h="370840">
                <a:tc>
                  <a:txBody>
                    <a:bodyPr/>
                    <a:lstStyle/>
                    <a:p>
                      <a:r>
                        <a:rPr lang="en-US" sz="1000"/>
                        <a:t>Autohaus Ford Gaberszik</a:t>
                      </a:r>
                    </a:p>
                  </a:txBody>
                  <a:tcPr/>
                </a:tc>
                <a:tc>
                  <a:txBody>
                    <a:bodyPr/>
                    <a:lstStyle/>
                    <a:p>
                      <a:r>
                        <a:rPr lang="en-US" sz="1000"/>
                        <a:t>949</a:t>
                      </a:r>
                    </a:p>
                  </a:txBody>
                  <a:tcPr/>
                </a:tc>
                <a:tc>
                  <a:txBody>
                    <a:bodyPr/>
                    <a:lstStyle/>
                    <a:p>
                      <a:r>
                        <a:rPr lang="en-US" sz="1000"/>
                        <a:t>16</a:t>
                      </a:r>
                    </a:p>
                  </a:txBody>
                  <a:tcPr/>
                </a:tc>
                <a:tc>
                  <a:txBody>
                    <a:bodyPr/>
                    <a:lstStyle/>
                    <a:p>
                      <a:r>
                        <a:rPr lang="en-US" sz="1000"/>
                        <a:t>3</a:t>
                      </a:r>
                    </a:p>
                  </a:txBody>
                  <a:tcPr/>
                </a:tc>
                <a:tc>
                  <a:txBody>
                    <a:bodyPr/>
                    <a:lstStyle/>
                    <a:p>
                      <a:r>
                        <a:rPr lang="en-US" sz="1000"/>
                        <a:t>129</a:t>
                      </a:r>
                    </a:p>
                  </a:txBody>
                  <a:tcPr/>
                </a:tc>
                <a:tc>
                  <a:txBody>
                    <a:bodyPr/>
                    <a:lstStyle/>
                    <a:p>
                      <a:r>
                        <a:rPr lang="en-US" sz="1000"/>
                        <a:t>8</a:t>
                      </a:r>
                    </a:p>
                  </a:txBody>
                  <a:tcPr/>
                </a:tc>
                <a:tc>
                  <a:txBody>
                    <a:bodyPr/>
                    <a:lstStyle/>
                    <a:p>
                      <a:r>
                        <a:rPr lang="en-US" sz="1000"/>
                        <a:t>4</a:t>
                      </a:r>
                    </a:p>
                  </a:txBody>
                  <a:tcPr/>
                </a:tc>
                <a:tc>
                  <a:txBody>
                    <a:bodyPr/>
                    <a:lstStyle/>
                    <a:p>
                      <a:r>
                        <a:rPr lang="en-US" sz="1000"/>
                        <a:t>0</a:t>
                      </a:r>
                    </a:p>
                  </a:txBody>
                  <a:tcPr/>
                </a:tc>
                <a:tc>
                  <a:txBody>
                    <a:bodyPr/>
                    <a:lstStyle/>
                    <a:p>
                      <a:r>
                        <a:rPr lang="en-US" sz="1000"/>
                        <a:t>4.9947 %</a:t>
                      </a:r>
                    </a:p>
                  </a:txBody>
                  <a:tcPr/>
                </a:tc>
                <a:tc>
                  <a:txBody>
                    <a:bodyPr/>
                    <a:lstStyle/>
                    <a:p>
                      <a:r>
                        <a:rPr lang="en-US" sz="1000"/>
                        <a:t>0.0 %</a:t>
                      </a:r>
                    </a:p>
                  </a:txBody>
                  <a:tcPr/>
                </a:tc>
                <a:extLst>
                  <a:ext uri="{0D108BD9-81ED-4DB2-BD59-A6C34878D82A}">
                    <a16:rowId xmlns:a16="http://schemas.microsoft.com/office/drawing/2014/main" val="2215333521"/>
                  </a:ext>
                </a:extLst>
              </a:tr>
            </a:tbl>
          </a:graphicData>
        </a:graphic>
      </p:graphicFrame>
      <p:sp>
        <p:nvSpPr>
          <p:cNvPr id="4" name="Text Placeholder 3">
            <a:extLst>
              <a:ext uri="{FF2B5EF4-FFF2-40B4-BE49-F238E27FC236}">
                <a16:creationId xmlns:a16="http://schemas.microsoft.com/office/drawing/2014/main" id="{1A010C83-E352-40D4-9B09-FBF7F23E90F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23151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0F2D3-D8AF-4F94-AEDA-278096FC2439}"/>
              </a:ext>
            </a:extLst>
          </p:cNvPr>
          <p:cNvSpPr>
            <a:spLocks noGrp="1"/>
          </p:cNvSpPr>
          <p:nvPr>
            <p:ph type="title"/>
          </p:nvPr>
        </p:nvSpPr>
        <p:spPr/>
        <p:txBody>
          <a:bodyPr/>
          <a:lstStyle/>
          <a:p>
            <a:r>
              <a:rPr lang="de-DE"/>
              <a:t>Fans (Übersicht) | Autohaus Ford Gaberszik</a:t>
            </a:r>
            <a:endParaRPr lang="en-US"/>
          </a:p>
        </p:txBody>
      </p:sp>
      <p:graphicFrame>
        <p:nvGraphicFramePr>
          <p:cNvPr id="5" name="Table Placeholder 4">
            <a:extLst>
              <a:ext uri="{FF2B5EF4-FFF2-40B4-BE49-F238E27FC236}">
                <a16:creationId xmlns:a16="http://schemas.microsoft.com/office/drawing/2014/main" id="{7FC42FAB-287A-4EEA-8E25-092483CC5F94}"/>
              </a:ext>
            </a:extLst>
          </p:cNvPr>
          <p:cNvGraphicFramePr>
            <a:graphicFrameLocks noGrp="1"/>
          </p:cNvGraphicFramePr>
          <p:nvPr>
            <p:ph type="tbl" sz="quarter" idx="13"/>
            <p:extLst>
              <p:ext uri="{D42A27DB-BD31-4B8C-83A1-F6EECF244321}">
                <p14:modId xmlns:p14="http://schemas.microsoft.com/office/powerpoint/2010/main" val="1845422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7193947"/>
                    </a:ext>
                  </a:extLst>
                </a:gridCol>
                <a:gridCol w="1234440">
                  <a:extLst>
                    <a:ext uri="{9D8B030D-6E8A-4147-A177-3AD203B41FA5}">
                      <a16:colId xmlns:a16="http://schemas.microsoft.com/office/drawing/2014/main" val="1404626945"/>
                    </a:ext>
                  </a:extLst>
                </a:gridCol>
                <a:gridCol w="822960">
                  <a:extLst>
                    <a:ext uri="{9D8B030D-6E8A-4147-A177-3AD203B41FA5}">
                      <a16:colId xmlns:a16="http://schemas.microsoft.com/office/drawing/2014/main" val="160461188"/>
                    </a:ext>
                  </a:extLst>
                </a:gridCol>
                <a:gridCol w="822960">
                  <a:extLst>
                    <a:ext uri="{9D8B030D-6E8A-4147-A177-3AD203B41FA5}">
                      <a16:colId xmlns:a16="http://schemas.microsoft.com/office/drawing/2014/main" val="3066803110"/>
                    </a:ext>
                  </a:extLst>
                </a:gridCol>
                <a:gridCol w="822960">
                  <a:extLst>
                    <a:ext uri="{9D8B030D-6E8A-4147-A177-3AD203B41FA5}">
                      <a16:colId xmlns:a16="http://schemas.microsoft.com/office/drawing/2014/main" val="3892697775"/>
                    </a:ext>
                  </a:extLst>
                </a:gridCol>
                <a:gridCol w="822960">
                  <a:extLst>
                    <a:ext uri="{9D8B030D-6E8A-4147-A177-3AD203B41FA5}">
                      <a16:colId xmlns:a16="http://schemas.microsoft.com/office/drawing/2014/main" val="1868158433"/>
                    </a:ext>
                  </a:extLst>
                </a:gridCol>
                <a:gridCol w="822960">
                  <a:extLst>
                    <a:ext uri="{9D8B030D-6E8A-4147-A177-3AD203B41FA5}">
                      <a16:colId xmlns:a16="http://schemas.microsoft.com/office/drawing/2014/main" val="1624500889"/>
                    </a:ext>
                  </a:extLst>
                </a:gridCol>
                <a:gridCol w="822960">
                  <a:extLst>
                    <a:ext uri="{9D8B030D-6E8A-4147-A177-3AD203B41FA5}">
                      <a16:colId xmlns:a16="http://schemas.microsoft.com/office/drawing/2014/main" val="21127453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31877443"/>
                  </a:ext>
                </a:extLst>
              </a:tr>
              <a:tr h="370840">
                <a:tc>
                  <a:txBody>
                    <a:bodyPr/>
                    <a:lstStyle/>
                    <a:p>
                      <a:r>
                        <a:rPr lang="en-US" sz="1000"/>
                        <a:t>Autohaus Ford Gaberszik</a:t>
                      </a:r>
                    </a:p>
                  </a:txBody>
                  <a:tcPr/>
                </a:tc>
                <a:tc>
                  <a:txBody>
                    <a:bodyPr/>
                    <a:lstStyle/>
                    <a:p>
                      <a:r>
                        <a:rPr lang="en-US" sz="1000"/>
                        <a:t>949</a:t>
                      </a:r>
                    </a:p>
                  </a:txBody>
                  <a:tcPr/>
                </a:tc>
                <a:tc>
                  <a:txBody>
                    <a:bodyPr/>
                    <a:lstStyle/>
                    <a:p>
                      <a:r>
                        <a:rPr lang="en-US" sz="1000"/>
                        <a:t>1</a:t>
                      </a:r>
                    </a:p>
                  </a:txBody>
                  <a:tcPr/>
                </a:tc>
                <a:tc>
                  <a:txBody>
                    <a:bodyPr/>
                    <a:lstStyle/>
                    <a:p>
                      <a:r>
                        <a:rPr lang="en-US" sz="1000"/>
                        <a:t>0.1 %</a:t>
                      </a:r>
                    </a:p>
                  </a:txBody>
                  <a:tcPr/>
                </a:tc>
                <a:tc>
                  <a:txBody>
                    <a:bodyPr/>
                    <a:lstStyle/>
                    <a:p>
                      <a:r>
                        <a:rPr lang="en-US" sz="1000"/>
                        <a:t>1</a:t>
                      </a:r>
                    </a:p>
                  </a:txBody>
                  <a:tcPr/>
                </a:tc>
                <a:tc>
                  <a:txBody>
                    <a:bodyPr/>
                    <a:lstStyle/>
                    <a:p>
                      <a:r>
                        <a:rPr lang="en-US" sz="1000"/>
                        <a:t>0.1 %</a:t>
                      </a:r>
                    </a:p>
                  </a:txBody>
                  <a:tcPr/>
                </a:tc>
                <a:tc>
                  <a:txBody>
                    <a:bodyPr/>
                    <a:lstStyle/>
                    <a:p>
                      <a:r>
                        <a:rPr lang="en-US" sz="1000"/>
                        <a:t>15</a:t>
                      </a:r>
                    </a:p>
                  </a:txBody>
                  <a:tcPr/>
                </a:tc>
                <a:tc>
                  <a:txBody>
                    <a:bodyPr/>
                    <a:lstStyle/>
                    <a:p>
                      <a:r>
                        <a:rPr lang="en-US" sz="1000"/>
                        <a:t>1.6 %</a:t>
                      </a:r>
                    </a:p>
                  </a:txBody>
                  <a:tcPr/>
                </a:tc>
                <a:extLst>
                  <a:ext uri="{0D108BD9-81ED-4DB2-BD59-A6C34878D82A}">
                    <a16:rowId xmlns:a16="http://schemas.microsoft.com/office/drawing/2014/main" val="4089193851"/>
                  </a:ext>
                </a:extLst>
              </a:tr>
            </a:tbl>
          </a:graphicData>
        </a:graphic>
      </p:graphicFrame>
      <p:sp>
        <p:nvSpPr>
          <p:cNvPr id="4" name="Text Placeholder 3">
            <a:extLst>
              <a:ext uri="{FF2B5EF4-FFF2-40B4-BE49-F238E27FC236}">
                <a16:creationId xmlns:a16="http://schemas.microsoft.com/office/drawing/2014/main" id="{B266DB92-1F6D-4B8E-88BB-60E484FE991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795682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C3AE1-3558-4B0F-8E1A-CD89097E30D0}"/>
              </a:ext>
            </a:extLst>
          </p:cNvPr>
          <p:cNvSpPr>
            <a:spLocks noGrp="1"/>
          </p:cNvSpPr>
          <p:nvPr>
            <p:ph type="title"/>
          </p:nvPr>
        </p:nvSpPr>
        <p:spPr/>
        <p:txBody>
          <a:bodyPr/>
          <a:lstStyle/>
          <a:p>
            <a:r>
              <a:rPr lang="en-US"/>
              <a:t>Key Metrics Table w. User Post RR | Autohaus Ford Gaberszik</a:t>
            </a:r>
          </a:p>
        </p:txBody>
      </p:sp>
      <p:graphicFrame>
        <p:nvGraphicFramePr>
          <p:cNvPr id="5" name="Table Placeholder 4">
            <a:extLst>
              <a:ext uri="{FF2B5EF4-FFF2-40B4-BE49-F238E27FC236}">
                <a16:creationId xmlns:a16="http://schemas.microsoft.com/office/drawing/2014/main" id="{D18AAE54-1E02-4248-A397-DA9B558FB9A3}"/>
              </a:ext>
            </a:extLst>
          </p:cNvPr>
          <p:cNvGraphicFramePr>
            <a:graphicFrameLocks noGrp="1"/>
          </p:cNvGraphicFramePr>
          <p:nvPr>
            <p:ph type="tbl" sz="quarter" idx="13"/>
            <p:extLst>
              <p:ext uri="{D42A27DB-BD31-4B8C-83A1-F6EECF244321}">
                <p14:modId xmlns:p14="http://schemas.microsoft.com/office/powerpoint/2010/main" val="458763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36200905"/>
                    </a:ext>
                  </a:extLst>
                </a:gridCol>
                <a:gridCol w="740664">
                  <a:extLst>
                    <a:ext uri="{9D8B030D-6E8A-4147-A177-3AD203B41FA5}">
                      <a16:colId xmlns:a16="http://schemas.microsoft.com/office/drawing/2014/main" val="1852705783"/>
                    </a:ext>
                  </a:extLst>
                </a:gridCol>
                <a:gridCol w="740664">
                  <a:extLst>
                    <a:ext uri="{9D8B030D-6E8A-4147-A177-3AD203B41FA5}">
                      <a16:colId xmlns:a16="http://schemas.microsoft.com/office/drawing/2014/main" val="2744482127"/>
                    </a:ext>
                  </a:extLst>
                </a:gridCol>
                <a:gridCol w="740664">
                  <a:extLst>
                    <a:ext uri="{9D8B030D-6E8A-4147-A177-3AD203B41FA5}">
                      <a16:colId xmlns:a16="http://schemas.microsoft.com/office/drawing/2014/main" val="3356997101"/>
                    </a:ext>
                  </a:extLst>
                </a:gridCol>
                <a:gridCol w="740664">
                  <a:extLst>
                    <a:ext uri="{9D8B030D-6E8A-4147-A177-3AD203B41FA5}">
                      <a16:colId xmlns:a16="http://schemas.microsoft.com/office/drawing/2014/main" val="2747909018"/>
                    </a:ext>
                  </a:extLst>
                </a:gridCol>
                <a:gridCol w="740664">
                  <a:extLst>
                    <a:ext uri="{9D8B030D-6E8A-4147-A177-3AD203B41FA5}">
                      <a16:colId xmlns:a16="http://schemas.microsoft.com/office/drawing/2014/main" val="2218121396"/>
                    </a:ext>
                  </a:extLst>
                </a:gridCol>
                <a:gridCol w="740664">
                  <a:extLst>
                    <a:ext uri="{9D8B030D-6E8A-4147-A177-3AD203B41FA5}">
                      <a16:colId xmlns:a16="http://schemas.microsoft.com/office/drawing/2014/main" val="2483638997"/>
                    </a:ext>
                  </a:extLst>
                </a:gridCol>
                <a:gridCol w="740664">
                  <a:extLst>
                    <a:ext uri="{9D8B030D-6E8A-4147-A177-3AD203B41FA5}">
                      <a16:colId xmlns:a16="http://schemas.microsoft.com/office/drawing/2014/main" val="897023446"/>
                    </a:ext>
                  </a:extLst>
                </a:gridCol>
                <a:gridCol w="740664">
                  <a:extLst>
                    <a:ext uri="{9D8B030D-6E8A-4147-A177-3AD203B41FA5}">
                      <a16:colId xmlns:a16="http://schemas.microsoft.com/office/drawing/2014/main" val="1189197402"/>
                    </a:ext>
                  </a:extLst>
                </a:gridCol>
                <a:gridCol w="740664">
                  <a:extLst>
                    <a:ext uri="{9D8B030D-6E8A-4147-A177-3AD203B41FA5}">
                      <a16:colId xmlns:a16="http://schemas.microsoft.com/office/drawing/2014/main" val="330502217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92146183"/>
                  </a:ext>
                </a:extLst>
              </a:tr>
              <a:tr h="370840">
                <a:tc>
                  <a:txBody>
                    <a:bodyPr/>
                    <a:lstStyle/>
                    <a:p>
                      <a:r>
                        <a:rPr lang="en-US" sz="1000"/>
                        <a:t>Autohaus Ford Gaberszik</a:t>
                      </a:r>
                    </a:p>
                  </a:txBody>
                  <a:tcPr/>
                </a:tc>
                <a:tc>
                  <a:txBody>
                    <a:bodyPr/>
                    <a:lstStyle/>
                    <a:p>
                      <a:r>
                        <a:rPr lang="en-US" sz="1000"/>
                        <a:t>949</a:t>
                      </a:r>
                    </a:p>
                  </a:txBody>
                  <a:tcPr/>
                </a:tc>
                <a:tc>
                  <a:txBody>
                    <a:bodyPr/>
                    <a:lstStyle/>
                    <a:p>
                      <a:r>
                        <a:rPr lang="en-US" sz="1000"/>
                        <a:t>16</a:t>
                      </a:r>
                    </a:p>
                  </a:txBody>
                  <a:tcPr/>
                </a:tc>
                <a:tc>
                  <a:txBody>
                    <a:bodyPr/>
                    <a:lstStyle/>
                    <a:p>
                      <a:r>
                        <a:rPr lang="en-US" sz="1000"/>
                        <a:t>3</a:t>
                      </a:r>
                    </a:p>
                  </a:txBody>
                  <a:tcPr/>
                </a:tc>
                <a:tc>
                  <a:txBody>
                    <a:bodyPr/>
                    <a:lstStyle/>
                    <a:p>
                      <a:r>
                        <a:rPr lang="en-US" sz="1000"/>
                        <a:t>129</a:t>
                      </a:r>
                    </a:p>
                  </a:txBody>
                  <a:tcPr/>
                </a:tc>
                <a:tc>
                  <a:txBody>
                    <a:bodyPr/>
                    <a:lstStyle/>
                    <a:p>
                      <a:r>
                        <a:rPr lang="en-US" sz="1000"/>
                        <a:t>8</a:t>
                      </a:r>
                    </a:p>
                  </a:txBody>
                  <a:tcPr/>
                </a:tc>
                <a:tc>
                  <a:txBody>
                    <a:bodyPr/>
                    <a:lstStyle/>
                    <a:p>
                      <a:r>
                        <a:rPr lang="en-US" sz="1000"/>
                        <a:t>4</a:t>
                      </a:r>
                    </a:p>
                  </a:txBody>
                  <a:tcPr/>
                </a:tc>
                <a:tc>
                  <a:txBody>
                    <a:bodyPr/>
                    <a:lstStyle/>
                    <a:p>
                      <a:r>
                        <a:rPr lang="en-US" sz="1000"/>
                        <a:t>0</a:t>
                      </a:r>
                    </a:p>
                  </a:txBody>
                  <a:tcPr/>
                </a:tc>
                <a:tc>
                  <a:txBody>
                    <a:bodyPr/>
                    <a:lstStyle/>
                    <a:p>
                      <a:r>
                        <a:rPr lang="en-US" sz="1000"/>
                        <a:t>4.9947 %</a:t>
                      </a:r>
                    </a:p>
                  </a:txBody>
                  <a:tcPr/>
                </a:tc>
                <a:tc>
                  <a:txBody>
                    <a:bodyPr/>
                    <a:lstStyle/>
                    <a:p>
                      <a:r>
                        <a:rPr lang="en-US" sz="1000"/>
                        <a:t>0.0 %</a:t>
                      </a:r>
                    </a:p>
                  </a:txBody>
                  <a:tcPr/>
                </a:tc>
                <a:extLst>
                  <a:ext uri="{0D108BD9-81ED-4DB2-BD59-A6C34878D82A}">
                    <a16:rowId xmlns:a16="http://schemas.microsoft.com/office/drawing/2014/main" val="3060278743"/>
                  </a:ext>
                </a:extLst>
              </a:tr>
            </a:tbl>
          </a:graphicData>
        </a:graphic>
      </p:graphicFrame>
      <p:sp>
        <p:nvSpPr>
          <p:cNvPr id="4" name="Text Placeholder 3">
            <a:extLst>
              <a:ext uri="{FF2B5EF4-FFF2-40B4-BE49-F238E27FC236}">
                <a16:creationId xmlns:a16="http://schemas.microsoft.com/office/drawing/2014/main" id="{9EAED587-ED9A-43D7-BB5A-31DF33ED26B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855945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C2141-F3CB-4460-A699-F320FFFF3562}"/>
              </a:ext>
            </a:extLst>
          </p:cNvPr>
          <p:cNvSpPr>
            <a:spLocks noGrp="1"/>
          </p:cNvSpPr>
          <p:nvPr>
            <p:ph type="title"/>
          </p:nvPr>
        </p:nvSpPr>
        <p:spPr/>
        <p:txBody>
          <a:bodyPr/>
          <a:lstStyle/>
          <a:p>
            <a:r>
              <a:rPr lang="en-US"/>
              <a:t>Facebook Fans Total | Autohaus Ford Gaberszik</a:t>
            </a:r>
          </a:p>
        </p:txBody>
      </p:sp>
      <p:graphicFrame>
        <p:nvGraphicFramePr>
          <p:cNvPr id="6" name="Chart Placeholder 5">
            <a:extLst>
              <a:ext uri="{FF2B5EF4-FFF2-40B4-BE49-F238E27FC236}">
                <a16:creationId xmlns:a16="http://schemas.microsoft.com/office/drawing/2014/main" id="{E33712A2-19E4-48B8-B6BC-ABAA7DF16F8E}"/>
              </a:ext>
            </a:extLst>
          </p:cNvPr>
          <p:cNvGraphicFramePr>
            <a:graphicFrameLocks noGrp="1"/>
          </p:cNvGraphicFramePr>
          <p:nvPr>
            <p:ph type="chart" sz="quarter" idx="13"/>
            <p:extLst>
              <p:ext uri="{D42A27DB-BD31-4B8C-83A1-F6EECF244321}">
                <p14:modId xmlns:p14="http://schemas.microsoft.com/office/powerpoint/2010/main" val="956093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4C6EF5-54C5-4D96-8EF1-E54807ED0EE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4AE4CAC-5A85-4E65-B805-DF4642498D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9629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79E8B-EBEC-4E3F-9932-CF455D9D5EBF}"/>
              </a:ext>
            </a:extLst>
          </p:cNvPr>
          <p:cNvSpPr>
            <a:spLocks noGrp="1"/>
          </p:cNvSpPr>
          <p:nvPr>
            <p:ph type="title"/>
          </p:nvPr>
        </p:nvSpPr>
        <p:spPr/>
        <p:txBody>
          <a:bodyPr/>
          <a:lstStyle/>
          <a:p>
            <a:r>
              <a:rPr lang="de-DE"/>
              <a:t>Eigene Beiträge (Postings) | Autohaus Ford Gaberszik</a:t>
            </a:r>
            <a:endParaRPr lang="en-US"/>
          </a:p>
        </p:txBody>
      </p:sp>
      <p:graphicFrame>
        <p:nvGraphicFramePr>
          <p:cNvPr id="5" name="Table Placeholder 4">
            <a:extLst>
              <a:ext uri="{FF2B5EF4-FFF2-40B4-BE49-F238E27FC236}">
                <a16:creationId xmlns:a16="http://schemas.microsoft.com/office/drawing/2014/main" id="{3B4A9BF4-C8BD-4B71-82C7-B35F548DC1FF}"/>
              </a:ext>
            </a:extLst>
          </p:cNvPr>
          <p:cNvGraphicFramePr>
            <a:graphicFrameLocks noGrp="1"/>
          </p:cNvGraphicFramePr>
          <p:nvPr>
            <p:ph type="tbl" sz="quarter" idx="13"/>
            <p:extLst>
              <p:ext uri="{D42A27DB-BD31-4B8C-83A1-F6EECF244321}">
                <p14:modId xmlns:p14="http://schemas.microsoft.com/office/powerpoint/2010/main" val="3874719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35283398"/>
                    </a:ext>
                  </a:extLst>
                </a:gridCol>
                <a:gridCol w="658368">
                  <a:extLst>
                    <a:ext uri="{9D8B030D-6E8A-4147-A177-3AD203B41FA5}">
                      <a16:colId xmlns:a16="http://schemas.microsoft.com/office/drawing/2014/main" val="2156488914"/>
                    </a:ext>
                  </a:extLst>
                </a:gridCol>
                <a:gridCol w="658368">
                  <a:extLst>
                    <a:ext uri="{9D8B030D-6E8A-4147-A177-3AD203B41FA5}">
                      <a16:colId xmlns:a16="http://schemas.microsoft.com/office/drawing/2014/main" val="2451518842"/>
                    </a:ext>
                  </a:extLst>
                </a:gridCol>
                <a:gridCol w="658368">
                  <a:extLst>
                    <a:ext uri="{9D8B030D-6E8A-4147-A177-3AD203B41FA5}">
                      <a16:colId xmlns:a16="http://schemas.microsoft.com/office/drawing/2014/main" val="4273802672"/>
                    </a:ext>
                  </a:extLst>
                </a:gridCol>
                <a:gridCol w="658368">
                  <a:extLst>
                    <a:ext uri="{9D8B030D-6E8A-4147-A177-3AD203B41FA5}">
                      <a16:colId xmlns:a16="http://schemas.microsoft.com/office/drawing/2014/main" val="299786152"/>
                    </a:ext>
                  </a:extLst>
                </a:gridCol>
                <a:gridCol w="658368">
                  <a:extLst>
                    <a:ext uri="{9D8B030D-6E8A-4147-A177-3AD203B41FA5}">
                      <a16:colId xmlns:a16="http://schemas.microsoft.com/office/drawing/2014/main" val="1605905649"/>
                    </a:ext>
                  </a:extLst>
                </a:gridCol>
                <a:gridCol w="658368">
                  <a:extLst>
                    <a:ext uri="{9D8B030D-6E8A-4147-A177-3AD203B41FA5}">
                      <a16:colId xmlns:a16="http://schemas.microsoft.com/office/drawing/2014/main" val="1230680693"/>
                    </a:ext>
                  </a:extLst>
                </a:gridCol>
                <a:gridCol w="658368">
                  <a:extLst>
                    <a:ext uri="{9D8B030D-6E8A-4147-A177-3AD203B41FA5}">
                      <a16:colId xmlns:a16="http://schemas.microsoft.com/office/drawing/2014/main" val="3184172126"/>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133028556"/>
                  </a:ext>
                </a:extLst>
              </a:tr>
              <a:tr h="370840">
                <a:tc>
                  <a:txBody>
                    <a:bodyPr/>
                    <a:lstStyle/>
                    <a:p>
                      <a:r>
                        <a:rPr lang="de-DE" sz="1000" b="1"/>
                        <a:t> Autohaus Ford Gaberszik - 2018-07-26 17:00:13 </a:t>
                      </a:r>
                      <a:r>
                        <a:rPr lang="de-DE" sz="1000"/>
                        <a:t> 
 Bei so einem Wetter kommt man immer gerne zu seinem Auto zurück. Noch lieber tut man das, wenn es sich dabei um einen Fiesta Vignale handelt. 😍👍🏼</a:t>
                      </a:r>
                      <a:endParaRPr lang="en-US" sz="1000"/>
                    </a:p>
                  </a:txBody>
                  <a:tcPr/>
                </a:tc>
                <a:tc>
                  <a:txBody>
                    <a:bodyPr/>
                    <a:lstStyle/>
                    <a:p>
                      <a:r>
                        <a:rPr lang="en-US" sz="1000"/>
                        <a:t>50</a:t>
                      </a:r>
                    </a:p>
                  </a:txBody>
                  <a:tcPr/>
                </a:tc>
                <a:tc>
                  <a:txBody>
                    <a:bodyPr/>
                    <a:lstStyle/>
                    <a:p>
                      <a:r>
                        <a:rPr lang="en-US" sz="1000"/>
                        <a:t>47</a:t>
                      </a:r>
                    </a:p>
                  </a:txBody>
                  <a:tcPr/>
                </a:tc>
                <a:tc>
                  <a:txBody>
                    <a:bodyPr/>
                    <a:lstStyle/>
                    <a:p>
                      <a:r>
                        <a:rPr lang="en-US" sz="1000"/>
                        <a:t>2</a:t>
                      </a:r>
                    </a:p>
                  </a:txBody>
                  <a:tcPr/>
                </a:tc>
                <a:tc>
                  <a:txBody>
                    <a:bodyPr/>
                    <a:lstStyle/>
                    <a:p>
                      <a:r>
                        <a:rPr lang="en-US" sz="1000"/>
                        <a:t>1</a:t>
                      </a:r>
                    </a:p>
                  </a:txBody>
                  <a:tcPr/>
                </a:tc>
                <a:tc>
                  <a:txBody>
                    <a:bodyPr/>
                    <a:lstStyle/>
                    <a:p>
                      <a:r>
                        <a:rPr lang="en-US" sz="1000"/>
                        <a:t>5.2743 %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345424134"/>
                  </a:ext>
                </a:extLst>
              </a:tr>
              <a:tr h="370840">
                <a:tc>
                  <a:txBody>
                    <a:bodyPr/>
                    <a:lstStyle/>
                    <a:p>
                      <a:r>
                        <a:rPr lang="de-DE" sz="1000" b="1"/>
                        <a:t> Autohaus Ford Gaberszik - 2018-07-13 17:00:44 </a:t>
                      </a:r>
                      <a:r>
                        <a:rPr lang="de-DE" sz="1000"/>
                        <a:t> 
 Die wichtigsten Dinge immer im Blick. 😉💙
Wir grillen heute mit Aussicht. 😎👍🏼
Und wie verbringt ihr diesen wunderschönen Juliabend? 😊</a:t>
                      </a:r>
                      <a:endParaRPr lang="en-US" sz="1000"/>
                    </a:p>
                  </a:txBody>
                  <a:tcPr/>
                </a:tc>
                <a:tc>
                  <a:txBody>
                    <a:bodyPr/>
                    <a:lstStyle/>
                    <a:p>
                      <a:r>
                        <a:rPr lang="en-US" sz="1000"/>
                        <a:t>52</a:t>
                      </a:r>
                    </a:p>
                  </a:txBody>
                  <a:tcPr/>
                </a:tc>
                <a:tc>
                  <a:txBody>
                    <a:bodyPr/>
                    <a:lstStyle/>
                    <a:p>
                      <a:r>
                        <a:rPr lang="en-US" sz="1000"/>
                        <a:t>47</a:t>
                      </a:r>
                    </a:p>
                  </a:txBody>
                  <a:tcPr/>
                </a:tc>
                <a:tc>
                  <a:txBody>
                    <a:bodyPr/>
                    <a:lstStyle/>
                    <a:p>
                      <a:r>
                        <a:rPr lang="en-US" sz="1000"/>
                        <a:t>4</a:t>
                      </a:r>
                    </a:p>
                  </a:txBody>
                  <a:tcPr/>
                </a:tc>
                <a:tc>
                  <a:txBody>
                    <a:bodyPr/>
                    <a:lstStyle/>
                    <a:p>
                      <a:r>
                        <a:rPr lang="en-US" sz="1000"/>
                        <a:t>1</a:t>
                      </a:r>
                    </a:p>
                  </a:txBody>
                  <a:tcPr/>
                </a:tc>
                <a:tc>
                  <a:txBody>
                    <a:bodyPr/>
                    <a:lstStyle/>
                    <a:p>
                      <a:r>
                        <a:rPr lang="en-US" sz="1000"/>
                        <a:t>5.5202 %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667390267"/>
                  </a:ext>
                </a:extLst>
              </a:tr>
              <a:tr h="370840">
                <a:tc>
                  <a:txBody>
                    <a:bodyPr/>
                    <a:lstStyle/>
                    <a:p>
                      <a:r>
                        <a:rPr lang="de-DE" sz="1000" b="1"/>
                        <a:t> Autohaus Ford Gaberszik - 2018-07-08 11:00:00 </a:t>
                      </a:r>
                      <a:r>
                        <a:rPr lang="de-DE" sz="1000"/>
                        <a:t> 
 👉🏼 Mitarbeiter der Woche 👈🏼
Heute stellen wir euch unseren Marko Fam vor. 😊
Er hat 2012 als KFZ-Lehrling in unserer Werkstatt angefangen, nimmt aber mittlerweile am Sessel des Kundendienstberaters Platz. Als solcher ist er äußerst beliebt bei Kollegen und Kunden und erledigt seine Aufgaben mit viel Fleiß und Elan. 💪🏼😊
Der Kundenkontakt ist für ihn das wichtigste und das merkt man auch sofort wenn man mit ihm zu tun hat. 👍🏼
Zu seinen Hobbies zählt eindeutig der regelmäßige Besuch eines Fitnessstudios. 💪🏼
Sein #Lieblingsford ist natürlich auch sportlich: Es ist nämlich der aktuelle Kuga ST-Line. 😎
Lieber Marko, danke für die Motivation, die du täglich an den Tag legst, und deinen Einsatz für die Firma! 😊💙
Foto (c) Habil Fotografie</a:t>
                      </a:r>
                      <a:endParaRPr lang="en-US" sz="1000"/>
                    </a:p>
                  </a:txBody>
                  <a:tcPr/>
                </a:tc>
                <a:tc>
                  <a:txBody>
                    <a:bodyPr/>
                    <a:lstStyle/>
                    <a:p>
                      <a:r>
                        <a:rPr lang="en-US" sz="1000"/>
                        <a:t>39</a:t>
                      </a:r>
                    </a:p>
                  </a:txBody>
                  <a:tcPr/>
                </a:tc>
                <a:tc>
                  <a:txBody>
                    <a:bodyPr/>
                    <a:lstStyle/>
                    <a:p>
                      <a:r>
                        <a:rPr lang="en-US" sz="1000"/>
                        <a:t>35</a:t>
                      </a:r>
                    </a:p>
                  </a:txBody>
                  <a:tcPr/>
                </a:tc>
                <a:tc>
                  <a:txBody>
                    <a:bodyPr/>
                    <a:lstStyle/>
                    <a:p>
                      <a:r>
                        <a:rPr lang="en-US" sz="1000"/>
                        <a:t>2</a:t>
                      </a:r>
                    </a:p>
                  </a:txBody>
                  <a:tcPr/>
                </a:tc>
                <a:tc>
                  <a:txBody>
                    <a:bodyPr/>
                    <a:lstStyle/>
                    <a:p>
                      <a:r>
                        <a:rPr lang="en-US" sz="1000"/>
                        <a:t>2</a:t>
                      </a:r>
                    </a:p>
                  </a:txBody>
                  <a:tcPr/>
                </a:tc>
                <a:tc>
                  <a:txBody>
                    <a:bodyPr/>
                    <a:lstStyle/>
                    <a:p>
                      <a:r>
                        <a:rPr lang="en-US" sz="1000"/>
                        <a:t>4.1578 %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858366836"/>
                  </a:ext>
                </a:extLst>
              </a:tr>
            </a:tbl>
          </a:graphicData>
        </a:graphic>
      </p:graphicFrame>
      <p:sp>
        <p:nvSpPr>
          <p:cNvPr id="4" name="Text Placeholder 3">
            <a:extLst>
              <a:ext uri="{FF2B5EF4-FFF2-40B4-BE49-F238E27FC236}">
                <a16:creationId xmlns:a16="http://schemas.microsoft.com/office/drawing/2014/main" id="{B96ACE16-0869-486D-B44E-02B50D6CD9B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54223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1702D-3D2E-469C-925A-DBC7542F6008}"/>
              </a:ext>
            </a:extLst>
          </p:cNvPr>
          <p:cNvSpPr>
            <a:spLocks noGrp="1"/>
          </p:cNvSpPr>
          <p:nvPr>
            <p:ph type="title"/>
          </p:nvPr>
        </p:nvSpPr>
        <p:spPr/>
        <p:txBody>
          <a:bodyPr/>
          <a:lstStyle/>
          <a:p>
            <a:r>
              <a:rPr lang="de-DE"/>
              <a:t>Eigene Beiträge (Postings) + Reactions | Autohaus Ford Gaberszik</a:t>
            </a:r>
            <a:endParaRPr lang="en-US"/>
          </a:p>
        </p:txBody>
      </p:sp>
      <p:graphicFrame>
        <p:nvGraphicFramePr>
          <p:cNvPr id="5" name="Table Placeholder 4">
            <a:extLst>
              <a:ext uri="{FF2B5EF4-FFF2-40B4-BE49-F238E27FC236}">
                <a16:creationId xmlns:a16="http://schemas.microsoft.com/office/drawing/2014/main" id="{5D773653-07AB-4564-89F9-D7EBCDB9DC55}"/>
              </a:ext>
            </a:extLst>
          </p:cNvPr>
          <p:cNvGraphicFramePr>
            <a:graphicFrameLocks noGrp="1"/>
          </p:cNvGraphicFramePr>
          <p:nvPr>
            <p:ph type="tbl" sz="quarter" idx="13"/>
            <p:extLst>
              <p:ext uri="{D42A27DB-BD31-4B8C-83A1-F6EECF244321}">
                <p14:modId xmlns:p14="http://schemas.microsoft.com/office/powerpoint/2010/main" val="2460500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33124583"/>
                    </a:ext>
                  </a:extLst>
                </a:gridCol>
                <a:gridCol w="822960">
                  <a:extLst>
                    <a:ext uri="{9D8B030D-6E8A-4147-A177-3AD203B41FA5}">
                      <a16:colId xmlns:a16="http://schemas.microsoft.com/office/drawing/2014/main" val="1172022019"/>
                    </a:ext>
                  </a:extLst>
                </a:gridCol>
                <a:gridCol w="822960">
                  <a:extLst>
                    <a:ext uri="{9D8B030D-6E8A-4147-A177-3AD203B41FA5}">
                      <a16:colId xmlns:a16="http://schemas.microsoft.com/office/drawing/2014/main" val="4061973321"/>
                    </a:ext>
                  </a:extLst>
                </a:gridCol>
                <a:gridCol w="822960">
                  <a:extLst>
                    <a:ext uri="{9D8B030D-6E8A-4147-A177-3AD203B41FA5}">
                      <a16:colId xmlns:a16="http://schemas.microsoft.com/office/drawing/2014/main" val="2205179982"/>
                    </a:ext>
                  </a:extLst>
                </a:gridCol>
                <a:gridCol w="822960">
                  <a:extLst>
                    <a:ext uri="{9D8B030D-6E8A-4147-A177-3AD203B41FA5}">
                      <a16:colId xmlns:a16="http://schemas.microsoft.com/office/drawing/2014/main" val="3238801758"/>
                    </a:ext>
                  </a:extLst>
                </a:gridCol>
                <a:gridCol w="822960">
                  <a:extLst>
                    <a:ext uri="{9D8B030D-6E8A-4147-A177-3AD203B41FA5}">
                      <a16:colId xmlns:a16="http://schemas.microsoft.com/office/drawing/2014/main" val="512218011"/>
                    </a:ext>
                  </a:extLst>
                </a:gridCol>
                <a:gridCol w="822960">
                  <a:extLst>
                    <a:ext uri="{9D8B030D-6E8A-4147-A177-3AD203B41FA5}">
                      <a16:colId xmlns:a16="http://schemas.microsoft.com/office/drawing/2014/main" val="2319249253"/>
                    </a:ext>
                  </a:extLst>
                </a:gridCol>
                <a:gridCol w="822960">
                  <a:extLst>
                    <a:ext uri="{9D8B030D-6E8A-4147-A177-3AD203B41FA5}">
                      <a16:colId xmlns:a16="http://schemas.microsoft.com/office/drawing/2014/main" val="1885826251"/>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Like</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extLst>
                  <a:ext uri="{0D108BD9-81ED-4DB2-BD59-A6C34878D82A}">
                    <a16:rowId xmlns:a16="http://schemas.microsoft.com/office/drawing/2014/main" val="3422004845"/>
                  </a:ext>
                </a:extLst>
              </a:tr>
              <a:tr h="370840">
                <a:tc>
                  <a:txBody>
                    <a:bodyPr/>
                    <a:lstStyle/>
                    <a:p>
                      <a:r>
                        <a:rPr lang="de-DE" sz="1000" b="1"/>
                        <a:t> Autohaus Ford Gaberszik - 2018-07-26 17:00:13 </a:t>
                      </a:r>
                      <a:r>
                        <a:rPr lang="de-DE" sz="1000"/>
                        <a:t> 
 Bei so einem Wetter kommt man immer gerne zu seinem Auto zurück. Noch lieber tut man das, wenn es sich dabei um einen Fiesta Vignale handelt. 😍👍🏼</a:t>
                      </a:r>
                      <a:endParaRPr lang="en-US" sz="1000"/>
                    </a:p>
                  </a:txBody>
                  <a:tcPr/>
                </a:tc>
                <a:tc>
                  <a:txBody>
                    <a:bodyPr/>
                    <a:lstStyle/>
                    <a:p>
                      <a:r>
                        <a:rPr lang="en-US" sz="1000"/>
                        <a:t>47</a:t>
                      </a:r>
                    </a:p>
                  </a:txBody>
                  <a:tcPr/>
                </a:tc>
                <a:tc>
                  <a:txBody>
                    <a:bodyPr/>
                    <a:lstStyle/>
                    <a:p>
                      <a:r>
                        <a:rPr lang="en-US" sz="1000"/>
                        <a:t>46</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112425992"/>
                  </a:ext>
                </a:extLst>
              </a:tr>
              <a:tr h="370840">
                <a:tc>
                  <a:txBody>
                    <a:bodyPr/>
                    <a:lstStyle/>
                    <a:p>
                      <a:r>
                        <a:rPr lang="de-DE" sz="1000" b="1"/>
                        <a:t> Autohaus Ford Gaberszik - 2018-07-13 17:00:44 </a:t>
                      </a:r>
                      <a:r>
                        <a:rPr lang="de-DE" sz="1000"/>
                        <a:t> 
 Die wichtigsten Dinge immer im Blick. 😉💙
Wir grillen heute mit Aussicht. 😎👍🏼
Und wie verbringt ihr diesen wunderschönen Juliabend? 😊</a:t>
                      </a:r>
                      <a:endParaRPr lang="en-US" sz="1000"/>
                    </a:p>
                  </a:txBody>
                  <a:tcPr/>
                </a:tc>
                <a:tc>
                  <a:txBody>
                    <a:bodyPr/>
                    <a:lstStyle/>
                    <a:p>
                      <a:r>
                        <a:rPr lang="en-US" sz="1000"/>
                        <a:t>47</a:t>
                      </a:r>
                    </a:p>
                  </a:txBody>
                  <a:tcPr/>
                </a:tc>
                <a:tc>
                  <a:txBody>
                    <a:bodyPr/>
                    <a:lstStyle/>
                    <a:p>
                      <a:r>
                        <a:rPr lang="en-US" sz="1000"/>
                        <a:t>42</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649133253"/>
                  </a:ext>
                </a:extLst>
              </a:tr>
              <a:tr h="370840">
                <a:tc>
                  <a:txBody>
                    <a:bodyPr/>
                    <a:lstStyle/>
                    <a:p>
                      <a:r>
                        <a:rPr lang="de-DE" sz="1000" b="1"/>
                        <a:t> Autohaus Ford Gaberszik - 2018-07-08 11:00:00 </a:t>
                      </a:r>
                      <a:r>
                        <a:rPr lang="de-DE" sz="1000"/>
                        <a:t> 
 👉🏼 Mitarbeiter der Woche 👈🏼
Heute stellen wir euch unseren Marko Fam vor. 😊
Er hat 2012 als KFZ-Lehrling in unserer Werkstatt angefangen, nimmt aber mittlerweile am Sessel des Kundendienstberaters Platz. Als solcher ist er äußerst beliebt bei Kollegen und Kunden und erledigt seine Aufgaben mit viel Fleiß und Elan. 💪🏼😊
Der Kundenkontakt ist für ihn das wichtigste und das merkt man auch sofort wenn man mit ihm zu tun hat. 👍🏼
Zu seinen Hobbies zählt eindeutig der regelmäßige Besuch eines Fitnessstudios. 💪🏼
Sein #Lieblingsford ist natürlich auch sportlich: Es ist nämlich der aktuelle Kuga ST-Line. 😎
Lieber Marko, danke für die Motivation, die du täglich an den Tag legst, und deinen Einsatz für die Firma! 😊💙
Foto (c) Habil Fotografie</a:t>
                      </a:r>
                      <a:endParaRPr lang="en-US" sz="1000"/>
                    </a:p>
                  </a:txBody>
                  <a:tcPr/>
                </a:tc>
                <a:tc>
                  <a:txBody>
                    <a:bodyPr/>
                    <a:lstStyle/>
                    <a:p>
                      <a:r>
                        <a:rPr lang="en-US" sz="1000"/>
                        <a:t>35</a:t>
                      </a:r>
                    </a:p>
                  </a:txBody>
                  <a:tcPr/>
                </a:tc>
                <a:tc>
                  <a:txBody>
                    <a:bodyPr/>
                    <a:lstStyle/>
                    <a:p>
                      <a:r>
                        <a:rPr lang="en-US" sz="1000"/>
                        <a:t>34</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664055406"/>
                  </a:ext>
                </a:extLst>
              </a:tr>
            </a:tbl>
          </a:graphicData>
        </a:graphic>
      </p:graphicFrame>
      <p:sp>
        <p:nvSpPr>
          <p:cNvPr id="4" name="Text Placeholder 3">
            <a:extLst>
              <a:ext uri="{FF2B5EF4-FFF2-40B4-BE49-F238E27FC236}">
                <a16:creationId xmlns:a16="http://schemas.microsoft.com/office/drawing/2014/main" id="{B353CD21-1A2A-4037-90E4-FF5136D93B9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705610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EFF1D-4F44-49F0-A22C-97F90DFA5A73}"/>
              </a:ext>
            </a:extLst>
          </p:cNvPr>
          <p:cNvSpPr>
            <a:spLocks noGrp="1"/>
          </p:cNvSpPr>
          <p:nvPr>
            <p:ph type="title"/>
          </p:nvPr>
        </p:nvSpPr>
        <p:spPr/>
        <p:txBody>
          <a:bodyPr/>
          <a:lstStyle/>
          <a:p>
            <a:r>
              <a:rPr lang="de-DE"/>
              <a:t>Postings/Wochentag | Autohaus Ford Gaberszik</a:t>
            </a:r>
            <a:endParaRPr lang="en-US"/>
          </a:p>
        </p:txBody>
      </p:sp>
      <p:graphicFrame>
        <p:nvGraphicFramePr>
          <p:cNvPr id="6" name="Chart Placeholder 5">
            <a:extLst>
              <a:ext uri="{FF2B5EF4-FFF2-40B4-BE49-F238E27FC236}">
                <a16:creationId xmlns:a16="http://schemas.microsoft.com/office/drawing/2014/main" id="{A596A206-8DA5-4502-97E4-611847183F0A}"/>
              </a:ext>
            </a:extLst>
          </p:cNvPr>
          <p:cNvGraphicFramePr>
            <a:graphicFrameLocks noGrp="1"/>
          </p:cNvGraphicFramePr>
          <p:nvPr>
            <p:ph type="chart" sz="quarter" idx="13"/>
            <p:extLst>
              <p:ext uri="{D42A27DB-BD31-4B8C-83A1-F6EECF244321}">
                <p14:modId xmlns:p14="http://schemas.microsoft.com/office/powerpoint/2010/main" val="3269528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FE7120-B817-40EC-A3BC-3080E73ADB0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ECE4581-B367-4B68-B1B3-B8392DBD95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2476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6DD2C-7946-4FD4-A641-AE146F16EE1C}"/>
              </a:ext>
            </a:extLst>
          </p:cNvPr>
          <p:cNvSpPr>
            <a:spLocks noGrp="1"/>
          </p:cNvSpPr>
          <p:nvPr>
            <p:ph type="title"/>
          </p:nvPr>
        </p:nvSpPr>
        <p:spPr/>
        <p:txBody>
          <a:bodyPr/>
          <a:lstStyle/>
          <a:p>
            <a:r>
              <a:rPr lang="de-DE"/>
              <a:t>Postingtypen (Verteilung) | Autohaus Ford Gaberszik</a:t>
            </a:r>
            <a:endParaRPr lang="en-US"/>
          </a:p>
        </p:txBody>
      </p:sp>
      <p:graphicFrame>
        <p:nvGraphicFramePr>
          <p:cNvPr id="6" name="Chart Placeholder 5">
            <a:extLst>
              <a:ext uri="{FF2B5EF4-FFF2-40B4-BE49-F238E27FC236}">
                <a16:creationId xmlns:a16="http://schemas.microsoft.com/office/drawing/2014/main" id="{74392293-8721-42CF-B09A-C0E4185EC62E}"/>
              </a:ext>
            </a:extLst>
          </p:cNvPr>
          <p:cNvGraphicFramePr>
            <a:graphicFrameLocks noGrp="1"/>
          </p:cNvGraphicFramePr>
          <p:nvPr>
            <p:ph type="chart" sz="quarter" idx="13"/>
            <p:extLst>
              <p:ext uri="{D42A27DB-BD31-4B8C-83A1-F6EECF244321}">
                <p14:modId xmlns:p14="http://schemas.microsoft.com/office/powerpoint/2010/main" val="1783275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1402F9-BA21-491E-9BB5-E431A988741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37DC6E43-E649-4B95-8434-DB2713BE08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5991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93624-C0D7-46BA-A3E1-B4D673CAB108}"/>
              </a:ext>
            </a:extLst>
          </p:cNvPr>
          <p:cNvSpPr>
            <a:spLocks noGrp="1"/>
          </p:cNvSpPr>
          <p:nvPr>
            <p:ph type="title"/>
          </p:nvPr>
        </p:nvSpPr>
        <p:spPr/>
        <p:txBody>
          <a:bodyPr/>
          <a:lstStyle/>
          <a:p>
            <a:r>
              <a:rPr lang="de-DE"/>
              <a:t>Interaktionsrate/Postingtyp | Autohaus Ford Gaberszik</a:t>
            </a:r>
            <a:endParaRPr lang="en-US"/>
          </a:p>
        </p:txBody>
      </p:sp>
      <p:graphicFrame>
        <p:nvGraphicFramePr>
          <p:cNvPr id="6" name="Chart Placeholder 5">
            <a:extLst>
              <a:ext uri="{FF2B5EF4-FFF2-40B4-BE49-F238E27FC236}">
                <a16:creationId xmlns:a16="http://schemas.microsoft.com/office/drawing/2014/main" id="{B63D3BAA-65E3-4A5A-8F82-F1BC9058A146}"/>
              </a:ext>
            </a:extLst>
          </p:cNvPr>
          <p:cNvGraphicFramePr>
            <a:graphicFrameLocks noGrp="1"/>
          </p:cNvGraphicFramePr>
          <p:nvPr>
            <p:ph type="chart" sz="quarter" idx="13"/>
            <p:extLst>
              <p:ext uri="{D42A27DB-BD31-4B8C-83A1-F6EECF244321}">
                <p14:modId xmlns:p14="http://schemas.microsoft.com/office/powerpoint/2010/main" val="3240935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8F066C-21EE-4133-BC26-066AC91D0AE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5927ABE-4B98-4B2D-97C1-6A1473B4AB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2694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133D3-EB1C-4326-8621-6EB4F84B6562}"/>
              </a:ext>
            </a:extLst>
          </p:cNvPr>
          <p:cNvSpPr>
            <a:spLocks noGrp="1"/>
          </p:cNvSpPr>
          <p:nvPr>
            <p:ph type="title"/>
          </p:nvPr>
        </p:nvSpPr>
        <p:spPr/>
        <p:txBody>
          <a:bodyPr/>
          <a:lstStyle/>
          <a:p>
            <a:r>
              <a:rPr lang="en-US"/>
              <a:t>Antwortzeit | Autohaus Ford Gaberszik</a:t>
            </a:r>
          </a:p>
        </p:txBody>
      </p:sp>
      <p:graphicFrame>
        <p:nvGraphicFramePr>
          <p:cNvPr id="6" name="Chart Placeholder 5">
            <a:extLst>
              <a:ext uri="{FF2B5EF4-FFF2-40B4-BE49-F238E27FC236}">
                <a16:creationId xmlns:a16="http://schemas.microsoft.com/office/drawing/2014/main" id="{AF9C60B5-6699-440D-9564-613E0C256324}"/>
              </a:ext>
            </a:extLst>
          </p:cNvPr>
          <p:cNvGraphicFramePr>
            <a:graphicFrameLocks noGrp="1"/>
          </p:cNvGraphicFramePr>
          <p:nvPr>
            <p:ph type="chart" sz="quarter" idx="13"/>
            <p:extLst>
              <p:ext uri="{D42A27DB-BD31-4B8C-83A1-F6EECF244321}">
                <p14:modId xmlns:p14="http://schemas.microsoft.com/office/powerpoint/2010/main" val="1294599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A8C52C-5B6D-468F-A12C-AC5161FDC70E}"/>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9AB25C0-E21E-4750-BC71-CEA4C21F6F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568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DEAAD-B962-4467-A772-78BE393358D9}"/>
              </a:ext>
            </a:extLst>
          </p:cNvPr>
          <p:cNvSpPr>
            <a:spLocks noGrp="1"/>
          </p:cNvSpPr>
          <p:nvPr>
            <p:ph type="title"/>
          </p:nvPr>
        </p:nvSpPr>
        <p:spPr/>
        <p:txBody>
          <a:bodyPr/>
          <a:lstStyle/>
          <a:p>
            <a:r>
              <a:rPr lang="en-US"/>
              <a:t>Facebook Check Ins | Autohaus Ford Gaberszik</a:t>
            </a:r>
          </a:p>
        </p:txBody>
      </p:sp>
      <p:graphicFrame>
        <p:nvGraphicFramePr>
          <p:cNvPr id="6" name="Chart Placeholder 5">
            <a:extLst>
              <a:ext uri="{FF2B5EF4-FFF2-40B4-BE49-F238E27FC236}">
                <a16:creationId xmlns:a16="http://schemas.microsoft.com/office/drawing/2014/main" id="{C98DDBEA-CE05-4C37-A33A-AD3ADDDEB69D}"/>
              </a:ext>
            </a:extLst>
          </p:cNvPr>
          <p:cNvGraphicFramePr>
            <a:graphicFrameLocks noGrp="1"/>
          </p:cNvGraphicFramePr>
          <p:nvPr>
            <p:ph type="chart" sz="quarter" idx="13"/>
            <p:extLst>
              <p:ext uri="{D42A27DB-BD31-4B8C-83A1-F6EECF244321}">
                <p14:modId xmlns:p14="http://schemas.microsoft.com/office/powerpoint/2010/main" val="1951520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5A638B-3D99-4215-B65C-848F3B560F15}"/>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332589B-C547-4BBB-9F07-83C06A8612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7485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A9856-30E2-4E0A-B113-0BA828A0A5FC}"/>
              </a:ext>
            </a:extLst>
          </p:cNvPr>
          <p:cNvSpPr>
            <a:spLocks noGrp="1"/>
          </p:cNvSpPr>
          <p:nvPr>
            <p:ph type="title"/>
          </p:nvPr>
        </p:nvSpPr>
        <p:spPr/>
        <p:txBody>
          <a:bodyPr/>
          <a:lstStyle/>
          <a:p>
            <a:r>
              <a:rPr lang="de-DE"/>
              <a:t>Fan Demographie | Autohaus Ford Gaberszik</a:t>
            </a:r>
            <a:endParaRPr lang="en-US"/>
          </a:p>
        </p:txBody>
      </p:sp>
      <p:graphicFrame>
        <p:nvGraphicFramePr>
          <p:cNvPr id="6" name="Chart Placeholder 5">
            <a:extLst>
              <a:ext uri="{FF2B5EF4-FFF2-40B4-BE49-F238E27FC236}">
                <a16:creationId xmlns:a16="http://schemas.microsoft.com/office/drawing/2014/main" id="{C33B3D34-4045-4F77-A86C-A13F79AAD677}"/>
              </a:ext>
            </a:extLst>
          </p:cNvPr>
          <p:cNvGraphicFramePr>
            <a:graphicFrameLocks noGrp="1"/>
          </p:cNvGraphicFramePr>
          <p:nvPr>
            <p:ph type="chart" sz="quarter" idx="13"/>
            <p:extLst>
              <p:ext uri="{D42A27DB-BD31-4B8C-83A1-F6EECF244321}">
                <p14:modId xmlns:p14="http://schemas.microsoft.com/office/powerpoint/2010/main" val="2422960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A9AA18-C7E3-4958-909D-8D1462B32932}"/>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05A0497-9459-4870-ABCA-137AB5E21D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2991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9502D-881C-4067-A71F-79948AFE1059}"/>
              </a:ext>
            </a:extLst>
          </p:cNvPr>
          <p:cNvSpPr>
            <a:spLocks noGrp="1"/>
          </p:cNvSpPr>
          <p:nvPr>
            <p:ph type="title"/>
          </p:nvPr>
        </p:nvSpPr>
        <p:spPr/>
        <p:txBody>
          <a:bodyPr/>
          <a:lstStyle/>
          <a:p>
            <a:r>
              <a:rPr lang="de-DE"/>
              <a:t>Direktnachrichten von Usern | Autohaus Ford Gaberszik</a:t>
            </a:r>
            <a:endParaRPr lang="en-US"/>
          </a:p>
        </p:txBody>
      </p:sp>
      <p:graphicFrame>
        <p:nvGraphicFramePr>
          <p:cNvPr id="5" name="Table Placeholder 4">
            <a:extLst>
              <a:ext uri="{FF2B5EF4-FFF2-40B4-BE49-F238E27FC236}">
                <a16:creationId xmlns:a16="http://schemas.microsoft.com/office/drawing/2014/main" id="{72D24726-820F-4DFF-88EB-742531B86A2B}"/>
              </a:ext>
            </a:extLst>
          </p:cNvPr>
          <p:cNvGraphicFramePr>
            <a:graphicFrameLocks noGrp="1"/>
          </p:cNvGraphicFramePr>
          <p:nvPr>
            <p:ph type="tbl" sz="quarter" idx="13"/>
            <p:extLst>
              <p:ext uri="{D42A27DB-BD31-4B8C-83A1-F6EECF244321}">
                <p14:modId xmlns:p14="http://schemas.microsoft.com/office/powerpoint/2010/main" val="2685574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41997420"/>
                    </a:ext>
                  </a:extLst>
                </a:gridCol>
                <a:gridCol w="2057400">
                  <a:extLst>
                    <a:ext uri="{9D8B030D-6E8A-4147-A177-3AD203B41FA5}">
                      <a16:colId xmlns:a16="http://schemas.microsoft.com/office/drawing/2014/main" val="839640848"/>
                    </a:ext>
                  </a:extLst>
                </a:gridCol>
                <a:gridCol w="822960">
                  <a:extLst>
                    <a:ext uri="{9D8B030D-6E8A-4147-A177-3AD203B41FA5}">
                      <a16:colId xmlns:a16="http://schemas.microsoft.com/office/drawing/2014/main" val="4157486031"/>
                    </a:ext>
                  </a:extLst>
                </a:gridCol>
                <a:gridCol w="1234440">
                  <a:extLst>
                    <a:ext uri="{9D8B030D-6E8A-4147-A177-3AD203B41FA5}">
                      <a16:colId xmlns:a16="http://schemas.microsoft.com/office/drawing/2014/main" val="539417846"/>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1749709906"/>
                  </a:ext>
                </a:extLst>
              </a:tr>
              <a:tr h="370840">
                <a:tc>
                  <a:txBody>
                    <a:bodyPr/>
                    <a:lstStyle/>
                    <a:p>
                      <a:r>
                        <a:rPr lang="en-US" sz="1000" b="1"/>
                        <a:t> Autohaus Ford Gaberszik </a:t>
                      </a:r>
                      <a:r>
                        <a:rPr lang="en-US" sz="1000"/>
                        <a:t> got a message by </a:t>
                      </a:r>
                      <a:r>
                        <a:rPr lang="en-US" sz="1000" b="1"/>
                        <a:t> Helmut Gabbichler - 2018-07-30 08:39:16 .</a:t>
                      </a:r>
                      <a:r>
                        <a:rPr lang="en-US" sz="1000"/>
                        <a:t>
 {message}</a:t>
                      </a:r>
                    </a:p>
                  </a:txBody>
                  <a:tcPr/>
                </a:tc>
                <a:tc>
                  <a:txBody>
                    <a:bodyPr/>
                    <a:lstStyle/>
                    <a:p>
                      <a:r>
                        <a:rPr lang="de-DE" sz="1000"/>
                        <a:t>Hallo,
Aktuell ist der neue Focus Titanium bei uns im Schauraum zu bewundern :)</a:t>
                      </a:r>
                      <a:endParaRPr lang="en-US" sz="1000"/>
                    </a:p>
                  </a:txBody>
                  <a:tcPr/>
                </a:tc>
                <a:tc>
                  <a:txBody>
                    <a:bodyPr/>
                    <a:lstStyle/>
                    <a:p>
                      <a:r>
                        <a:rPr lang="en-US" sz="1000"/>
                        <a:t>4</a:t>
                      </a:r>
                    </a:p>
                  </a:txBody>
                  <a:tcPr/>
                </a:tc>
                <a:tc>
                  <a:txBody>
                    <a:bodyPr/>
                    <a:lstStyle/>
                    <a:p>
                      <a:r>
                        <a:rPr lang="en-US" sz="1000"/>
                        <a:t>07/30/2018 11:43:05</a:t>
                      </a:r>
                    </a:p>
                  </a:txBody>
                  <a:tcPr/>
                </a:tc>
                <a:extLst>
                  <a:ext uri="{0D108BD9-81ED-4DB2-BD59-A6C34878D82A}">
                    <a16:rowId xmlns:a16="http://schemas.microsoft.com/office/drawing/2014/main" val="1863208491"/>
                  </a:ext>
                </a:extLst>
              </a:tr>
            </a:tbl>
          </a:graphicData>
        </a:graphic>
      </p:graphicFrame>
      <p:sp>
        <p:nvSpPr>
          <p:cNvPr id="4" name="Text Placeholder 3">
            <a:extLst>
              <a:ext uri="{FF2B5EF4-FFF2-40B4-BE49-F238E27FC236}">
                <a16:creationId xmlns:a16="http://schemas.microsoft.com/office/drawing/2014/main" id="{3B3617EC-3A60-4B57-84F6-9D06E3ADEFE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15467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2DF74-B6DB-448A-9462-E363ADC391F0}"/>
              </a:ext>
            </a:extLst>
          </p:cNvPr>
          <p:cNvSpPr>
            <a:spLocks noGrp="1"/>
          </p:cNvSpPr>
          <p:nvPr>
            <p:ph type="title"/>
          </p:nvPr>
        </p:nvSpPr>
        <p:spPr/>
        <p:txBody>
          <a:bodyPr/>
          <a:lstStyle/>
          <a:p>
            <a:r>
              <a:rPr lang="en-US"/>
              <a:t>Page Fans Online | Autohaus Ford Gaberszik</a:t>
            </a:r>
          </a:p>
        </p:txBody>
      </p:sp>
      <p:graphicFrame>
        <p:nvGraphicFramePr>
          <p:cNvPr id="6" name="Chart Placeholder 5">
            <a:extLst>
              <a:ext uri="{FF2B5EF4-FFF2-40B4-BE49-F238E27FC236}">
                <a16:creationId xmlns:a16="http://schemas.microsoft.com/office/drawing/2014/main" id="{23144472-82BA-4101-ADDE-5B4A64AE896E}"/>
              </a:ext>
            </a:extLst>
          </p:cNvPr>
          <p:cNvGraphicFramePr>
            <a:graphicFrameLocks noGrp="1"/>
          </p:cNvGraphicFramePr>
          <p:nvPr>
            <p:ph type="chart" sz="quarter" idx="13"/>
            <p:extLst>
              <p:ext uri="{D42A27DB-BD31-4B8C-83A1-F6EECF244321}">
                <p14:modId xmlns:p14="http://schemas.microsoft.com/office/powerpoint/2010/main" val="1832079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6A4048-5BEC-4343-AA3B-AF2E4AF53CA5}"/>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0638595E-786E-4F74-8F9B-90466D423E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72339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394</Words>
  <Application>Microsoft Office PowerPoint</Application>
  <PresentationFormat>On-screen Show (4:3)</PresentationFormat>
  <Paragraphs>166</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Facebook Page Report</vt:lpstr>
      <vt:lpstr>Wichtigste Werte (KPI's) | Autohaus Ford Gaberszik</vt:lpstr>
      <vt:lpstr>Fans (Übersicht) | Autohaus Ford Gaberszik</vt:lpstr>
      <vt:lpstr>Key Metrics Table w. User Post RR | Autohaus Ford Gaberszik</vt:lpstr>
      <vt:lpstr>Facebook Fans Total | Autohaus Ford Gaberszik</vt:lpstr>
      <vt:lpstr>Eigene Beiträge (Postings) | Autohaus Ford Gaberszik</vt:lpstr>
      <vt:lpstr>Eigene Beiträge (Postings) + Reactions | Autohaus Ford Gaberszik</vt:lpstr>
      <vt:lpstr>Postings/Wochentag | Autohaus Ford Gaberszik</vt:lpstr>
      <vt:lpstr>Postingtypen (Verteilung) | Autohaus Ford Gaberszik</vt:lpstr>
      <vt:lpstr>Interaktionsrate/Postingtyp | Autohaus Ford Gaberszik</vt:lpstr>
      <vt:lpstr>Antwortzeit | Autohaus Ford Gaberszik</vt:lpstr>
      <vt:lpstr>Facebook Check Ins | Autohaus Ford Gaberszik</vt:lpstr>
      <vt:lpstr>Fan Demographie | Autohaus Ford Gaberszik</vt:lpstr>
      <vt:lpstr>Direktnachrichten von Usern | Autohaus Ford Gaberszik</vt:lpstr>
      <vt:lpstr>Page Fans Online | Autohaus Ford Gaberszik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2018-08-04T06:31:55Z</dcterms:created>
  <dcterms:modified xsi:type="dcterms:W3CDTF">2018-08-04T06:32:16Z</dcterms:modified>
</cp:coreProperties>
</file>