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5" r:id="rId28"/>
    <p:sldId id="286" r:id="rId29"/>
    <p:sldId id="287" r:id="rId30"/>
    <p:sldId id="289" r:id="rId31"/>
    <p:sldId id="290" r:id="rId32"/>
    <p:sldId id="291" r:id="rId33"/>
    <p:sldId id="292"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17178</c:v>
                </c:pt>
                <c:pt idx="1">
                  <c:v>17183</c:v>
                </c:pt>
                <c:pt idx="2">
                  <c:v>17184</c:v>
                </c:pt>
                <c:pt idx="3">
                  <c:v>17181</c:v>
                </c:pt>
                <c:pt idx="4">
                  <c:v>17183</c:v>
                </c:pt>
                <c:pt idx="5">
                  <c:v>17187</c:v>
                </c:pt>
                <c:pt idx="6">
                  <c:v>17187</c:v>
                </c:pt>
                <c:pt idx="7">
                  <c:v>17187</c:v>
                </c:pt>
                <c:pt idx="8">
                  <c:v>17189</c:v>
                </c:pt>
                <c:pt idx="9">
                  <c:v>17190</c:v>
                </c:pt>
                <c:pt idx="10">
                  <c:v>17194</c:v>
                </c:pt>
                <c:pt idx="11">
                  <c:v>17193</c:v>
                </c:pt>
                <c:pt idx="12">
                  <c:v>17192</c:v>
                </c:pt>
                <c:pt idx="13">
                  <c:v>17199</c:v>
                </c:pt>
                <c:pt idx="14">
                  <c:v>17196</c:v>
                </c:pt>
                <c:pt idx="15">
                  <c:v>17515</c:v>
                </c:pt>
                <c:pt idx="16">
                  <c:v>17556</c:v>
                </c:pt>
                <c:pt idx="17">
                  <c:v>17567</c:v>
                </c:pt>
                <c:pt idx="18">
                  <c:v>17581</c:v>
                </c:pt>
                <c:pt idx="19">
                  <c:v>17582</c:v>
                </c:pt>
                <c:pt idx="20">
                  <c:v>17585</c:v>
                </c:pt>
                <c:pt idx="21">
                  <c:v>17583</c:v>
                </c:pt>
                <c:pt idx="22">
                  <c:v>17580</c:v>
                </c:pt>
                <c:pt idx="23">
                  <c:v>17586</c:v>
                </c:pt>
                <c:pt idx="24">
                  <c:v>17589</c:v>
                </c:pt>
                <c:pt idx="25">
                  <c:v>17592</c:v>
                </c:pt>
                <c:pt idx="26">
                  <c:v>17598</c:v>
                </c:pt>
                <c:pt idx="27">
                  <c:v>17598</c:v>
                </c:pt>
                <c:pt idx="28">
                  <c:v>17601</c:v>
                </c:pt>
                <c:pt idx="29">
                  <c:v>17604</c:v>
                </c:pt>
                <c:pt idx="30">
                  <c:v>17616</c:v>
                </c:pt>
              </c:numCache>
            </c:numRef>
          </c:val>
          <c:smooth val="0"/>
          <c:extLst>
            <c:ext xmlns:c16="http://schemas.microsoft.com/office/drawing/2014/chart" uri="{C3380CC4-5D6E-409C-BE32-E72D297353CC}">
              <c16:uniqueId val="{00000000-904D-4EC0-88D3-A3329B46B57E}"/>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0">
                  <c:v>935</c:v>
                </c:pt>
                <c:pt idx="1">
                  <c:v>936</c:v>
                </c:pt>
                <c:pt idx="2">
                  <c:v>936</c:v>
                </c:pt>
                <c:pt idx="3">
                  <c:v>936</c:v>
                </c:pt>
                <c:pt idx="4">
                  <c:v>937</c:v>
                </c:pt>
                <c:pt idx="5">
                  <c:v>937</c:v>
                </c:pt>
                <c:pt idx="6">
                  <c:v>937</c:v>
                </c:pt>
                <c:pt idx="7">
                  <c:v>937</c:v>
                </c:pt>
                <c:pt idx="8">
                  <c:v>937</c:v>
                </c:pt>
                <c:pt idx="9">
                  <c:v>937</c:v>
                </c:pt>
                <c:pt idx="10">
                  <c:v>937</c:v>
                </c:pt>
                <c:pt idx="11">
                  <c:v>938</c:v>
                </c:pt>
                <c:pt idx="12">
                  <c:v>938</c:v>
                </c:pt>
                <c:pt idx="13">
                  <c:v>938</c:v>
                </c:pt>
                <c:pt idx="14">
                  <c:v>938</c:v>
                </c:pt>
                <c:pt idx="15">
                  <c:v>938</c:v>
                </c:pt>
                <c:pt idx="16">
                  <c:v>938</c:v>
                </c:pt>
                <c:pt idx="17">
                  <c:v>938</c:v>
                </c:pt>
                <c:pt idx="18">
                  <c:v>938</c:v>
                </c:pt>
                <c:pt idx="19">
                  <c:v>938</c:v>
                </c:pt>
                <c:pt idx="20">
                  <c:v>938</c:v>
                </c:pt>
                <c:pt idx="21">
                  <c:v>938</c:v>
                </c:pt>
                <c:pt idx="22">
                  <c:v>938</c:v>
                </c:pt>
                <c:pt idx="23">
                  <c:v>938</c:v>
                </c:pt>
                <c:pt idx="24">
                  <c:v>938</c:v>
                </c:pt>
                <c:pt idx="25">
                  <c:v>938</c:v>
                </c:pt>
                <c:pt idx="26">
                  <c:v>938</c:v>
                </c:pt>
                <c:pt idx="27">
                  <c:v>939</c:v>
                </c:pt>
                <c:pt idx="28">
                  <c:v>939</c:v>
                </c:pt>
                <c:pt idx="29">
                  <c:v>939</c:v>
                </c:pt>
                <c:pt idx="30">
                  <c:v>939</c:v>
                </c:pt>
              </c:numCache>
            </c:numRef>
          </c:val>
          <c:smooth val="0"/>
          <c:extLst>
            <c:ext xmlns:c16="http://schemas.microsoft.com/office/drawing/2014/chart" uri="{C3380CC4-5D6E-409C-BE32-E72D297353CC}">
              <c16:uniqueId val="{00000001-904D-4EC0-88D3-A3329B46B57E}"/>
            </c:ext>
          </c:extLst>
        </c:ser>
        <c:dLbls>
          <c:showLegendKey val="0"/>
          <c:showVal val="0"/>
          <c:showCatName val="0"/>
          <c:showSerName val="0"/>
          <c:showPercent val="0"/>
          <c:showBubbleSize val="0"/>
        </c:dLbls>
        <c:smooth val="0"/>
        <c:axId val="351826368"/>
        <c:axId val="351827024"/>
      </c:lineChart>
      <c:dateAx>
        <c:axId val="351826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27024"/>
        <c:crosses val="autoZero"/>
        <c:auto val="1"/>
        <c:lblOffset val="100"/>
        <c:baseTimeUnit val="days"/>
      </c:dateAx>
      <c:valAx>
        <c:axId val="351827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26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4</c:v>
                </c:pt>
                <c:pt idx="2">
                  <c:v>1</c:v>
                </c:pt>
                <c:pt idx="3">
                  <c:v>-2</c:v>
                </c:pt>
                <c:pt idx="4">
                  <c:v>1</c:v>
                </c:pt>
                <c:pt idx="5">
                  <c:v>4</c:v>
                </c:pt>
                <c:pt idx="6">
                  <c:v>1</c:v>
                </c:pt>
                <c:pt idx="7">
                  <c:v>-1</c:v>
                </c:pt>
                <c:pt idx="8">
                  <c:v>2</c:v>
                </c:pt>
                <c:pt idx="9">
                  <c:v>1</c:v>
                </c:pt>
                <c:pt idx="10">
                  <c:v>5</c:v>
                </c:pt>
                <c:pt idx="11">
                  <c:v>1</c:v>
                </c:pt>
                <c:pt idx="12">
                  <c:v>-4</c:v>
                </c:pt>
                <c:pt idx="13">
                  <c:v>3</c:v>
                </c:pt>
                <c:pt idx="14">
                  <c:v>4</c:v>
                </c:pt>
                <c:pt idx="15">
                  <c:v>259</c:v>
                </c:pt>
                <c:pt idx="16">
                  <c:v>86</c:v>
                </c:pt>
                <c:pt idx="17">
                  <c:v>21</c:v>
                </c:pt>
                <c:pt idx="18">
                  <c:v>8</c:v>
                </c:pt>
                <c:pt idx="19">
                  <c:v>10</c:v>
                </c:pt>
                <c:pt idx="20">
                  <c:v>4</c:v>
                </c:pt>
                <c:pt idx="21">
                  <c:v>-4</c:v>
                </c:pt>
                <c:pt idx="22">
                  <c:v>1</c:v>
                </c:pt>
                <c:pt idx="23">
                  <c:v>0</c:v>
                </c:pt>
                <c:pt idx="24">
                  <c:v>4</c:v>
                </c:pt>
                <c:pt idx="25">
                  <c:v>2</c:v>
                </c:pt>
                <c:pt idx="26">
                  <c:v>6</c:v>
                </c:pt>
                <c:pt idx="27">
                  <c:v>3</c:v>
                </c:pt>
                <c:pt idx="28">
                  <c:v>4</c:v>
                </c:pt>
                <c:pt idx="29">
                  <c:v>-1</c:v>
                </c:pt>
                <c:pt idx="30">
                  <c:v>11</c:v>
                </c:pt>
              </c:numCache>
            </c:numRef>
          </c:val>
          <c:smooth val="0"/>
          <c:extLst>
            <c:ext xmlns:c16="http://schemas.microsoft.com/office/drawing/2014/chart" uri="{C3380CC4-5D6E-409C-BE32-E72D297353CC}">
              <c16:uniqueId val="{00000000-16B3-4860-AF1D-43F2965FA641}"/>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0">
                  <c:v>0</c:v>
                </c:pt>
                <c:pt idx="1">
                  <c:v>1</c:v>
                </c:pt>
                <c:pt idx="2">
                  <c:v>0</c:v>
                </c:pt>
                <c:pt idx="3">
                  <c:v>0</c:v>
                </c:pt>
                <c:pt idx="4">
                  <c:v>1</c:v>
                </c:pt>
                <c:pt idx="5">
                  <c:v>0</c:v>
                </c:pt>
                <c:pt idx="6">
                  <c:v>0</c:v>
                </c:pt>
                <c:pt idx="7">
                  <c:v>0</c:v>
                </c:pt>
                <c:pt idx="8">
                  <c:v>0</c:v>
                </c:pt>
                <c:pt idx="9">
                  <c:v>0</c:v>
                </c:pt>
                <c:pt idx="10">
                  <c:v>0</c:v>
                </c:pt>
                <c:pt idx="11">
                  <c:v>0</c:v>
                </c:pt>
                <c:pt idx="12">
                  <c:v>1</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c:v>
                </c:pt>
                <c:pt idx="28">
                  <c:v>0</c:v>
                </c:pt>
                <c:pt idx="29">
                  <c:v>0</c:v>
                </c:pt>
                <c:pt idx="30">
                  <c:v>0</c:v>
                </c:pt>
              </c:numCache>
            </c:numRef>
          </c:val>
          <c:smooth val="0"/>
          <c:extLst>
            <c:ext xmlns:c16="http://schemas.microsoft.com/office/drawing/2014/chart" uri="{C3380CC4-5D6E-409C-BE32-E72D297353CC}">
              <c16:uniqueId val="{00000001-16B3-4860-AF1D-43F2965FA641}"/>
            </c:ext>
          </c:extLst>
        </c:ser>
        <c:dLbls>
          <c:showLegendKey val="0"/>
          <c:showVal val="0"/>
          <c:showCatName val="0"/>
          <c:showSerName val="0"/>
          <c:showPercent val="0"/>
          <c:showBubbleSize val="0"/>
        </c:dLbls>
        <c:smooth val="0"/>
        <c:axId val="357632272"/>
        <c:axId val="357627680"/>
      </c:lineChart>
      <c:dateAx>
        <c:axId val="357632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27680"/>
        <c:crosses val="autoZero"/>
        <c:auto val="1"/>
        <c:lblOffset val="100"/>
        <c:baseTimeUnit val="days"/>
      </c:dateAx>
      <c:valAx>
        <c:axId val="357627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3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3</c:v>
                </c:pt>
                <c:pt idx="1">
                  <c:v>0</c:v>
                </c:pt>
                <c:pt idx="2">
                  <c:v>1</c:v>
                </c:pt>
                <c:pt idx="3">
                  <c:v>2</c:v>
                </c:pt>
                <c:pt idx="4">
                  <c:v>1</c:v>
                </c:pt>
                <c:pt idx="5">
                  <c:v>0</c:v>
                </c:pt>
                <c:pt idx="6">
                  <c:v>1</c:v>
                </c:pt>
                <c:pt idx="7">
                  <c:v>3</c:v>
                </c:pt>
                <c:pt idx="8">
                  <c:v>1</c:v>
                </c:pt>
                <c:pt idx="9">
                  <c:v>2</c:v>
                </c:pt>
                <c:pt idx="10">
                  <c:v>3</c:v>
                </c:pt>
                <c:pt idx="11">
                  <c:v>1</c:v>
                </c:pt>
                <c:pt idx="12">
                  <c:v>4</c:v>
                </c:pt>
                <c:pt idx="13">
                  <c:v>1</c:v>
                </c:pt>
                <c:pt idx="14">
                  <c:v>5</c:v>
                </c:pt>
                <c:pt idx="15">
                  <c:v>6</c:v>
                </c:pt>
                <c:pt idx="16">
                  <c:v>4</c:v>
                </c:pt>
                <c:pt idx="17">
                  <c:v>5</c:v>
                </c:pt>
                <c:pt idx="18">
                  <c:v>3</c:v>
                </c:pt>
                <c:pt idx="19">
                  <c:v>3</c:v>
                </c:pt>
                <c:pt idx="20">
                  <c:v>1</c:v>
                </c:pt>
                <c:pt idx="21">
                  <c:v>3</c:v>
                </c:pt>
                <c:pt idx="22">
                  <c:v>2</c:v>
                </c:pt>
                <c:pt idx="23">
                  <c:v>2</c:v>
                </c:pt>
                <c:pt idx="24">
                  <c:v>0</c:v>
                </c:pt>
                <c:pt idx="25">
                  <c:v>3</c:v>
                </c:pt>
                <c:pt idx="26">
                  <c:v>0</c:v>
                </c:pt>
                <c:pt idx="27">
                  <c:v>2</c:v>
                </c:pt>
                <c:pt idx="28">
                  <c:v>3</c:v>
                </c:pt>
                <c:pt idx="29">
                  <c:v>3</c:v>
                </c:pt>
                <c:pt idx="30">
                  <c:v>1</c:v>
                </c:pt>
              </c:numCache>
            </c:numRef>
          </c:val>
          <c:smooth val="0"/>
          <c:extLst>
            <c:ext xmlns:c16="http://schemas.microsoft.com/office/drawing/2014/chart" uri="{C3380CC4-5D6E-409C-BE32-E72D297353CC}">
              <c16:uniqueId val="{00000000-B2F2-440C-9A50-AB9096CB9AF2}"/>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B2F2-440C-9A50-AB9096CB9AF2}"/>
            </c:ext>
          </c:extLst>
        </c:ser>
        <c:dLbls>
          <c:showLegendKey val="0"/>
          <c:showVal val="0"/>
          <c:showCatName val="0"/>
          <c:showSerName val="0"/>
          <c:showPercent val="0"/>
          <c:showBubbleSize val="0"/>
        </c:dLbls>
        <c:smooth val="0"/>
        <c:axId val="357625056"/>
        <c:axId val="357625384"/>
      </c:lineChart>
      <c:dateAx>
        <c:axId val="357625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25384"/>
        <c:crosses val="autoZero"/>
        <c:auto val="1"/>
        <c:lblOffset val="100"/>
        <c:baseTimeUnit val="days"/>
      </c:dateAx>
      <c:valAx>
        <c:axId val="357625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25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6</c:v>
                </c:pt>
                <c:pt idx="2">
                  <c:v>0</c:v>
                </c:pt>
                <c:pt idx="3">
                  <c:v>1</c:v>
                </c:pt>
                <c:pt idx="4">
                  <c:v>0</c:v>
                </c:pt>
                <c:pt idx="5">
                  <c:v>1</c:v>
                </c:pt>
                <c:pt idx="6">
                  <c:v>1</c:v>
                </c:pt>
              </c:numCache>
            </c:numRef>
          </c:val>
          <c:extLst>
            <c:ext xmlns:c16="http://schemas.microsoft.com/office/drawing/2014/chart" uri="{C3380CC4-5D6E-409C-BE32-E72D297353CC}">
              <c16:uniqueId val="{00000000-D8BA-4942-B77C-D72DD552DDA6}"/>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0</c:v>
                </c:pt>
                <c:pt idx="3">
                  <c:v>0</c:v>
                </c:pt>
                <c:pt idx="4">
                  <c:v>0</c:v>
                </c:pt>
                <c:pt idx="5">
                  <c:v>1</c:v>
                </c:pt>
                <c:pt idx="6">
                  <c:v>0</c:v>
                </c:pt>
              </c:numCache>
            </c:numRef>
          </c:val>
          <c:extLst>
            <c:ext xmlns:c16="http://schemas.microsoft.com/office/drawing/2014/chart" uri="{C3380CC4-5D6E-409C-BE32-E72D297353CC}">
              <c16:uniqueId val="{00000001-D8BA-4942-B77C-D72DD552DDA6}"/>
            </c:ext>
          </c:extLst>
        </c:ser>
        <c:dLbls>
          <c:showLegendKey val="0"/>
          <c:showVal val="0"/>
          <c:showCatName val="0"/>
          <c:showSerName val="0"/>
          <c:showPercent val="0"/>
          <c:showBubbleSize val="0"/>
        </c:dLbls>
        <c:gapWidth val="219"/>
        <c:overlap val="-27"/>
        <c:axId val="442956944"/>
        <c:axId val="442959568"/>
      </c:barChart>
      <c:catAx>
        <c:axId val="442956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59568"/>
        <c:crosses val="autoZero"/>
        <c:auto val="1"/>
        <c:lblAlgn val="ctr"/>
        <c:lblOffset val="100"/>
        <c:noMultiLvlLbl val="0"/>
      </c:catAx>
      <c:valAx>
        <c:axId val="44295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5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c:v>
                </c:pt>
                <c:pt idx="2">
                  <c:v>0.44227188081937002</c:v>
                </c:pt>
                <c:pt idx="3">
                  <c:v>0</c:v>
                </c:pt>
                <c:pt idx="4">
                  <c:v>0</c:v>
                </c:pt>
                <c:pt idx="5">
                  <c:v>0</c:v>
                </c:pt>
                <c:pt idx="6">
                  <c:v>0</c:v>
                </c:pt>
                <c:pt idx="7">
                  <c:v>0</c:v>
                </c:pt>
                <c:pt idx="8">
                  <c:v>0</c:v>
                </c:pt>
                <c:pt idx="9">
                  <c:v>1.890634089587</c:v>
                </c:pt>
                <c:pt idx="10">
                  <c:v>0</c:v>
                </c:pt>
                <c:pt idx="11">
                  <c:v>0</c:v>
                </c:pt>
                <c:pt idx="12">
                  <c:v>0</c:v>
                </c:pt>
                <c:pt idx="13">
                  <c:v>0</c:v>
                </c:pt>
                <c:pt idx="14">
                  <c:v>0</c:v>
                </c:pt>
                <c:pt idx="15">
                  <c:v>0</c:v>
                </c:pt>
                <c:pt idx="16">
                  <c:v>0.26282710547366001</c:v>
                </c:pt>
                <c:pt idx="17">
                  <c:v>0</c:v>
                </c:pt>
                <c:pt idx="18">
                  <c:v>2.2709163346614001</c:v>
                </c:pt>
                <c:pt idx="19">
                  <c:v>0</c:v>
                </c:pt>
                <c:pt idx="20">
                  <c:v>0</c:v>
                </c:pt>
                <c:pt idx="21">
                  <c:v>0</c:v>
                </c:pt>
                <c:pt idx="22">
                  <c:v>0</c:v>
                </c:pt>
                <c:pt idx="23">
                  <c:v>0.62553312482228995</c:v>
                </c:pt>
                <c:pt idx="24">
                  <c:v>0</c:v>
                </c:pt>
                <c:pt idx="25">
                  <c:v>0</c:v>
                </c:pt>
                <c:pt idx="26">
                  <c:v>0</c:v>
                </c:pt>
                <c:pt idx="27">
                  <c:v>0.44891464939198</c:v>
                </c:pt>
                <c:pt idx="28">
                  <c:v>0.60788546756049999</c:v>
                </c:pt>
                <c:pt idx="29">
                  <c:v>0</c:v>
                </c:pt>
                <c:pt idx="30">
                  <c:v>0.53100863243980001</c:v>
                </c:pt>
              </c:numCache>
            </c:numRef>
          </c:val>
          <c:smooth val="0"/>
          <c:extLst>
            <c:ext xmlns:c16="http://schemas.microsoft.com/office/drawing/2014/chart" uri="{C3380CC4-5D6E-409C-BE32-E72D297353CC}">
              <c16:uniqueId val="{00000000-76DF-455E-82E9-AABE3D29251D}"/>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0">
                  <c:v>0</c:v>
                </c:pt>
                <c:pt idx="1">
                  <c:v>0</c:v>
                </c:pt>
                <c:pt idx="2">
                  <c:v>5.6623931623932</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1.3859275053305</c:v>
                </c:pt>
                <c:pt idx="28">
                  <c:v>0</c:v>
                </c:pt>
                <c:pt idx="29">
                  <c:v>0</c:v>
                </c:pt>
                <c:pt idx="30">
                  <c:v>0</c:v>
                </c:pt>
              </c:numCache>
            </c:numRef>
          </c:val>
          <c:smooth val="0"/>
          <c:extLst>
            <c:ext xmlns:c16="http://schemas.microsoft.com/office/drawing/2014/chart" uri="{C3380CC4-5D6E-409C-BE32-E72D297353CC}">
              <c16:uniqueId val="{00000001-76DF-455E-82E9-AABE3D29251D}"/>
            </c:ext>
          </c:extLst>
        </c:ser>
        <c:dLbls>
          <c:showLegendKey val="0"/>
          <c:showVal val="0"/>
          <c:showCatName val="0"/>
          <c:showSerName val="0"/>
          <c:showPercent val="0"/>
          <c:showBubbleSize val="0"/>
        </c:dLbls>
        <c:smooth val="0"/>
        <c:axId val="442959240"/>
        <c:axId val="437676512"/>
      </c:lineChart>
      <c:dateAx>
        <c:axId val="442959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676512"/>
        <c:crosses val="autoZero"/>
        <c:auto val="1"/>
        <c:lblOffset val="100"/>
        <c:baseTimeUnit val="days"/>
      </c:dateAx>
      <c:valAx>
        <c:axId val="437676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95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 Hotel Winzer Wellness und Kuscheln</c:v>
                </c:pt>
                <c:pt idx="1">
                  <c:v>Mark's New York Bar</c:v>
                </c:pt>
              </c:strCache>
            </c:strRef>
          </c:cat>
          <c:val>
            <c:numRef>
              <c:f>Sheet1!$B$2:$B$3</c:f>
              <c:numCache>
                <c:formatCode>General</c:formatCode>
                <c:ptCount val="2"/>
                <c:pt idx="0">
                  <c:v>5</c:v>
                </c:pt>
                <c:pt idx="1">
                  <c:v>0</c:v>
                </c:pt>
              </c:numCache>
            </c:numRef>
          </c:val>
          <c:extLst>
            <c:ext xmlns:c16="http://schemas.microsoft.com/office/drawing/2014/chart" uri="{C3380CC4-5D6E-409C-BE32-E72D297353CC}">
              <c16:uniqueId val="{00000000-1137-4086-82BE-582D31F54C59}"/>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 Hotel Winzer Wellness und Kuscheln</c:v>
                </c:pt>
                <c:pt idx="1">
                  <c:v>Mark's New York Bar</c:v>
                </c:pt>
              </c:strCache>
            </c:strRef>
          </c:cat>
          <c:val>
            <c:numRef>
              <c:f>Sheet1!$C$2:$C$3</c:f>
              <c:numCache>
                <c:formatCode>General</c:formatCode>
                <c:ptCount val="2"/>
                <c:pt idx="0">
                  <c:v>2</c:v>
                </c:pt>
                <c:pt idx="1">
                  <c:v>1</c:v>
                </c:pt>
              </c:numCache>
            </c:numRef>
          </c:val>
          <c:extLst>
            <c:ext xmlns:c16="http://schemas.microsoft.com/office/drawing/2014/chart" uri="{C3380CC4-5D6E-409C-BE32-E72D297353CC}">
              <c16:uniqueId val="{00000001-1137-4086-82BE-582D31F54C59}"/>
            </c:ext>
          </c:extLst>
        </c:ser>
        <c:ser>
          <c:idx val="2"/>
          <c:order val="2"/>
          <c:tx>
            <c:strRef>
              <c:f>Sheet1!$D$1</c:f>
              <c:strCache>
                <c:ptCount val="1"/>
                <c:pt idx="0">
                  <c:v>Video</c:v>
                </c:pt>
              </c:strCache>
            </c:strRef>
          </c:tx>
          <c:spPr>
            <a:solidFill>
              <a:schemeClr val="accent3"/>
            </a:solidFill>
            <a:ln>
              <a:noFill/>
            </a:ln>
            <a:effectLst/>
          </c:spPr>
          <c:invertIfNegative val="0"/>
          <c:cat>
            <c:strRef>
              <c:f>Sheet1!$A$2:$A$3</c:f>
              <c:strCache>
                <c:ptCount val="2"/>
                <c:pt idx="0">
                  <c:v>**** Hotel Winzer Wellness und Kuscheln</c:v>
                </c:pt>
                <c:pt idx="1">
                  <c:v>Mark's New York Bar</c:v>
                </c:pt>
              </c:strCache>
            </c:strRef>
          </c:cat>
          <c:val>
            <c:numRef>
              <c:f>Sheet1!$D$2:$D$3</c:f>
              <c:numCache>
                <c:formatCode>General</c:formatCode>
                <c:ptCount val="2"/>
                <c:pt idx="0">
                  <c:v>2</c:v>
                </c:pt>
                <c:pt idx="1">
                  <c:v>0</c:v>
                </c:pt>
              </c:numCache>
            </c:numRef>
          </c:val>
          <c:extLst>
            <c:ext xmlns:c16="http://schemas.microsoft.com/office/drawing/2014/chart" uri="{C3380CC4-5D6E-409C-BE32-E72D297353CC}">
              <c16:uniqueId val="{00000002-1137-4086-82BE-582D31F54C59}"/>
            </c:ext>
          </c:extLst>
        </c:ser>
        <c:ser>
          <c:idx val="3"/>
          <c:order val="3"/>
          <c:tx>
            <c:strRef>
              <c:f>Sheet1!$E$1</c:f>
              <c:strCache>
                <c:ptCount val="1"/>
                <c:pt idx="0">
                  <c:v>Status</c:v>
                </c:pt>
              </c:strCache>
            </c:strRef>
          </c:tx>
          <c:spPr>
            <a:solidFill>
              <a:schemeClr val="accent4"/>
            </a:solidFill>
            <a:ln>
              <a:noFill/>
            </a:ln>
            <a:effectLst/>
          </c:spPr>
          <c:invertIfNegative val="0"/>
          <c:cat>
            <c:strRef>
              <c:f>Sheet1!$A$2:$A$3</c:f>
              <c:strCache>
                <c:ptCount val="2"/>
                <c:pt idx="0">
                  <c:v>**** Hotel Winzer Wellness und Kuscheln</c:v>
                </c:pt>
                <c:pt idx="1">
                  <c:v>Mark's New York Bar</c:v>
                </c:pt>
              </c:strCache>
            </c:strRef>
          </c:cat>
          <c:val>
            <c:numRef>
              <c:f>Sheet1!$E$2:$E$3</c:f>
              <c:numCache>
                <c:formatCode>General</c:formatCode>
                <c:ptCount val="2"/>
                <c:pt idx="0">
                  <c:v>0</c:v>
                </c:pt>
                <c:pt idx="1">
                  <c:v>1</c:v>
                </c:pt>
              </c:numCache>
            </c:numRef>
          </c:val>
          <c:extLst>
            <c:ext xmlns:c16="http://schemas.microsoft.com/office/drawing/2014/chart" uri="{C3380CC4-5D6E-409C-BE32-E72D297353CC}">
              <c16:uniqueId val="{00000003-1137-4086-82BE-582D31F54C59}"/>
            </c:ext>
          </c:extLst>
        </c:ser>
        <c:dLbls>
          <c:showLegendKey val="0"/>
          <c:showVal val="0"/>
          <c:showCatName val="0"/>
          <c:showSerName val="0"/>
          <c:showPercent val="0"/>
          <c:showBubbleSize val="0"/>
        </c:dLbls>
        <c:gapWidth val="150"/>
        <c:overlap val="100"/>
        <c:axId val="444663072"/>
        <c:axId val="444663400"/>
      </c:barChart>
      <c:catAx>
        <c:axId val="444663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663400"/>
        <c:crosses val="autoZero"/>
        <c:auto val="1"/>
        <c:lblAlgn val="ctr"/>
        <c:lblOffset val="100"/>
        <c:noMultiLvlLbl val="0"/>
      </c:catAx>
      <c:valAx>
        <c:axId val="444663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66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Sheet1!$A$2:$A$5</c:f>
              <c:strCache>
                <c:ptCount val="4"/>
                <c:pt idx="0">
                  <c:v>Link</c:v>
                </c:pt>
                <c:pt idx="1">
                  <c:v>Photo</c:v>
                </c:pt>
                <c:pt idx="2">
                  <c:v>Video</c:v>
                </c:pt>
                <c:pt idx="3">
                  <c:v>Status</c:v>
                </c:pt>
              </c:strCache>
            </c:strRef>
          </c:cat>
          <c:val>
            <c:numRef>
              <c:f>Sheet1!$B$2:$B$5</c:f>
              <c:numCache>
                <c:formatCode>General</c:formatCode>
                <c:ptCount val="4"/>
                <c:pt idx="0">
                  <c:v>0.66680647643958002</c:v>
                </c:pt>
                <c:pt idx="1">
                  <c:v>0.52834002086303</c:v>
                </c:pt>
                <c:pt idx="2">
                  <c:v>1.6092544560619</c:v>
                </c:pt>
                <c:pt idx="3">
                  <c:v>0</c:v>
                </c:pt>
              </c:numCache>
            </c:numRef>
          </c:val>
          <c:extLst>
            <c:ext xmlns:c16="http://schemas.microsoft.com/office/drawing/2014/chart" uri="{C3380CC4-5D6E-409C-BE32-E72D297353CC}">
              <c16:uniqueId val="{00000000-BED1-448B-B4CB-A57487653F85}"/>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Sheet1!$A$2:$A$5</c:f>
              <c:strCache>
                <c:ptCount val="4"/>
                <c:pt idx="0">
                  <c:v>Link</c:v>
                </c:pt>
                <c:pt idx="1">
                  <c:v>Photo</c:v>
                </c:pt>
                <c:pt idx="2">
                  <c:v>Video</c:v>
                </c:pt>
                <c:pt idx="3">
                  <c:v>Status</c:v>
                </c:pt>
              </c:strCache>
            </c:strRef>
          </c:cat>
          <c:val>
            <c:numRef>
              <c:f>Sheet1!$C$2:$C$5</c:f>
              <c:numCache>
                <c:formatCode>General</c:formatCode>
                <c:ptCount val="4"/>
                <c:pt idx="0">
                  <c:v>0</c:v>
                </c:pt>
                <c:pt idx="1">
                  <c:v>5.6623931623932</c:v>
                </c:pt>
                <c:pt idx="2">
                  <c:v>0</c:v>
                </c:pt>
                <c:pt idx="3">
                  <c:v>1.3844515441959999</c:v>
                </c:pt>
              </c:numCache>
            </c:numRef>
          </c:val>
          <c:extLst>
            <c:ext xmlns:c16="http://schemas.microsoft.com/office/drawing/2014/chart" uri="{C3380CC4-5D6E-409C-BE32-E72D297353CC}">
              <c16:uniqueId val="{00000001-BED1-448B-B4CB-A57487653F85}"/>
            </c:ext>
          </c:extLst>
        </c:ser>
        <c:dLbls>
          <c:showLegendKey val="0"/>
          <c:showVal val="0"/>
          <c:showCatName val="0"/>
          <c:showSerName val="0"/>
          <c:showPercent val="0"/>
          <c:showBubbleSize val="0"/>
        </c:dLbls>
        <c:gapWidth val="219"/>
        <c:overlap val="-27"/>
        <c:axId val="444668648"/>
        <c:axId val="444668976"/>
      </c:barChart>
      <c:catAx>
        <c:axId val="444668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668976"/>
        <c:crosses val="autoZero"/>
        <c:auto val="1"/>
        <c:lblAlgn val="ctr"/>
        <c:lblOffset val="100"/>
        <c:noMultiLvlLbl val="0"/>
      </c:catAx>
      <c:valAx>
        <c:axId val="444668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66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7D21-40A6-8F94-EC63505FFACF}"/>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7D21-40A6-8F94-EC63505FFACF}"/>
            </c:ext>
          </c:extLst>
        </c:ser>
        <c:dLbls>
          <c:showLegendKey val="0"/>
          <c:showVal val="0"/>
          <c:showCatName val="0"/>
          <c:showSerName val="0"/>
          <c:showPercent val="0"/>
          <c:showBubbleSize val="0"/>
        </c:dLbls>
        <c:gapWidth val="219"/>
        <c:overlap val="-27"/>
        <c:axId val="444649952"/>
        <c:axId val="444642080"/>
      </c:barChart>
      <c:catAx>
        <c:axId val="444649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642080"/>
        <c:crosses val="autoZero"/>
        <c:auto val="1"/>
        <c:lblAlgn val="ctr"/>
        <c:lblOffset val="100"/>
        <c:noMultiLvlLbl val="0"/>
      </c:catAx>
      <c:valAx>
        <c:axId val="44464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64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7482</c:v>
                </c:pt>
                <c:pt idx="1">
                  <c:v>7480</c:v>
                </c:pt>
                <c:pt idx="2">
                  <c:v>7478</c:v>
                </c:pt>
                <c:pt idx="3">
                  <c:v>7477</c:v>
                </c:pt>
                <c:pt idx="4">
                  <c:v>7478</c:v>
                </c:pt>
                <c:pt idx="5">
                  <c:v>7478</c:v>
                </c:pt>
                <c:pt idx="6">
                  <c:v>7478</c:v>
                </c:pt>
                <c:pt idx="7">
                  <c:v>7478</c:v>
                </c:pt>
                <c:pt idx="8">
                  <c:v>7476</c:v>
                </c:pt>
                <c:pt idx="9">
                  <c:v>7476</c:v>
                </c:pt>
                <c:pt idx="10">
                  <c:v>7476</c:v>
                </c:pt>
                <c:pt idx="11">
                  <c:v>7473</c:v>
                </c:pt>
                <c:pt idx="12">
                  <c:v>7471</c:v>
                </c:pt>
                <c:pt idx="13">
                  <c:v>7471</c:v>
                </c:pt>
                <c:pt idx="14">
                  <c:v>7470</c:v>
                </c:pt>
                <c:pt idx="15">
                  <c:v>7469</c:v>
                </c:pt>
                <c:pt idx="16">
                  <c:v>7470</c:v>
                </c:pt>
                <c:pt idx="17">
                  <c:v>7471</c:v>
                </c:pt>
                <c:pt idx="18">
                  <c:v>7471</c:v>
                </c:pt>
                <c:pt idx="19">
                  <c:v>7472</c:v>
                </c:pt>
                <c:pt idx="20">
                  <c:v>7474</c:v>
                </c:pt>
                <c:pt idx="21">
                  <c:v>7476</c:v>
                </c:pt>
                <c:pt idx="22">
                  <c:v>7474</c:v>
                </c:pt>
                <c:pt idx="23">
                  <c:v>7476</c:v>
                </c:pt>
                <c:pt idx="24">
                  <c:v>7476</c:v>
                </c:pt>
                <c:pt idx="25">
                  <c:v>7476</c:v>
                </c:pt>
                <c:pt idx="26">
                  <c:v>7476</c:v>
                </c:pt>
                <c:pt idx="27">
                  <c:v>7478</c:v>
                </c:pt>
                <c:pt idx="28">
                  <c:v>7481</c:v>
                </c:pt>
                <c:pt idx="29">
                  <c:v>7485</c:v>
                </c:pt>
                <c:pt idx="30">
                  <c:v>7493</c:v>
                </c:pt>
              </c:numCache>
            </c:numRef>
          </c:val>
          <c:smooth val="0"/>
          <c:extLst>
            <c:ext xmlns:c16="http://schemas.microsoft.com/office/drawing/2014/chart" uri="{C3380CC4-5D6E-409C-BE32-E72D297353CC}">
              <c16:uniqueId val="{00000000-5AF4-4F78-8CF0-1A142AB5411E}"/>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0">
                  <c:v>252</c:v>
                </c:pt>
                <c:pt idx="1">
                  <c:v>252</c:v>
                </c:pt>
                <c:pt idx="2">
                  <c:v>252</c:v>
                </c:pt>
                <c:pt idx="3">
                  <c:v>252</c:v>
                </c:pt>
                <c:pt idx="4">
                  <c:v>252</c:v>
                </c:pt>
                <c:pt idx="5">
                  <c:v>252</c:v>
                </c:pt>
                <c:pt idx="6">
                  <c:v>252</c:v>
                </c:pt>
                <c:pt idx="7">
                  <c:v>252</c:v>
                </c:pt>
                <c:pt idx="8">
                  <c:v>252</c:v>
                </c:pt>
                <c:pt idx="9">
                  <c:v>252</c:v>
                </c:pt>
                <c:pt idx="10">
                  <c:v>252</c:v>
                </c:pt>
                <c:pt idx="11">
                  <c:v>252</c:v>
                </c:pt>
                <c:pt idx="12">
                  <c:v>252</c:v>
                </c:pt>
                <c:pt idx="13">
                  <c:v>252</c:v>
                </c:pt>
                <c:pt idx="14">
                  <c:v>252</c:v>
                </c:pt>
                <c:pt idx="15">
                  <c:v>252</c:v>
                </c:pt>
                <c:pt idx="16">
                  <c:v>252</c:v>
                </c:pt>
                <c:pt idx="17">
                  <c:v>252</c:v>
                </c:pt>
                <c:pt idx="18">
                  <c:v>252</c:v>
                </c:pt>
                <c:pt idx="19">
                  <c:v>252</c:v>
                </c:pt>
                <c:pt idx="20">
                  <c:v>252</c:v>
                </c:pt>
                <c:pt idx="21">
                  <c:v>252</c:v>
                </c:pt>
                <c:pt idx="22">
                  <c:v>252</c:v>
                </c:pt>
                <c:pt idx="23">
                  <c:v>252</c:v>
                </c:pt>
                <c:pt idx="24">
                  <c:v>252</c:v>
                </c:pt>
                <c:pt idx="25">
                  <c:v>252</c:v>
                </c:pt>
                <c:pt idx="26">
                  <c:v>252</c:v>
                </c:pt>
                <c:pt idx="27">
                  <c:v>252</c:v>
                </c:pt>
                <c:pt idx="28">
                  <c:v>252</c:v>
                </c:pt>
                <c:pt idx="29">
                  <c:v>252</c:v>
                </c:pt>
                <c:pt idx="30">
                  <c:v>252</c:v>
                </c:pt>
              </c:numCache>
            </c:numRef>
          </c:val>
          <c:smooth val="0"/>
          <c:extLst>
            <c:ext xmlns:c16="http://schemas.microsoft.com/office/drawing/2014/chart" uri="{C3380CC4-5D6E-409C-BE32-E72D297353CC}">
              <c16:uniqueId val="{00000001-5AF4-4F78-8CF0-1A142AB5411E}"/>
            </c:ext>
          </c:extLst>
        </c:ser>
        <c:dLbls>
          <c:showLegendKey val="0"/>
          <c:showVal val="0"/>
          <c:showCatName val="0"/>
          <c:showSerName val="0"/>
          <c:showPercent val="0"/>
          <c:showBubbleSize val="0"/>
        </c:dLbls>
        <c:smooth val="0"/>
        <c:axId val="444648640"/>
        <c:axId val="444642736"/>
      </c:lineChart>
      <c:dateAx>
        <c:axId val="444648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642736"/>
        <c:crosses val="autoZero"/>
        <c:auto val="1"/>
        <c:lblOffset val="100"/>
        <c:baseTimeUnit val="days"/>
      </c:dateAx>
      <c:valAx>
        <c:axId val="44464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648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27</c:v>
                </c:pt>
                <c:pt idx="1">
                  <c:v>2154</c:v>
                </c:pt>
                <c:pt idx="2">
                  <c:v>6147</c:v>
                </c:pt>
                <c:pt idx="3">
                  <c:v>2959</c:v>
                </c:pt>
                <c:pt idx="4">
                  <c:v>1505</c:v>
                </c:pt>
                <c:pt idx="5">
                  <c:v>462</c:v>
                </c:pt>
                <c:pt idx="6">
                  <c:v>111</c:v>
                </c:pt>
              </c:numCache>
            </c:numRef>
          </c:val>
          <c:extLst>
            <c:ext xmlns:c16="http://schemas.microsoft.com/office/drawing/2014/chart" uri="{C3380CC4-5D6E-409C-BE32-E72D297353CC}">
              <c16:uniqueId val="{00000000-CBA7-4620-8A1F-F5794CFC369E}"/>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10</c:v>
                </c:pt>
                <c:pt idx="1">
                  <c:v>512</c:v>
                </c:pt>
                <c:pt idx="2">
                  <c:v>2158</c:v>
                </c:pt>
                <c:pt idx="3">
                  <c:v>1381</c:v>
                </c:pt>
                <c:pt idx="4">
                  <c:v>725</c:v>
                </c:pt>
                <c:pt idx="5">
                  <c:v>246</c:v>
                </c:pt>
                <c:pt idx="6">
                  <c:v>92</c:v>
                </c:pt>
              </c:numCache>
            </c:numRef>
          </c:val>
          <c:extLst>
            <c:ext xmlns:c16="http://schemas.microsoft.com/office/drawing/2014/chart" uri="{C3380CC4-5D6E-409C-BE32-E72D297353CC}">
              <c16:uniqueId val="{00000001-CBA7-4620-8A1F-F5794CFC369E}"/>
            </c:ext>
          </c:extLst>
        </c:ser>
        <c:dLbls>
          <c:showLegendKey val="0"/>
          <c:showVal val="0"/>
          <c:showCatName val="0"/>
          <c:showSerName val="0"/>
          <c:showPercent val="0"/>
          <c:showBubbleSize val="0"/>
        </c:dLbls>
        <c:gapWidth val="219"/>
        <c:overlap val="-27"/>
        <c:axId val="444653232"/>
        <c:axId val="444659792"/>
      </c:barChart>
      <c:catAx>
        <c:axId val="444653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659792"/>
        <c:crosses val="autoZero"/>
        <c:auto val="1"/>
        <c:lblAlgn val="ctr"/>
        <c:lblOffset val="100"/>
        <c:noMultiLvlLbl val="0"/>
      </c:catAx>
      <c:valAx>
        <c:axId val="44465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65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4844</c:v>
                </c:pt>
                <c:pt idx="1">
                  <c:v>4584</c:v>
                </c:pt>
                <c:pt idx="2">
                  <c:v>7766</c:v>
                </c:pt>
                <c:pt idx="3">
                  <c:v>6135</c:v>
                </c:pt>
                <c:pt idx="4">
                  <c:v>4577</c:v>
                </c:pt>
                <c:pt idx="5">
                  <c:v>4136</c:v>
                </c:pt>
                <c:pt idx="6">
                  <c:v>3871</c:v>
                </c:pt>
                <c:pt idx="7">
                  <c:v>4929</c:v>
                </c:pt>
                <c:pt idx="8">
                  <c:v>6431</c:v>
                </c:pt>
                <c:pt idx="9">
                  <c:v>10308</c:v>
                </c:pt>
                <c:pt idx="10">
                  <c:v>4616</c:v>
                </c:pt>
                <c:pt idx="11">
                  <c:v>4847</c:v>
                </c:pt>
                <c:pt idx="12">
                  <c:v>4220</c:v>
                </c:pt>
                <c:pt idx="13">
                  <c:v>3946</c:v>
                </c:pt>
                <c:pt idx="14">
                  <c:v>5468</c:v>
                </c:pt>
                <c:pt idx="15">
                  <c:v>7249</c:v>
                </c:pt>
                <c:pt idx="16">
                  <c:v>9904</c:v>
                </c:pt>
                <c:pt idx="17">
                  <c:v>4461</c:v>
                </c:pt>
                <c:pt idx="18">
                  <c:v>8915</c:v>
                </c:pt>
                <c:pt idx="19">
                  <c:v>3690</c:v>
                </c:pt>
                <c:pt idx="20">
                  <c:v>2746</c:v>
                </c:pt>
                <c:pt idx="21">
                  <c:v>2363</c:v>
                </c:pt>
                <c:pt idx="22">
                  <c:v>1790</c:v>
                </c:pt>
                <c:pt idx="23">
                  <c:v>9721</c:v>
                </c:pt>
                <c:pt idx="24">
                  <c:v>5262</c:v>
                </c:pt>
                <c:pt idx="25">
                  <c:v>5100</c:v>
                </c:pt>
                <c:pt idx="26">
                  <c:v>5094</c:v>
                </c:pt>
                <c:pt idx="27">
                  <c:v>11309</c:v>
                </c:pt>
                <c:pt idx="28">
                  <c:v>10696</c:v>
                </c:pt>
                <c:pt idx="29">
                  <c:v>9237</c:v>
                </c:pt>
                <c:pt idx="30">
                  <c:v>14606</c:v>
                </c:pt>
              </c:numCache>
            </c:numRef>
          </c:val>
          <c:smooth val="0"/>
          <c:extLst>
            <c:ext xmlns:c16="http://schemas.microsoft.com/office/drawing/2014/chart" uri="{C3380CC4-5D6E-409C-BE32-E72D297353CC}">
              <c16:uniqueId val="{00000000-BEA3-4607-85EF-CB48A0F75935}"/>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0">
                  <c:v>49</c:v>
                </c:pt>
                <c:pt idx="1">
                  <c:v>34</c:v>
                </c:pt>
                <c:pt idx="2">
                  <c:v>941</c:v>
                </c:pt>
                <c:pt idx="3">
                  <c:v>102</c:v>
                </c:pt>
                <c:pt idx="4">
                  <c:v>80</c:v>
                </c:pt>
                <c:pt idx="5">
                  <c:v>22</c:v>
                </c:pt>
                <c:pt idx="6">
                  <c:v>21</c:v>
                </c:pt>
                <c:pt idx="7">
                  <c:v>16</c:v>
                </c:pt>
                <c:pt idx="8">
                  <c:v>18</c:v>
                </c:pt>
                <c:pt idx="9">
                  <c:v>25</c:v>
                </c:pt>
                <c:pt idx="10">
                  <c:v>11</c:v>
                </c:pt>
                <c:pt idx="11">
                  <c:v>25</c:v>
                </c:pt>
                <c:pt idx="12">
                  <c:v>14</c:v>
                </c:pt>
                <c:pt idx="13">
                  <c:v>7</c:v>
                </c:pt>
                <c:pt idx="14">
                  <c:v>19</c:v>
                </c:pt>
                <c:pt idx="15">
                  <c:v>9</c:v>
                </c:pt>
                <c:pt idx="16">
                  <c:v>8</c:v>
                </c:pt>
                <c:pt idx="17">
                  <c:v>13</c:v>
                </c:pt>
                <c:pt idx="18">
                  <c:v>39</c:v>
                </c:pt>
                <c:pt idx="19">
                  <c:v>51</c:v>
                </c:pt>
                <c:pt idx="20">
                  <c:v>51</c:v>
                </c:pt>
                <c:pt idx="21">
                  <c:v>32</c:v>
                </c:pt>
                <c:pt idx="22">
                  <c:v>10</c:v>
                </c:pt>
                <c:pt idx="23">
                  <c:v>18</c:v>
                </c:pt>
                <c:pt idx="24">
                  <c:v>10</c:v>
                </c:pt>
                <c:pt idx="25">
                  <c:v>8</c:v>
                </c:pt>
                <c:pt idx="26">
                  <c:v>17</c:v>
                </c:pt>
                <c:pt idx="27">
                  <c:v>602</c:v>
                </c:pt>
                <c:pt idx="28">
                  <c:v>234</c:v>
                </c:pt>
                <c:pt idx="29">
                  <c:v>44</c:v>
                </c:pt>
                <c:pt idx="30">
                  <c:v>39</c:v>
                </c:pt>
              </c:numCache>
            </c:numRef>
          </c:val>
          <c:smooth val="0"/>
          <c:extLst>
            <c:ext xmlns:c16="http://schemas.microsoft.com/office/drawing/2014/chart" uri="{C3380CC4-5D6E-409C-BE32-E72D297353CC}">
              <c16:uniqueId val="{00000001-BEA3-4607-85EF-CB48A0F75935}"/>
            </c:ext>
          </c:extLst>
        </c:ser>
        <c:dLbls>
          <c:showLegendKey val="0"/>
          <c:showVal val="0"/>
          <c:showCatName val="0"/>
          <c:showSerName val="0"/>
          <c:showPercent val="0"/>
          <c:showBubbleSize val="0"/>
        </c:dLbls>
        <c:smooth val="0"/>
        <c:axId val="421912944"/>
        <c:axId val="421913928"/>
      </c:lineChart>
      <c:dateAx>
        <c:axId val="421912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13928"/>
        <c:crosses val="autoZero"/>
        <c:auto val="1"/>
        <c:lblOffset val="100"/>
        <c:baseTimeUnit val="days"/>
      </c:dateAx>
      <c:valAx>
        <c:axId val="421913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1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2993</c:v>
                </c:pt>
                <c:pt idx="1">
                  <c:v>3612</c:v>
                </c:pt>
                <c:pt idx="2">
                  <c:v>5556</c:v>
                </c:pt>
                <c:pt idx="3">
                  <c:v>4505</c:v>
                </c:pt>
                <c:pt idx="4">
                  <c:v>3566</c:v>
                </c:pt>
                <c:pt idx="5">
                  <c:v>3206</c:v>
                </c:pt>
                <c:pt idx="6">
                  <c:v>3150</c:v>
                </c:pt>
                <c:pt idx="7">
                  <c:v>3624</c:v>
                </c:pt>
                <c:pt idx="8">
                  <c:v>4165</c:v>
                </c:pt>
                <c:pt idx="9">
                  <c:v>6594</c:v>
                </c:pt>
                <c:pt idx="10">
                  <c:v>3684</c:v>
                </c:pt>
                <c:pt idx="11">
                  <c:v>3880</c:v>
                </c:pt>
                <c:pt idx="12">
                  <c:v>3624</c:v>
                </c:pt>
                <c:pt idx="13">
                  <c:v>3402</c:v>
                </c:pt>
                <c:pt idx="14">
                  <c:v>4597</c:v>
                </c:pt>
                <c:pt idx="15">
                  <c:v>5247</c:v>
                </c:pt>
                <c:pt idx="16">
                  <c:v>6997</c:v>
                </c:pt>
                <c:pt idx="17">
                  <c:v>3294</c:v>
                </c:pt>
                <c:pt idx="18">
                  <c:v>6044</c:v>
                </c:pt>
                <c:pt idx="19">
                  <c:v>2184</c:v>
                </c:pt>
                <c:pt idx="20">
                  <c:v>1347</c:v>
                </c:pt>
                <c:pt idx="21">
                  <c:v>1041</c:v>
                </c:pt>
                <c:pt idx="22">
                  <c:v>669</c:v>
                </c:pt>
                <c:pt idx="23">
                  <c:v>6653</c:v>
                </c:pt>
                <c:pt idx="24">
                  <c:v>3961</c:v>
                </c:pt>
                <c:pt idx="25">
                  <c:v>3827</c:v>
                </c:pt>
                <c:pt idx="26">
                  <c:v>3471</c:v>
                </c:pt>
                <c:pt idx="27">
                  <c:v>7566</c:v>
                </c:pt>
                <c:pt idx="28">
                  <c:v>6563</c:v>
                </c:pt>
                <c:pt idx="29">
                  <c:v>5579</c:v>
                </c:pt>
                <c:pt idx="30">
                  <c:v>7753</c:v>
                </c:pt>
              </c:numCache>
            </c:numRef>
          </c:val>
          <c:smooth val="0"/>
          <c:extLst>
            <c:ext xmlns:c16="http://schemas.microsoft.com/office/drawing/2014/chart" uri="{C3380CC4-5D6E-409C-BE32-E72D297353CC}">
              <c16:uniqueId val="{00000000-744E-40C9-9AD9-B5FE22589626}"/>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0">
                  <c:v>20</c:v>
                </c:pt>
                <c:pt idx="1">
                  <c:v>17</c:v>
                </c:pt>
                <c:pt idx="2">
                  <c:v>599</c:v>
                </c:pt>
                <c:pt idx="3">
                  <c:v>69</c:v>
                </c:pt>
                <c:pt idx="4">
                  <c:v>37</c:v>
                </c:pt>
                <c:pt idx="5">
                  <c:v>18</c:v>
                </c:pt>
                <c:pt idx="6">
                  <c:v>9</c:v>
                </c:pt>
                <c:pt idx="7">
                  <c:v>6</c:v>
                </c:pt>
                <c:pt idx="8">
                  <c:v>10</c:v>
                </c:pt>
                <c:pt idx="9">
                  <c:v>10</c:v>
                </c:pt>
                <c:pt idx="10">
                  <c:v>11</c:v>
                </c:pt>
                <c:pt idx="11">
                  <c:v>9</c:v>
                </c:pt>
                <c:pt idx="12">
                  <c:v>9</c:v>
                </c:pt>
                <c:pt idx="13">
                  <c:v>6</c:v>
                </c:pt>
                <c:pt idx="14">
                  <c:v>10</c:v>
                </c:pt>
                <c:pt idx="15">
                  <c:v>7</c:v>
                </c:pt>
                <c:pt idx="16">
                  <c:v>2</c:v>
                </c:pt>
                <c:pt idx="17">
                  <c:v>8</c:v>
                </c:pt>
                <c:pt idx="18">
                  <c:v>12</c:v>
                </c:pt>
                <c:pt idx="19">
                  <c:v>23</c:v>
                </c:pt>
                <c:pt idx="20">
                  <c:v>10</c:v>
                </c:pt>
                <c:pt idx="21">
                  <c:v>12</c:v>
                </c:pt>
                <c:pt idx="22">
                  <c:v>9</c:v>
                </c:pt>
                <c:pt idx="23">
                  <c:v>6</c:v>
                </c:pt>
                <c:pt idx="24">
                  <c:v>8</c:v>
                </c:pt>
                <c:pt idx="25">
                  <c:v>4</c:v>
                </c:pt>
                <c:pt idx="26">
                  <c:v>7</c:v>
                </c:pt>
                <c:pt idx="27">
                  <c:v>377</c:v>
                </c:pt>
                <c:pt idx="28">
                  <c:v>150</c:v>
                </c:pt>
                <c:pt idx="29">
                  <c:v>28</c:v>
                </c:pt>
                <c:pt idx="30">
                  <c:v>16</c:v>
                </c:pt>
              </c:numCache>
            </c:numRef>
          </c:val>
          <c:smooth val="0"/>
          <c:extLst>
            <c:ext xmlns:c16="http://schemas.microsoft.com/office/drawing/2014/chart" uri="{C3380CC4-5D6E-409C-BE32-E72D297353CC}">
              <c16:uniqueId val="{00000001-744E-40C9-9AD9-B5FE22589626}"/>
            </c:ext>
          </c:extLst>
        </c:ser>
        <c:dLbls>
          <c:showLegendKey val="0"/>
          <c:showVal val="0"/>
          <c:showCatName val="0"/>
          <c:showSerName val="0"/>
          <c:showPercent val="0"/>
          <c:showBubbleSize val="0"/>
        </c:dLbls>
        <c:smooth val="0"/>
        <c:axId val="421906712"/>
        <c:axId val="421912288"/>
      </c:lineChart>
      <c:dateAx>
        <c:axId val="421906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12288"/>
        <c:crosses val="autoZero"/>
        <c:auto val="1"/>
        <c:lblOffset val="100"/>
        <c:baseTimeUnit val="days"/>
      </c:dateAx>
      <c:valAx>
        <c:axId val="42191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0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141</c:v>
                </c:pt>
                <c:pt idx="1">
                  <c:v>86</c:v>
                </c:pt>
                <c:pt idx="2">
                  <c:v>156</c:v>
                </c:pt>
                <c:pt idx="3">
                  <c:v>127</c:v>
                </c:pt>
                <c:pt idx="4">
                  <c:v>96</c:v>
                </c:pt>
                <c:pt idx="5">
                  <c:v>76</c:v>
                </c:pt>
                <c:pt idx="6">
                  <c:v>72</c:v>
                </c:pt>
                <c:pt idx="7">
                  <c:v>58</c:v>
                </c:pt>
                <c:pt idx="8">
                  <c:v>59</c:v>
                </c:pt>
                <c:pt idx="9">
                  <c:v>290</c:v>
                </c:pt>
                <c:pt idx="10">
                  <c:v>144</c:v>
                </c:pt>
                <c:pt idx="11">
                  <c:v>107</c:v>
                </c:pt>
                <c:pt idx="12">
                  <c:v>134</c:v>
                </c:pt>
                <c:pt idx="13">
                  <c:v>99</c:v>
                </c:pt>
                <c:pt idx="14">
                  <c:v>132</c:v>
                </c:pt>
                <c:pt idx="15">
                  <c:v>526</c:v>
                </c:pt>
                <c:pt idx="16">
                  <c:v>254</c:v>
                </c:pt>
                <c:pt idx="17">
                  <c:v>96</c:v>
                </c:pt>
                <c:pt idx="18">
                  <c:v>900</c:v>
                </c:pt>
                <c:pt idx="19">
                  <c:v>268</c:v>
                </c:pt>
                <c:pt idx="20">
                  <c:v>164</c:v>
                </c:pt>
                <c:pt idx="21">
                  <c:v>124</c:v>
                </c:pt>
                <c:pt idx="22">
                  <c:v>135</c:v>
                </c:pt>
                <c:pt idx="23">
                  <c:v>273</c:v>
                </c:pt>
                <c:pt idx="24">
                  <c:v>96</c:v>
                </c:pt>
                <c:pt idx="25">
                  <c:v>81</c:v>
                </c:pt>
                <c:pt idx="26">
                  <c:v>108</c:v>
                </c:pt>
                <c:pt idx="27">
                  <c:v>298</c:v>
                </c:pt>
                <c:pt idx="28">
                  <c:v>335</c:v>
                </c:pt>
                <c:pt idx="29">
                  <c:v>230</c:v>
                </c:pt>
                <c:pt idx="30">
                  <c:v>628</c:v>
                </c:pt>
              </c:numCache>
            </c:numRef>
          </c:val>
          <c:smooth val="0"/>
          <c:extLst>
            <c:ext xmlns:c16="http://schemas.microsoft.com/office/drawing/2014/chart" uri="{C3380CC4-5D6E-409C-BE32-E72D297353CC}">
              <c16:uniqueId val="{00000000-7842-45D6-BC64-43E3BF7DC0A5}"/>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0">
                  <c:v>1</c:v>
                </c:pt>
                <c:pt idx="1">
                  <c:v>1</c:v>
                </c:pt>
                <c:pt idx="2">
                  <c:v>179</c:v>
                </c:pt>
                <c:pt idx="3">
                  <c:v>13</c:v>
                </c:pt>
                <c:pt idx="4">
                  <c:v>2</c:v>
                </c:pt>
                <c:pt idx="5">
                  <c:v>1</c:v>
                </c:pt>
                <c:pt idx="6">
                  <c:v>0</c:v>
                </c:pt>
                <c:pt idx="7">
                  <c:v>1</c:v>
                </c:pt>
                <c:pt idx="8">
                  <c:v>0</c:v>
                </c:pt>
                <c:pt idx="9">
                  <c:v>0</c:v>
                </c:pt>
                <c:pt idx="10">
                  <c:v>0</c:v>
                </c:pt>
                <c:pt idx="11">
                  <c:v>1</c:v>
                </c:pt>
                <c:pt idx="12">
                  <c:v>0</c:v>
                </c:pt>
                <c:pt idx="13">
                  <c:v>0</c:v>
                </c:pt>
                <c:pt idx="14">
                  <c:v>0</c:v>
                </c:pt>
                <c:pt idx="15">
                  <c:v>1</c:v>
                </c:pt>
                <c:pt idx="16">
                  <c:v>0</c:v>
                </c:pt>
                <c:pt idx="17">
                  <c:v>0</c:v>
                </c:pt>
                <c:pt idx="18">
                  <c:v>2</c:v>
                </c:pt>
                <c:pt idx="19">
                  <c:v>1</c:v>
                </c:pt>
                <c:pt idx="20">
                  <c:v>1</c:v>
                </c:pt>
                <c:pt idx="21">
                  <c:v>0</c:v>
                </c:pt>
                <c:pt idx="22">
                  <c:v>0</c:v>
                </c:pt>
                <c:pt idx="23">
                  <c:v>0</c:v>
                </c:pt>
                <c:pt idx="24">
                  <c:v>0</c:v>
                </c:pt>
                <c:pt idx="25">
                  <c:v>0</c:v>
                </c:pt>
                <c:pt idx="26">
                  <c:v>0</c:v>
                </c:pt>
                <c:pt idx="27">
                  <c:v>36</c:v>
                </c:pt>
                <c:pt idx="28">
                  <c:v>10</c:v>
                </c:pt>
                <c:pt idx="29">
                  <c:v>5</c:v>
                </c:pt>
                <c:pt idx="30">
                  <c:v>2</c:v>
                </c:pt>
              </c:numCache>
            </c:numRef>
          </c:val>
          <c:smooth val="0"/>
          <c:extLst>
            <c:ext xmlns:c16="http://schemas.microsoft.com/office/drawing/2014/chart" uri="{C3380CC4-5D6E-409C-BE32-E72D297353CC}">
              <c16:uniqueId val="{00000001-7842-45D6-BC64-43E3BF7DC0A5}"/>
            </c:ext>
          </c:extLst>
        </c:ser>
        <c:dLbls>
          <c:showLegendKey val="0"/>
          <c:showVal val="0"/>
          <c:showCatName val="0"/>
          <c:showSerName val="0"/>
          <c:showPercent val="0"/>
          <c:showBubbleSize val="0"/>
        </c:dLbls>
        <c:smooth val="0"/>
        <c:axId val="421921144"/>
        <c:axId val="421918848"/>
      </c:lineChart>
      <c:dateAx>
        <c:axId val="421921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18848"/>
        <c:crosses val="autoZero"/>
        <c:auto val="1"/>
        <c:lblOffset val="100"/>
        <c:baseTimeUnit val="days"/>
      </c:dateAx>
      <c:valAx>
        <c:axId val="42191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2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53</c:v>
                </c:pt>
                <c:pt idx="1">
                  <c:v>33</c:v>
                </c:pt>
                <c:pt idx="2">
                  <c:v>38</c:v>
                </c:pt>
                <c:pt idx="3">
                  <c:v>46</c:v>
                </c:pt>
                <c:pt idx="4">
                  <c:v>36</c:v>
                </c:pt>
                <c:pt idx="5">
                  <c:v>19</c:v>
                </c:pt>
                <c:pt idx="6">
                  <c:v>26</c:v>
                </c:pt>
                <c:pt idx="7">
                  <c:v>29</c:v>
                </c:pt>
                <c:pt idx="8">
                  <c:v>30</c:v>
                </c:pt>
                <c:pt idx="9">
                  <c:v>46</c:v>
                </c:pt>
                <c:pt idx="10">
                  <c:v>38</c:v>
                </c:pt>
                <c:pt idx="11">
                  <c:v>42</c:v>
                </c:pt>
                <c:pt idx="12">
                  <c:v>42</c:v>
                </c:pt>
                <c:pt idx="13">
                  <c:v>37</c:v>
                </c:pt>
                <c:pt idx="14">
                  <c:v>26</c:v>
                </c:pt>
                <c:pt idx="15">
                  <c:v>184</c:v>
                </c:pt>
                <c:pt idx="16">
                  <c:v>50</c:v>
                </c:pt>
                <c:pt idx="17">
                  <c:v>49</c:v>
                </c:pt>
                <c:pt idx="18">
                  <c:v>94</c:v>
                </c:pt>
                <c:pt idx="19">
                  <c:v>66</c:v>
                </c:pt>
                <c:pt idx="20">
                  <c:v>47</c:v>
                </c:pt>
                <c:pt idx="21">
                  <c:v>66</c:v>
                </c:pt>
                <c:pt idx="22">
                  <c:v>81</c:v>
                </c:pt>
                <c:pt idx="23">
                  <c:v>54</c:v>
                </c:pt>
                <c:pt idx="24">
                  <c:v>51</c:v>
                </c:pt>
                <c:pt idx="25">
                  <c:v>51</c:v>
                </c:pt>
                <c:pt idx="26">
                  <c:v>53</c:v>
                </c:pt>
                <c:pt idx="27">
                  <c:v>42</c:v>
                </c:pt>
                <c:pt idx="28">
                  <c:v>46</c:v>
                </c:pt>
                <c:pt idx="29">
                  <c:v>63</c:v>
                </c:pt>
                <c:pt idx="30">
                  <c:v>79</c:v>
                </c:pt>
              </c:numCache>
            </c:numRef>
          </c:val>
          <c:smooth val="0"/>
          <c:extLst>
            <c:ext xmlns:c16="http://schemas.microsoft.com/office/drawing/2014/chart" uri="{C3380CC4-5D6E-409C-BE32-E72D297353CC}">
              <c16:uniqueId val="{00000000-3D95-4E3A-9DA5-5B45407E4E99}"/>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0">
                  <c:v>0</c:v>
                </c:pt>
                <c:pt idx="1">
                  <c:v>0</c:v>
                </c:pt>
                <c:pt idx="2">
                  <c:v>5</c:v>
                </c:pt>
                <c:pt idx="3">
                  <c:v>1</c:v>
                </c:pt>
                <c:pt idx="4">
                  <c:v>4</c:v>
                </c:pt>
                <c:pt idx="5">
                  <c:v>0</c:v>
                </c:pt>
                <c:pt idx="6">
                  <c:v>0</c:v>
                </c:pt>
                <c:pt idx="7">
                  <c:v>1</c:v>
                </c:pt>
                <c:pt idx="8">
                  <c:v>0</c:v>
                </c:pt>
                <c:pt idx="9">
                  <c:v>0</c:v>
                </c:pt>
                <c:pt idx="10">
                  <c:v>0</c:v>
                </c:pt>
                <c:pt idx="11">
                  <c:v>0</c:v>
                </c:pt>
                <c:pt idx="12">
                  <c:v>0</c:v>
                </c:pt>
                <c:pt idx="13">
                  <c:v>1</c:v>
                </c:pt>
                <c:pt idx="14">
                  <c:v>2</c:v>
                </c:pt>
                <c:pt idx="15">
                  <c:v>0</c:v>
                </c:pt>
                <c:pt idx="16">
                  <c:v>1</c:v>
                </c:pt>
                <c:pt idx="17">
                  <c:v>0</c:v>
                </c:pt>
                <c:pt idx="18">
                  <c:v>5</c:v>
                </c:pt>
                <c:pt idx="19">
                  <c:v>1</c:v>
                </c:pt>
                <c:pt idx="20">
                  <c:v>0</c:v>
                </c:pt>
                <c:pt idx="21">
                  <c:v>1</c:v>
                </c:pt>
                <c:pt idx="22">
                  <c:v>1</c:v>
                </c:pt>
                <c:pt idx="23">
                  <c:v>0</c:v>
                </c:pt>
                <c:pt idx="24">
                  <c:v>0</c:v>
                </c:pt>
                <c:pt idx="25">
                  <c:v>0</c:v>
                </c:pt>
                <c:pt idx="26">
                  <c:v>1</c:v>
                </c:pt>
                <c:pt idx="27">
                  <c:v>0</c:v>
                </c:pt>
                <c:pt idx="28">
                  <c:v>0</c:v>
                </c:pt>
                <c:pt idx="29">
                  <c:v>0</c:v>
                </c:pt>
                <c:pt idx="30">
                  <c:v>3</c:v>
                </c:pt>
              </c:numCache>
            </c:numRef>
          </c:val>
          <c:smooth val="0"/>
          <c:extLst>
            <c:ext xmlns:c16="http://schemas.microsoft.com/office/drawing/2014/chart" uri="{C3380CC4-5D6E-409C-BE32-E72D297353CC}">
              <c16:uniqueId val="{00000001-3D95-4E3A-9DA5-5B45407E4E99}"/>
            </c:ext>
          </c:extLst>
        </c:ser>
        <c:dLbls>
          <c:showLegendKey val="0"/>
          <c:showVal val="0"/>
          <c:showCatName val="0"/>
          <c:showSerName val="0"/>
          <c:showPercent val="0"/>
          <c:showBubbleSize val="0"/>
        </c:dLbls>
        <c:smooth val="0"/>
        <c:axId val="421925736"/>
        <c:axId val="421926392"/>
      </c:lineChart>
      <c:dateAx>
        <c:axId val="421925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26392"/>
        <c:crosses val="autoZero"/>
        <c:auto val="1"/>
        <c:lblOffset val="100"/>
        <c:baseTimeUnit val="days"/>
      </c:dateAx>
      <c:valAx>
        <c:axId val="421926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2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7161-4BCA-8F95-73CD63E7F773}"/>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155</c:v>
                </c:pt>
                <c:pt idx="1">
                  <c:v>90.333333333333002</c:v>
                </c:pt>
                <c:pt idx="2">
                  <c:v>56.633333333332999</c:v>
                </c:pt>
                <c:pt idx="3">
                  <c:v>44.8</c:v>
                </c:pt>
                <c:pt idx="4">
                  <c:v>50.3</c:v>
                </c:pt>
                <c:pt idx="5">
                  <c:v>98.3</c:v>
                </c:pt>
                <c:pt idx="6">
                  <c:v>212.4</c:v>
                </c:pt>
                <c:pt idx="7">
                  <c:v>305.76666666667001</c:v>
                </c:pt>
                <c:pt idx="8">
                  <c:v>376.46666666666999</c:v>
                </c:pt>
                <c:pt idx="9">
                  <c:v>359.48387096774002</c:v>
                </c:pt>
                <c:pt idx="10">
                  <c:v>360.96774193547998</c:v>
                </c:pt>
                <c:pt idx="11">
                  <c:v>369.87096774193998</c:v>
                </c:pt>
                <c:pt idx="12">
                  <c:v>393.67741935484003</c:v>
                </c:pt>
                <c:pt idx="13">
                  <c:v>389</c:v>
                </c:pt>
                <c:pt idx="14">
                  <c:v>379.64516129032</c:v>
                </c:pt>
                <c:pt idx="15">
                  <c:v>379.93548387097002</c:v>
                </c:pt>
                <c:pt idx="16">
                  <c:v>387.77419354838997</c:v>
                </c:pt>
                <c:pt idx="17">
                  <c:v>396.09677419355</c:v>
                </c:pt>
                <c:pt idx="18">
                  <c:v>404.19354838710001</c:v>
                </c:pt>
                <c:pt idx="19">
                  <c:v>406.06451612902998</c:v>
                </c:pt>
                <c:pt idx="20">
                  <c:v>433.58064516129002</c:v>
                </c:pt>
                <c:pt idx="21">
                  <c:v>443.41935483870998</c:v>
                </c:pt>
                <c:pt idx="22">
                  <c:v>401.29032258065001</c:v>
                </c:pt>
                <c:pt idx="23">
                  <c:v>271.51612903225998</c:v>
                </c:pt>
              </c:numCache>
            </c:numRef>
          </c:val>
          <c:smooth val="0"/>
          <c:extLst>
            <c:ext xmlns:c16="http://schemas.microsoft.com/office/drawing/2014/chart" uri="{C3380CC4-5D6E-409C-BE32-E72D297353CC}">
              <c16:uniqueId val="{00000001-7161-4BCA-8F95-73CD63E7F773}"/>
            </c:ext>
          </c:extLst>
        </c:ser>
        <c:dLbls>
          <c:showLegendKey val="0"/>
          <c:showVal val="0"/>
          <c:showCatName val="0"/>
          <c:showSerName val="0"/>
          <c:showPercent val="0"/>
          <c:showBubbleSize val="0"/>
        </c:dLbls>
        <c:smooth val="0"/>
        <c:axId val="425647880"/>
        <c:axId val="425656736"/>
      </c:lineChart>
      <c:catAx>
        <c:axId val="425647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656736"/>
        <c:crosses val="autoZero"/>
        <c:auto val="1"/>
        <c:lblAlgn val="ctr"/>
        <c:lblOffset val="100"/>
        <c:noMultiLvlLbl val="0"/>
      </c:catAx>
      <c:valAx>
        <c:axId val="425656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647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2993</c:v>
                </c:pt>
                <c:pt idx="1">
                  <c:v>3612</c:v>
                </c:pt>
                <c:pt idx="2">
                  <c:v>5556</c:v>
                </c:pt>
                <c:pt idx="3">
                  <c:v>4505</c:v>
                </c:pt>
                <c:pt idx="4">
                  <c:v>3566</c:v>
                </c:pt>
                <c:pt idx="5">
                  <c:v>3206</c:v>
                </c:pt>
                <c:pt idx="6">
                  <c:v>3150</c:v>
                </c:pt>
                <c:pt idx="7">
                  <c:v>3624</c:v>
                </c:pt>
                <c:pt idx="8">
                  <c:v>4165</c:v>
                </c:pt>
                <c:pt idx="9">
                  <c:v>6594</c:v>
                </c:pt>
                <c:pt idx="10">
                  <c:v>3684</c:v>
                </c:pt>
                <c:pt idx="11">
                  <c:v>3880</c:v>
                </c:pt>
                <c:pt idx="12">
                  <c:v>3624</c:v>
                </c:pt>
                <c:pt idx="13">
                  <c:v>3402</c:v>
                </c:pt>
                <c:pt idx="14">
                  <c:v>4597</c:v>
                </c:pt>
                <c:pt idx="15">
                  <c:v>5247</c:v>
                </c:pt>
                <c:pt idx="16">
                  <c:v>6997</c:v>
                </c:pt>
                <c:pt idx="17">
                  <c:v>3294</c:v>
                </c:pt>
                <c:pt idx="18">
                  <c:v>6044</c:v>
                </c:pt>
                <c:pt idx="19">
                  <c:v>2184</c:v>
                </c:pt>
                <c:pt idx="20">
                  <c:v>1347</c:v>
                </c:pt>
                <c:pt idx="21">
                  <c:v>1041</c:v>
                </c:pt>
                <c:pt idx="22">
                  <c:v>669</c:v>
                </c:pt>
                <c:pt idx="23">
                  <c:v>6653</c:v>
                </c:pt>
                <c:pt idx="24">
                  <c:v>3961</c:v>
                </c:pt>
                <c:pt idx="25">
                  <c:v>3827</c:v>
                </c:pt>
                <c:pt idx="26">
                  <c:v>3471</c:v>
                </c:pt>
                <c:pt idx="27">
                  <c:v>7566</c:v>
                </c:pt>
                <c:pt idx="28">
                  <c:v>6563</c:v>
                </c:pt>
                <c:pt idx="29">
                  <c:v>5579</c:v>
                </c:pt>
                <c:pt idx="30">
                  <c:v>7753</c:v>
                </c:pt>
              </c:numCache>
            </c:numRef>
          </c:val>
          <c:smooth val="0"/>
          <c:extLst>
            <c:ext xmlns:c16="http://schemas.microsoft.com/office/drawing/2014/chart" uri="{C3380CC4-5D6E-409C-BE32-E72D297353CC}">
              <c16:uniqueId val="{00000000-81EA-4FF1-B441-A57D827FAB21}"/>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0">
                  <c:v>20</c:v>
                </c:pt>
                <c:pt idx="1">
                  <c:v>17</c:v>
                </c:pt>
                <c:pt idx="2">
                  <c:v>599</c:v>
                </c:pt>
                <c:pt idx="3">
                  <c:v>69</c:v>
                </c:pt>
                <c:pt idx="4">
                  <c:v>37</c:v>
                </c:pt>
                <c:pt idx="5">
                  <c:v>18</c:v>
                </c:pt>
                <c:pt idx="6">
                  <c:v>9</c:v>
                </c:pt>
                <c:pt idx="7">
                  <c:v>6</c:v>
                </c:pt>
                <c:pt idx="8">
                  <c:v>10</c:v>
                </c:pt>
                <c:pt idx="9">
                  <c:v>10</c:v>
                </c:pt>
                <c:pt idx="10">
                  <c:v>11</c:v>
                </c:pt>
                <c:pt idx="11">
                  <c:v>9</c:v>
                </c:pt>
                <c:pt idx="12">
                  <c:v>9</c:v>
                </c:pt>
                <c:pt idx="13">
                  <c:v>6</c:v>
                </c:pt>
                <c:pt idx="14">
                  <c:v>10</c:v>
                </c:pt>
                <c:pt idx="15">
                  <c:v>7</c:v>
                </c:pt>
                <c:pt idx="16">
                  <c:v>2</c:v>
                </c:pt>
                <c:pt idx="17">
                  <c:v>8</c:v>
                </c:pt>
                <c:pt idx="18">
                  <c:v>12</c:v>
                </c:pt>
                <c:pt idx="19">
                  <c:v>23</c:v>
                </c:pt>
                <c:pt idx="20">
                  <c:v>10</c:v>
                </c:pt>
                <c:pt idx="21">
                  <c:v>12</c:v>
                </c:pt>
                <c:pt idx="22">
                  <c:v>9</c:v>
                </c:pt>
                <c:pt idx="23">
                  <c:v>6</c:v>
                </c:pt>
                <c:pt idx="24">
                  <c:v>8</c:v>
                </c:pt>
                <c:pt idx="25">
                  <c:v>4</c:v>
                </c:pt>
                <c:pt idx="26">
                  <c:v>7</c:v>
                </c:pt>
                <c:pt idx="27">
                  <c:v>377</c:v>
                </c:pt>
                <c:pt idx="28">
                  <c:v>150</c:v>
                </c:pt>
                <c:pt idx="29">
                  <c:v>28</c:v>
                </c:pt>
                <c:pt idx="30">
                  <c:v>16</c:v>
                </c:pt>
              </c:numCache>
            </c:numRef>
          </c:val>
          <c:smooth val="0"/>
          <c:extLst>
            <c:ext xmlns:c16="http://schemas.microsoft.com/office/drawing/2014/chart" uri="{C3380CC4-5D6E-409C-BE32-E72D297353CC}">
              <c16:uniqueId val="{00000001-81EA-4FF1-B441-A57D827FAB21}"/>
            </c:ext>
          </c:extLst>
        </c:ser>
        <c:dLbls>
          <c:showLegendKey val="0"/>
          <c:showVal val="0"/>
          <c:showCatName val="0"/>
          <c:showSerName val="0"/>
          <c:showPercent val="0"/>
          <c:showBubbleSize val="0"/>
        </c:dLbls>
        <c:smooth val="0"/>
        <c:axId val="442025880"/>
        <c:axId val="442026536"/>
      </c:lineChart>
      <c:dateAx>
        <c:axId val="442025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026536"/>
        <c:crosses val="autoZero"/>
        <c:auto val="1"/>
        <c:lblOffset val="100"/>
        <c:baseTimeUnit val="days"/>
      </c:dateAx>
      <c:valAx>
        <c:axId val="442026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025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76B11-8EA8-43B0-AF3A-F58AF1FB6840}"/>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D4FF0685-9B98-45BA-BBAB-53C4740F4F0D}"/>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822200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FC824-4580-4955-8FD4-AA8F922C5C87}"/>
              </a:ext>
            </a:extLst>
          </p:cNvPr>
          <p:cNvSpPr>
            <a:spLocks noGrp="1"/>
          </p:cNvSpPr>
          <p:nvPr>
            <p:ph type="title"/>
          </p:nvPr>
        </p:nvSpPr>
        <p:spPr/>
        <p:txBody>
          <a:bodyPr/>
          <a:lstStyle/>
          <a:p>
            <a:r>
              <a:rPr lang="en-US"/>
              <a:t>Wichtigste Werte (KPI's) | Winzer</a:t>
            </a:r>
          </a:p>
        </p:txBody>
      </p:sp>
      <p:graphicFrame>
        <p:nvGraphicFramePr>
          <p:cNvPr id="5" name="Table Placeholder 4">
            <a:extLst>
              <a:ext uri="{FF2B5EF4-FFF2-40B4-BE49-F238E27FC236}">
                <a16:creationId xmlns:a16="http://schemas.microsoft.com/office/drawing/2014/main" id="{42A3FFC9-5156-43FE-A845-AA94D2F02E90}"/>
              </a:ext>
            </a:extLst>
          </p:cNvPr>
          <p:cNvGraphicFramePr>
            <a:graphicFrameLocks noGrp="1"/>
          </p:cNvGraphicFramePr>
          <p:nvPr>
            <p:ph type="tbl" sz="quarter" idx="13"/>
            <p:extLst>
              <p:ext uri="{D42A27DB-BD31-4B8C-83A1-F6EECF244321}">
                <p14:modId xmlns:p14="http://schemas.microsoft.com/office/powerpoint/2010/main" val="2833748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45355180"/>
                    </a:ext>
                  </a:extLst>
                </a:gridCol>
                <a:gridCol w="740664">
                  <a:extLst>
                    <a:ext uri="{9D8B030D-6E8A-4147-A177-3AD203B41FA5}">
                      <a16:colId xmlns:a16="http://schemas.microsoft.com/office/drawing/2014/main" val="1598237624"/>
                    </a:ext>
                  </a:extLst>
                </a:gridCol>
                <a:gridCol w="740664">
                  <a:extLst>
                    <a:ext uri="{9D8B030D-6E8A-4147-A177-3AD203B41FA5}">
                      <a16:colId xmlns:a16="http://schemas.microsoft.com/office/drawing/2014/main" val="3906035692"/>
                    </a:ext>
                  </a:extLst>
                </a:gridCol>
                <a:gridCol w="740664">
                  <a:extLst>
                    <a:ext uri="{9D8B030D-6E8A-4147-A177-3AD203B41FA5}">
                      <a16:colId xmlns:a16="http://schemas.microsoft.com/office/drawing/2014/main" val="1940903330"/>
                    </a:ext>
                  </a:extLst>
                </a:gridCol>
                <a:gridCol w="740664">
                  <a:extLst>
                    <a:ext uri="{9D8B030D-6E8A-4147-A177-3AD203B41FA5}">
                      <a16:colId xmlns:a16="http://schemas.microsoft.com/office/drawing/2014/main" val="1250755796"/>
                    </a:ext>
                  </a:extLst>
                </a:gridCol>
                <a:gridCol w="740664">
                  <a:extLst>
                    <a:ext uri="{9D8B030D-6E8A-4147-A177-3AD203B41FA5}">
                      <a16:colId xmlns:a16="http://schemas.microsoft.com/office/drawing/2014/main" val="1952626213"/>
                    </a:ext>
                  </a:extLst>
                </a:gridCol>
                <a:gridCol w="740664">
                  <a:extLst>
                    <a:ext uri="{9D8B030D-6E8A-4147-A177-3AD203B41FA5}">
                      <a16:colId xmlns:a16="http://schemas.microsoft.com/office/drawing/2014/main" val="3970683071"/>
                    </a:ext>
                  </a:extLst>
                </a:gridCol>
                <a:gridCol w="740664">
                  <a:extLst>
                    <a:ext uri="{9D8B030D-6E8A-4147-A177-3AD203B41FA5}">
                      <a16:colId xmlns:a16="http://schemas.microsoft.com/office/drawing/2014/main" val="3231829132"/>
                    </a:ext>
                  </a:extLst>
                </a:gridCol>
                <a:gridCol w="740664">
                  <a:extLst>
                    <a:ext uri="{9D8B030D-6E8A-4147-A177-3AD203B41FA5}">
                      <a16:colId xmlns:a16="http://schemas.microsoft.com/office/drawing/2014/main" val="4186156086"/>
                    </a:ext>
                  </a:extLst>
                </a:gridCol>
                <a:gridCol w="740664">
                  <a:extLst>
                    <a:ext uri="{9D8B030D-6E8A-4147-A177-3AD203B41FA5}">
                      <a16:colId xmlns:a16="http://schemas.microsoft.com/office/drawing/2014/main" val="370318133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16431732"/>
                  </a:ext>
                </a:extLst>
              </a:tr>
              <a:tr h="370840">
                <a:tc>
                  <a:txBody>
                    <a:bodyPr/>
                    <a:lstStyle/>
                    <a:p>
                      <a:r>
                        <a:rPr lang="de-DE" sz="1000"/>
                        <a:t>**** Hotel Winzer Wellness und Kuscheln</a:t>
                      </a:r>
                      <a:endParaRPr lang="en-US" sz="1000"/>
                    </a:p>
                  </a:txBody>
                  <a:tcPr/>
                </a:tc>
                <a:tc>
                  <a:txBody>
                    <a:bodyPr/>
                    <a:lstStyle/>
                    <a:p>
                      <a:r>
                        <a:rPr lang="en-US" sz="1000"/>
                        <a:t>17614</a:t>
                      </a:r>
                    </a:p>
                  </a:txBody>
                  <a:tcPr/>
                </a:tc>
                <a:tc>
                  <a:txBody>
                    <a:bodyPr/>
                    <a:lstStyle/>
                    <a:p>
                      <a:r>
                        <a:rPr lang="en-US" sz="1000"/>
                        <a:t>434</a:t>
                      </a:r>
                    </a:p>
                  </a:txBody>
                  <a:tcPr/>
                </a:tc>
                <a:tc>
                  <a:txBody>
                    <a:bodyPr/>
                    <a:lstStyle/>
                    <a:p>
                      <a:r>
                        <a:rPr lang="en-US" sz="1000"/>
                        <a:t>9</a:t>
                      </a:r>
                    </a:p>
                  </a:txBody>
                  <a:tcPr/>
                </a:tc>
                <a:tc>
                  <a:txBody>
                    <a:bodyPr/>
                    <a:lstStyle/>
                    <a:p>
                      <a:r>
                        <a:rPr lang="en-US" sz="1000"/>
                        <a:t>1149</a:t>
                      </a:r>
                    </a:p>
                  </a:txBody>
                  <a:tcPr/>
                </a:tc>
                <a:tc>
                  <a:txBody>
                    <a:bodyPr/>
                    <a:lstStyle/>
                    <a:p>
                      <a:r>
                        <a:rPr lang="en-US" sz="1000"/>
                        <a:t>133</a:t>
                      </a:r>
                    </a:p>
                  </a:txBody>
                  <a:tcPr/>
                </a:tc>
                <a:tc>
                  <a:txBody>
                    <a:bodyPr/>
                    <a:lstStyle/>
                    <a:p>
                      <a:r>
                        <a:rPr lang="en-US" sz="1000"/>
                        <a:t>47</a:t>
                      </a:r>
                    </a:p>
                  </a:txBody>
                  <a:tcPr/>
                </a:tc>
                <a:tc>
                  <a:txBody>
                    <a:bodyPr/>
                    <a:lstStyle/>
                    <a:p>
                      <a:r>
                        <a:rPr lang="en-US" sz="1000"/>
                        <a:t>0</a:t>
                      </a:r>
                    </a:p>
                  </a:txBody>
                  <a:tcPr/>
                </a:tc>
                <a:tc>
                  <a:txBody>
                    <a:bodyPr/>
                    <a:lstStyle/>
                    <a:p>
                      <a:r>
                        <a:rPr lang="en-US" sz="1000"/>
                        <a:t>0.8488 %</a:t>
                      </a:r>
                    </a:p>
                  </a:txBody>
                  <a:tcPr/>
                </a:tc>
                <a:tc>
                  <a:txBody>
                    <a:bodyPr/>
                    <a:lstStyle/>
                    <a:p>
                      <a:r>
                        <a:rPr lang="en-US" sz="1000"/>
                        <a:t>0.0 %</a:t>
                      </a:r>
                    </a:p>
                  </a:txBody>
                  <a:tcPr/>
                </a:tc>
                <a:extLst>
                  <a:ext uri="{0D108BD9-81ED-4DB2-BD59-A6C34878D82A}">
                    <a16:rowId xmlns:a16="http://schemas.microsoft.com/office/drawing/2014/main" val="3034609268"/>
                  </a:ext>
                </a:extLst>
              </a:tr>
              <a:tr h="370840">
                <a:tc>
                  <a:txBody>
                    <a:bodyPr/>
                    <a:lstStyle/>
                    <a:p>
                      <a:r>
                        <a:rPr lang="en-US" sz="1000"/>
                        <a:t>Mark's New York Bar</a:t>
                      </a:r>
                    </a:p>
                  </a:txBody>
                  <a:tcPr/>
                </a:tc>
                <a:tc>
                  <a:txBody>
                    <a:bodyPr/>
                    <a:lstStyle/>
                    <a:p>
                      <a:r>
                        <a:rPr lang="en-US" sz="1000"/>
                        <a:t>939</a:t>
                      </a:r>
                    </a:p>
                  </a:txBody>
                  <a:tcPr/>
                </a:tc>
                <a:tc>
                  <a:txBody>
                    <a:bodyPr/>
                    <a:lstStyle/>
                    <a:p>
                      <a:r>
                        <a:rPr lang="en-US" sz="1000"/>
                        <a:t>4</a:t>
                      </a:r>
                    </a:p>
                  </a:txBody>
                  <a:tcPr/>
                </a:tc>
                <a:tc>
                  <a:txBody>
                    <a:bodyPr/>
                    <a:lstStyle/>
                    <a:p>
                      <a:r>
                        <a:rPr lang="en-US" sz="1000"/>
                        <a:t>2</a:t>
                      </a:r>
                    </a:p>
                  </a:txBody>
                  <a:tcPr/>
                </a:tc>
                <a:tc>
                  <a:txBody>
                    <a:bodyPr/>
                    <a:lstStyle/>
                    <a:p>
                      <a:r>
                        <a:rPr lang="en-US" sz="1000"/>
                        <a:t>60</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3.5219 %</a:t>
                      </a:r>
                    </a:p>
                  </a:txBody>
                  <a:tcPr/>
                </a:tc>
                <a:tc>
                  <a:txBody>
                    <a:bodyPr/>
                    <a:lstStyle/>
                    <a:p>
                      <a:r>
                        <a:rPr lang="en-US" sz="1000"/>
                        <a:t>0.0 %</a:t>
                      </a:r>
                    </a:p>
                  </a:txBody>
                  <a:tcPr/>
                </a:tc>
                <a:extLst>
                  <a:ext uri="{0D108BD9-81ED-4DB2-BD59-A6C34878D82A}">
                    <a16:rowId xmlns:a16="http://schemas.microsoft.com/office/drawing/2014/main" val="2742627578"/>
                  </a:ext>
                </a:extLst>
              </a:tr>
            </a:tbl>
          </a:graphicData>
        </a:graphic>
      </p:graphicFrame>
      <p:sp>
        <p:nvSpPr>
          <p:cNvPr id="4" name="Text Placeholder 3">
            <a:extLst>
              <a:ext uri="{FF2B5EF4-FFF2-40B4-BE49-F238E27FC236}">
                <a16:creationId xmlns:a16="http://schemas.microsoft.com/office/drawing/2014/main" id="{3B422CCD-B0D3-43DA-AAD8-18E55558BF4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910117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AE570-C019-47A6-A7BB-14ABC167E415}"/>
              </a:ext>
            </a:extLst>
          </p:cNvPr>
          <p:cNvSpPr>
            <a:spLocks noGrp="1"/>
          </p:cNvSpPr>
          <p:nvPr>
            <p:ph type="title"/>
          </p:nvPr>
        </p:nvSpPr>
        <p:spPr/>
        <p:txBody>
          <a:bodyPr/>
          <a:lstStyle/>
          <a:p>
            <a:r>
              <a:rPr lang="en-US"/>
              <a:t>Fans (Übersicht) | Winzer</a:t>
            </a:r>
          </a:p>
        </p:txBody>
      </p:sp>
      <p:graphicFrame>
        <p:nvGraphicFramePr>
          <p:cNvPr id="5" name="Table Placeholder 4">
            <a:extLst>
              <a:ext uri="{FF2B5EF4-FFF2-40B4-BE49-F238E27FC236}">
                <a16:creationId xmlns:a16="http://schemas.microsoft.com/office/drawing/2014/main" id="{4410CDC6-5D23-4A21-AC8A-E9E79515BAB8}"/>
              </a:ext>
            </a:extLst>
          </p:cNvPr>
          <p:cNvGraphicFramePr>
            <a:graphicFrameLocks noGrp="1"/>
          </p:cNvGraphicFramePr>
          <p:nvPr>
            <p:ph type="tbl" sz="quarter" idx="13"/>
            <p:extLst>
              <p:ext uri="{D42A27DB-BD31-4B8C-83A1-F6EECF244321}">
                <p14:modId xmlns:p14="http://schemas.microsoft.com/office/powerpoint/2010/main" val="3508442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28509174"/>
                    </a:ext>
                  </a:extLst>
                </a:gridCol>
                <a:gridCol w="1234440">
                  <a:extLst>
                    <a:ext uri="{9D8B030D-6E8A-4147-A177-3AD203B41FA5}">
                      <a16:colId xmlns:a16="http://schemas.microsoft.com/office/drawing/2014/main" val="1786683535"/>
                    </a:ext>
                  </a:extLst>
                </a:gridCol>
                <a:gridCol w="822960">
                  <a:extLst>
                    <a:ext uri="{9D8B030D-6E8A-4147-A177-3AD203B41FA5}">
                      <a16:colId xmlns:a16="http://schemas.microsoft.com/office/drawing/2014/main" val="3863394377"/>
                    </a:ext>
                  </a:extLst>
                </a:gridCol>
                <a:gridCol w="822960">
                  <a:extLst>
                    <a:ext uri="{9D8B030D-6E8A-4147-A177-3AD203B41FA5}">
                      <a16:colId xmlns:a16="http://schemas.microsoft.com/office/drawing/2014/main" val="2745070944"/>
                    </a:ext>
                  </a:extLst>
                </a:gridCol>
                <a:gridCol w="822960">
                  <a:extLst>
                    <a:ext uri="{9D8B030D-6E8A-4147-A177-3AD203B41FA5}">
                      <a16:colId xmlns:a16="http://schemas.microsoft.com/office/drawing/2014/main" val="1943098167"/>
                    </a:ext>
                  </a:extLst>
                </a:gridCol>
                <a:gridCol w="822960">
                  <a:extLst>
                    <a:ext uri="{9D8B030D-6E8A-4147-A177-3AD203B41FA5}">
                      <a16:colId xmlns:a16="http://schemas.microsoft.com/office/drawing/2014/main" val="4065299441"/>
                    </a:ext>
                  </a:extLst>
                </a:gridCol>
                <a:gridCol w="822960">
                  <a:extLst>
                    <a:ext uri="{9D8B030D-6E8A-4147-A177-3AD203B41FA5}">
                      <a16:colId xmlns:a16="http://schemas.microsoft.com/office/drawing/2014/main" val="2893060719"/>
                    </a:ext>
                  </a:extLst>
                </a:gridCol>
                <a:gridCol w="822960">
                  <a:extLst>
                    <a:ext uri="{9D8B030D-6E8A-4147-A177-3AD203B41FA5}">
                      <a16:colId xmlns:a16="http://schemas.microsoft.com/office/drawing/2014/main" val="355574605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865413681"/>
                  </a:ext>
                </a:extLst>
              </a:tr>
              <a:tr h="370840">
                <a:tc>
                  <a:txBody>
                    <a:bodyPr/>
                    <a:lstStyle/>
                    <a:p>
                      <a:r>
                        <a:rPr lang="de-DE" sz="1000"/>
                        <a:t>**** Hotel Winzer Wellness und Kuscheln</a:t>
                      </a:r>
                      <a:endParaRPr lang="en-US" sz="1000"/>
                    </a:p>
                  </a:txBody>
                  <a:tcPr/>
                </a:tc>
                <a:tc>
                  <a:txBody>
                    <a:bodyPr/>
                    <a:lstStyle/>
                    <a:p>
                      <a:r>
                        <a:rPr lang="en-US" sz="1000"/>
                        <a:t>17614</a:t>
                      </a:r>
                    </a:p>
                  </a:txBody>
                  <a:tcPr/>
                </a:tc>
                <a:tc>
                  <a:txBody>
                    <a:bodyPr/>
                    <a:lstStyle/>
                    <a:p>
                      <a:r>
                        <a:rPr lang="en-US" sz="1000"/>
                        <a:t>14</a:t>
                      </a:r>
                    </a:p>
                  </a:txBody>
                  <a:tcPr/>
                </a:tc>
                <a:tc>
                  <a:txBody>
                    <a:bodyPr/>
                    <a:lstStyle/>
                    <a:p>
                      <a:r>
                        <a:rPr lang="en-US" sz="1000"/>
                        <a:t>0.1 %</a:t>
                      </a:r>
                    </a:p>
                  </a:txBody>
                  <a:tcPr/>
                </a:tc>
                <a:tc>
                  <a:txBody>
                    <a:bodyPr/>
                    <a:lstStyle/>
                    <a:p>
                      <a:r>
                        <a:rPr lang="en-US" sz="1000"/>
                        <a:t>29</a:t>
                      </a:r>
                    </a:p>
                  </a:txBody>
                  <a:tcPr/>
                </a:tc>
                <a:tc>
                  <a:txBody>
                    <a:bodyPr/>
                    <a:lstStyle/>
                    <a:p>
                      <a:r>
                        <a:rPr lang="en-US" sz="1000"/>
                        <a:t>0.2 %</a:t>
                      </a:r>
                    </a:p>
                  </a:txBody>
                  <a:tcPr/>
                </a:tc>
                <a:tc>
                  <a:txBody>
                    <a:bodyPr/>
                    <a:lstStyle/>
                    <a:p>
                      <a:r>
                        <a:rPr lang="en-US" sz="1000"/>
                        <a:t>434</a:t>
                      </a:r>
                    </a:p>
                  </a:txBody>
                  <a:tcPr/>
                </a:tc>
                <a:tc>
                  <a:txBody>
                    <a:bodyPr/>
                    <a:lstStyle/>
                    <a:p>
                      <a:r>
                        <a:rPr lang="en-US" sz="1000"/>
                        <a:t>2.5 %</a:t>
                      </a:r>
                    </a:p>
                  </a:txBody>
                  <a:tcPr/>
                </a:tc>
                <a:extLst>
                  <a:ext uri="{0D108BD9-81ED-4DB2-BD59-A6C34878D82A}">
                    <a16:rowId xmlns:a16="http://schemas.microsoft.com/office/drawing/2014/main" val="369955607"/>
                  </a:ext>
                </a:extLst>
              </a:tr>
              <a:tr h="370840">
                <a:tc>
                  <a:txBody>
                    <a:bodyPr/>
                    <a:lstStyle/>
                    <a:p>
                      <a:r>
                        <a:rPr lang="en-US" sz="1000"/>
                        <a:t>Mark's New York Bar</a:t>
                      </a:r>
                    </a:p>
                  </a:txBody>
                  <a:tcPr/>
                </a:tc>
                <a:tc>
                  <a:txBody>
                    <a:bodyPr/>
                    <a:lstStyle/>
                    <a:p>
                      <a:r>
                        <a:rPr lang="en-US" sz="1000"/>
                        <a:t>939</a:t>
                      </a:r>
                    </a:p>
                  </a:txBody>
                  <a:tcPr/>
                </a:tc>
                <a:tc>
                  <a:txBody>
                    <a:bodyPr/>
                    <a:lstStyle/>
                    <a:p>
                      <a:r>
                        <a:rPr lang="en-US" sz="1000"/>
                        <a:t>0</a:t>
                      </a:r>
                    </a:p>
                  </a:txBody>
                  <a:tcPr/>
                </a:tc>
                <a:tc>
                  <a:txBody>
                    <a:bodyPr/>
                    <a:lstStyle/>
                    <a:p>
                      <a:r>
                        <a:rPr lang="en-US" sz="1000"/>
                        <a:t>0.0 %</a:t>
                      </a:r>
                    </a:p>
                  </a:txBody>
                  <a:tcPr/>
                </a:tc>
                <a:tc>
                  <a:txBody>
                    <a:bodyPr/>
                    <a:lstStyle/>
                    <a:p>
                      <a:r>
                        <a:rPr lang="en-US" sz="1000"/>
                        <a:t>1</a:t>
                      </a:r>
                    </a:p>
                  </a:txBody>
                  <a:tcPr/>
                </a:tc>
                <a:tc>
                  <a:txBody>
                    <a:bodyPr/>
                    <a:lstStyle/>
                    <a:p>
                      <a:r>
                        <a:rPr lang="en-US" sz="1000"/>
                        <a:t>0.1 %</a:t>
                      </a:r>
                    </a:p>
                  </a:txBody>
                  <a:tcPr/>
                </a:tc>
                <a:tc>
                  <a:txBody>
                    <a:bodyPr/>
                    <a:lstStyle/>
                    <a:p>
                      <a:r>
                        <a:rPr lang="en-US" sz="1000"/>
                        <a:t>4</a:t>
                      </a:r>
                    </a:p>
                  </a:txBody>
                  <a:tcPr/>
                </a:tc>
                <a:tc>
                  <a:txBody>
                    <a:bodyPr/>
                    <a:lstStyle/>
                    <a:p>
                      <a:r>
                        <a:rPr lang="en-US" sz="1000"/>
                        <a:t>0.4 %</a:t>
                      </a:r>
                    </a:p>
                  </a:txBody>
                  <a:tcPr/>
                </a:tc>
                <a:extLst>
                  <a:ext uri="{0D108BD9-81ED-4DB2-BD59-A6C34878D82A}">
                    <a16:rowId xmlns:a16="http://schemas.microsoft.com/office/drawing/2014/main" val="1428917433"/>
                  </a:ext>
                </a:extLst>
              </a:tr>
            </a:tbl>
          </a:graphicData>
        </a:graphic>
      </p:graphicFrame>
      <p:sp>
        <p:nvSpPr>
          <p:cNvPr id="4" name="Text Placeholder 3">
            <a:extLst>
              <a:ext uri="{FF2B5EF4-FFF2-40B4-BE49-F238E27FC236}">
                <a16:creationId xmlns:a16="http://schemas.microsoft.com/office/drawing/2014/main" id="{904273A3-DAE4-4048-90FA-708B818C4C5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834859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C4818-D800-4B36-B570-4541C070C4A4}"/>
              </a:ext>
            </a:extLst>
          </p:cNvPr>
          <p:cNvSpPr>
            <a:spLocks noGrp="1"/>
          </p:cNvSpPr>
          <p:nvPr>
            <p:ph type="title"/>
          </p:nvPr>
        </p:nvSpPr>
        <p:spPr/>
        <p:txBody>
          <a:bodyPr/>
          <a:lstStyle/>
          <a:p>
            <a:r>
              <a:rPr lang="en-US"/>
              <a:t>Key Metrics Table w. User Post RR | Winzer</a:t>
            </a:r>
          </a:p>
        </p:txBody>
      </p:sp>
      <p:graphicFrame>
        <p:nvGraphicFramePr>
          <p:cNvPr id="5" name="Table Placeholder 4">
            <a:extLst>
              <a:ext uri="{FF2B5EF4-FFF2-40B4-BE49-F238E27FC236}">
                <a16:creationId xmlns:a16="http://schemas.microsoft.com/office/drawing/2014/main" id="{1AF8A450-74AD-4517-BD00-1B75DCF3186E}"/>
              </a:ext>
            </a:extLst>
          </p:cNvPr>
          <p:cNvGraphicFramePr>
            <a:graphicFrameLocks noGrp="1"/>
          </p:cNvGraphicFramePr>
          <p:nvPr>
            <p:ph type="tbl" sz="quarter" idx="13"/>
            <p:extLst>
              <p:ext uri="{D42A27DB-BD31-4B8C-83A1-F6EECF244321}">
                <p14:modId xmlns:p14="http://schemas.microsoft.com/office/powerpoint/2010/main" val="3955940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37322689"/>
                    </a:ext>
                  </a:extLst>
                </a:gridCol>
                <a:gridCol w="740664">
                  <a:extLst>
                    <a:ext uri="{9D8B030D-6E8A-4147-A177-3AD203B41FA5}">
                      <a16:colId xmlns:a16="http://schemas.microsoft.com/office/drawing/2014/main" val="509020181"/>
                    </a:ext>
                  </a:extLst>
                </a:gridCol>
                <a:gridCol w="740664">
                  <a:extLst>
                    <a:ext uri="{9D8B030D-6E8A-4147-A177-3AD203B41FA5}">
                      <a16:colId xmlns:a16="http://schemas.microsoft.com/office/drawing/2014/main" val="2376736921"/>
                    </a:ext>
                  </a:extLst>
                </a:gridCol>
                <a:gridCol w="740664">
                  <a:extLst>
                    <a:ext uri="{9D8B030D-6E8A-4147-A177-3AD203B41FA5}">
                      <a16:colId xmlns:a16="http://schemas.microsoft.com/office/drawing/2014/main" val="3777488997"/>
                    </a:ext>
                  </a:extLst>
                </a:gridCol>
                <a:gridCol w="740664">
                  <a:extLst>
                    <a:ext uri="{9D8B030D-6E8A-4147-A177-3AD203B41FA5}">
                      <a16:colId xmlns:a16="http://schemas.microsoft.com/office/drawing/2014/main" val="695606415"/>
                    </a:ext>
                  </a:extLst>
                </a:gridCol>
                <a:gridCol w="740664">
                  <a:extLst>
                    <a:ext uri="{9D8B030D-6E8A-4147-A177-3AD203B41FA5}">
                      <a16:colId xmlns:a16="http://schemas.microsoft.com/office/drawing/2014/main" val="205057716"/>
                    </a:ext>
                  </a:extLst>
                </a:gridCol>
                <a:gridCol w="740664">
                  <a:extLst>
                    <a:ext uri="{9D8B030D-6E8A-4147-A177-3AD203B41FA5}">
                      <a16:colId xmlns:a16="http://schemas.microsoft.com/office/drawing/2014/main" val="2741389300"/>
                    </a:ext>
                  </a:extLst>
                </a:gridCol>
                <a:gridCol w="740664">
                  <a:extLst>
                    <a:ext uri="{9D8B030D-6E8A-4147-A177-3AD203B41FA5}">
                      <a16:colId xmlns:a16="http://schemas.microsoft.com/office/drawing/2014/main" val="3251633641"/>
                    </a:ext>
                  </a:extLst>
                </a:gridCol>
                <a:gridCol w="740664">
                  <a:extLst>
                    <a:ext uri="{9D8B030D-6E8A-4147-A177-3AD203B41FA5}">
                      <a16:colId xmlns:a16="http://schemas.microsoft.com/office/drawing/2014/main" val="482011144"/>
                    </a:ext>
                  </a:extLst>
                </a:gridCol>
                <a:gridCol w="740664">
                  <a:extLst>
                    <a:ext uri="{9D8B030D-6E8A-4147-A177-3AD203B41FA5}">
                      <a16:colId xmlns:a16="http://schemas.microsoft.com/office/drawing/2014/main" val="113476587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71743211"/>
                  </a:ext>
                </a:extLst>
              </a:tr>
              <a:tr h="370840">
                <a:tc>
                  <a:txBody>
                    <a:bodyPr/>
                    <a:lstStyle/>
                    <a:p>
                      <a:r>
                        <a:rPr lang="de-DE" sz="1000"/>
                        <a:t>**** Hotel Winzer Wellness und Kuscheln</a:t>
                      </a:r>
                      <a:endParaRPr lang="en-US" sz="1000"/>
                    </a:p>
                  </a:txBody>
                  <a:tcPr/>
                </a:tc>
                <a:tc>
                  <a:txBody>
                    <a:bodyPr/>
                    <a:lstStyle/>
                    <a:p>
                      <a:r>
                        <a:rPr lang="en-US" sz="1000"/>
                        <a:t>17614</a:t>
                      </a:r>
                    </a:p>
                  </a:txBody>
                  <a:tcPr/>
                </a:tc>
                <a:tc>
                  <a:txBody>
                    <a:bodyPr/>
                    <a:lstStyle/>
                    <a:p>
                      <a:r>
                        <a:rPr lang="en-US" sz="1000"/>
                        <a:t>434</a:t>
                      </a:r>
                    </a:p>
                  </a:txBody>
                  <a:tcPr/>
                </a:tc>
                <a:tc>
                  <a:txBody>
                    <a:bodyPr/>
                    <a:lstStyle/>
                    <a:p>
                      <a:r>
                        <a:rPr lang="en-US" sz="1000"/>
                        <a:t>9</a:t>
                      </a:r>
                    </a:p>
                  </a:txBody>
                  <a:tcPr/>
                </a:tc>
                <a:tc>
                  <a:txBody>
                    <a:bodyPr/>
                    <a:lstStyle/>
                    <a:p>
                      <a:r>
                        <a:rPr lang="en-US" sz="1000"/>
                        <a:t>1149</a:t>
                      </a:r>
                    </a:p>
                  </a:txBody>
                  <a:tcPr/>
                </a:tc>
                <a:tc>
                  <a:txBody>
                    <a:bodyPr/>
                    <a:lstStyle/>
                    <a:p>
                      <a:r>
                        <a:rPr lang="en-US" sz="1000"/>
                        <a:t>133</a:t>
                      </a:r>
                    </a:p>
                  </a:txBody>
                  <a:tcPr/>
                </a:tc>
                <a:tc>
                  <a:txBody>
                    <a:bodyPr/>
                    <a:lstStyle/>
                    <a:p>
                      <a:r>
                        <a:rPr lang="en-US" sz="1000"/>
                        <a:t>47</a:t>
                      </a:r>
                    </a:p>
                  </a:txBody>
                  <a:tcPr/>
                </a:tc>
                <a:tc>
                  <a:txBody>
                    <a:bodyPr/>
                    <a:lstStyle/>
                    <a:p>
                      <a:r>
                        <a:rPr lang="en-US" sz="1000"/>
                        <a:t>0</a:t>
                      </a:r>
                    </a:p>
                  </a:txBody>
                  <a:tcPr/>
                </a:tc>
                <a:tc>
                  <a:txBody>
                    <a:bodyPr/>
                    <a:lstStyle/>
                    <a:p>
                      <a:r>
                        <a:rPr lang="en-US" sz="1000"/>
                        <a:t>0.8488 %</a:t>
                      </a:r>
                    </a:p>
                  </a:txBody>
                  <a:tcPr/>
                </a:tc>
                <a:tc>
                  <a:txBody>
                    <a:bodyPr/>
                    <a:lstStyle/>
                    <a:p>
                      <a:r>
                        <a:rPr lang="en-US" sz="1000"/>
                        <a:t>0.0 %</a:t>
                      </a:r>
                    </a:p>
                  </a:txBody>
                  <a:tcPr/>
                </a:tc>
                <a:extLst>
                  <a:ext uri="{0D108BD9-81ED-4DB2-BD59-A6C34878D82A}">
                    <a16:rowId xmlns:a16="http://schemas.microsoft.com/office/drawing/2014/main" val="2089044299"/>
                  </a:ext>
                </a:extLst>
              </a:tr>
              <a:tr h="370840">
                <a:tc>
                  <a:txBody>
                    <a:bodyPr/>
                    <a:lstStyle/>
                    <a:p>
                      <a:r>
                        <a:rPr lang="en-US" sz="1000"/>
                        <a:t>Mark's New York Bar</a:t>
                      </a:r>
                    </a:p>
                  </a:txBody>
                  <a:tcPr/>
                </a:tc>
                <a:tc>
                  <a:txBody>
                    <a:bodyPr/>
                    <a:lstStyle/>
                    <a:p>
                      <a:r>
                        <a:rPr lang="en-US" sz="1000"/>
                        <a:t>939</a:t>
                      </a:r>
                    </a:p>
                  </a:txBody>
                  <a:tcPr/>
                </a:tc>
                <a:tc>
                  <a:txBody>
                    <a:bodyPr/>
                    <a:lstStyle/>
                    <a:p>
                      <a:r>
                        <a:rPr lang="en-US" sz="1000"/>
                        <a:t>4</a:t>
                      </a:r>
                    </a:p>
                  </a:txBody>
                  <a:tcPr/>
                </a:tc>
                <a:tc>
                  <a:txBody>
                    <a:bodyPr/>
                    <a:lstStyle/>
                    <a:p>
                      <a:r>
                        <a:rPr lang="en-US" sz="1000"/>
                        <a:t>2</a:t>
                      </a:r>
                    </a:p>
                  </a:txBody>
                  <a:tcPr/>
                </a:tc>
                <a:tc>
                  <a:txBody>
                    <a:bodyPr/>
                    <a:lstStyle/>
                    <a:p>
                      <a:r>
                        <a:rPr lang="en-US" sz="1000"/>
                        <a:t>60</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3.5219 %</a:t>
                      </a:r>
                    </a:p>
                  </a:txBody>
                  <a:tcPr/>
                </a:tc>
                <a:tc>
                  <a:txBody>
                    <a:bodyPr/>
                    <a:lstStyle/>
                    <a:p>
                      <a:r>
                        <a:rPr lang="en-US" sz="1000"/>
                        <a:t>0.0 %</a:t>
                      </a:r>
                    </a:p>
                  </a:txBody>
                  <a:tcPr/>
                </a:tc>
                <a:extLst>
                  <a:ext uri="{0D108BD9-81ED-4DB2-BD59-A6C34878D82A}">
                    <a16:rowId xmlns:a16="http://schemas.microsoft.com/office/drawing/2014/main" val="4176432478"/>
                  </a:ext>
                </a:extLst>
              </a:tr>
            </a:tbl>
          </a:graphicData>
        </a:graphic>
      </p:graphicFrame>
      <p:sp>
        <p:nvSpPr>
          <p:cNvPr id="4" name="Text Placeholder 3">
            <a:extLst>
              <a:ext uri="{FF2B5EF4-FFF2-40B4-BE49-F238E27FC236}">
                <a16:creationId xmlns:a16="http://schemas.microsoft.com/office/drawing/2014/main" id="{3938CA25-B24A-45D5-B213-387C3FEC292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555997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4C5B2-1449-4C8C-B5F0-8D289678E785}"/>
              </a:ext>
            </a:extLst>
          </p:cNvPr>
          <p:cNvSpPr>
            <a:spLocks noGrp="1"/>
          </p:cNvSpPr>
          <p:nvPr>
            <p:ph type="title"/>
          </p:nvPr>
        </p:nvSpPr>
        <p:spPr/>
        <p:txBody>
          <a:bodyPr/>
          <a:lstStyle/>
          <a:p>
            <a:r>
              <a:rPr lang="en-US"/>
              <a:t>Facebook Fans Total | Winzer</a:t>
            </a:r>
          </a:p>
        </p:txBody>
      </p:sp>
      <p:graphicFrame>
        <p:nvGraphicFramePr>
          <p:cNvPr id="6" name="Chart Placeholder 5">
            <a:extLst>
              <a:ext uri="{FF2B5EF4-FFF2-40B4-BE49-F238E27FC236}">
                <a16:creationId xmlns:a16="http://schemas.microsoft.com/office/drawing/2014/main" id="{AEC98BEC-2E52-4979-B49A-9FAF1EAA7ED4}"/>
              </a:ext>
            </a:extLst>
          </p:cNvPr>
          <p:cNvGraphicFramePr>
            <a:graphicFrameLocks noGrp="1"/>
          </p:cNvGraphicFramePr>
          <p:nvPr>
            <p:ph type="chart" sz="quarter" idx="13"/>
            <p:extLst>
              <p:ext uri="{D42A27DB-BD31-4B8C-83A1-F6EECF244321}">
                <p14:modId xmlns:p14="http://schemas.microsoft.com/office/powerpoint/2010/main" val="6649734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60041E-1BE8-419F-B970-A3582BA76290}"/>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C77FC544-91D1-4D0E-901E-4C8358F813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7494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85DF4-AD13-430E-9925-FDFFC21B1273}"/>
              </a:ext>
            </a:extLst>
          </p:cNvPr>
          <p:cNvSpPr>
            <a:spLocks noGrp="1"/>
          </p:cNvSpPr>
          <p:nvPr>
            <p:ph type="title"/>
          </p:nvPr>
        </p:nvSpPr>
        <p:spPr/>
        <p:txBody>
          <a:bodyPr/>
          <a:lstStyle/>
          <a:p>
            <a:r>
              <a:rPr lang="en-US"/>
              <a:t>Fanwachstum | Winzer</a:t>
            </a:r>
          </a:p>
        </p:txBody>
      </p:sp>
      <p:graphicFrame>
        <p:nvGraphicFramePr>
          <p:cNvPr id="6" name="Chart Placeholder 5">
            <a:extLst>
              <a:ext uri="{FF2B5EF4-FFF2-40B4-BE49-F238E27FC236}">
                <a16:creationId xmlns:a16="http://schemas.microsoft.com/office/drawing/2014/main" id="{0805C2EC-CD2E-4A7C-AA9F-1F336DC672F9}"/>
              </a:ext>
            </a:extLst>
          </p:cNvPr>
          <p:cNvGraphicFramePr>
            <a:graphicFrameLocks noGrp="1"/>
          </p:cNvGraphicFramePr>
          <p:nvPr>
            <p:ph type="chart" sz="quarter" idx="13"/>
            <p:extLst>
              <p:ext uri="{D42A27DB-BD31-4B8C-83A1-F6EECF244321}">
                <p14:modId xmlns:p14="http://schemas.microsoft.com/office/powerpoint/2010/main" val="16726130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B3508F-955F-4E04-B9D3-11D31803E350}"/>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503AAEAA-C1DF-48AE-BE78-004670A289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1260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3CFA8-1121-4273-BACC-325BDA41FE0E}"/>
              </a:ext>
            </a:extLst>
          </p:cNvPr>
          <p:cNvSpPr>
            <a:spLocks noGrp="1"/>
          </p:cNvSpPr>
          <p:nvPr>
            <p:ph type="title"/>
          </p:nvPr>
        </p:nvSpPr>
        <p:spPr/>
        <p:txBody>
          <a:bodyPr/>
          <a:lstStyle/>
          <a:p>
            <a:r>
              <a:rPr lang="en-US"/>
              <a:t>Verlorene Fans | Winzer</a:t>
            </a:r>
          </a:p>
        </p:txBody>
      </p:sp>
      <p:graphicFrame>
        <p:nvGraphicFramePr>
          <p:cNvPr id="6" name="Chart Placeholder 5">
            <a:extLst>
              <a:ext uri="{FF2B5EF4-FFF2-40B4-BE49-F238E27FC236}">
                <a16:creationId xmlns:a16="http://schemas.microsoft.com/office/drawing/2014/main" id="{5A804F8B-6ACA-4573-84AA-CABE64249ABD}"/>
              </a:ext>
            </a:extLst>
          </p:cNvPr>
          <p:cNvGraphicFramePr>
            <a:graphicFrameLocks noGrp="1"/>
          </p:cNvGraphicFramePr>
          <p:nvPr>
            <p:ph type="chart" sz="quarter" idx="13"/>
            <p:extLst>
              <p:ext uri="{D42A27DB-BD31-4B8C-83A1-F6EECF244321}">
                <p14:modId xmlns:p14="http://schemas.microsoft.com/office/powerpoint/2010/main" val="3418368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DA5D6F-D2DE-4CA7-B1FF-A82E2F353583}"/>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FCFE8FEC-C0F2-4209-8CF6-E4E36C7772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6841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A39D7-0815-4798-BD1A-53560850EA92}"/>
              </a:ext>
            </a:extLst>
          </p:cNvPr>
          <p:cNvSpPr>
            <a:spLocks noGrp="1"/>
          </p:cNvSpPr>
          <p:nvPr>
            <p:ph type="title"/>
          </p:nvPr>
        </p:nvSpPr>
        <p:spPr/>
        <p:txBody>
          <a:bodyPr/>
          <a:lstStyle/>
          <a:p>
            <a:r>
              <a:rPr lang="de-DE"/>
              <a:t>Eigene Beiträge (Postings) | Winzer - 1 of 3</a:t>
            </a:r>
            <a:endParaRPr lang="en-US"/>
          </a:p>
        </p:txBody>
      </p:sp>
      <p:graphicFrame>
        <p:nvGraphicFramePr>
          <p:cNvPr id="5" name="Table Placeholder 4">
            <a:extLst>
              <a:ext uri="{FF2B5EF4-FFF2-40B4-BE49-F238E27FC236}">
                <a16:creationId xmlns:a16="http://schemas.microsoft.com/office/drawing/2014/main" id="{D924A03F-0972-451A-836A-059F1DDFEE32}"/>
              </a:ext>
            </a:extLst>
          </p:cNvPr>
          <p:cNvGraphicFramePr>
            <a:graphicFrameLocks noGrp="1"/>
          </p:cNvGraphicFramePr>
          <p:nvPr>
            <p:ph type="tbl" sz="quarter" idx="13"/>
            <p:extLst>
              <p:ext uri="{D42A27DB-BD31-4B8C-83A1-F6EECF244321}">
                <p14:modId xmlns:p14="http://schemas.microsoft.com/office/powerpoint/2010/main" val="2000646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62856984"/>
                    </a:ext>
                  </a:extLst>
                </a:gridCol>
                <a:gridCol w="658368">
                  <a:extLst>
                    <a:ext uri="{9D8B030D-6E8A-4147-A177-3AD203B41FA5}">
                      <a16:colId xmlns:a16="http://schemas.microsoft.com/office/drawing/2014/main" val="2968390531"/>
                    </a:ext>
                  </a:extLst>
                </a:gridCol>
                <a:gridCol w="658368">
                  <a:extLst>
                    <a:ext uri="{9D8B030D-6E8A-4147-A177-3AD203B41FA5}">
                      <a16:colId xmlns:a16="http://schemas.microsoft.com/office/drawing/2014/main" val="136753358"/>
                    </a:ext>
                  </a:extLst>
                </a:gridCol>
                <a:gridCol w="658368">
                  <a:extLst>
                    <a:ext uri="{9D8B030D-6E8A-4147-A177-3AD203B41FA5}">
                      <a16:colId xmlns:a16="http://schemas.microsoft.com/office/drawing/2014/main" val="3472771596"/>
                    </a:ext>
                  </a:extLst>
                </a:gridCol>
                <a:gridCol w="658368">
                  <a:extLst>
                    <a:ext uri="{9D8B030D-6E8A-4147-A177-3AD203B41FA5}">
                      <a16:colId xmlns:a16="http://schemas.microsoft.com/office/drawing/2014/main" val="2069216730"/>
                    </a:ext>
                  </a:extLst>
                </a:gridCol>
                <a:gridCol w="658368">
                  <a:extLst>
                    <a:ext uri="{9D8B030D-6E8A-4147-A177-3AD203B41FA5}">
                      <a16:colId xmlns:a16="http://schemas.microsoft.com/office/drawing/2014/main" val="1494169345"/>
                    </a:ext>
                  </a:extLst>
                </a:gridCol>
                <a:gridCol w="658368">
                  <a:extLst>
                    <a:ext uri="{9D8B030D-6E8A-4147-A177-3AD203B41FA5}">
                      <a16:colId xmlns:a16="http://schemas.microsoft.com/office/drawing/2014/main" val="117656491"/>
                    </a:ext>
                  </a:extLst>
                </a:gridCol>
                <a:gridCol w="658368">
                  <a:extLst>
                    <a:ext uri="{9D8B030D-6E8A-4147-A177-3AD203B41FA5}">
                      <a16:colId xmlns:a16="http://schemas.microsoft.com/office/drawing/2014/main" val="2010288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8795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- 2018-07-31 18:30:01 </a:t>
                      </a:r>
                      <a:r>
                        <a:rPr kumimoji="0" lang="de-DE" sz="1000" b="0" i="0" u="none" strike="noStrike" kern="1200" cap="none" spc="0" normalizeH="0" baseline="0" noProof="0">
                          <a:ln>
                            <a:noFill/>
                          </a:ln>
                          <a:solidFill>
                            <a:prstClr val="black"/>
                          </a:solidFill>
                          <a:effectLst/>
                          <a:uLnTx/>
                          <a:uFillTx/>
                          <a:latin typeface="+mn-lt"/>
                          <a:ea typeface="+mn-ea"/>
                          <a:cs typeface="+mn-cs"/>
                        </a:rPr>
                        <a:t> 
 Gipfelwanderungen im Salzkammergut ⛰️
Zwischen den Salzkammergutseen lässt es sich vortrefflich Wandern. Die Berge ringsum sind bewaldet, grün und eignen sich für kurze oder längere Touren in die Natur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9048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- 2018-07-31 15:44:57 </a:t>
                      </a:r>
                      <a:r>
                        <a:rPr kumimoji="0" lang="de-DE" sz="1000" b="0" i="0" u="none" strike="noStrike" kern="1200" cap="none" spc="0" normalizeH="0" baseline="0" noProof="0">
                          <a:ln>
                            <a:noFill/>
                          </a:ln>
                          <a:solidFill>
                            <a:prstClr val="black"/>
                          </a:solidFill>
                          <a:effectLst/>
                          <a:uLnTx/>
                          <a:uFillTx/>
                          <a:latin typeface="+mn-lt"/>
                          <a:ea typeface="+mn-ea"/>
                          <a:cs typeface="+mn-cs"/>
                        </a:rPr>
                        <a:t> 
 Sommer, Sonne, heiße Temperaturen!
Da haben wir genau das Richtige für euch - Cocktails in unserem Garten.
Kommt vorbei!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86817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- 2018-07-29 21:04:31 </a:t>
                      </a:r>
                      <a:r>
                        <a:rPr kumimoji="0" lang="de-DE" sz="1000" b="0" i="0" u="none" strike="noStrike" kern="1200" cap="none" spc="0" normalizeH="0" baseline="0" noProof="0">
                          <a:ln>
                            <a:noFill/>
                          </a:ln>
                          <a:solidFill>
                            <a:prstClr val="black"/>
                          </a:solidFill>
                          <a:effectLst/>
                          <a:uLnTx/>
                          <a:uFillTx/>
                          <a:latin typeface="+mn-lt"/>
                          <a:ea typeface="+mn-ea"/>
                          <a:cs typeface="+mn-cs"/>
                        </a:rPr>
                        <a:t> 
 Ein herrlicher Sommertag geht zu 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0459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Mark's New York Bar - 2018-07-28 18:08:23 </a:t>
                      </a:r>
                      <a:r>
                        <a:rPr kumimoji="0" lang="de-DE" sz="1000" b="0" i="0" u="none" strike="noStrike" kern="1200" cap="none" spc="0" normalizeH="0" baseline="0" noProof="0">
                          <a:ln>
                            <a:noFill/>
                          </a:ln>
                          <a:solidFill>
                            <a:prstClr val="black"/>
                          </a:solidFill>
                          <a:effectLst/>
                          <a:uLnTx/>
                          <a:uFillTx/>
                          <a:latin typeface="+mn-lt"/>
                          <a:ea typeface="+mn-ea"/>
                          <a:cs typeface="+mn-cs"/>
                        </a:rPr>
                        <a:t> 
 Welcher Cocktail schmeckt euch an so heißen Tagen am besten?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8387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 Hotel Winzer Wellness und Kuscheln - 2018-07-28 18:00:28 </a:t>
                      </a:r>
                      <a:r>
                        <a:rPr kumimoji="0" lang="en-US" sz="1000" b="0" i="0" u="none" strike="noStrike" kern="1200" cap="none" spc="0" normalizeH="0" baseline="0" noProof="0">
                          <a:ln>
                            <a:noFill/>
                          </a:ln>
                          <a:solidFill>
                            <a:prstClr val="black"/>
                          </a:solidFill>
                          <a:effectLst/>
                          <a:uLnTx/>
                          <a:uFillTx/>
                          <a:latin typeface="+mn-lt"/>
                          <a:ea typeface="+mn-ea"/>
                          <a:cs typeface="+mn-cs"/>
                        </a:rPr>
                        <a:t> 
 Hmmm...einfach köstlich, was unsere Küchencrew gezaubert hat! 
Räucherforellenfilet mit roten Rüben und Wasabicreme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8552215"/>
                  </a:ext>
                </a:extLst>
              </a:tr>
            </a:tbl>
          </a:graphicData>
        </a:graphic>
      </p:graphicFrame>
      <p:sp>
        <p:nvSpPr>
          <p:cNvPr id="4" name="Text Placeholder 3">
            <a:extLst>
              <a:ext uri="{FF2B5EF4-FFF2-40B4-BE49-F238E27FC236}">
                <a16:creationId xmlns:a16="http://schemas.microsoft.com/office/drawing/2014/main" id="{08139805-6120-4601-9D18-32623D0A6C2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478307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BDE9F-1834-401E-8C5F-B0DE3B5192A7}"/>
              </a:ext>
            </a:extLst>
          </p:cNvPr>
          <p:cNvSpPr>
            <a:spLocks noGrp="1"/>
          </p:cNvSpPr>
          <p:nvPr>
            <p:ph type="title"/>
          </p:nvPr>
        </p:nvSpPr>
        <p:spPr/>
        <p:txBody>
          <a:bodyPr/>
          <a:lstStyle/>
          <a:p>
            <a:r>
              <a:rPr lang="de-DE"/>
              <a:t>Eigene Beiträge (Postings) | Winzer - 2 of 3</a:t>
            </a:r>
            <a:endParaRPr lang="en-US"/>
          </a:p>
        </p:txBody>
      </p:sp>
      <p:graphicFrame>
        <p:nvGraphicFramePr>
          <p:cNvPr id="5" name="Table Placeholder 4">
            <a:extLst>
              <a:ext uri="{FF2B5EF4-FFF2-40B4-BE49-F238E27FC236}">
                <a16:creationId xmlns:a16="http://schemas.microsoft.com/office/drawing/2014/main" id="{F90FD6E1-7DD4-4DA1-81FE-61875683D155}"/>
              </a:ext>
            </a:extLst>
          </p:cNvPr>
          <p:cNvGraphicFramePr>
            <a:graphicFrameLocks noGrp="1"/>
          </p:cNvGraphicFramePr>
          <p:nvPr>
            <p:ph type="tbl" sz="quarter" idx="13"/>
            <p:extLst>
              <p:ext uri="{D42A27DB-BD31-4B8C-83A1-F6EECF244321}">
                <p14:modId xmlns:p14="http://schemas.microsoft.com/office/powerpoint/2010/main" val="1606182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27200737"/>
                    </a:ext>
                  </a:extLst>
                </a:gridCol>
                <a:gridCol w="658368">
                  <a:extLst>
                    <a:ext uri="{9D8B030D-6E8A-4147-A177-3AD203B41FA5}">
                      <a16:colId xmlns:a16="http://schemas.microsoft.com/office/drawing/2014/main" val="828004059"/>
                    </a:ext>
                  </a:extLst>
                </a:gridCol>
                <a:gridCol w="658368">
                  <a:extLst>
                    <a:ext uri="{9D8B030D-6E8A-4147-A177-3AD203B41FA5}">
                      <a16:colId xmlns:a16="http://schemas.microsoft.com/office/drawing/2014/main" val="2157620171"/>
                    </a:ext>
                  </a:extLst>
                </a:gridCol>
                <a:gridCol w="658368">
                  <a:extLst>
                    <a:ext uri="{9D8B030D-6E8A-4147-A177-3AD203B41FA5}">
                      <a16:colId xmlns:a16="http://schemas.microsoft.com/office/drawing/2014/main" val="542969472"/>
                    </a:ext>
                  </a:extLst>
                </a:gridCol>
                <a:gridCol w="658368">
                  <a:extLst>
                    <a:ext uri="{9D8B030D-6E8A-4147-A177-3AD203B41FA5}">
                      <a16:colId xmlns:a16="http://schemas.microsoft.com/office/drawing/2014/main" val="921032080"/>
                    </a:ext>
                  </a:extLst>
                </a:gridCol>
                <a:gridCol w="658368">
                  <a:extLst>
                    <a:ext uri="{9D8B030D-6E8A-4147-A177-3AD203B41FA5}">
                      <a16:colId xmlns:a16="http://schemas.microsoft.com/office/drawing/2014/main" val="3316790534"/>
                    </a:ext>
                  </a:extLst>
                </a:gridCol>
                <a:gridCol w="658368">
                  <a:extLst>
                    <a:ext uri="{9D8B030D-6E8A-4147-A177-3AD203B41FA5}">
                      <a16:colId xmlns:a16="http://schemas.microsoft.com/office/drawing/2014/main" val="2124558661"/>
                    </a:ext>
                  </a:extLst>
                </a:gridCol>
                <a:gridCol w="658368">
                  <a:extLst>
                    <a:ext uri="{9D8B030D-6E8A-4147-A177-3AD203B41FA5}">
                      <a16:colId xmlns:a16="http://schemas.microsoft.com/office/drawing/2014/main" val="2926658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9501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- 2018-07-24 18:30:01 </a:t>
                      </a:r>
                      <a:r>
                        <a:rPr kumimoji="0" lang="de-DE" sz="1000" b="0" i="0" u="none" strike="noStrike" kern="1200" cap="none" spc="0" normalizeH="0" baseline="0" noProof="0">
                          <a:ln>
                            <a:noFill/>
                          </a:ln>
                          <a:solidFill>
                            <a:prstClr val="black"/>
                          </a:solidFill>
                          <a:effectLst/>
                          <a:uLnTx/>
                          <a:uFillTx/>
                          <a:latin typeface="+mn-lt"/>
                          <a:ea typeface="+mn-ea"/>
                          <a:cs typeface="+mn-cs"/>
                        </a:rPr>
                        <a:t> 
 Ausflugsziel Bad Ischl 👑
Bad Ischl ist das städtische Herz des Salzkammergutes. Einst war es eines der berühmtesten Kulturzentren Europas.
Heute kann man die Werke dieser Zeit noch immer bestaunen. Wir haben einen Blick gewagt...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4968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- 2018-07-19 19:51:49 </a:t>
                      </a:r>
                      <a:r>
                        <a:rPr kumimoji="0" lang="de-DE" sz="1000" b="0" i="0" u="none" strike="noStrike" kern="1200" cap="none" spc="0" normalizeH="0" baseline="0" noProof="0">
                          <a:ln>
                            <a:noFill/>
                          </a:ln>
                          <a:solidFill>
                            <a:prstClr val="black"/>
                          </a:solidFill>
                          <a:effectLst/>
                          <a:uLnTx/>
                          <a:uFillTx/>
                          <a:latin typeface="+mn-lt"/>
                          <a:ea typeface="+mn-ea"/>
                          <a:cs typeface="+mn-cs"/>
                        </a:rPr>
                        <a:t> 
 🔥 Morgen geht's los! 🔥
Heute haben wir zum Feierabend schon mal den neuen Pool eingeweiht.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26305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- 2018-07-17 18:30:00 </a:t>
                      </a:r>
                      <a:r>
                        <a:rPr kumimoji="0" lang="de-DE" sz="1000" b="0" i="0" u="none" strike="noStrike" kern="1200" cap="none" spc="0" normalizeH="0" baseline="0" noProof="0">
                          <a:ln>
                            <a:noFill/>
                          </a:ln>
                          <a:solidFill>
                            <a:prstClr val="black"/>
                          </a:solidFill>
                          <a:effectLst/>
                          <a:uLnTx/>
                          <a:uFillTx/>
                          <a:latin typeface="+mn-lt"/>
                          <a:ea typeface="+mn-ea"/>
                          <a:cs typeface="+mn-cs"/>
                        </a:rPr>
                        <a:t> 
 🎒 Wandern im Attergau 🎒
Rund um St. Georgen im Attergau gibt es jede Menge Kulturlandschaft, intakte Natur und herrliche Aussichtspunkte. Ein perfektes Wandergebiet. Wir haben für Sie die schönsten Wanderwege in unserer Region herausgesucht...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93671337"/>
                  </a:ext>
                </a:extLst>
              </a:tr>
            </a:tbl>
          </a:graphicData>
        </a:graphic>
      </p:graphicFrame>
      <p:sp>
        <p:nvSpPr>
          <p:cNvPr id="4" name="Text Placeholder 3">
            <a:extLst>
              <a:ext uri="{FF2B5EF4-FFF2-40B4-BE49-F238E27FC236}">
                <a16:creationId xmlns:a16="http://schemas.microsoft.com/office/drawing/2014/main" id="{F7191F45-8C0A-458A-84E9-0766FA3CA14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720412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C6C78-31AA-407F-876D-4C7B684BB30A}"/>
              </a:ext>
            </a:extLst>
          </p:cNvPr>
          <p:cNvSpPr>
            <a:spLocks noGrp="1"/>
          </p:cNvSpPr>
          <p:nvPr>
            <p:ph type="title"/>
          </p:nvPr>
        </p:nvSpPr>
        <p:spPr/>
        <p:txBody>
          <a:bodyPr/>
          <a:lstStyle/>
          <a:p>
            <a:r>
              <a:rPr lang="de-DE"/>
              <a:t>Eigene Beiträge (Postings) | Winzer - 3 of 3</a:t>
            </a:r>
            <a:endParaRPr lang="en-US"/>
          </a:p>
        </p:txBody>
      </p:sp>
      <p:graphicFrame>
        <p:nvGraphicFramePr>
          <p:cNvPr id="5" name="Table Placeholder 4">
            <a:extLst>
              <a:ext uri="{FF2B5EF4-FFF2-40B4-BE49-F238E27FC236}">
                <a16:creationId xmlns:a16="http://schemas.microsoft.com/office/drawing/2014/main" id="{115278B9-2F99-4337-A1E0-C0E528BD3A62}"/>
              </a:ext>
            </a:extLst>
          </p:cNvPr>
          <p:cNvGraphicFramePr>
            <a:graphicFrameLocks noGrp="1"/>
          </p:cNvGraphicFramePr>
          <p:nvPr>
            <p:ph type="tbl" sz="quarter" idx="13"/>
            <p:extLst>
              <p:ext uri="{D42A27DB-BD31-4B8C-83A1-F6EECF244321}">
                <p14:modId xmlns:p14="http://schemas.microsoft.com/office/powerpoint/2010/main" val="532979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77973161"/>
                    </a:ext>
                  </a:extLst>
                </a:gridCol>
                <a:gridCol w="658368">
                  <a:extLst>
                    <a:ext uri="{9D8B030D-6E8A-4147-A177-3AD203B41FA5}">
                      <a16:colId xmlns:a16="http://schemas.microsoft.com/office/drawing/2014/main" val="2129522144"/>
                    </a:ext>
                  </a:extLst>
                </a:gridCol>
                <a:gridCol w="658368">
                  <a:extLst>
                    <a:ext uri="{9D8B030D-6E8A-4147-A177-3AD203B41FA5}">
                      <a16:colId xmlns:a16="http://schemas.microsoft.com/office/drawing/2014/main" val="3499526981"/>
                    </a:ext>
                  </a:extLst>
                </a:gridCol>
                <a:gridCol w="658368">
                  <a:extLst>
                    <a:ext uri="{9D8B030D-6E8A-4147-A177-3AD203B41FA5}">
                      <a16:colId xmlns:a16="http://schemas.microsoft.com/office/drawing/2014/main" val="3798592899"/>
                    </a:ext>
                  </a:extLst>
                </a:gridCol>
                <a:gridCol w="658368">
                  <a:extLst>
                    <a:ext uri="{9D8B030D-6E8A-4147-A177-3AD203B41FA5}">
                      <a16:colId xmlns:a16="http://schemas.microsoft.com/office/drawing/2014/main" val="1840235245"/>
                    </a:ext>
                  </a:extLst>
                </a:gridCol>
                <a:gridCol w="658368">
                  <a:extLst>
                    <a:ext uri="{9D8B030D-6E8A-4147-A177-3AD203B41FA5}">
                      <a16:colId xmlns:a16="http://schemas.microsoft.com/office/drawing/2014/main" val="958565265"/>
                    </a:ext>
                  </a:extLst>
                </a:gridCol>
                <a:gridCol w="658368">
                  <a:extLst>
                    <a:ext uri="{9D8B030D-6E8A-4147-A177-3AD203B41FA5}">
                      <a16:colId xmlns:a16="http://schemas.microsoft.com/office/drawing/2014/main" val="2921806566"/>
                    </a:ext>
                  </a:extLst>
                </a:gridCol>
                <a:gridCol w="658368">
                  <a:extLst>
                    <a:ext uri="{9D8B030D-6E8A-4147-A177-3AD203B41FA5}">
                      <a16:colId xmlns:a16="http://schemas.microsoft.com/office/drawing/2014/main" val="2576738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1042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- 2018-07-10 18:30:00 </a:t>
                      </a:r>
                      <a:r>
                        <a:rPr kumimoji="0" lang="de-DE" sz="1000" b="0" i="0" u="none" strike="noStrike" kern="1200" cap="none" spc="0" normalizeH="0" baseline="0" noProof="0">
                          <a:ln>
                            <a:noFill/>
                          </a:ln>
                          <a:solidFill>
                            <a:prstClr val="black"/>
                          </a:solidFill>
                          <a:effectLst/>
                          <a:uLnTx/>
                          <a:uFillTx/>
                          <a:latin typeface="+mn-lt"/>
                          <a:ea typeface="+mn-ea"/>
                          <a:cs typeface="+mn-cs"/>
                        </a:rPr>
                        <a:t> 
 🌲 Was macht die Zirbe so einzigartig?
Ein Baum dem man fast magische Eigenschaften zuschreibt? Die Wissenschaft hat einiges herausgefunden und gibt den Zirbenfans in vielen Dingen recht. Wir haben uns die Zirbe etwas genauer angesehen...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9006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- 2018-07-03 18:30:00 </a:t>
                      </a:r>
                      <a:r>
                        <a:rPr kumimoji="0" lang="de-DE" sz="1000" b="0" i="0" u="none" strike="noStrike" kern="1200" cap="none" spc="0" normalizeH="0" baseline="0" noProof="0">
                          <a:ln>
                            <a:noFill/>
                          </a:ln>
                          <a:solidFill>
                            <a:prstClr val="black"/>
                          </a:solidFill>
                          <a:effectLst/>
                          <a:uLnTx/>
                          <a:uFillTx/>
                          <a:latin typeface="+mn-lt"/>
                          <a:ea typeface="+mn-ea"/>
                          <a:cs typeface="+mn-cs"/>
                        </a:rPr>
                        <a:t> 
 Auftanken im Hotel Winzer :-)
Bei uns im Hotel Winzer am Attersee tankt man nicht nur die eigenen Energien auf, sondern auch die von E-Autos!
Das macht unter anderem auch unsere neue Tesla-Ladestation - ein sogenannter Destination-Charger - möglich...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3185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Mark's New York Bar - 2018-07-03 13:15:49 </a:t>
                      </a:r>
                      <a:r>
                        <a:rPr kumimoji="0" lang="de-DE" sz="1000" b="0" i="0" u="none" strike="noStrike" kern="1200" cap="none" spc="0" normalizeH="0" baseline="0" noProof="0">
                          <a:ln>
                            <a:noFill/>
                          </a:ln>
                          <a:solidFill>
                            <a:prstClr val="black"/>
                          </a:solidFill>
                          <a:effectLst/>
                          <a:uLnTx/>
                          <a:uFillTx/>
                          <a:latin typeface="+mn-lt"/>
                          <a:ea typeface="+mn-ea"/>
                          <a:cs typeface="+mn-cs"/>
                        </a:rPr>
                        <a:t> 
 Da wir gerade umbauen... Diesmal nicht in der Bar! gibts zwei drei Eindrücke für euch wie es gerade bei uns aussieht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8459317"/>
                  </a:ext>
                </a:extLst>
              </a:tr>
            </a:tbl>
          </a:graphicData>
        </a:graphic>
      </p:graphicFrame>
      <p:sp>
        <p:nvSpPr>
          <p:cNvPr id="4" name="Text Placeholder 3">
            <a:extLst>
              <a:ext uri="{FF2B5EF4-FFF2-40B4-BE49-F238E27FC236}">
                <a16:creationId xmlns:a16="http://schemas.microsoft.com/office/drawing/2014/main" id="{8A51B436-BF11-49C8-B6A1-530F898DD20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281595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CFF12-9027-49B7-B42C-12CF79A7D61F}"/>
              </a:ext>
            </a:extLst>
          </p:cNvPr>
          <p:cNvSpPr>
            <a:spLocks noGrp="1"/>
          </p:cNvSpPr>
          <p:nvPr>
            <p:ph type="title"/>
          </p:nvPr>
        </p:nvSpPr>
        <p:spPr/>
        <p:txBody>
          <a:bodyPr/>
          <a:lstStyle/>
          <a:p>
            <a:r>
              <a:rPr lang="de-DE"/>
              <a:t>Eigene Beiträge (Postings) + Reactions | Winzer - 1 of 4</a:t>
            </a:r>
            <a:endParaRPr lang="en-US"/>
          </a:p>
        </p:txBody>
      </p:sp>
      <p:graphicFrame>
        <p:nvGraphicFramePr>
          <p:cNvPr id="5" name="Table Placeholder 4">
            <a:extLst>
              <a:ext uri="{FF2B5EF4-FFF2-40B4-BE49-F238E27FC236}">
                <a16:creationId xmlns:a16="http://schemas.microsoft.com/office/drawing/2014/main" id="{FD83EBA1-6F73-49D8-A9CD-946A7F49083A}"/>
              </a:ext>
            </a:extLst>
          </p:cNvPr>
          <p:cNvGraphicFramePr>
            <a:graphicFrameLocks noGrp="1"/>
          </p:cNvGraphicFramePr>
          <p:nvPr>
            <p:ph type="tbl" sz="quarter" idx="13"/>
            <p:extLst>
              <p:ext uri="{D42A27DB-BD31-4B8C-83A1-F6EECF244321}">
                <p14:modId xmlns:p14="http://schemas.microsoft.com/office/powerpoint/2010/main" val="915669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00085628"/>
                    </a:ext>
                  </a:extLst>
                </a:gridCol>
                <a:gridCol w="822960">
                  <a:extLst>
                    <a:ext uri="{9D8B030D-6E8A-4147-A177-3AD203B41FA5}">
                      <a16:colId xmlns:a16="http://schemas.microsoft.com/office/drawing/2014/main" val="2902188236"/>
                    </a:ext>
                  </a:extLst>
                </a:gridCol>
                <a:gridCol w="822960">
                  <a:extLst>
                    <a:ext uri="{9D8B030D-6E8A-4147-A177-3AD203B41FA5}">
                      <a16:colId xmlns:a16="http://schemas.microsoft.com/office/drawing/2014/main" val="2645230230"/>
                    </a:ext>
                  </a:extLst>
                </a:gridCol>
                <a:gridCol w="822960">
                  <a:extLst>
                    <a:ext uri="{9D8B030D-6E8A-4147-A177-3AD203B41FA5}">
                      <a16:colId xmlns:a16="http://schemas.microsoft.com/office/drawing/2014/main" val="628237185"/>
                    </a:ext>
                  </a:extLst>
                </a:gridCol>
                <a:gridCol w="822960">
                  <a:extLst>
                    <a:ext uri="{9D8B030D-6E8A-4147-A177-3AD203B41FA5}">
                      <a16:colId xmlns:a16="http://schemas.microsoft.com/office/drawing/2014/main" val="4185339530"/>
                    </a:ext>
                  </a:extLst>
                </a:gridCol>
                <a:gridCol w="822960">
                  <a:extLst>
                    <a:ext uri="{9D8B030D-6E8A-4147-A177-3AD203B41FA5}">
                      <a16:colId xmlns:a16="http://schemas.microsoft.com/office/drawing/2014/main" val="692029433"/>
                    </a:ext>
                  </a:extLst>
                </a:gridCol>
                <a:gridCol w="822960">
                  <a:extLst>
                    <a:ext uri="{9D8B030D-6E8A-4147-A177-3AD203B41FA5}">
                      <a16:colId xmlns:a16="http://schemas.microsoft.com/office/drawing/2014/main" val="3737060810"/>
                    </a:ext>
                  </a:extLst>
                </a:gridCol>
                <a:gridCol w="822960">
                  <a:extLst>
                    <a:ext uri="{9D8B030D-6E8A-4147-A177-3AD203B41FA5}">
                      <a16:colId xmlns:a16="http://schemas.microsoft.com/office/drawing/2014/main" val="3383765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67491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- 2018-07-31 18:30:01 </a:t>
                      </a:r>
                      <a:r>
                        <a:rPr kumimoji="0" lang="de-DE" sz="1000" b="0" i="0" u="none" strike="noStrike" kern="1200" cap="none" spc="0" normalizeH="0" baseline="0" noProof="0">
                          <a:ln>
                            <a:noFill/>
                          </a:ln>
                          <a:solidFill>
                            <a:prstClr val="black"/>
                          </a:solidFill>
                          <a:effectLst/>
                          <a:uLnTx/>
                          <a:uFillTx/>
                          <a:latin typeface="+mn-lt"/>
                          <a:ea typeface="+mn-ea"/>
                          <a:cs typeface="+mn-cs"/>
                        </a:rPr>
                        <a:t> 
 Gipfelwanderungen im Salzkammergut ⛰️
Zwischen den Salzkammergutseen lässt es sich vortrefflich Wandern. Die Berge ringsum sind bewaldet, grün und eignen sich für kurze oder längere Touren in die Natur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57960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- 2018-07-31 15:44:57 </a:t>
                      </a:r>
                      <a:r>
                        <a:rPr kumimoji="0" lang="de-DE" sz="1000" b="0" i="0" u="none" strike="noStrike" kern="1200" cap="none" spc="0" normalizeH="0" baseline="0" noProof="0">
                          <a:ln>
                            <a:noFill/>
                          </a:ln>
                          <a:solidFill>
                            <a:prstClr val="black"/>
                          </a:solidFill>
                          <a:effectLst/>
                          <a:uLnTx/>
                          <a:uFillTx/>
                          <a:latin typeface="+mn-lt"/>
                          <a:ea typeface="+mn-ea"/>
                          <a:cs typeface="+mn-cs"/>
                        </a:rPr>
                        <a:t> 
 Sommer, Sonne, heiße Temperaturen!
Da haben wir genau das Richtige für euch - Cocktails in unserem Garten.
Kommt vorbei!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37124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- 2018-07-29 21:04:31 </a:t>
                      </a:r>
                      <a:r>
                        <a:rPr kumimoji="0" lang="de-DE" sz="1000" b="0" i="0" u="none" strike="noStrike" kern="1200" cap="none" spc="0" normalizeH="0" baseline="0" noProof="0">
                          <a:ln>
                            <a:noFill/>
                          </a:ln>
                          <a:solidFill>
                            <a:prstClr val="black"/>
                          </a:solidFill>
                          <a:effectLst/>
                          <a:uLnTx/>
                          <a:uFillTx/>
                          <a:latin typeface="+mn-lt"/>
                          <a:ea typeface="+mn-ea"/>
                          <a:cs typeface="+mn-cs"/>
                        </a:rPr>
                        <a:t> 
 Ein herrlicher Sommertag geht zu 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15539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Mark's New York Bar - 2018-07-28 18:08:23 </a:t>
                      </a:r>
                      <a:r>
                        <a:rPr kumimoji="0" lang="de-DE" sz="1000" b="0" i="0" u="none" strike="noStrike" kern="1200" cap="none" spc="0" normalizeH="0" baseline="0" noProof="0">
                          <a:ln>
                            <a:noFill/>
                          </a:ln>
                          <a:solidFill>
                            <a:prstClr val="black"/>
                          </a:solidFill>
                          <a:effectLst/>
                          <a:uLnTx/>
                          <a:uFillTx/>
                          <a:latin typeface="+mn-lt"/>
                          <a:ea typeface="+mn-ea"/>
                          <a:cs typeface="+mn-cs"/>
                        </a:rPr>
                        <a:t> 
 Welcher Cocktail schmeckt euch an so heißen Tagen am besten?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63668181"/>
                  </a:ext>
                </a:extLst>
              </a:tr>
            </a:tbl>
          </a:graphicData>
        </a:graphic>
      </p:graphicFrame>
      <p:sp>
        <p:nvSpPr>
          <p:cNvPr id="4" name="Text Placeholder 3">
            <a:extLst>
              <a:ext uri="{FF2B5EF4-FFF2-40B4-BE49-F238E27FC236}">
                <a16:creationId xmlns:a16="http://schemas.microsoft.com/office/drawing/2014/main" id="{E144969F-532C-4110-A699-D120E8666A7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93550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2FC0B-C8AD-45D7-9AB1-F418500D3E93}"/>
              </a:ext>
            </a:extLst>
          </p:cNvPr>
          <p:cNvSpPr>
            <a:spLocks noGrp="1"/>
          </p:cNvSpPr>
          <p:nvPr>
            <p:ph type="title"/>
          </p:nvPr>
        </p:nvSpPr>
        <p:spPr/>
        <p:txBody>
          <a:bodyPr/>
          <a:lstStyle/>
          <a:p>
            <a:r>
              <a:rPr lang="de-DE"/>
              <a:t>Eigene Beiträge (Postings) + Reactions | Winzer - 2 of 4</a:t>
            </a:r>
            <a:endParaRPr lang="en-US"/>
          </a:p>
        </p:txBody>
      </p:sp>
      <p:graphicFrame>
        <p:nvGraphicFramePr>
          <p:cNvPr id="5" name="Table Placeholder 4">
            <a:extLst>
              <a:ext uri="{FF2B5EF4-FFF2-40B4-BE49-F238E27FC236}">
                <a16:creationId xmlns:a16="http://schemas.microsoft.com/office/drawing/2014/main" id="{BB431B9A-3BD9-4B1F-9BAF-F95D2C57DF70}"/>
              </a:ext>
            </a:extLst>
          </p:cNvPr>
          <p:cNvGraphicFramePr>
            <a:graphicFrameLocks noGrp="1"/>
          </p:cNvGraphicFramePr>
          <p:nvPr>
            <p:ph type="tbl" sz="quarter" idx="13"/>
            <p:extLst>
              <p:ext uri="{D42A27DB-BD31-4B8C-83A1-F6EECF244321}">
                <p14:modId xmlns:p14="http://schemas.microsoft.com/office/powerpoint/2010/main" val="2185664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24853512"/>
                    </a:ext>
                  </a:extLst>
                </a:gridCol>
                <a:gridCol w="822960">
                  <a:extLst>
                    <a:ext uri="{9D8B030D-6E8A-4147-A177-3AD203B41FA5}">
                      <a16:colId xmlns:a16="http://schemas.microsoft.com/office/drawing/2014/main" val="538478481"/>
                    </a:ext>
                  </a:extLst>
                </a:gridCol>
                <a:gridCol w="822960">
                  <a:extLst>
                    <a:ext uri="{9D8B030D-6E8A-4147-A177-3AD203B41FA5}">
                      <a16:colId xmlns:a16="http://schemas.microsoft.com/office/drawing/2014/main" val="1141057191"/>
                    </a:ext>
                  </a:extLst>
                </a:gridCol>
                <a:gridCol w="822960">
                  <a:extLst>
                    <a:ext uri="{9D8B030D-6E8A-4147-A177-3AD203B41FA5}">
                      <a16:colId xmlns:a16="http://schemas.microsoft.com/office/drawing/2014/main" val="1836288316"/>
                    </a:ext>
                  </a:extLst>
                </a:gridCol>
                <a:gridCol w="822960">
                  <a:extLst>
                    <a:ext uri="{9D8B030D-6E8A-4147-A177-3AD203B41FA5}">
                      <a16:colId xmlns:a16="http://schemas.microsoft.com/office/drawing/2014/main" val="2512845953"/>
                    </a:ext>
                  </a:extLst>
                </a:gridCol>
                <a:gridCol w="822960">
                  <a:extLst>
                    <a:ext uri="{9D8B030D-6E8A-4147-A177-3AD203B41FA5}">
                      <a16:colId xmlns:a16="http://schemas.microsoft.com/office/drawing/2014/main" val="2999917964"/>
                    </a:ext>
                  </a:extLst>
                </a:gridCol>
                <a:gridCol w="822960">
                  <a:extLst>
                    <a:ext uri="{9D8B030D-6E8A-4147-A177-3AD203B41FA5}">
                      <a16:colId xmlns:a16="http://schemas.microsoft.com/office/drawing/2014/main" val="3328215225"/>
                    </a:ext>
                  </a:extLst>
                </a:gridCol>
                <a:gridCol w="822960">
                  <a:extLst>
                    <a:ext uri="{9D8B030D-6E8A-4147-A177-3AD203B41FA5}">
                      <a16:colId xmlns:a16="http://schemas.microsoft.com/office/drawing/2014/main" val="2377680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30184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 Hotel Winzer Wellness und Kuscheln - 2018-07-28 18:00:28 </a:t>
                      </a:r>
                      <a:r>
                        <a:rPr kumimoji="0" lang="en-US" sz="1000" b="0" i="0" u="none" strike="noStrike" kern="1200" cap="none" spc="0" normalizeH="0" baseline="0" noProof="0">
                          <a:ln>
                            <a:noFill/>
                          </a:ln>
                          <a:solidFill>
                            <a:prstClr val="black"/>
                          </a:solidFill>
                          <a:effectLst/>
                          <a:uLnTx/>
                          <a:uFillTx/>
                          <a:latin typeface="+mn-lt"/>
                          <a:ea typeface="+mn-ea"/>
                          <a:cs typeface="+mn-cs"/>
                        </a:rPr>
                        <a:t> 
 Hmmm...einfach köstlich, was unsere Küchencrew gezaubert hat! 
Räucherforellenfilet mit roten Rüben und Wasabicreme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15178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- 2018-07-24 18:30:01 </a:t>
                      </a:r>
                      <a:r>
                        <a:rPr kumimoji="0" lang="de-DE" sz="1000" b="0" i="0" u="none" strike="noStrike" kern="1200" cap="none" spc="0" normalizeH="0" baseline="0" noProof="0">
                          <a:ln>
                            <a:noFill/>
                          </a:ln>
                          <a:solidFill>
                            <a:prstClr val="black"/>
                          </a:solidFill>
                          <a:effectLst/>
                          <a:uLnTx/>
                          <a:uFillTx/>
                          <a:latin typeface="+mn-lt"/>
                          <a:ea typeface="+mn-ea"/>
                          <a:cs typeface="+mn-cs"/>
                        </a:rPr>
                        <a:t> 
 Ausflugsziel Bad Ischl 👑
Bad Ischl ist das städtische Herz des Salzkammergutes. Einst war es eines der berühmtesten Kulturzentren Europas.
Heute kann man die Werke dieser Zeit noch immer bestaunen. Wir haben einen Blick gewagt...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69599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- 2018-07-19 19:51:49 </a:t>
                      </a:r>
                      <a:r>
                        <a:rPr kumimoji="0" lang="de-DE" sz="1000" b="0" i="0" u="none" strike="noStrike" kern="1200" cap="none" spc="0" normalizeH="0" baseline="0" noProof="0">
                          <a:ln>
                            <a:noFill/>
                          </a:ln>
                          <a:solidFill>
                            <a:prstClr val="black"/>
                          </a:solidFill>
                          <a:effectLst/>
                          <a:uLnTx/>
                          <a:uFillTx/>
                          <a:latin typeface="+mn-lt"/>
                          <a:ea typeface="+mn-ea"/>
                          <a:cs typeface="+mn-cs"/>
                        </a:rPr>
                        <a:t> 
 🔥 Morgen geht's los! 🔥
Heute haben wir zum Feierabend schon mal den neuen Pool eingeweiht.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42987699"/>
                  </a:ext>
                </a:extLst>
              </a:tr>
            </a:tbl>
          </a:graphicData>
        </a:graphic>
      </p:graphicFrame>
      <p:sp>
        <p:nvSpPr>
          <p:cNvPr id="4" name="Text Placeholder 3">
            <a:extLst>
              <a:ext uri="{FF2B5EF4-FFF2-40B4-BE49-F238E27FC236}">
                <a16:creationId xmlns:a16="http://schemas.microsoft.com/office/drawing/2014/main" id="{A06A9270-FC88-4CC6-A705-722BA410352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747477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B8339-F1F1-485F-8869-3362798D1AD2}"/>
              </a:ext>
            </a:extLst>
          </p:cNvPr>
          <p:cNvSpPr>
            <a:spLocks noGrp="1"/>
          </p:cNvSpPr>
          <p:nvPr>
            <p:ph type="title"/>
          </p:nvPr>
        </p:nvSpPr>
        <p:spPr/>
        <p:txBody>
          <a:bodyPr/>
          <a:lstStyle/>
          <a:p>
            <a:r>
              <a:rPr lang="de-DE"/>
              <a:t>Eigene Beiträge (Postings) + Reactions | Winzer - 3 of 4</a:t>
            </a:r>
            <a:endParaRPr lang="en-US"/>
          </a:p>
        </p:txBody>
      </p:sp>
      <p:graphicFrame>
        <p:nvGraphicFramePr>
          <p:cNvPr id="5" name="Table Placeholder 4">
            <a:extLst>
              <a:ext uri="{FF2B5EF4-FFF2-40B4-BE49-F238E27FC236}">
                <a16:creationId xmlns:a16="http://schemas.microsoft.com/office/drawing/2014/main" id="{24ABD55D-9B46-4C64-8361-9922974B6598}"/>
              </a:ext>
            </a:extLst>
          </p:cNvPr>
          <p:cNvGraphicFramePr>
            <a:graphicFrameLocks noGrp="1"/>
          </p:cNvGraphicFramePr>
          <p:nvPr>
            <p:ph type="tbl" sz="quarter" idx="13"/>
            <p:extLst>
              <p:ext uri="{D42A27DB-BD31-4B8C-83A1-F6EECF244321}">
                <p14:modId xmlns:p14="http://schemas.microsoft.com/office/powerpoint/2010/main" val="3166008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45449167"/>
                    </a:ext>
                  </a:extLst>
                </a:gridCol>
                <a:gridCol w="822960">
                  <a:extLst>
                    <a:ext uri="{9D8B030D-6E8A-4147-A177-3AD203B41FA5}">
                      <a16:colId xmlns:a16="http://schemas.microsoft.com/office/drawing/2014/main" val="845971676"/>
                    </a:ext>
                  </a:extLst>
                </a:gridCol>
                <a:gridCol w="822960">
                  <a:extLst>
                    <a:ext uri="{9D8B030D-6E8A-4147-A177-3AD203B41FA5}">
                      <a16:colId xmlns:a16="http://schemas.microsoft.com/office/drawing/2014/main" val="3208680732"/>
                    </a:ext>
                  </a:extLst>
                </a:gridCol>
                <a:gridCol w="822960">
                  <a:extLst>
                    <a:ext uri="{9D8B030D-6E8A-4147-A177-3AD203B41FA5}">
                      <a16:colId xmlns:a16="http://schemas.microsoft.com/office/drawing/2014/main" val="344278848"/>
                    </a:ext>
                  </a:extLst>
                </a:gridCol>
                <a:gridCol w="822960">
                  <a:extLst>
                    <a:ext uri="{9D8B030D-6E8A-4147-A177-3AD203B41FA5}">
                      <a16:colId xmlns:a16="http://schemas.microsoft.com/office/drawing/2014/main" val="3635699569"/>
                    </a:ext>
                  </a:extLst>
                </a:gridCol>
                <a:gridCol w="822960">
                  <a:extLst>
                    <a:ext uri="{9D8B030D-6E8A-4147-A177-3AD203B41FA5}">
                      <a16:colId xmlns:a16="http://schemas.microsoft.com/office/drawing/2014/main" val="4137575676"/>
                    </a:ext>
                  </a:extLst>
                </a:gridCol>
                <a:gridCol w="822960">
                  <a:extLst>
                    <a:ext uri="{9D8B030D-6E8A-4147-A177-3AD203B41FA5}">
                      <a16:colId xmlns:a16="http://schemas.microsoft.com/office/drawing/2014/main" val="493335412"/>
                    </a:ext>
                  </a:extLst>
                </a:gridCol>
                <a:gridCol w="822960">
                  <a:extLst>
                    <a:ext uri="{9D8B030D-6E8A-4147-A177-3AD203B41FA5}">
                      <a16:colId xmlns:a16="http://schemas.microsoft.com/office/drawing/2014/main" val="266876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72204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- 2018-07-17 18:30:00 </a:t>
                      </a:r>
                      <a:r>
                        <a:rPr kumimoji="0" lang="de-DE" sz="1000" b="0" i="0" u="none" strike="noStrike" kern="1200" cap="none" spc="0" normalizeH="0" baseline="0" noProof="0">
                          <a:ln>
                            <a:noFill/>
                          </a:ln>
                          <a:solidFill>
                            <a:prstClr val="black"/>
                          </a:solidFill>
                          <a:effectLst/>
                          <a:uLnTx/>
                          <a:uFillTx/>
                          <a:latin typeface="+mn-lt"/>
                          <a:ea typeface="+mn-ea"/>
                          <a:cs typeface="+mn-cs"/>
                        </a:rPr>
                        <a:t> 
 🎒 Wandern im Attergau 🎒
Rund um St. Georgen im Attergau gibt es jede Menge Kulturlandschaft, intakte Natur und herrliche Aussichtspunkte. Ein perfektes Wandergebiet. Wir haben für Sie die schönsten Wanderwege in unserer Region herausgesucht...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91949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- 2018-07-10 18:30:00 </a:t>
                      </a:r>
                      <a:r>
                        <a:rPr kumimoji="0" lang="de-DE" sz="1000" b="0" i="0" u="none" strike="noStrike" kern="1200" cap="none" spc="0" normalizeH="0" baseline="0" noProof="0">
                          <a:ln>
                            <a:noFill/>
                          </a:ln>
                          <a:solidFill>
                            <a:prstClr val="black"/>
                          </a:solidFill>
                          <a:effectLst/>
                          <a:uLnTx/>
                          <a:uFillTx/>
                          <a:latin typeface="+mn-lt"/>
                          <a:ea typeface="+mn-ea"/>
                          <a:cs typeface="+mn-cs"/>
                        </a:rPr>
                        <a:t> 
 🌲 Was macht die Zirbe so einzigartig?
Ein Baum dem man fast magische Eigenschaften zuschreibt? Die Wissenschaft hat einiges herausgefunden und gibt den Zirbenfans in vielen Dingen recht. Wir haben uns die Zirbe etwas genauer angesehen...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21275837"/>
                  </a:ext>
                </a:extLst>
              </a:tr>
            </a:tbl>
          </a:graphicData>
        </a:graphic>
      </p:graphicFrame>
      <p:sp>
        <p:nvSpPr>
          <p:cNvPr id="4" name="Text Placeholder 3">
            <a:extLst>
              <a:ext uri="{FF2B5EF4-FFF2-40B4-BE49-F238E27FC236}">
                <a16:creationId xmlns:a16="http://schemas.microsoft.com/office/drawing/2014/main" id="{002CA01E-F048-4D3D-ABB9-D609554847F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341343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5449D-EBE2-436F-8FC3-CA5FE8F7E0E8}"/>
              </a:ext>
            </a:extLst>
          </p:cNvPr>
          <p:cNvSpPr>
            <a:spLocks noGrp="1"/>
          </p:cNvSpPr>
          <p:nvPr>
            <p:ph type="title"/>
          </p:nvPr>
        </p:nvSpPr>
        <p:spPr/>
        <p:txBody>
          <a:bodyPr/>
          <a:lstStyle/>
          <a:p>
            <a:r>
              <a:rPr lang="de-DE"/>
              <a:t>Eigene Beiträge (Postings) + Reactions | Winzer - 4 of 4</a:t>
            </a:r>
            <a:endParaRPr lang="en-US"/>
          </a:p>
        </p:txBody>
      </p:sp>
      <p:graphicFrame>
        <p:nvGraphicFramePr>
          <p:cNvPr id="5" name="Table Placeholder 4">
            <a:extLst>
              <a:ext uri="{FF2B5EF4-FFF2-40B4-BE49-F238E27FC236}">
                <a16:creationId xmlns:a16="http://schemas.microsoft.com/office/drawing/2014/main" id="{FA1B0B25-44FB-49D5-BDC5-FD6F4ACFB093}"/>
              </a:ext>
            </a:extLst>
          </p:cNvPr>
          <p:cNvGraphicFramePr>
            <a:graphicFrameLocks noGrp="1"/>
          </p:cNvGraphicFramePr>
          <p:nvPr>
            <p:ph type="tbl" sz="quarter" idx="13"/>
            <p:extLst>
              <p:ext uri="{D42A27DB-BD31-4B8C-83A1-F6EECF244321}">
                <p14:modId xmlns:p14="http://schemas.microsoft.com/office/powerpoint/2010/main" val="2243663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2039158"/>
                    </a:ext>
                  </a:extLst>
                </a:gridCol>
                <a:gridCol w="822960">
                  <a:extLst>
                    <a:ext uri="{9D8B030D-6E8A-4147-A177-3AD203B41FA5}">
                      <a16:colId xmlns:a16="http://schemas.microsoft.com/office/drawing/2014/main" val="767796693"/>
                    </a:ext>
                  </a:extLst>
                </a:gridCol>
                <a:gridCol w="822960">
                  <a:extLst>
                    <a:ext uri="{9D8B030D-6E8A-4147-A177-3AD203B41FA5}">
                      <a16:colId xmlns:a16="http://schemas.microsoft.com/office/drawing/2014/main" val="1754020159"/>
                    </a:ext>
                  </a:extLst>
                </a:gridCol>
                <a:gridCol w="822960">
                  <a:extLst>
                    <a:ext uri="{9D8B030D-6E8A-4147-A177-3AD203B41FA5}">
                      <a16:colId xmlns:a16="http://schemas.microsoft.com/office/drawing/2014/main" val="2253097856"/>
                    </a:ext>
                  </a:extLst>
                </a:gridCol>
                <a:gridCol w="822960">
                  <a:extLst>
                    <a:ext uri="{9D8B030D-6E8A-4147-A177-3AD203B41FA5}">
                      <a16:colId xmlns:a16="http://schemas.microsoft.com/office/drawing/2014/main" val="1617256468"/>
                    </a:ext>
                  </a:extLst>
                </a:gridCol>
                <a:gridCol w="822960">
                  <a:extLst>
                    <a:ext uri="{9D8B030D-6E8A-4147-A177-3AD203B41FA5}">
                      <a16:colId xmlns:a16="http://schemas.microsoft.com/office/drawing/2014/main" val="588147334"/>
                    </a:ext>
                  </a:extLst>
                </a:gridCol>
                <a:gridCol w="822960">
                  <a:extLst>
                    <a:ext uri="{9D8B030D-6E8A-4147-A177-3AD203B41FA5}">
                      <a16:colId xmlns:a16="http://schemas.microsoft.com/office/drawing/2014/main" val="2603609421"/>
                    </a:ext>
                  </a:extLst>
                </a:gridCol>
                <a:gridCol w="822960">
                  <a:extLst>
                    <a:ext uri="{9D8B030D-6E8A-4147-A177-3AD203B41FA5}">
                      <a16:colId xmlns:a16="http://schemas.microsoft.com/office/drawing/2014/main" val="1534855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61086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- 2018-07-03 18:30:00 </a:t>
                      </a:r>
                      <a:r>
                        <a:rPr kumimoji="0" lang="de-DE" sz="1000" b="0" i="0" u="none" strike="noStrike" kern="1200" cap="none" spc="0" normalizeH="0" baseline="0" noProof="0">
                          <a:ln>
                            <a:noFill/>
                          </a:ln>
                          <a:solidFill>
                            <a:prstClr val="black"/>
                          </a:solidFill>
                          <a:effectLst/>
                          <a:uLnTx/>
                          <a:uFillTx/>
                          <a:latin typeface="+mn-lt"/>
                          <a:ea typeface="+mn-ea"/>
                          <a:cs typeface="+mn-cs"/>
                        </a:rPr>
                        <a:t> 
 Auftanken im Hotel Winzer :-)
Bei uns im Hotel Winzer am Attersee tankt man nicht nur die eigenen Energien auf, sondern auch die von E-Autos!
Das macht unter anderem auch unsere neue Tesla-Ladestation - ein sogenannter Destination-Charger - möglich...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9371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Mark's New York Bar - 2018-07-03 13:15:49 </a:t>
                      </a:r>
                      <a:r>
                        <a:rPr kumimoji="0" lang="de-DE" sz="1000" b="0" i="0" u="none" strike="noStrike" kern="1200" cap="none" spc="0" normalizeH="0" baseline="0" noProof="0">
                          <a:ln>
                            <a:noFill/>
                          </a:ln>
                          <a:solidFill>
                            <a:prstClr val="black"/>
                          </a:solidFill>
                          <a:effectLst/>
                          <a:uLnTx/>
                          <a:uFillTx/>
                          <a:latin typeface="+mn-lt"/>
                          <a:ea typeface="+mn-ea"/>
                          <a:cs typeface="+mn-cs"/>
                        </a:rPr>
                        <a:t> 
 Da wir gerade umbauen... Diesmal nicht in der Bar! gibts zwei drei Eindrücke für euch wie es gerade bei uns aussieht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63095745"/>
                  </a:ext>
                </a:extLst>
              </a:tr>
            </a:tbl>
          </a:graphicData>
        </a:graphic>
      </p:graphicFrame>
      <p:sp>
        <p:nvSpPr>
          <p:cNvPr id="4" name="Text Placeholder 3">
            <a:extLst>
              <a:ext uri="{FF2B5EF4-FFF2-40B4-BE49-F238E27FC236}">
                <a16:creationId xmlns:a16="http://schemas.microsoft.com/office/drawing/2014/main" id="{53104D47-2B5F-4A88-87B7-FD9BF222707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691750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3F314-9394-4221-886D-2DAC6B617931}"/>
              </a:ext>
            </a:extLst>
          </p:cNvPr>
          <p:cNvSpPr>
            <a:spLocks noGrp="1"/>
          </p:cNvSpPr>
          <p:nvPr>
            <p:ph type="title"/>
          </p:nvPr>
        </p:nvSpPr>
        <p:spPr/>
        <p:txBody>
          <a:bodyPr/>
          <a:lstStyle/>
          <a:p>
            <a:r>
              <a:rPr lang="en-US"/>
              <a:t>Postings/Wochentag | Winzer</a:t>
            </a:r>
          </a:p>
        </p:txBody>
      </p:sp>
      <p:graphicFrame>
        <p:nvGraphicFramePr>
          <p:cNvPr id="6" name="Chart Placeholder 5">
            <a:extLst>
              <a:ext uri="{FF2B5EF4-FFF2-40B4-BE49-F238E27FC236}">
                <a16:creationId xmlns:a16="http://schemas.microsoft.com/office/drawing/2014/main" id="{FB674990-8712-4594-8C61-F5B67B6CE675}"/>
              </a:ext>
            </a:extLst>
          </p:cNvPr>
          <p:cNvGraphicFramePr>
            <a:graphicFrameLocks noGrp="1"/>
          </p:cNvGraphicFramePr>
          <p:nvPr>
            <p:ph type="chart" sz="quarter" idx="13"/>
            <p:extLst>
              <p:ext uri="{D42A27DB-BD31-4B8C-83A1-F6EECF244321}">
                <p14:modId xmlns:p14="http://schemas.microsoft.com/office/powerpoint/2010/main" val="10929308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B012F7-8899-43AD-A48E-00BB89AA6FE3}"/>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C269E1C6-5B5F-47D1-BFB1-54AC9740D2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82698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DED7E-3295-4EF6-8C65-06C5E9D5822C}"/>
              </a:ext>
            </a:extLst>
          </p:cNvPr>
          <p:cNvSpPr>
            <a:spLocks noGrp="1"/>
          </p:cNvSpPr>
          <p:nvPr>
            <p:ph type="title"/>
          </p:nvPr>
        </p:nvSpPr>
        <p:spPr/>
        <p:txBody>
          <a:bodyPr/>
          <a:lstStyle/>
          <a:p>
            <a:r>
              <a:rPr lang="en-US"/>
              <a:t>Interaktionsrate | Winzer</a:t>
            </a:r>
          </a:p>
        </p:txBody>
      </p:sp>
      <p:graphicFrame>
        <p:nvGraphicFramePr>
          <p:cNvPr id="6" name="Chart Placeholder 5">
            <a:extLst>
              <a:ext uri="{FF2B5EF4-FFF2-40B4-BE49-F238E27FC236}">
                <a16:creationId xmlns:a16="http://schemas.microsoft.com/office/drawing/2014/main" id="{41C89037-BC1C-4EA4-B07F-A2FD2A3460AA}"/>
              </a:ext>
            </a:extLst>
          </p:cNvPr>
          <p:cNvGraphicFramePr>
            <a:graphicFrameLocks noGrp="1"/>
          </p:cNvGraphicFramePr>
          <p:nvPr>
            <p:ph type="chart" sz="quarter" idx="13"/>
            <p:extLst>
              <p:ext uri="{D42A27DB-BD31-4B8C-83A1-F6EECF244321}">
                <p14:modId xmlns:p14="http://schemas.microsoft.com/office/powerpoint/2010/main" val="4011700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41A188-8BCA-49E7-B7D7-18FD4FB30BA8}"/>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29A54547-B8A0-43B1-B85C-04484FBF66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4894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2D90-399B-46D6-A097-12044373AFEC}"/>
              </a:ext>
            </a:extLst>
          </p:cNvPr>
          <p:cNvSpPr>
            <a:spLocks noGrp="1"/>
          </p:cNvSpPr>
          <p:nvPr>
            <p:ph type="title"/>
          </p:nvPr>
        </p:nvSpPr>
        <p:spPr/>
        <p:txBody>
          <a:bodyPr/>
          <a:lstStyle/>
          <a:p>
            <a:r>
              <a:rPr lang="en-US"/>
              <a:t>Postingtypen (Verteilung) | Winzer</a:t>
            </a:r>
          </a:p>
        </p:txBody>
      </p:sp>
      <p:graphicFrame>
        <p:nvGraphicFramePr>
          <p:cNvPr id="6" name="Chart Placeholder 5">
            <a:extLst>
              <a:ext uri="{FF2B5EF4-FFF2-40B4-BE49-F238E27FC236}">
                <a16:creationId xmlns:a16="http://schemas.microsoft.com/office/drawing/2014/main" id="{599AC4EE-9A35-4AD7-BB27-F3430AB5DE05}"/>
              </a:ext>
            </a:extLst>
          </p:cNvPr>
          <p:cNvGraphicFramePr>
            <a:graphicFrameLocks noGrp="1"/>
          </p:cNvGraphicFramePr>
          <p:nvPr>
            <p:ph type="chart" sz="quarter" idx="13"/>
            <p:extLst>
              <p:ext uri="{D42A27DB-BD31-4B8C-83A1-F6EECF244321}">
                <p14:modId xmlns:p14="http://schemas.microsoft.com/office/powerpoint/2010/main" val="1704528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419027-9E7B-407F-92FB-EF9677F8DD38}"/>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95B26AC6-CAE7-469D-9D59-0D3F756D86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55117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C42A9-17A4-4536-B926-CEEBE9569C6F}"/>
              </a:ext>
            </a:extLst>
          </p:cNvPr>
          <p:cNvSpPr>
            <a:spLocks noGrp="1"/>
          </p:cNvSpPr>
          <p:nvPr>
            <p:ph type="title"/>
          </p:nvPr>
        </p:nvSpPr>
        <p:spPr/>
        <p:txBody>
          <a:bodyPr/>
          <a:lstStyle/>
          <a:p>
            <a:r>
              <a:rPr lang="en-US"/>
              <a:t>Interaktionsrate/Postingtyp | Winzer</a:t>
            </a:r>
          </a:p>
        </p:txBody>
      </p:sp>
      <p:graphicFrame>
        <p:nvGraphicFramePr>
          <p:cNvPr id="6" name="Chart Placeholder 5">
            <a:extLst>
              <a:ext uri="{FF2B5EF4-FFF2-40B4-BE49-F238E27FC236}">
                <a16:creationId xmlns:a16="http://schemas.microsoft.com/office/drawing/2014/main" id="{10F25E3D-F276-4C44-800A-723D0779AD9F}"/>
              </a:ext>
            </a:extLst>
          </p:cNvPr>
          <p:cNvGraphicFramePr>
            <a:graphicFrameLocks noGrp="1"/>
          </p:cNvGraphicFramePr>
          <p:nvPr>
            <p:ph type="chart" sz="quarter" idx="13"/>
            <p:extLst>
              <p:ext uri="{D42A27DB-BD31-4B8C-83A1-F6EECF244321}">
                <p14:modId xmlns:p14="http://schemas.microsoft.com/office/powerpoint/2010/main" val="2924335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971521-AA4D-45CD-8D9C-B02E8AB08891}"/>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C048ECB1-CF90-40A8-95A0-E7B5435AF6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72832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223BF-C443-4373-AE96-4DCC8AB104A7}"/>
              </a:ext>
            </a:extLst>
          </p:cNvPr>
          <p:cNvSpPr>
            <a:spLocks noGrp="1"/>
          </p:cNvSpPr>
          <p:nvPr>
            <p:ph type="title"/>
          </p:nvPr>
        </p:nvSpPr>
        <p:spPr/>
        <p:txBody>
          <a:bodyPr/>
          <a:lstStyle/>
          <a:p>
            <a:r>
              <a:rPr lang="en-US"/>
              <a:t>Antwortzeit | Winzer</a:t>
            </a:r>
          </a:p>
        </p:txBody>
      </p:sp>
      <p:graphicFrame>
        <p:nvGraphicFramePr>
          <p:cNvPr id="6" name="Chart Placeholder 5">
            <a:extLst>
              <a:ext uri="{FF2B5EF4-FFF2-40B4-BE49-F238E27FC236}">
                <a16:creationId xmlns:a16="http://schemas.microsoft.com/office/drawing/2014/main" id="{93ED8144-3398-4A77-B474-12F2BB0C846C}"/>
              </a:ext>
            </a:extLst>
          </p:cNvPr>
          <p:cNvGraphicFramePr>
            <a:graphicFrameLocks noGrp="1"/>
          </p:cNvGraphicFramePr>
          <p:nvPr>
            <p:ph type="chart" sz="quarter" idx="13"/>
            <p:extLst>
              <p:ext uri="{D42A27DB-BD31-4B8C-83A1-F6EECF244321}">
                <p14:modId xmlns:p14="http://schemas.microsoft.com/office/powerpoint/2010/main" val="1008797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8495BF-6859-4766-B0A9-765A7F34D8A0}"/>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BE1CBEAE-DA0E-4F14-B059-80C9ED46FF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13816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430C2-CB3C-4733-869F-1BC3781D768D}"/>
              </a:ext>
            </a:extLst>
          </p:cNvPr>
          <p:cNvSpPr>
            <a:spLocks noGrp="1"/>
          </p:cNvSpPr>
          <p:nvPr>
            <p:ph type="title"/>
          </p:nvPr>
        </p:nvSpPr>
        <p:spPr/>
        <p:txBody>
          <a:bodyPr/>
          <a:lstStyle/>
          <a:p>
            <a:r>
              <a:rPr lang="en-US"/>
              <a:t>Facebook Check Ins | Winzer</a:t>
            </a:r>
          </a:p>
        </p:txBody>
      </p:sp>
      <p:graphicFrame>
        <p:nvGraphicFramePr>
          <p:cNvPr id="6" name="Chart Placeholder 5">
            <a:extLst>
              <a:ext uri="{FF2B5EF4-FFF2-40B4-BE49-F238E27FC236}">
                <a16:creationId xmlns:a16="http://schemas.microsoft.com/office/drawing/2014/main" id="{D851CA98-FA0A-42F1-8438-EA635118C1D0}"/>
              </a:ext>
            </a:extLst>
          </p:cNvPr>
          <p:cNvGraphicFramePr>
            <a:graphicFrameLocks noGrp="1"/>
          </p:cNvGraphicFramePr>
          <p:nvPr>
            <p:ph type="chart" sz="quarter" idx="13"/>
            <p:extLst>
              <p:ext uri="{D42A27DB-BD31-4B8C-83A1-F6EECF244321}">
                <p14:modId xmlns:p14="http://schemas.microsoft.com/office/powerpoint/2010/main" val="13814032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3D4B3C-6ADB-4950-B123-8F479E8345A6}"/>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A6813CAC-244D-4175-AE23-69D1961B09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46902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CE18F-8AD5-4BEA-8B1B-7BA1C476DBB6}"/>
              </a:ext>
            </a:extLst>
          </p:cNvPr>
          <p:cNvSpPr>
            <a:spLocks noGrp="1"/>
          </p:cNvSpPr>
          <p:nvPr>
            <p:ph type="title"/>
          </p:nvPr>
        </p:nvSpPr>
        <p:spPr/>
        <p:txBody>
          <a:bodyPr/>
          <a:lstStyle/>
          <a:p>
            <a:r>
              <a:rPr lang="en-US"/>
              <a:t>Fan Demographie | Winzer</a:t>
            </a:r>
          </a:p>
        </p:txBody>
      </p:sp>
      <p:graphicFrame>
        <p:nvGraphicFramePr>
          <p:cNvPr id="6" name="Chart Placeholder 5">
            <a:extLst>
              <a:ext uri="{FF2B5EF4-FFF2-40B4-BE49-F238E27FC236}">
                <a16:creationId xmlns:a16="http://schemas.microsoft.com/office/drawing/2014/main" id="{C565EED2-56B1-4F81-9AE8-5C9B562A646A}"/>
              </a:ext>
            </a:extLst>
          </p:cNvPr>
          <p:cNvGraphicFramePr>
            <a:graphicFrameLocks noGrp="1"/>
          </p:cNvGraphicFramePr>
          <p:nvPr>
            <p:ph type="chart" sz="quarter" idx="13"/>
            <p:extLst>
              <p:ext uri="{D42A27DB-BD31-4B8C-83A1-F6EECF244321}">
                <p14:modId xmlns:p14="http://schemas.microsoft.com/office/powerpoint/2010/main" val="1601869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214B95-70C9-45E3-B812-90EF695F4AA8}"/>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05AE1C58-6593-4B04-A318-ADF62451E1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7591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1DD94-E95B-47B6-9176-034360D5B40B}"/>
              </a:ext>
            </a:extLst>
          </p:cNvPr>
          <p:cNvSpPr>
            <a:spLocks noGrp="1"/>
          </p:cNvSpPr>
          <p:nvPr>
            <p:ph type="title"/>
          </p:nvPr>
        </p:nvSpPr>
        <p:spPr/>
        <p:txBody>
          <a:bodyPr/>
          <a:lstStyle/>
          <a:p>
            <a:r>
              <a:rPr lang="en-US"/>
              <a:t>Impressionen | Winzer</a:t>
            </a:r>
          </a:p>
        </p:txBody>
      </p:sp>
      <p:graphicFrame>
        <p:nvGraphicFramePr>
          <p:cNvPr id="6" name="Chart Placeholder 5">
            <a:extLst>
              <a:ext uri="{FF2B5EF4-FFF2-40B4-BE49-F238E27FC236}">
                <a16:creationId xmlns:a16="http://schemas.microsoft.com/office/drawing/2014/main" id="{C44C1C47-35BE-4D67-AD75-CAF4FD5126D3}"/>
              </a:ext>
            </a:extLst>
          </p:cNvPr>
          <p:cNvGraphicFramePr>
            <a:graphicFrameLocks noGrp="1"/>
          </p:cNvGraphicFramePr>
          <p:nvPr>
            <p:ph type="chart" sz="quarter" idx="13"/>
            <p:extLst>
              <p:ext uri="{D42A27DB-BD31-4B8C-83A1-F6EECF244321}">
                <p14:modId xmlns:p14="http://schemas.microsoft.com/office/powerpoint/2010/main" val="804173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E70FDC-CD17-4D30-BE44-9AA344F876B3}"/>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A13AF666-580E-4217-AF63-31DFBCEAFC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52488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32147-8957-43EF-8923-93F820AE9C08}"/>
              </a:ext>
            </a:extLst>
          </p:cNvPr>
          <p:cNvSpPr>
            <a:spLocks noGrp="1"/>
          </p:cNvSpPr>
          <p:nvPr>
            <p:ph type="title"/>
          </p:nvPr>
        </p:nvSpPr>
        <p:spPr/>
        <p:txBody>
          <a:bodyPr/>
          <a:lstStyle/>
          <a:p>
            <a:r>
              <a:rPr lang="en-US"/>
              <a:t>Reichweite | Winzer</a:t>
            </a:r>
          </a:p>
        </p:txBody>
      </p:sp>
      <p:graphicFrame>
        <p:nvGraphicFramePr>
          <p:cNvPr id="6" name="Chart Placeholder 5">
            <a:extLst>
              <a:ext uri="{FF2B5EF4-FFF2-40B4-BE49-F238E27FC236}">
                <a16:creationId xmlns:a16="http://schemas.microsoft.com/office/drawing/2014/main" id="{416AFDE1-76C3-45B9-8E62-F8F6C1C54D17}"/>
              </a:ext>
            </a:extLst>
          </p:cNvPr>
          <p:cNvGraphicFramePr>
            <a:graphicFrameLocks noGrp="1"/>
          </p:cNvGraphicFramePr>
          <p:nvPr>
            <p:ph type="chart" sz="quarter" idx="13"/>
            <p:extLst>
              <p:ext uri="{D42A27DB-BD31-4B8C-83A1-F6EECF244321}">
                <p14:modId xmlns:p14="http://schemas.microsoft.com/office/powerpoint/2010/main" val="27361356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959587-58FD-4D11-AF56-BA1E6FDCC244}"/>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C290A893-F7D4-449D-8E26-CA391609F6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2174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0DFE5-07D2-4CFC-B055-0C07357B2B8F}"/>
              </a:ext>
            </a:extLst>
          </p:cNvPr>
          <p:cNvSpPr>
            <a:spLocks noGrp="1"/>
          </p:cNvSpPr>
          <p:nvPr>
            <p:ph type="title"/>
          </p:nvPr>
        </p:nvSpPr>
        <p:spPr/>
        <p:txBody>
          <a:bodyPr/>
          <a:lstStyle/>
          <a:p>
            <a:r>
              <a:rPr lang="en-US"/>
              <a:t>Engagierte User | Winzer</a:t>
            </a:r>
          </a:p>
        </p:txBody>
      </p:sp>
      <p:graphicFrame>
        <p:nvGraphicFramePr>
          <p:cNvPr id="6" name="Chart Placeholder 5">
            <a:extLst>
              <a:ext uri="{FF2B5EF4-FFF2-40B4-BE49-F238E27FC236}">
                <a16:creationId xmlns:a16="http://schemas.microsoft.com/office/drawing/2014/main" id="{6923B1BA-2C97-49E2-B8EC-7B75D2390361}"/>
              </a:ext>
            </a:extLst>
          </p:cNvPr>
          <p:cNvGraphicFramePr>
            <a:graphicFrameLocks noGrp="1"/>
          </p:cNvGraphicFramePr>
          <p:nvPr>
            <p:ph type="chart" sz="quarter" idx="13"/>
            <p:extLst>
              <p:ext uri="{D42A27DB-BD31-4B8C-83A1-F6EECF244321}">
                <p14:modId xmlns:p14="http://schemas.microsoft.com/office/powerpoint/2010/main" val="2764675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DFDDDA-537E-459F-91B3-DE4B71B38E01}"/>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08D18645-B633-4DD1-A5FB-E08CC7B80D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77658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B1F2D-CDA5-4D79-B4E1-2A3D39D359A1}"/>
              </a:ext>
            </a:extLst>
          </p:cNvPr>
          <p:cNvSpPr>
            <a:spLocks noGrp="1"/>
          </p:cNvSpPr>
          <p:nvPr>
            <p:ph type="title"/>
          </p:nvPr>
        </p:nvSpPr>
        <p:spPr/>
        <p:txBody>
          <a:bodyPr/>
          <a:lstStyle/>
          <a:p>
            <a:r>
              <a:rPr lang="en-US"/>
              <a:t>Page Views | Winzer</a:t>
            </a:r>
          </a:p>
        </p:txBody>
      </p:sp>
      <p:graphicFrame>
        <p:nvGraphicFramePr>
          <p:cNvPr id="6" name="Chart Placeholder 5">
            <a:extLst>
              <a:ext uri="{FF2B5EF4-FFF2-40B4-BE49-F238E27FC236}">
                <a16:creationId xmlns:a16="http://schemas.microsoft.com/office/drawing/2014/main" id="{DA8B405F-9FAF-4F65-ABA2-45B5CA8172E4}"/>
              </a:ext>
            </a:extLst>
          </p:cNvPr>
          <p:cNvGraphicFramePr>
            <a:graphicFrameLocks noGrp="1"/>
          </p:cNvGraphicFramePr>
          <p:nvPr>
            <p:ph type="chart" sz="quarter" idx="13"/>
            <p:extLst>
              <p:ext uri="{D42A27DB-BD31-4B8C-83A1-F6EECF244321}">
                <p14:modId xmlns:p14="http://schemas.microsoft.com/office/powerpoint/2010/main" val="3104202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E4D49D-17F9-4287-8E60-B94859A13CB6}"/>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A27A3525-392D-4B36-81EC-CD957F8757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76525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2360A-B8D2-42AA-A351-49BC4D277F4C}"/>
              </a:ext>
            </a:extLst>
          </p:cNvPr>
          <p:cNvSpPr>
            <a:spLocks noGrp="1"/>
          </p:cNvSpPr>
          <p:nvPr>
            <p:ph type="title"/>
          </p:nvPr>
        </p:nvSpPr>
        <p:spPr/>
        <p:txBody>
          <a:bodyPr/>
          <a:lstStyle/>
          <a:p>
            <a:r>
              <a:rPr lang="en-US"/>
              <a:t>Page Fans Online | Winzer</a:t>
            </a:r>
          </a:p>
        </p:txBody>
      </p:sp>
      <p:graphicFrame>
        <p:nvGraphicFramePr>
          <p:cNvPr id="6" name="Chart Placeholder 5">
            <a:extLst>
              <a:ext uri="{FF2B5EF4-FFF2-40B4-BE49-F238E27FC236}">
                <a16:creationId xmlns:a16="http://schemas.microsoft.com/office/drawing/2014/main" id="{57EE9B54-A099-4AE6-80FD-06EE23FFE684}"/>
              </a:ext>
            </a:extLst>
          </p:cNvPr>
          <p:cNvGraphicFramePr>
            <a:graphicFrameLocks noGrp="1"/>
          </p:cNvGraphicFramePr>
          <p:nvPr>
            <p:ph type="chart" sz="quarter" idx="13"/>
            <p:extLst>
              <p:ext uri="{D42A27DB-BD31-4B8C-83A1-F6EECF244321}">
                <p14:modId xmlns:p14="http://schemas.microsoft.com/office/powerpoint/2010/main" val="893048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9387E0-3030-412B-8C1F-FE27B23227FD}"/>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81C4C32C-EE22-412A-8662-354C8C04DB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54679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09BEA-BA17-417F-A11A-44BFB242BBF8}"/>
              </a:ext>
            </a:extLst>
          </p:cNvPr>
          <p:cNvSpPr>
            <a:spLocks noGrp="1"/>
          </p:cNvSpPr>
          <p:nvPr>
            <p:ph type="title"/>
          </p:nvPr>
        </p:nvSpPr>
        <p:spPr/>
        <p:txBody>
          <a:bodyPr/>
          <a:lstStyle/>
          <a:p>
            <a:r>
              <a:rPr lang="en-US"/>
              <a:t>FB Insights - Daily Impressions | Winzer - 1 of 3</a:t>
            </a:r>
          </a:p>
        </p:txBody>
      </p:sp>
      <p:graphicFrame>
        <p:nvGraphicFramePr>
          <p:cNvPr id="5" name="Table Placeholder 4">
            <a:extLst>
              <a:ext uri="{FF2B5EF4-FFF2-40B4-BE49-F238E27FC236}">
                <a16:creationId xmlns:a16="http://schemas.microsoft.com/office/drawing/2014/main" id="{07A8CD24-9637-48EF-A305-402A856AD82C}"/>
              </a:ext>
            </a:extLst>
          </p:cNvPr>
          <p:cNvGraphicFramePr>
            <a:graphicFrameLocks noGrp="1"/>
          </p:cNvGraphicFramePr>
          <p:nvPr>
            <p:ph type="tbl" sz="quarter" idx="13"/>
            <p:extLst>
              <p:ext uri="{D42A27DB-BD31-4B8C-83A1-F6EECF244321}">
                <p14:modId xmlns:p14="http://schemas.microsoft.com/office/powerpoint/2010/main" val="615492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28170401"/>
                    </a:ext>
                  </a:extLst>
                </a:gridCol>
                <a:gridCol w="2468880">
                  <a:extLst>
                    <a:ext uri="{9D8B030D-6E8A-4147-A177-3AD203B41FA5}">
                      <a16:colId xmlns:a16="http://schemas.microsoft.com/office/drawing/2014/main" val="2469753981"/>
                    </a:ext>
                  </a:extLst>
                </a:gridCol>
                <a:gridCol w="2468880">
                  <a:extLst>
                    <a:ext uri="{9D8B030D-6E8A-4147-A177-3AD203B41FA5}">
                      <a16:colId xmlns:a16="http://schemas.microsoft.com/office/drawing/2014/main" val="2597973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408269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4844</a:t>
                      </a:r>
                    </a:p>
                  </a:txBody>
                  <a:tcPr/>
                </a:tc>
                <a:extLst>
                  <a:ext uri="{0D108BD9-81ED-4DB2-BD59-A6C34878D82A}">
                    <a16:rowId xmlns:a16="http://schemas.microsoft.com/office/drawing/2014/main" val="3271334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4584</a:t>
                      </a:r>
                    </a:p>
                  </a:txBody>
                  <a:tcPr/>
                </a:tc>
                <a:extLst>
                  <a:ext uri="{0D108BD9-81ED-4DB2-BD59-A6C34878D82A}">
                    <a16:rowId xmlns:a16="http://schemas.microsoft.com/office/drawing/2014/main" val="1483396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7766</a:t>
                      </a:r>
                    </a:p>
                  </a:txBody>
                  <a:tcPr/>
                </a:tc>
                <a:extLst>
                  <a:ext uri="{0D108BD9-81ED-4DB2-BD59-A6C34878D82A}">
                    <a16:rowId xmlns:a16="http://schemas.microsoft.com/office/drawing/2014/main" val="1103952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6135</a:t>
                      </a:r>
                    </a:p>
                  </a:txBody>
                  <a:tcPr/>
                </a:tc>
                <a:extLst>
                  <a:ext uri="{0D108BD9-81ED-4DB2-BD59-A6C34878D82A}">
                    <a16:rowId xmlns:a16="http://schemas.microsoft.com/office/drawing/2014/main" val="3887702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4577</a:t>
                      </a:r>
                    </a:p>
                  </a:txBody>
                  <a:tcPr/>
                </a:tc>
                <a:extLst>
                  <a:ext uri="{0D108BD9-81ED-4DB2-BD59-A6C34878D82A}">
                    <a16:rowId xmlns:a16="http://schemas.microsoft.com/office/drawing/2014/main" val="1669715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4136</a:t>
                      </a:r>
                    </a:p>
                  </a:txBody>
                  <a:tcPr/>
                </a:tc>
                <a:extLst>
                  <a:ext uri="{0D108BD9-81ED-4DB2-BD59-A6C34878D82A}">
                    <a16:rowId xmlns:a16="http://schemas.microsoft.com/office/drawing/2014/main" val="215490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3871</a:t>
                      </a:r>
                    </a:p>
                  </a:txBody>
                  <a:tcPr/>
                </a:tc>
                <a:extLst>
                  <a:ext uri="{0D108BD9-81ED-4DB2-BD59-A6C34878D82A}">
                    <a16:rowId xmlns:a16="http://schemas.microsoft.com/office/drawing/2014/main" val="2794291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4929</a:t>
                      </a:r>
                    </a:p>
                  </a:txBody>
                  <a:tcPr/>
                </a:tc>
                <a:extLst>
                  <a:ext uri="{0D108BD9-81ED-4DB2-BD59-A6C34878D82A}">
                    <a16:rowId xmlns:a16="http://schemas.microsoft.com/office/drawing/2014/main" val="4246884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6431</a:t>
                      </a:r>
                    </a:p>
                  </a:txBody>
                  <a:tcPr/>
                </a:tc>
                <a:extLst>
                  <a:ext uri="{0D108BD9-81ED-4DB2-BD59-A6C34878D82A}">
                    <a16:rowId xmlns:a16="http://schemas.microsoft.com/office/drawing/2014/main" val="2897656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10308</a:t>
                      </a:r>
                    </a:p>
                  </a:txBody>
                  <a:tcPr/>
                </a:tc>
                <a:extLst>
                  <a:ext uri="{0D108BD9-81ED-4DB2-BD59-A6C34878D82A}">
                    <a16:rowId xmlns:a16="http://schemas.microsoft.com/office/drawing/2014/main" val="1202681711"/>
                  </a:ext>
                </a:extLst>
              </a:tr>
            </a:tbl>
          </a:graphicData>
        </a:graphic>
      </p:graphicFrame>
      <p:sp>
        <p:nvSpPr>
          <p:cNvPr id="4" name="Text Placeholder 3">
            <a:extLst>
              <a:ext uri="{FF2B5EF4-FFF2-40B4-BE49-F238E27FC236}">
                <a16:creationId xmlns:a16="http://schemas.microsoft.com/office/drawing/2014/main" id="{8143BF49-0E42-4BD7-A26F-BA0971081C9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7287652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3F79A-5093-44A6-AF26-19004E05FB67}"/>
              </a:ext>
            </a:extLst>
          </p:cNvPr>
          <p:cNvSpPr>
            <a:spLocks noGrp="1"/>
          </p:cNvSpPr>
          <p:nvPr>
            <p:ph type="title"/>
          </p:nvPr>
        </p:nvSpPr>
        <p:spPr/>
        <p:txBody>
          <a:bodyPr/>
          <a:lstStyle/>
          <a:p>
            <a:r>
              <a:rPr lang="en-US"/>
              <a:t>FB Insights - Daily Impressions | Winzer - 2 of 3</a:t>
            </a:r>
          </a:p>
        </p:txBody>
      </p:sp>
      <p:graphicFrame>
        <p:nvGraphicFramePr>
          <p:cNvPr id="5" name="Table Placeholder 4">
            <a:extLst>
              <a:ext uri="{FF2B5EF4-FFF2-40B4-BE49-F238E27FC236}">
                <a16:creationId xmlns:a16="http://schemas.microsoft.com/office/drawing/2014/main" id="{8E965216-AA8D-486E-9B5F-06227B690ED7}"/>
              </a:ext>
            </a:extLst>
          </p:cNvPr>
          <p:cNvGraphicFramePr>
            <a:graphicFrameLocks noGrp="1"/>
          </p:cNvGraphicFramePr>
          <p:nvPr>
            <p:ph type="tbl" sz="quarter" idx="13"/>
            <p:extLst>
              <p:ext uri="{D42A27DB-BD31-4B8C-83A1-F6EECF244321}">
                <p14:modId xmlns:p14="http://schemas.microsoft.com/office/powerpoint/2010/main" val="1338704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46512802"/>
                    </a:ext>
                  </a:extLst>
                </a:gridCol>
                <a:gridCol w="2468880">
                  <a:extLst>
                    <a:ext uri="{9D8B030D-6E8A-4147-A177-3AD203B41FA5}">
                      <a16:colId xmlns:a16="http://schemas.microsoft.com/office/drawing/2014/main" val="954982273"/>
                    </a:ext>
                  </a:extLst>
                </a:gridCol>
                <a:gridCol w="2468880">
                  <a:extLst>
                    <a:ext uri="{9D8B030D-6E8A-4147-A177-3AD203B41FA5}">
                      <a16:colId xmlns:a16="http://schemas.microsoft.com/office/drawing/2014/main" val="933973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155626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4616</a:t>
                      </a:r>
                    </a:p>
                  </a:txBody>
                  <a:tcPr/>
                </a:tc>
                <a:extLst>
                  <a:ext uri="{0D108BD9-81ED-4DB2-BD59-A6C34878D82A}">
                    <a16:rowId xmlns:a16="http://schemas.microsoft.com/office/drawing/2014/main" val="2032423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4847</a:t>
                      </a:r>
                    </a:p>
                  </a:txBody>
                  <a:tcPr/>
                </a:tc>
                <a:extLst>
                  <a:ext uri="{0D108BD9-81ED-4DB2-BD59-A6C34878D82A}">
                    <a16:rowId xmlns:a16="http://schemas.microsoft.com/office/drawing/2014/main" val="1805221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4220</a:t>
                      </a:r>
                    </a:p>
                  </a:txBody>
                  <a:tcPr/>
                </a:tc>
                <a:extLst>
                  <a:ext uri="{0D108BD9-81ED-4DB2-BD59-A6C34878D82A}">
                    <a16:rowId xmlns:a16="http://schemas.microsoft.com/office/drawing/2014/main" val="1490443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3946</a:t>
                      </a:r>
                    </a:p>
                  </a:txBody>
                  <a:tcPr/>
                </a:tc>
                <a:extLst>
                  <a:ext uri="{0D108BD9-81ED-4DB2-BD59-A6C34878D82A}">
                    <a16:rowId xmlns:a16="http://schemas.microsoft.com/office/drawing/2014/main" val="3050511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5468</a:t>
                      </a:r>
                    </a:p>
                  </a:txBody>
                  <a:tcPr/>
                </a:tc>
                <a:extLst>
                  <a:ext uri="{0D108BD9-81ED-4DB2-BD59-A6C34878D82A}">
                    <a16:rowId xmlns:a16="http://schemas.microsoft.com/office/drawing/2014/main" val="2491795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7249</a:t>
                      </a:r>
                    </a:p>
                  </a:txBody>
                  <a:tcPr/>
                </a:tc>
                <a:extLst>
                  <a:ext uri="{0D108BD9-81ED-4DB2-BD59-A6C34878D82A}">
                    <a16:rowId xmlns:a16="http://schemas.microsoft.com/office/drawing/2014/main" val="2973350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9904</a:t>
                      </a:r>
                    </a:p>
                  </a:txBody>
                  <a:tcPr/>
                </a:tc>
                <a:extLst>
                  <a:ext uri="{0D108BD9-81ED-4DB2-BD59-A6C34878D82A}">
                    <a16:rowId xmlns:a16="http://schemas.microsoft.com/office/drawing/2014/main" val="2752664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4461</a:t>
                      </a:r>
                    </a:p>
                  </a:txBody>
                  <a:tcPr/>
                </a:tc>
                <a:extLst>
                  <a:ext uri="{0D108BD9-81ED-4DB2-BD59-A6C34878D82A}">
                    <a16:rowId xmlns:a16="http://schemas.microsoft.com/office/drawing/2014/main" val="1461540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8915</a:t>
                      </a:r>
                    </a:p>
                  </a:txBody>
                  <a:tcPr/>
                </a:tc>
                <a:extLst>
                  <a:ext uri="{0D108BD9-81ED-4DB2-BD59-A6C34878D82A}">
                    <a16:rowId xmlns:a16="http://schemas.microsoft.com/office/drawing/2014/main" val="4217053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3690</a:t>
                      </a:r>
                    </a:p>
                  </a:txBody>
                  <a:tcPr/>
                </a:tc>
                <a:extLst>
                  <a:ext uri="{0D108BD9-81ED-4DB2-BD59-A6C34878D82A}">
                    <a16:rowId xmlns:a16="http://schemas.microsoft.com/office/drawing/2014/main" val="1018705160"/>
                  </a:ext>
                </a:extLst>
              </a:tr>
            </a:tbl>
          </a:graphicData>
        </a:graphic>
      </p:graphicFrame>
      <p:sp>
        <p:nvSpPr>
          <p:cNvPr id="4" name="Text Placeholder 3">
            <a:extLst>
              <a:ext uri="{FF2B5EF4-FFF2-40B4-BE49-F238E27FC236}">
                <a16:creationId xmlns:a16="http://schemas.microsoft.com/office/drawing/2014/main" id="{1684C72D-1F9B-4CFE-89D3-4FAE0456EA9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7072996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621F8-8AF7-404D-BAED-DF50AB3B1549}"/>
              </a:ext>
            </a:extLst>
          </p:cNvPr>
          <p:cNvSpPr>
            <a:spLocks noGrp="1"/>
          </p:cNvSpPr>
          <p:nvPr>
            <p:ph type="title"/>
          </p:nvPr>
        </p:nvSpPr>
        <p:spPr/>
        <p:txBody>
          <a:bodyPr/>
          <a:lstStyle/>
          <a:p>
            <a:r>
              <a:rPr lang="en-US"/>
              <a:t>FB Insights - Daily Impressions | Winzer - 3 of 3</a:t>
            </a:r>
          </a:p>
        </p:txBody>
      </p:sp>
      <p:graphicFrame>
        <p:nvGraphicFramePr>
          <p:cNvPr id="5" name="Table Placeholder 4">
            <a:extLst>
              <a:ext uri="{FF2B5EF4-FFF2-40B4-BE49-F238E27FC236}">
                <a16:creationId xmlns:a16="http://schemas.microsoft.com/office/drawing/2014/main" id="{8FD6F82B-87F1-4C75-8851-48C8E0960F9C}"/>
              </a:ext>
            </a:extLst>
          </p:cNvPr>
          <p:cNvGraphicFramePr>
            <a:graphicFrameLocks noGrp="1"/>
          </p:cNvGraphicFramePr>
          <p:nvPr>
            <p:ph type="tbl" sz="quarter" idx="13"/>
            <p:extLst>
              <p:ext uri="{D42A27DB-BD31-4B8C-83A1-F6EECF244321}">
                <p14:modId xmlns:p14="http://schemas.microsoft.com/office/powerpoint/2010/main" val="4236130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9242209"/>
                    </a:ext>
                  </a:extLst>
                </a:gridCol>
                <a:gridCol w="2468880">
                  <a:extLst>
                    <a:ext uri="{9D8B030D-6E8A-4147-A177-3AD203B41FA5}">
                      <a16:colId xmlns:a16="http://schemas.microsoft.com/office/drawing/2014/main" val="4096440175"/>
                    </a:ext>
                  </a:extLst>
                </a:gridCol>
                <a:gridCol w="2468880">
                  <a:extLst>
                    <a:ext uri="{9D8B030D-6E8A-4147-A177-3AD203B41FA5}">
                      <a16:colId xmlns:a16="http://schemas.microsoft.com/office/drawing/2014/main" val="2971522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636477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2746</a:t>
                      </a:r>
                    </a:p>
                  </a:txBody>
                  <a:tcPr/>
                </a:tc>
                <a:extLst>
                  <a:ext uri="{0D108BD9-81ED-4DB2-BD59-A6C34878D82A}">
                    <a16:rowId xmlns:a16="http://schemas.microsoft.com/office/drawing/2014/main" val="351304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a:t>
                      </a:r>
                    </a:p>
                  </a:txBody>
                  <a:tcPr/>
                </a:tc>
                <a:extLst>
                  <a:ext uri="{0D108BD9-81ED-4DB2-BD59-A6C34878D82A}">
                    <a16:rowId xmlns:a16="http://schemas.microsoft.com/office/drawing/2014/main" val="1777335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a:t>
                      </a:r>
                    </a:p>
                  </a:txBody>
                  <a:tcPr/>
                </a:tc>
                <a:extLst>
                  <a:ext uri="{0D108BD9-81ED-4DB2-BD59-A6C34878D82A}">
                    <a16:rowId xmlns:a16="http://schemas.microsoft.com/office/drawing/2014/main" val="928427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9721</a:t>
                      </a:r>
                    </a:p>
                  </a:txBody>
                  <a:tcPr/>
                </a:tc>
                <a:extLst>
                  <a:ext uri="{0D108BD9-81ED-4DB2-BD59-A6C34878D82A}">
                    <a16:rowId xmlns:a16="http://schemas.microsoft.com/office/drawing/2014/main" val="1316077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5262</a:t>
                      </a:r>
                    </a:p>
                  </a:txBody>
                  <a:tcPr/>
                </a:tc>
                <a:extLst>
                  <a:ext uri="{0D108BD9-81ED-4DB2-BD59-A6C34878D82A}">
                    <a16:rowId xmlns:a16="http://schemas.microsoft.com/office/drawing/2014/main" val="1652997990"/>
                  </a:ext>
                </a:extLst>
              </a:tr>
            </a:tbl>
          </a:graphicData>
        </a:graphic>
      </p:graphicFrame>
      <p:sp>
        <p:nvSpPr>
          <p:cNvPr id="4" name="Text Placeholder 3">
            <a:extLst>
              <a:ext uri="{FF2B5EF4-FFF2-40B4-BE49-F238E27FC236}">
                <a16:creationId xmlns:a16="http://schemas.microsoft.com/office/drawing/2014/main" id="{259CFCA6-5ED4-4CDD-899F-63404A3608A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2795338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033AC-7B39-4145-864D-B82BF59BE977}"/>
              </a:ext>
            </a:extLst>
          </p:cNvPr>
          <p:cNvSpPr>
            <a:spLocks noGrp="1"/>
          </p:cNvSpPr>
          <p:nvPr>
            <p:ph type="title"/>
          </p:nvPr>
        </p:nvSpPr>
        <p:spPr/>
        <p:txBody>
          <a:bodyPr/>
          <a:lstStyle/>
          <a:p>
            <a:r>
              <a:rPr lang="en-US"/>
              <a:t>FB Insights - Daily Reach | Winzer - 1 of 3</a:t>
            </a:r>
          </a:p>
        </p:txBody>
      </p:sp>
      <p:graphicFrame>
        <p:nvGraphicFramePr>
          <p:cNvPr id="5" name="Table Placeholder 4">
            <a:extLst>
              <a:ext uri="{FF2B5EF4-FFF2-40B4-BE49-F238E27FC236}">
                <a16:creationId xmlns:a16="http://schemas.microsoft.com/office/drawing/2014/main" id="{056B1B0F-3EAE-4E72-A1BB-06C62C2A3F0B}"/>
              </a:ext>
            </a:extLst>
          </p:cNvPr>
          <p:cNvGraphicFramePr>
            <a:graphicFrameLocks noGrp="1"/>
          </p:cNvGraphicFramePr>
          <p:nvPr>
            <p:ph type="tbl" sz="quarter" idx="13"/>
            <p:extLst>
              <p:ext uri="{D42A27DB-BD31-4B8C-83A1-F6EECF244321}">
                <p14:modId xmlns:p14="http://schemas.microsoft.com/office/powerpoint/2010/main" val="266526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1840518"/>
                    </a:ext>
                  </a:extLst>
                </a:gridCol>
                <a:gridCol w="2468880">
                  <a:extLst>
                    <a:ext uri="{9D8B030D-6E8A-4147-A177-3AD203B41FA5}">
                      <a16:colId xmlns:a16="http://schemas.microsoft.com/office/drawing/2014/main" val="1319788733"/>
                    </a:ext>
                  </a:extLst>
                </a:gridCol>
                <a:gridCol w="2468880">
                  <a:extLst>
                    <a:ext uri="{9D8B030D-6E8A-4147-A177-3AD203B41FA5}">
                      <a16:colId xmlns:a16="http://schemas.microsoft.com/office/drawing/2014/main" val="1261287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09616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2993</a:t>
                      </a:r>
                    </a:p>
                  </a:txBody>
                  <a:tcPr/>
                </a:tc>
                <a:extLst>
                  <a:ext uri="{0D108BD9-81ED-4DB2-BD59-A6C34878D82A}">
                    <a16:rowId xmlns:a16="http://schemas.microsoft.com/office/drawing/2014/main" val="3026208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3612</a:t>
                      </a:r>
                    </a:p>
                  </a:txBody>
                  <a:tcPr/>
                </a:tc>
                <a:extLst>
                  <a:ext uri="{0D108BD9-81ED-4DB2-BD59-A6C34878D82A}">
                    <a16:rowId xmlns:a16="http://schemas.microsoft.com/office/drawing/2014/main" val="3563661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5556</a:t>
                      </a:r>
                    </a:p>
                  </a:txBody>
                  <a:tcPr/>
                </a:tc>
                <a:extLst>
                  <a:ext uri="{0D108BD9-81ED-4DB2-BD59-A6C34878D82A}">
                    <a16:rowId xmlns:a16="http://schemas.microsoft.com/office/drawing/2014/main" val="4251834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extLst>
                  <a:ext uri="{0D108BD9-81ED-4DB2-BD59-A6C34878D82A}">
                    <a16:rowId xmlns:a16="http://schemas.microsoft.com/office/drawing/2014/main" val="1899506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3566</a:t>
                      </a:r>
                    </a:p>
                  </a:txBody>
                  <a:tcPr/>
                </a:tc>
                <a:extLst>
                  <a:ext uri="{0D108BD9-81ED-4DB2-BD59-A6C34878D82A}">
                    <a16:rowId xmlns:a16="http://schemas.microsoft.com/office/drawing/2014/main" val="3349039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a:t>
                      </a:r>
                    </a:p>
                  </a:txBody>
                  <a:tcPr/>
                </a:tc>
                <a:extLst>
                  <a:ext uri="{0D108BD9-81ED-4DB2-BD59-A6C34878D82A}">
                    <a16:rowId xmlns:a16="http://schemas.microsoft.com/office/drawing/2014/main" val="1387273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a:t>
                      </a:r>
                    </a:p>
                  </a:txBody>
                  <a:tcPr/>
                </a:tc>
                <a:extLst>
                  <a:ext uri="{0D108BD9-81ED-4DB2-BD59-A6C34878D82A}">
                    <a16:rowId xmlns:a16="http://schemas.microsoft.com/office/drawing/2014/main" val="4141732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3624</a:t>
                      </a:r>
                    </a:p>
                  </a:txBody>
                  <a:tcPr/>
                </a:tc>
                <a:extLst>
                  <a:ext uri="{0D108BD9-81ED-4DB2-BD59-A6C34878D82A}">
                    <a16:rowId xmlns:a16="http://schemas.microsoft.com/office/drawing/2014/main" val="3244213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4165</a:t>
                      </a:r>
                    </a:p>
                  </a:txBody>
                  <a:tcPr/>
                </a:tc>
                <a:extLst>
                  <a:ext uri="{0D108BD9-81ED-4DB2-BD59-A6C34878D82A}">
                    <a16:rowId xmlns:a16="http://schemas.microsoft.com/office/drawing/2014/main" val="3060439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6594</a:t>
                      </a:r>
                    </a:p>
                  </a:txBody>
                  <a:tcPr/>
                </a:tc>
                <a:extLst>
                  <a:ext uri="{0D108BD9-81ED-4DB2-BD59-A6C34878D82A}">
                    <a16:rowId xmlns:a16="http://schemas.microsoft.com/office/drawing/2014/main" val="1658016451"/>
                  </a:ext>
                </a:extLst>
              </a:tr>
            </a:tbl>
          </a:graphicData>
        </a:graphic>
      </p:graphicFrame>
      <p:sp>
        <p:nvSpPr>
          <p:cNvPr id="4" name="Text Placeholder 3">
            <a:extLst>
              <a:ext uri="{FF2B5EF4-FFF2-40B4-BE49-F238E27FC236}">
                <a16:creationId xmlns:a16="http://schemas.microsoft.com/office/drawing/2014/main" id="{284D095D-8FC9-4472-A330-C339AE044E9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6340122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D7BE1-0309-4F18-80E7-BA3E616CDDAD}"/>
              </a:ext>
            </a:extLst>
          </p:cNvPr>
          <p:cNvSpPr>
            <a:spLocks noGrp="1"/>
          </p:cNvSpPr>
          <p:nvPr>
            <p:ph type="title"/>
          </p:nvPr>
        </p:nvSpPr>
        <p:spPr/>
        <p:txBody>
          <a:bodyPr/>
          <a:lstStyle/>
          <a:p>
            <a:r>
              <a:rPr lang="en-US"/>
              <a:t>FB Insights - Daily Reach | Winzer - 2 of 3</a:t>
            </a:r>
          </a:p>
        </p:txBody>
      </p:sp>
      <p:graphicFrame>
        <p:nvGraphicFramePr>
          <p:cNvPr id="5" name="Table Placeholder 4">
            <a:extLst>
              <a:ext uri="{FF2B5EF4-FFF2-40B4-BE49-F238E27FC236}">
                <a16:creationId xmlns:a16="http://schemas.microsoft.com/office/drawing/2014/main" id="{677EDC8D-4E59-497F-8F05-D41A07F29400}"/>
              </a:ext>
            </a:extLst>
          </p:cNvPr>
          <p:cNvGraphicFramePr>
            <a:graphicFrameLocks noGrp="1"/>
          </p:cNvGraphicFramePr>
          <p:nvPr>
            <p:ph type="tbl" sz="quarter" idx="13"/>
            <p:extLst>
              <p:ext uri="{D42A27DB-BD31-4B8C-83A1-F6EECF244321}">
                <p14:modId xmlns:p14="http://schemas.microsoft.com/office/powerpoint/2010/main" val="1610804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69445766"/>
                    </a:ext>
                  </a:extLst>
                </a:gridCol>
                <a:gridCol w="2468880">
                  <a:extLst>
                    <a:ext uri="{9D8B030D-6E8A-4147-A177-3AD203B41FA5}">
                      <a16:colId xmlns:a16="http://schemas.microsoft.com/office/drawing/2014/main" val="3753956317"/>
                    </a:ext>
                  </a:extLst>
                </a:gridCol>
                <a:gridCol w="2468880">
                  <a:extLst>
                    <a:ext uri="{9D8B030D-6E8A-4147-A177-3AD203B41FA5}">
                      <a16:colId xmlns:a16="http://schemas.microsoft.com/office/drawing/2014/main" val="2742297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31126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a:t>
                      </a:r>
                    </a:p>
                  </a:txBody>
                  <a:tcPr/>
                </a:tc>
                <a:extLst>
                  <a:ext uri="{0D108BD9-81ED-4DB2-BD59-A6C34878D82A}">
                    <a16:rowId xmlns:a16="http://schemas.microsoft.com/office/drawing/2014/main" val="609490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3880</a:t>
                      </a:r>
                    </a:p>
                  </a:txBody>
                  <a:tcPr/>
                </a:tc>
                <a:extLst>
                  <a:ext uri="{0D108BD9-81ED-4DB2-BD59-A6C34878D82A}">
                    <a16:rowId xmlns:a16="http://schemas.microsoft.com/office/drawing/2014/main" val="1671664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3624</a:t>
                      </a:r>
                    </a:p>
                  </a:txBody>
                  <a:tcPr/>
                </a:tc>
                <a:extLst>
                  <a:ext uri="{0D108BD9-81ED-4DB2-BD59-A6C34878D82A}">
                    <a16:rowId xmlns:a16="http://schemas.microsoft.com/office/drawing/2014/main" val="4259070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3402</a:t>
                      </a:r>
                    </a:p>
                  </a:txBody>
                  <a:tcPr/>
                </a:tc>
                <a:extLst>
                  <a:ext uri="{0D108BD9-81ED-4DB2-BD59-A6C34878D82A}">
                    <a16:rowId xmlns:a16="http://schemas.microsoft.com/office/drawing/2014/main" val="2401469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a:t>
                      </a:r>
                    </a:p>
                  </a:txBody>
                  <a:tcPr/>
                </a:tc>
                <a:extLst>
                  <a:ext uri="{0D108BD9-81ED-4DB2-BD59-A6C34878D82A}">
                    <a16:rowId xmlns:a16="http://schemas.microsoft.com/office/drawing/2014/main" val="3360501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5247</a:t>
                      </a:r>
                    </a:p>
                  </a:txBody>
                  <a:tcPr/>
                </a:tc>
                <a:extLst>
                  <a:ext uri="{0D108BD9-81ED-4DB2-BD59-A6C34878D82A}">
                    <a16:rowId xmlns:a16="http://schemas.microsoft.com/office/drawing/2014/main" val="1246281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6997</a:t>
                      </a:r>
                    </a:p>
                  </a:txBody>
                  <a:tcPr/>
                </a:tc>
                <a:extLst>
                  <a:ext uri="{0D108BD9-81ED-4DB2-BD59-A6C34878D82A}">
                    <a16:rowId xmlns:a16="http://schemas.microsoft.com/office/drawing/2014/main" val="649347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extLst>
                  <a:ext uri="{0D108BD9-81ED-4DB2-BD59-A6C34878D82A}">
                    <a16:rowId xmlns:a16="http://schemas.microsoft.com/office/drawing/2014/main" val="4107060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6044</a:t>
                      </a:r>
                    </a:p>
                  </a:txBody>
                  <a:tcPr/>
                </a:tc>
                <a:extLst>
                  <a:ext uri="{0D108BD9-81ED-4DB2-BD59-A6C34878D82A}">
                    <a16:rowId xmlns:a16="http://schemas.microsoft.com/office/drawing/2014/main" val="857789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a:t>
                      </a:r>
                    </a:p>
                  </a:txBody>
                  <a:tcPr/>
                </a:tc>
                <a:extLst>
                  <a:ext uri="{0D108BD9-81ED-4DB2-BD59-A6C34878D82A}">
                    <a16:rowId xmlns:a16="http://schemas.microsoft.com/office/drawing/2014/main" val="3466418904"/>
                  </a:ext>
                </a:extLst>
              </a:tr>
            </a:tbl>
          </a:graphicData>
        </a:graphic>
      </p:graphicFrame>
      <p:sp>
        <p:nvSpPr>
          <p:cNvPr id="4" name="Text Placeholder 3">
            <a:extLst>
              <a:ext uri="{FF2B5EF4-FFF2-40B4-BE49-F238E27FC236}">
                <a16:creationId xmlns:a16="http://schemas.microsoft.com/office/drawing/2014/main" id="{264AB52A-02B3-4917-BD42-D117D80252B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5345367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F3A00-6544-48BF-943A-5919ED2261A3}"/>
              </a:ext>
            </a:extLst>
          </p:cNvPr>
          <p:cNvSpPr>
            <a:spLocks noGrp="1"/>
          </p:cNvSpPr>
          <p:nvPr>
            <p:ph type="title"/>
          </p:nvPr>
        </p:nvSpPr>
        <p:spPr/>
        <p:txBody>
          <a:bodyPr/>
          <a:lstStyle/>
          <a:p>
            <a:r>
              <a:rPr lang="en-US"/>
              <a:t>FB Insights - Daily Reach | Winzer - 3 of 3</a:t>
            </a:r>
          </a:p>
        </p:txBody>
      </p:sp>
      <p:graphicFrame>
        <p:nvGraphicFramePr>
          <p:cNvPr id="5" name="Table Placeholder 4">
            <a:extLst>
              <a:ext uri="{FF2B5EF4-FFF2-40B4-BE49-F238E27FC236}">
                <a16:creationId xmlns:a16="http://schemas.microsoft.com/office/drawing/2014/main" id="{45A2678A-A611-4CFC-B59B-05E1570C8E23}"/>
              </a:ext>
            </a:extLst>
          </p:cNvPr>
          <p:cNvGraphicFramePr>
            <a:graphicFrameLocks noGrp="1"/>
          </p:cNvGraphicFramePr>
          <p:nvPr>
            <p:ph type="tbl" sz="quarter" idx="13"/>
            <p:extLst>
              <p:ext uri="{D42A27DB-BD31-4B8C-83A1-F6EECF244321}">
                <p14:modId xmlns:p14="http://schemas.microsoft.com/office/powerpoint/2010/main" val="2658743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93512374"/>
                    </a:ext>
                  </a:extLst>
                </a:gridCol>
                <a:gridCol w="2468880">
                  <a:extLst>
                    <a:ext uri="{9D8B030D-6E8A-4147-A177-3AD203B41FA5}">
                      <a16:colId xmlns:a16="http://schemas.microsoft.com/office/drawing/2014/main" val="4161573595"/>
                    </a:ext>
                  </a:extLst>
                </a:gridCol>
                <a:gridCol w="2468880">
                  <a:extLst>
                    <a:ext uri="{9D8B030D-6E8A-4147-A177-3AD203B41FA5}">
                      <a16:colId xmlns:a16="http://schemas.microsoft.com/office/drawing/2014/main" val="3235018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36071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extLst>
                  <a:ext uri="{0D108BD9-81ED-4DB2-BD59-A6C34878D82A}">
                    <a16:rowId xmlns:a16="http://schemas.microsoft.com/office/drawing/2014/main" val="3469897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extLst>
                  <a:ext uri="{0D108BD9-81ED-4DB2-BD59-A6C34878D82A}">
                    <a16:rowId xmlns:a16="http://schemas.microsoft.com/office/drawing/2014/main" val="3115355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extLst>
                  <a:ext uri="{0D108BD9-81ED-4DB2-BD59-A6C34878D82A}">
                    <a16:rowId xmlns:a16="http://schemas.microsoft.com/office/drawing/2014/main" val="3421267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6653</a:t>
                      </a:r>
                    </a:p>
                  </a:txBody>
                  <a:tcPr/>
                </a:tc>
                <a:extLst>
                  <a:ext uri="{0D108BD9-81ED-4DB2-BD59-A6C34878D82A}">
                    <a16:rowId xmlns:a16="http://schemas.microsoft.com/office/drawing/2014/main" val="533326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extLst>
                  <a:ext uri="{0D108BD9-81ED-4DB2-BD59-A6C34878D82A}">
                    <a16:rowId xmlns:a16="http://schemas.microsoft.com/office/drawing/2014/main" val="1586203452"/>
                  </a:ext>
                </a:extLst>
              </a:tr>
            </a:tbl>
          </a:graphicData>
        </a:graphic>
      </p:graphicFrame>
      <p:sp>
        <p:nvSpPr>
          <p:cNvPr id="4" name="Text Placeholder 3">
            <a:extLst>
              <a:ext uri="{FF2B5EF4-FFF2-40B4-BE49-F238E27FC236}">
                <a16:creationId xmlns:a16="http://schemas.microsoft.com/office/drawing/2014/main" id="{39AF44FF-B90D-416B-A228-A3EB217C950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9992104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0802B-5A4A-4FA1-8A12-C909926E837C}"/>
              </a:ext>
            </a:extLst>
          </p:cNvPr>
          <p:cNvSpPr>
            <a:spLocks noGrp="1"/>
          </p:cNvSpPr>
          <p:nvPr>
            <p:ph type="title"/>
          </p:nvPr>
        </p:nvSpPr>
        <p:spPr/>
        <p:txBody>
          <a:bodyPr/>
          <a:lstStyle/>
          <a:p>
            <a:r>
              <a:rPr lang="en-US"/>
              <a:t>Facebook Reach | Winzer</a:t>
            </a:r>
          </a:p>
        </p:txBody>
      </p:sp>
      <p:graphicFrame>
        <p:nvGraphicFramePr>
          <p:cNvPr id="6" name="Chart Placeholder 5">
            <a:extLst>
              <a:ext uri="{FF2B5EF4-FFF2-40B4-BE49-F238E27FC236}">
                <a16:creationId xmlns:a16="http://schemas.microsoft.com/office/drawing/2014/main" id="{F38831F6-6167-416F-A883-B6A96FDB2A0A}"/>
              </a:ext>
            </a:extLst>
          </p:cNvPr>
          <p:cNvGraphicFramePr>
            <a:graphicFrameLocks noGrp="1"/>
          </p:cNvGraphicFramePr>
          <p:nvPr>
            <p:ph type="chart" sz="quarter" idx="13"/>
            <p:extLst>
              <p:ext uri="{D42A27DB-BD31-4B8C-83A1-F6EECF244321}">
                <p14:modId xmlns:p14="http://schemas.microsoft.com/office/powerpoint/2010/main" val="1803494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179226-9961-4B02-9EF8-1A618D380133}"/>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36933A75-BDE3-466E-80BA-A45E98B6A8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92240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1389</Words>
  <Application>Microsoft Office PowerPoint</Application>
  <PresentationFormat>On-screen Show (4:3)</PresentationFormat>
  <Paragraphs>566</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Calibri</vt:lpstr>
      <vt:lpstr>Arial</vt:lpstr>
      <vt:lpstr>quintly_template</vt:lpstr>
      <vt:lpstr>Facebook Page Report</vt:lpstr>
      <vt:lpstr>Wichtigste Werte (KPI's) | Winzer</vt:lpstr>
      <vt:lpstr>Fans (Übersicht) | Winzer</vt:lpstr>
      <vt:lpstr>Key Metrics Table w. User Post RR | Winzer</vt:lpstr>
      <vt:lpstr>Facebook Fans Total | Winzer</vt:lpstr>
      <vt:lpstr>Fanwachstum | Winzer</vt:lpstr>
      <vt:lpstr>Verlorene Fans | Winzer</vt:lpstr>
      <vt:lpstr>Eigene Beiträge (Postings) | Winzer - 1 of 3</vt:lpstr>
      <vt:lpstr>Eigene Beiträge (Postings) | Winzer - 2 of 3</vt:lpstr>
      <vt:lpstr>Eigene Beiträge (Postings) | Winzer - 3 of 3</vt:lpstr>
      <vt:lpstr>Eigene Beiträge (Postings) + Reactions | Winzer - 1 of 4</vt:lpstr>
      <vt:lpstr>Eigene Beiträge (Postings) + Reactions | Winzer - 2 of 4</vt:lpstr>
      <vt:lpstr>Eigene Beiträge (Postings) + Reactions | Winzer - 3 of 4</vt:lpstr>
      <vt:lpstr>Eigene Beiträge (Postings) + Reactions | Winzer - 4 of 4</vt:lpstr>
      <vt:lpstr>Postings/Wochentag | Winzer</vt:lpstr>
      <vt:lpstr>Interaktionsrate | Winzer</vt:lpstr>
      <vt:lpstr>Postingtypen (Verteilung) | Winzer</vt:lpstr>
      <vt:lpstr>Interaktionsrate/Postingtyp | Winzer</vt:lpstr>
      <vt:lpstr>Antwortzeit | Winzer</vt:lpstr>
      <vt:lpstr>Facebook Check Ins | Winzer</vt:lpstr>
      <vt:lpstr>Fan Demographie | Winzer</vt:lpstr>
      <vt:lpstr>Impressionen | Winzer</vt:lpstr>
      <vt:lpstr>Reichweite | Winzer</vt:lpstr>
      <vt:lpstr>Engagierte User | Winzer</vt:lpstr>
      <vt:lpstr>Page Views | Winzer</vt:lpstr>
      <vt:lpstr>Page Fans Online | Winzer</vt:lpstr>
      <vt:lpstr>FB Insights - Daily Impressions | Winzer - 1 of 3</vt:lpstr>
      <vt:lpstr>FB Insights - Daily Impressions | Winzer - 2 of 3</vt:lpstr>
      <vt:lpstr>FB Insights - Daily Impressions | Winzer - 3 of 3</vt:lpstr>
      <vt:lpstr>FB Insights - Daily Reach | Winzer - 1 of 3</vt:lpstr>
      <vt:lpstr>FB Insights - Daily Reach | Winzer - 2 of 3</vt:lpstr>
      <vt:lpstr>FB Insights - Daily Reach | Winzer - 3 of 3</vt:lpstr>
      <vt:lpstr>Facebook Reach | Winzer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2018-08-02T17:01:05Z</dcterms:created>
  <dcterms:modified xsi:type="dcterms:W3CDTF">2018-08-02T17:02:06Z</dcterms:modified>
</cp:coreProperties>
</file>