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90" r:id="rId32"/>
    <p:sldId id="291" r:id="rId33"/>
    <p:sldId id="292" r:id="rId34"/>
    <p:sldId id="293"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1302</c:v>
                </c:pt>
                <c:pt idx="1">
                  <c:v>1304</c:v>
                </c:pt>
                <c:pt idx="2">
                  <c:v>1306</c:v>
                </c:pt>
                <c:pt idx="3">
                  <c:v>1305</c:v>
                </c:pt>
                <c:pt idx="4">
                  <c:v>1305</c:v>
                </c:pt>
                <c:pt idx="5">
                  <c:v>1305</c:v>
                </c:pt>
                <c:pt idx="6">
                  <c:v>1305</c:v>
                </c:pt>
                <c:pt idx="7">
                  <c:v>1305</c:v>
                </c:pt>
                <c:pt idx="8">
                  <c:v>1305</c:v>
                </c:pt>
                <c:pt idx="9">
                  <c:v>1306</c:v>
                </c:pt>
                <c:pt idx="10">
                  <c:v>1308</c:v>
                </c:pt>
                <c:pt idx="11">
                  <c:v>1307</c:v>
                </c:pt>
                <c:pt idx="12">
                  <c:v>1309</c:v>
                </c:pt>
                <c:pt idx="13">
                  <c:v>1309</c:v>
                </c:pt>
                <c:pt idx="14">
                  <c:v>1311</c:v>
                </c:pt>
                <c:pt idx="15">
                  <c:v>1311</c:v>
                </c:pt>
                <c:pt idx="16">
                  <c:v>1313</c:v>
                </c:pt>
                <c:pt idx="17">
                  <c:v>1313</c:v>
                </c:pt>
                <c:pt idx="18">
                  <c:v>1315</c:v>
                </c:pt>
                <c:pt idx="19">
                  <c:v>1316</c:v>
                </c:pt>
                <c:pt idx="20">
                  <c:v>1316</c:v>
                </c:pt>
                <c:pt idx="21">
                  <c:v>1316</c:v>
                </c:pt>
                <c:pt idx="22">
                  <c:v>1317</c:v>
                </c:pt>
                <c:pt idx="23">
                  <c:v>1317</c:v>
                </c:pt>
                <c:pt idx="24">
                  <c:v>1317</c:v>
                </c:pt>
                <c:pt idx="25">
                  <c:v>1317</c:v>
                </c:pt>
                <c:pt idx="26">
                  <c:v>1319</c:v>
                </c:pt>
                <c:pt idx="27">
                  <c:v>1320</c:v>
                </c:pt>
                <c:pt idx="28">
                  <c:v>1323</c:v>
                </c:pt>
                <c:pt idx="29">
                  <c:v>1323</c:v>
                </c:pt>
              </c:numCache>
            </c:numRef>
          </c:val>
          <c:smooth val="0"/>
          <c:extLst>
            <c:ext xmlns:c16="http://schemas.microsoft.com/office/drawing/2014/chart" uri="{C3380CC4-5D6E-409C-BE32-E72D297353CC}">
              <c16:uniqueId val="{00000000-07A7-4B55-A136-E7B76D4220A0}"/>
            </c:ext>
          </c:extLst>
        </c:ser>
        <c:dLbls>
          <c:showLegendKey val="0"/>
          <c:showVal val="0"/>
          <c:showCatName val="0"/>
          <c:showSerName val="0"/>
          <c:showPercent val="0"/>
          <c:showBubbleSize val="0"/>
        </c:dLbls>
        <c:smooth val="0"/>
        <c:axId val="348470008"/>
        <c:axId val="273583544"/>
      </c:lineChart>
      <c:dateAx>
        <c:axId val="34847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583544"/>
        <c:crosses val="autoZero"/>
        <c:auto val="1"/>
        <c:lblOffset val="100"/>
        <c:baseTimeUnit val="days"/>
      </c:dateAx>
      <c:valAx>
        <c:axId val="27358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7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1</c:v>
                </c:pt>
                <c:pt idx="2">
                  <c:v>2</c:v>
                </c:pt>
                <c:pt idx="3">
                  <c:v>0</c:v>
                </c:pt>
                <c:pt idx="4">
                  <c:v>0</c:v>
                </c:pt>
                <c:pt idx="5">
                  <c:v>0</c:v>
                </c:pt>
                <c:pt idx="6">
                  <c:v>0</c:v>
                </c:pt>
                <c:pt idx="7">
                  <c:v>0</c:v>
                </c:pt>
                <c:pt idx="8">
                  <c:v>0</c:v>
                </c:pt>
                <c:pt idx="9">
                  <c:v>0</c:v>
                </c:pt>
                <c:pt idx="10">
                  <c:v>2</c:v>
                </c:pt>
                <c:pt idx="11">
                  <c:v>1</c:v>
                </c:pt>
                <c:pt idx="12">
                  <c:v>-1</c:v>
                </c:pt>
                <c:pt idx="13">
                  <c:v>3</c:v>
                </c:pt>
                <c:pt idx="14">
                  <c:v>0</c:v>
                </c:pt>
                <c:pt idx="15">
                  <c:v>1</c:v>
                </c:pt>
                <c:pt idx="16">
                  <c:v>2</c:v>
                </c:pt>
                <c:pt idx="17">
                  <c:v>0</c:v>
                </c:pt>
                <c:pt idx="18">
                  <c:v>2</c:v>
                </c:pt>
                <c:pt idx="19">
                  <c:v>1</c:v>
                </c:pt>
                <c:pt idx="20">
                  <c:v>0</c:v>
                </c:pt>
                <c:pt idx="21">
                  <c:v>0</c:v>
                </c:pt>
                <c:pt idx="22">
                  <c:v>1</c:v>
                </c:pt>
                <c:pt idx="23">
                  <c:v>0</c:v>
                </c:pt>
                <c:pt idx="24">
                  <c:v>0</c:v>
                </c:pt>
                <c:pt idx="25">
                  <c:v>0</c:v>
                </c:pt>
                <c:pt idx="26">
                  <c:v>1</c:v>
                </c:pt>
                <c:pt idx="27">
                  <c:v>2</c:v>
                </c:pt>
                <c:pt idx="28">
                  <c:v>1</c:v>
                </c:pt>
                <c:pt idx="29">
                  <c:v>2</c:v>
                </c:pt>
              </c:numCache>
            </c:numRef>
          </c:val>
          <c:smooth val="0"/>
          <c:extLst>
            <c:ext xmlns:c16="http://schemas.microsoft.com/office/drawing/2014/chart" uri="{C3380CC4-5D6E-409C-BE32-E72D297353CC}">
              <c16:uniqueId val="{00000000-9CEA-4D3F-9749-65FB467117CE}"/>
            </c:ext>
          </c:extLst>
        </c:ser>
        <c:dLbls>
          <c:showLegendKey val="0"/>
          <c:showVal val="0"/>
          <c:showCatName val="0"/>
          <c:showSerName val="0"/>
          <c:showPercent val="0"/>
          <c:showBubbleSize val="0"/>
        </c:dLbls>
        <c:smooth val="0"/>
        <c:axId val="352092744"/>
        <c:axId val="352090448"/>
      </c:lineChart>
      <c:dateAx>
        <c:axId val="35209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90448"/>
        <c:crosses val="autoZero"/>
        <c:auto val="1"/>
        <c:lblOffset val="100"/>
        <c:baseTimeUnit val="days"/>
      </c:dateAx>
      <c:valAx>
        <c:axId val="35209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9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1</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1</c:v>
                </c:pt>
                <c:pt idx="19">
                  <c:v>0</c:v>
                </c:pt>
                <c:pt idx="20">
                  <c:v>0</c:v>
                </c:pt>
                <c:pt idx="21">
                  <c:v>0</c:v>
                </c:pt>
                <c:pt idx="22">
                  <c:v>1</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E8FE-46D1-8D74-0C40CCE401D4}"/>
            </c:ext>
          </c:extLst>
        </c:ser>
        <c:dLbls>
          <c:showLegendKey val="0"/>
          <c:showVal val="0"/>
          <c:showCatName val="0"/>
          <c:showSerName val="0"/>
          <c:showPercent val="0"/>
          <c:showBubbleSize val="0"/>
        </c:dLbls>
        <c:smooth val="0"/>
        <c:axId val="346261224"/>
        <c:axId val="346254336"/>
      </c:lineChart>
      <c:dateAx>
        <c:axId val="34626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54336"/>
        <c:crosses val="autoZero"/>
        <c:auto val="1"/>
        <c:lblOffset val="100"/>
        <c:baseTimeUnit val="days"/>
      </c:dateAx>
      <c:valAx>
        <c:axId val="34625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6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0</c:v>
                </c:pt>
                <c:pt idx="3">
                  <c:v>3</c:v>
                </c:pt>
                <c:pt idx="4">
                  <c:v>1</c:v>
                </c:pt>
                <c:pt idx="5">
                  <c:v>3</c:v>
                </c:pt>
                <c:pt idx="6">
                  <c:v>3</c:v>
                </c:pt>
              </c:numCache>
            </c:numRef>
          </c:val>
          <c:extLst>
            <c:ext xmlns:c16="http://schemas.microsoft.com/office/drawing/2014/chart" uri="{C3380CC4-5D6E-409C-BE32-E72D297353CC}">
              <c16:uniqueId val="{00000000-D4D4-4DA5-BC93-18FC07A299A3}"/>
            </c:ext>
          </c:extLst>
        </c:ser>
        <c:dLbls>
          <c:showLegendKey val="0"/>
          <c:showVal val="0"/>
          <c:showCatName val="0"/>
          <c:showSerName val="0"/>
          <c:showPercent val="0"/>
          <c:showBubbleSize val="0"/>
        </c:dLbls>
        <c:gapWidth val="219"/>
        <c:overlap val="-27"/>
        <c:axId val="428231960"/>
        <c:axId val="428236880"/>
      </c:barChart>
      <c:catAx>
        <c:axId val="42823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36880"/>
        <c:crosses val="autoZero"/>
        <c:auto val="1"/>
        <c:lblAlgn val="ctr"/>
        <c:lblOffset val="100"/>
        <c:noMultiLvlLbl val="0"/>
      </c:catAx>
      <c:valAx>
        <c:axId val="42823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3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4.0644171779141001</c:v>
                </c:pt>
                <c:pt idx="3">
                  <c:v>0</c:v>
                </c:pt>
                <c:pt idx="4">
                  <c:v>0</c:v>
                </c:pt>
                <c:pt idx="5">
                  <c:v>0</c:v>
                </c:pt>
                <c:pt idx="6">
                  <c:v>0</c:v>
                </c:pt>
                <c:pt idx="7">
                  <c:v>7.2796934865900003</c:v>
                </c:pt>
                <c:pt idx="8">
                  <c:v>0</c:v>
                </c:pt>
                <c:pt idx="9">
                  <c:v>3.7547892720306999</c:v>
                </c:pt>
                <c:pt idx="10">
                  <c:v>0</c:v>
                </c:pt>
                <c:pt idx="11">
                  <c:v>0</c:v>
                </c:pt>
                <c:pt idx="12">
                  <c:v>0</c:v>
                </c:pt>
                <c:pt idx="13">
                  <c:v>2.2171253822630002</c:v>
                </c:pt>
                <c:pt idx="14">
                  <c:v>0</c:v>
                </c:pt>
                <c:pt idx="15">
                  <c:v>0</c:v>
                </c:pt>
                <c:pt idx="16">
                  <c:v>0</c:v>
                </c:pt>
                <c:pt idx="17">
                  <c:v>0</c:v>
                </c:pt>
                <c:pt idx="18">
                  <c:v>1.6742770167428001</c:v>
                </c:pt>
                <c:pt idx="19">
                  <c:v>0</c:v>
                </c:pt>
                <c:pt idx="20">
                  <c:v>2.9635258358662999</c:v>
                </c:pt>
                <c:pt idx="21">
                  <c:v>0</c:v>
                </c:pt>
                <c:pt idx="22">
                  <c:v>1.5450861195542001</c:v>
                </c:pt>
                <c:pt idx="23">
                  <c:v>8.4282460136673993</c:v>
                </c:pt>
                <c:pt idx="24">
                  <c:v>0</c:v>
                </c:pt>
                <c:pt idx="25">
                  <c:v>0</c:v>
                </c:pt>
                <c:pt idx="26">
                  <c:v>0</c:v>
                </c:pt>
                <c:pt idx="27">
                  <c:v>2.2744503411675998</c:v>
                </c:pt>
                <c:pt idx="28">
                  <c:v>0</c:v>
                </c:pt>
                <c:pt idx="29">
                  <c:v>0</c:v>
                </c:pt>
              </c:numCache>
            </c:numRef>
          </c:val>
          <c:smooth val="0"/>
          <c:extLst>
            <c:ext xmlns:c16="http://schemas.microsoft.com/office/drawing/2014/chart" uri="{C3380CC4-5D6E-409C-BE32-E72D297353CC}">
              <c16:uniqueId val="{00000000-0697-4365-9963-0857B5F65A9F}"/>
            </c:ext>
          </c:extLst>
        </c:ser>
        <c:dLbls>
          <c:showLegendKey val="0"/>
          <c:showVal val="0"/>
          <c:showCatName val="0"/>
          <c:showSerName val="0"/>
          <c:showPercent val="0"/>
          <c:showBubbleSize val="0"/>
        </c:dLbls>
        <c:smooth val="0"/>
        <c:axId val="428231632"/>
        <c:axId val="428232288"/>
      </c:lineChart>
      <c:dateAx>
        <c:axId val="42823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32288"/>
        <c:crosses val="autoZero"/>
        <c:auto val="1"/>
        <c:lblOffset val="100"/>
        <c:baseTimeUnit val="days"/>
      </c:dateAx>
      <c:valAx>
        <c:axId val="42823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3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Familienhotel Gasthof Hinteregger</c:v>
                </c:pt>
              </c:strCache>
            </c:strRef>
          </c:cat>
          <c:val>
            <c:numRef>
              <c:f>Sheet1!$B$2</c:f>
              <c:numCache>
                <c:formatCode>General</c:formatCode>
                <c:ptCount val="1"/>
                <c:pt idx="0">
                  <c:v>2</c:v>
                </c:pt>
              </c:numCache>
            </c:numRef>
          </c:val>
          <c:extLst>
            <c:ext xmlns:c16="http://schemas.microsoft.com/office/drawing/2014/chart" uri="{C3380CC4-5D6E-409C-BE32-E72D297353CC}">
              <c16:uniqueId val="{00000000-4E1F-4852-B909-E65F4F735A5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Familienhotel Gasthof Hinteregger</c:v>
                </c:pt>
              </c:strCache>
            </c:strRef>
          </c:cat>
          <c:val>
            <c:numRef>
              <c:f>Sheet1!$C$2</c:f>
              <c:numCache>
                <c:formatCode>General</c:formatCode>
                <c:ptCount val="1"/>
                <c:pt idx="0">
                  <c:v>8</c:v>
                </c:pt>
              </c:numCache>
            </c:numRef>
          </c:val>
          <c:extLst>
            <c:ext xmlns:c16="http://schemas.microsoft.com/office/drawing/2014/chart" uri="{C3380CC4-5D6E-409C-BE32-E72D297353CC}">
              <c16:uniqueId val="{00000001-4E1F-4852-B909-E65F4F735A5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Familienhotel Gasthof Hinteregger</c:v>
                </c:pt>
              </c:strCache>
            </c:strRef>
          </c:cat>
          <c:val>
            <c:numRef>
              <c:f>Sheet1!$D$2</c:f>
              <c:numCache>
                <c:formatCode>General</c:formatCode>
                <c:ptCount val="1"/>
                <c:pt idx="0">
                  <c:v>2</c:v>
                </c:pt>
              </c:numCache>
            </c:numRef>
          </c:val>
          <c:extLst>
            <c:ext xmlns:c16="http://schemas.microsoft.com/office/drawing/2014/chart" uri="{C3380CC4-5D6E-409C-BE32-E72D297353CC}">
              <c16:uniqueId val="{00000002-4E1F-4852-B909-E65F4F735A56}"/>
            </c:ext>
          </c:extLst>
        </c:ser>
        <c:dLbls>
          <c:showLegendKey val="0"/>
          <c:showVal val="0"/>
          <c:showCatName val="0"/>
          <c:showSerName val="0"/>
          <c:showPercent val="0"/>
          <c:showBubbleSize val="0"/>
        </c:dLbls>
        <c:gapWidth val="150"/>
        <c:overlap val="100"/>
        <c:axId val="428245080"/>
        <c:axId val="428247376"/>
      </c:barChart>
      <c:catAx>
        <c:axId val="42824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7376"/>
        <c:crosses val="autoZero"/>
        <c:auto val="1"/>
        <c:lblAlgn val="ctr"/>
        <c:lblOffset val="100"/>
        <c:noMultiLvlLbl val="0"/>
      </c:catAx>
      <c:valAx>
        <c:axId val="428247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Sheet1!$A$2:$A$4</c:f>
              <c:strCache>
                <c:ptCount val="3"/>
                <c:pt idx="0">
                  <c:v>Live Video</c:v>
                </c:pt>
                <c:pt idx="1">
                  <c:v>Photo</c:v>
                </c:pt>
                <c:pt idx="2">
                  <c:v>Video</c:v>
                </c:pt>
              </c:strCache>
            </c:strRef>
          </c:cat>
          <c:val>
            <c:numRef>
              <c:f>Sheet1!$B$2:$B$4</c:f>
              <c:numCache>
                <c:formatCode>General</c:formatCode>
                <c:ptCount val="3"/>
                <c:pt idx="0">
                  <c:v>1.6730038022814</c:v>
                </c:pt>
                <c:pt idx="1">
                  <c:v>3.7046542613933999</c:v>
                </c:pt>
                <c:pt idx="2">
                  <c:v>2.9842648650229999</c:v>
                </c:pt>
              </c:numCache>
            </c:numRef>
          </c:val>
          <c:extLst>
            <c:ext xmlns:c16="http://schemas.microsoft.com/office/drawing/2014/chart" uri="{C3380CC4-5D6E-409C-BE32-E72D297353CC}">
              <c16:uniqueId val="{00000000-6C34-44BB-AF6B-FFAABB4BBDCF}"/>
            </c:ext>
          </c:extLst>
        </c:ser>
        <c:dLbls>
          <c:showLegendKey val="0"/>
          <c:showVal val="0"/>
          <c:showCatName val="0"/>
          <c:showSerName val="0"/>
          <c:showPercent val="0"/>
          <c:showBubbleSize val="0"/>
        </c:dLbls>
        <c:gapWidth val="219"/>
        <c:overlap val="-27"/>
        <c:axId val="428246720"/>
        <c:axId val="428241800"/>
      </c:barChart>
      <c:catAx>
        <c:axId val="42824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1800"/>
        <c:crosses val="autoZero"/>
        <c:auto val="1"/>
        <c:lblAlgn val="ctr"/>
        <c:lblOffset val="100"/>
        <c:noMultiLvlLbl val="0"/>
      </c:catAx>
      <c:valAx>
        <c:axId val="42824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32F-4E7F-9336-A2D836738813}"/>
            </c:ext>
          </c:extLst>
        </c:ser>
        <c:dLbls>
          <c:showLegendKey val="0"/>
          <c:showVal val="0"/>
          <c:showCatName val="0"/>
          <c:showSerName val="0"/>
          <c:showPercent val="0"/>
          <c:showBubbleSize val="0"/>
        </c:dLbls>
        <c:gapWidth val="219"/>
        <c:overlap val="-27"/>
        <c:axId val="428248360"/>
        <c:axId val="428242128"/>
      </c:barChart>
      <c:catAx>
        <c:axId val="42824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2128"/>
        <c:crosses val="autoZero"/>
        <c:auto val="1"/>
        <c:lblAlgn val="ctr"/>
        <c:lblOffset val="100"/>
        <c:noMultiLvlLbl val="0"/>
      </c:catAx>
      <c:valAx>
        <c:axId val="42824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325</c:v>
                </c:pt>
                <c:pt idx="1">
                  <c:v>325</c:v>
                </c:pt>
                <c:pt idx="2">
                  <c:v>327</c:v>
                </c:pt>
                <c:pt idx="3">
                  <c:v>330</c:v>
                </c:pt>
                <c:pt idx="4">
                  <c:v>330</c:v>
                </c:pt>
                <c:pt idx="5">
                  <c:v>330</c:v>
                </c:pt>
                <c:pt idx="6">
                  <c:v>330</c:v>
                </c:pt>
                <c:pt idx="7">
                  <c:v>331</c:v>
                </c:pt>
                <c:pt idx="8">
                  <c:v>331</c:v>
                </c:pt>
                <c:pt idx="9">
                  <c:v>333</c:v>
                </c:pt>
                <c:pt idx="10">
                  <c:v>333</c:v>
                </c:pt>
                <c:pt idx="11">
                  <c:v>333</c:v>
                </c:pt>
                <c:pt idx="12">
                  <c:v>333</c:v>
                </c:pt>
                <c:pt idx="13">
                  <c:v>334</c:v>
                </c:pt>
                <c:pt idx="14">
                  <c:v>334</c:v>
                </c:pt>
                <c:pt idx="15">
                  <c:v>334</c:v>
                </c:pt>
                <c:pt idx="16">
                  <c:v>334</c:v>
                </c:pt>
                <c:pt idx="17">
                  <c:v>334</c:v>
                </c:pt>
                <c:pt idx="18">
                  <c:v>334</c:v>
                </c:pt>
                <c:pt idx="19">
                  <c:v>334</c:v>
                </c:pt>
                <c:pt idx="20">
                  <c:v>335</c:v>
                </c:pt>
                <c:pt idx="21">
                  <c:v>335</c:v>
                </c:pt>
                <c:pt idx="22">
                  <c:v>337</c:v>
                </c:pt>
                <c:pt idx="23">
                  <c:v>338</c:v>
                </c:pt>
                <c:pt idx="24">
                  <c:v>338</c:v>
                </c:pt>
                <c:pt idx="25">
                  <c:v>338</c:v>
                </c:pt>
                <c:pt idx="26">
                  <c:v>339</c:v>
                </c:pt>
                <c:pt idx="27">
                  <c:v>340</c:v>
                </c:pt>
                <c:pt idx="28">
                  <c:v>340</c:v>
                </c:pt>
                <c:pt idx="29">
                  <c:v>340</c:v>
                </c:pt>
              </c:numCache>
            </c:numRef>
          </c:val>
          <c:smooth val="0"/>
          <c:extLst>
            <c:ext xmlns:c16="http://schemas.microsoft.com/office/drawing/2014/chart" uri="{C3380CC4-5D6E-409C-BE32-E72D297353CC}">
              <c16:uniqueId val="{00000000-DA6A-41CB-9111-99810885E0D8}"/>
            </c:ext>
          </c:extLst>
        </c:ser>
        <c:dLbls>
          <c:showLegendKey val="0"/>
          <c:showVal val="0"/>
          <c:showCatName val="0"/>
          <c:showSerName val="0"/>
          <c:showPercent val="0"/>
          <c:showBubbleSize val="0"/>
        </c:dLbls>
        <c:smooth val="0"/>
        <c:axId val="428242784"/>
        <c:axId val="428243112"/>
      </c:lineChart>
      <c:dateAx>
        <c:axId val="42824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3112"/>
        <c:crosses val="autoZero"/>
        <c:auto val="1"/>
        <c:lblOffset val="100"/>
        <c:baseTimeUnit val="days"/>
      </c:dateAx>
      <c:valAx>
        <c:axId val="42824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c:v>
                </c:pt>
                <c:pt idx="1">
                  <c:v>63</c:v>
                </c:pt>
                <c:pt idx="2">
                  <c:v>183</c:v>
                </c:pt>
                <c:pt idx="3">
                  <c:v>179</c:v>
                </c:pt>
                <c:pt idx="4">
                  <c:v>143</c:v>
                </c:pt>
                <c:pt idx="5">
                  <c:v>116</c:v>
                </c:pt>
                <c:pt idx="6">
                  <c:v>39</c:v>
                </c:pt>
              </c:numCache>
            </c:numRef>
          </c:val>
          <c:extLst>
            <c:ext xmlns:c16="http://schemas.microsoft.com/office/drawing/2014/chart" uri="{C3380CC4-5D6E-409C-BE32-E72D297353CC}">
              <c16:uniqueId val="{00000000-92C8-4920-A4DD-24C0A9EDF6B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c:v>
                </c:pt>
                <c:pt idx="1">
                  <c:v>94</c:v>
                </c:pt>
                <c:pt idx="2">
                  <c:v>139</c:v>
                </c:pt>
                <c:pt idx="3">
                  <c:v>113</c:v>
                </c:pt>
                <c:pt idx="4">
                  <c:v>106</c:v>
                </c:pt>
                <c:pt idx="5">
                  <c:v>75</c:v>
                </c:pt>
                <c:pt idx="6">
                  <c:v>46</c:v>
                </c:pt>
              </c:numCache>
            </c:numRef>
          </c:val>
          <c:extLst>
            <c:ext xmlns:c16="http://schemas.microsoft.com/office/drawing/2014/chart" uri="{C3380CC4-5D6E-409C-BE32-E72D297353CC}">
              <c16:uniqueId val="{00000001-92C8-4920-A4DD-24C0A9EDF6B5}"/>
            </c:ext>
          </c:extLst>
        </c:ser>
        <c:dLbls>
          <c:showLegendKey val="0"/>
          <c:showVal val="0"/>
          <c:showCatName val="0"/>
          <c:showSerName val="0"/>
          <c:showPercent val="0"/>
          <c:showBubbleSize val="0"/>
        </c:dLbls>
        <c:gapWidth val="219"/>
        <c:overlap val="-27"/>
        <c:axId val="428229008"/>
        <c:axId val="274486640"/>
      </c:barChart>
      <c:catAx>
        <c:axId val="42822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86640"/>
        <c:crosses val="autoZero"/>
        <c:auto val="1"/>
        <c:lblAlgn val="ctr"/>
        <c:lblOffset val="100"/>
        <c:noMultiLvlLbl val="0"/>
      </c:catAx>
      <c:valAx>
        <c:axId val="27448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7143</c:v>
                </c:pt>
                <c:pt idx="1">
                  <c:v>7427</c:v>
                </c:pt>
                <c:pt idx="2">
                  <c:v>8558</c:v>
                </c:pt>
                <c:pt idx="3">
                  <c:v>8063</c:v>
                </c:pt>
                <c:pt idx="4">
                  <c:v>3731</c:v>
                </c:pt>
                <c:pt idx="5">
                  <c:v>3284</c:v>
                </c:pt>
                <c:pt idx="6">
                  <c:v>3340</c:v>
                </c:pt>
                <c:pt idx="7">
                  <c:v>4030</c:v>
                </c:pt>
                <c:pt idx="8">
                  <c:v>3730</c:v>
                </c:pt>
                <c:pt idx="9">
                  <c:v>4714</c:v>
                </c:pt>
                <c:pt idx="10">
                  <c:v>3099</c:v>
                </c:pt>
                <c:pt idx="11">
                  <c:v>1275</c:v>
                </c:pt>
                <c:pt idx="12">
                  <c:v>2382</c:v>
                </c:pt>
                <c:pt idx="13">
                  <c:v>2763</c:v>
                </c:pt>
                <c:pt idx="14">
                  <c:v>1670</c:v>
                </c:pt>
                <c:pt idx="15">
                  <c:v>1519</c:v>
                </c:pt>
                <c:pt idx="16">
                  <c:v>1463</c:v>
                </c:pt>
                <c:pt idx="17">
                  <c:v>1573</c:v>
                </c:pt>
                <c:pt idx="18">
                  <c:v>3027</c:v>
                </c:pt>
                <c:pt idx="19">
                  <c:v>1608</c:v>
                </c:pt>
                <c:pt idx="20">
                  <c:v>2522</c:v>
                </c:pt>
                <c:pt idx="21">
                  <c:v>2247</c:v>
                </c:pt>
                <c:pt idx="22">
                  <c:v>4290</c:v>
                </c:pt>
                <c:pt idx="23">
                  <c:v>3133</c:v>
                </c:pt>
                <c:pt idx="24">
                  <c:v>1820</c:v>
                </c:pt>
                <c:pt idx="25">
                  <c:v>2008</c:v>
                </c:pt>
                <c:pt idx="26">
                  <c:v>1474</c:v>
                </c:pt>
                <c:pt idx="27">
                  <c:v>1816</c:v>
                </c:pt>
                <c:pt idx="28">
                  <c:v>1585</c:v>
                </c:pt>
                <c:pt idx="29">
                  <c:v>1501</c:v>
                </c:pt>
              </c:numCache>
            </c:numRef>
          </c:val>
          <c:smooth val="0"/>
          <c:extLst>
            <c:ext xmlns:c16="http://schemas.microsoft.com/office/drawing/2014/chart" uri="{C3380CC4-5D6E-409C-BE32-E72D297353CC}">
              <c16:uniqueId val="{00000000-6AAC-4F83-B2EE-ACBD35007F49}"/>
            </c:ext>
          </c:extLst>
        </c:ser>
        <c:dLbls>
          <c:showLegendKey val="0"/>
          <c:showVal val="0"/>
          <c:showCatName val="0"/>
          <c:showSerName val="0"/>
          <c:showPercent val="0"/>
          <c:showBubbleSize val="0"/>
        </c:dLbls>
        <c:smooth val="0"/>
        <c:axId val="412208088"/>
        <c:axId val="412202840"/>
      </c:lineChart>
      <c:dateAx>
        <c:axId val="412208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02840"/>
        <c:crosses val="autoZero"/>
        <c:auto val="1"/>
        <c:lblOffset val="100"/>
        <c:baseTimeUnit val="days"/>
      </c:dateAx>
      <c:valAx>
        <c:axId val="41220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0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6020</c:v>
                </c:pt>
                <c:pt idx="1">
                  <c:v>6532</c:v>
                </c:pt>
                <c:pt idx="2">
                  <c:v>6788</c:v>
                </c:pt>
                <c:pt idx="3">
                  <c:v>6682</c:v>
                </c:pt>
                <c:pt idx="4">
                  <c:v>3407</c:v>
                </c:pt>
                <c:pt idx="5">
                  <c:v>3023</c:v>
                </c:pt>
                <c:pt idx="6">
                  <c:v>3090</c:v>
                </c:pt>
                <c:pt idx="7">
                  <c:v>3391</c:v>
                </c:pt>
                <c:pt idx="8">
                  <c:v>3444</c:v>
                </c:pt>
                <c:pt idx="9">
                  <c:v>4032</c:v>
                </c:pt>
                <c:pt idx="10">
                  <c:v>2681</c:v>
                </c:pt>
                <c:pt idx="11">
                  <c:v>1010</c:v>
                </c:pt>
                <c:pt idx="12">
                  <c:v>1732</c:v>
                </c:pt>
                <c:pt idx="13">
                  <c:v>2099</c:v>
                </c:pt>
                <c:pt idx="14">
                  <c:v>1380</c:v>
                </c:pt>
                <c:pt idx="15">
                  <c:v>1299</c:v>
                </c:pt>
                <c:pt idx="16">
                  <c:v>1225</c:v>
                </c:pt>
                <c:pt idx="17">
                  <c:v>1402</c:v>
                </c:pt>
                <c:pt idx="18">
                  <c:v>1887</c:v>
                </c:pt>
                <c:pt idx="19">
                  <c:v>1355</c:v>
                </c:pt>
                <c:pt idx="20">
                  <c:v>1956</c:v>
                </c:pt>
                <c:pt idx="21">
                  <c:v>1890</c:v>
                </c:pt>
                <c:pt idx="22">
                  <c:v>2863</c:v>
                </c:pt>
                <c:pt idx="23">
                  <c:v>2252</c:v>
                </c:pt>
                <c:pt idx="24">
                  <c:v>1588</c:v>
                </c:pt>
                <c:pt idx="25">
                  <c:v>1650</c:v>
                </c:pt>
                <c:pt idx="26">
                  <c:v>1372</c:v>
                </c:pt>
                <c:pt idx="27">
                  <c:v>1398</c:v>
                </c:pt>
                <c:pt idx="28">
                  <c:v>1330</c:v>
                </c:pt>
                <c:pt idx="29">
                  <c:v>1303</c:v>
                </c:pt>
              </c:numCache>
            </c:numRef>
          </c:val>
          <c:smooth val="0"/>
          <c:extLst>
            <c:ext xmlns:c16="http://schemas.microsoft.com/office/drawing/2014/chart" uri="{C3380CC4-5D6E-409C-BE32-E72D297353CC}">
              <c16:uniqueId val="{00000000-8171-45D4-8615-88B9D0CA7326}"/>
            </c:ext>
          </c:extLst>
        </c:ser>
        <c:dLbls>
          <c:showLegendKey val="0"/>
          <c:showVal val="0"/>
          <c:showCatName val="0"/>
          <c:showSerName val="0"/>
          <c:showPercent val="0"/>
          <c:showBubbleSize val="0"/>
        </c:dLbls>
        <c:smooth val="0"/>
        <c:axId val="412201528"/>
        <c:axId val="412208744"/>
      </c:lineChart>
      <c:dateAx>
        <c:axId val="41220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08744"/>
        <c:crosses val="autoZero"/>
        <c:auto val="1"/>
        <c:lblOffset val="100"/>
        <c:baseTimeUnit val="days"/>
      </c:dateAx>
      <c:valAx>
        <c:axId val="41220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0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89</c:v>
                </c:pt>
                <c:pt idx="1">
                  <c:v>93</c:v>
                </c:pt>
                <c:pt idx="2">
                  <c:v>188</c:v>
                </c:pt>
                <c:pt idx="3">
                  <c:v>99</c:v>
                </c:pt>
                <c:pt idx="4">
                  <c:v>61</c:v>
                </c:pt>
                <c:pt idx="5">
                  <c:v>46</c:v>
                </c:pt>
                <c:pt idx="6">
                  <c:v>40</c:v>
                </c:pt>
                <c:pt idx="7">
                  <c:v>160</c:v>
                </c:pt>
                <c:pt idx="8">
                  <c:v>68</c:v>
                </c:pt>
                <c:pt idx="9">
                  <c:v>136</c:v>
                </c:pt>
                <c:pt idx="10">
                  <c:v>63</c:v>
                </c:pt>
                <c:pt idx="11">
                  <c:v>35</c:v>
                </c:pt>
                <c:pt idx="12">
                  <c:v>62</c:v>
                </c:pt>
                <c:pt idx="13">
                  <c:v>100</c:v>
                </c:pt>
                <c:pt idx="14">
                  <c:v>58</c:v>
                </c:pt>
                <c:pt idx="15">
                  <c:v>26</c:v>
                </c:pt>
                <c:pt idx="16">
                  <c:v>38</c:v>
                </c:pt>
                <c:pt idx="17">
                  <c:v>23</c:v>
                </c:pt>
                <c:pt idx="18">
                  <c:v>143</c:v>
                </c:pt>
                <c:pt idx="19">
                  <c:v>28</c:v>
                </c:pt>
                <c:pt idx="20">
                  <c:v>150</c:v>
                </c:pt>
                <c:pt idx="21">
                  <c:v>70</c:v>
                </c:pt>
                <c:pt idx="22">
                  <c:v>127</c:v>
                </c:pt>
                <c:pt idx="23">
                  <c:v>146</c:v>
                </c:pt>
                <c:pt idx="24">
                  <c:v>48</c:v>
                </c:pt>
                <c:pt idx="25">
                  <c:v>32</c:v>
                </c:pt>
                <c:pt idx="26">
                  <c:v>38</c:v>
                </c:pt>
                <c:pt idx="27">
                  <c:v>63</c:v>
                </c:pt>
                <c:pt idx="28">
                  <c:v>40</c:v>
                </c:pt>
                <c:pt idx="29">
                  <c:v>29</c:v>
                </c:pt>
              </c:numCache>
            </c:numRef>
          </c:val>
          <c:smooth val="0"/>
          <c:extLst>
            <c:ext xmlns:c16="http://schemas.microsoft.com/office/drawing/2014/chart" uri="{C3380CC4-5D6E-409C-BE32-E72D297353CC}">
              <c16:uniqueId val="{00000000-9E59-4906-A755-19E2EDA8CBE9}"/>
            </c:ext>
          </c:extLst>
        </c:ser>
        <c:dLbls>
          <c:showLegendKey val="0"/>
          <c:showVal val="0"/>
          <c:showCatName val="0"/>
          <c:showSerName val="0"/>
          <c:showPercent val="0"/>
          <c:showBubbleSize val="0"/>
        </c:dLbls>
        <c:smooth val="0"/>
        <c:axId val="412205136"/>
        <c:axId val="412205464"/>
      </c:lineChart>
      <c:dateAx>
        <c:axId val="412205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05464"/>
        <c:crosses val="autoZero"/>
        <c:auto val="1"/>
        <c:lblOffset val="100"/>
        <c:baseTimeUnit val="days"/>
      </c:dateAx>
      <c:valAx>
        <c:axId val="41220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0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4</c:v>
                </c:pt>
                <c:pt idx="1">
                  <c:v>19</c:v>
                </c:pt>
                <c:pt idx="2">
                  <c:v>20</c:v>
                </c:pt>
                <c:pt idx="3">
                  <c:v>5</c:v>
                </c:pt>
                <c:pt idx="4">
                  <c:v>18</c:v>
                </c:pt>
                <c:pt idx="5">
                  <c:v>10</c:v>
                </c:pt>
                <c:pt idx="6">
                  <c:v>6</c:v>
                </c:pt>
                <c:pt idx="7">
                  <c:v>9</c:v>
                </c:pt>
                <c:pt idx="8">
                  <c:v>4</c:v>
                </c:pt>
                <c:pt idx="9">
                  <c:v>15</c:v>
                </c:pt>
                <c:pt idx="10">
                  <c:v>8</c:v>
                </c:pt>
                <c:pt idx="11">
                  <c:v>9</c:v>
                </c:pt>
                <c:pt idx="12">
                  <c:v>19</c:v>
                </c:pt>
                <c:pt idx="13">
                  <c:v>14</c:v>
                </c:pt>
                <c:pt idx="14">
                  <c:v>11</c:v>
                </c:pt>
                <c:pt idx="15">
                  <c:v>5</c:v>
                </c:pt>
                <c:pt idx="16">
                  <c:v>11</c:v>
                </c:pt>
                <c:pt idx="17">
                  <c:v>8</c:v>
                </c:pt>
                <c:pt idx="18">
                  <c:v>7</c:v>
                </c:pt>
                <c:pt idx="19">
                  <c:v>6</c:v>
                </c:pt>
                <c:pt idx="20">
                  <c:v>10</c:v>
                </c:pt>
                <c:pt idx="21">
                  <c:v>13</c:v>
                </c:pt>
                <c:pt idx="22">
                  <c:v>15</c:v>
                </c:pt>
                <c:pt idx="23">
                  <c:v>8</c:v>
                </c:pt>
                <c:pt idx="24">
                  <c:v>7</c:v>
                </c:pt>
                <c:pt idx="25">
                  <c:v>13</c:v>
                </c:pt>
                <c:pt idx="26">
                  <c:v>7</c:v>
                </c:pt>
                <c:pt idx="27">
                  <c:v>7</c:v>
                </c:pt>
                <c:pt idx="28">
                  <c:v>5</c:v>
                </c:pt>
                <c:pt idx="29">
                  <c:v>3</c:v>
                </c:pt>
              </c:numCache>
            </c:numRef>
          </c:val>
          <c:smooth val="0"/>
          <c:extLst>
            <c:ext xmlns:c16="http://schemas.microsoft.com/office/drawing/2014/chart" uri="{C3380CC4-5D6E-409C-BE32-E72D297353CC}">
              <c16:uniqueId val="{00000000-5CC0-41F4-BA0D-69B44525E7B0}"/>
            </c:ext>
          </c:extLst>
        </c:ser>
        <c:dLbls>
          <c:showLegendKey val="0"/>
          <c:showVal val="0"/>
          <c:showCatName val="0"/>
          <c:showSerName val="0"/>
          <c:showPercent val="0"/>
          <c:showBubbleSize val="0"/>
        </c:dLbls>
        <c:smooth val="0"/>
        <c:axId val="412211040"/>
        <c:axId val="412217272"/>
      </c:lineChart>
      <c:dateAx>
        <c:axId val="41221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17272"/>
        <c:crosses val="autoZero"/>
        <c:auto val="1"/>
        <c:lblOffset val="100"/>
        <c:baseTimeUnit val="days"/>
      </c:dateAx>
      <c:valAx>
        <c:axId val="41221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1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62.222222222222001</c:v>
                </c:pt>
                <c:pt idx="1">
                  <c:v>49.962962962962997</c:v>
                </c:pt>
                <c:pt idx="2">
                  <c:v>62.296296296295999</c:v>
                </c:pt>
                <c:pt idx="3">
                  <c:v>150.7037037037</c:v>
                </c:pt>
                <c:pt idx="4">
                  <c:v>328.48148148147999</c:v>
                </c:pt>
                <c:pt idx="5">
                  <c:v>457.25925925925998</c:v>
                </c:pt>
                <c:pt idx="6">
                  <c:v>521.74074074073997</c:v>
                </c:pt>
                <c:pt idx="7">
                  <c:v>472.17857142857002</c:v>
                </c:pt>
                <c:pt idx="8">
                  <c:v>459.89285714286001</c:v>
                </c:pt>
                <c:pt idx="9">
                  <c:v>474</c:v>
                </c:pt>
                <c:pt idx="10">
                  <c:v>501.78571428571001</c:v>
                </c:pt>
                <c:pt idx="11">
                  <c:v>513.75</c:v>
                </c:pt>
                <c:pt idx="12">
                  <c:v>496.82142857142998</c:v>
                </c:pt>
                <c:pt idx="13">
                  <c:v>496.5</c:v>
                </c:pt>
                <c:pt idx="14">
                  <c:v>506.07142857142998</c:v>
                </c:pt>
                <c:pt idx="15">
                  <c:v>518.85714285714005</c:v>
                </c:pt>
                <c:pt idx="16">
                  <c:v>531.32142857143003</c:v>
                </c:pt>
                <c:pt idx="17">
                  <c:v>554.60714285714005</c:v>
                </c:pt>
                <c:pt idx="18">
                  <c:v>588.03571428571001</c:v>
                </c:pt>
                <c:pt idx="19">
                  <c:v>603.75</c:v>
                </c:pt>
                <c:pt idx="20">
                  <c:v>544.25</c:v>
                </c:pt>
                <c:pt idx="21">
                  <c:v>343.03571428571001</c:v>
                </c:pt>
                <c:pt idx="22">
                  <c:v>186.17857142857</c:v>
                </c:pt>
                <c:pt idx="23">
                  <c:v>98.785714285713993</c:v>
                </c:pt>
              </c:numCache>
            </c:numRef>
          </c:val>
          <c:smooth val="0"/>
          <c:extLst>
            <c:ext xmlns:c16="http://schemas.microsoft.com/office/drawing/2014/chart" uri="{C3380CC4-5D6E-409C-BE32-E72D297353CC}">
              <c16:uniqueId val="{00000000-13C0-4C6E-ACA8-6AB5D21E7D01}"/>
            </c:ext>
          </c:extLst>
        </c:ser>
        <c:dLbls>
          <c:showLegendKey val="0"/>
          <c:showVal val="0"/>
          <c:showCatName val="0"/>
          <c:showSerName val="0"/>
          <c:showPercent val="0"/>
          <c:showBubbleSize val="0"/>
        </c:dLbls>
        <c:smooth val="0"/>
        <c:axId val="412215960"/>
        <c:axId val="412213992"/>
      </c:lineChart>
      <c:catAx>
        <c:axId val="41221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13992"/>
        <c:crosses val="autoZero"/>
        <c:auto val="1"/>
        <c:lblAlgn val="ctr"/>
        <c:lblOffset val="100"/>
        <c:noMultiLvlLbl val="0"/>
      </c:catAx>
      <c:valAx>
        <c:axId val="41221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1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6020</c:v>
                </c:pt>
                <c:pt idx="1">
                  <c:v>6532</c:v>
                </c:pt>
                <c:pt idx="2">
                  <c:v>6788</c:v>
                </c:pt>
                <c:pt idx="3">
                  <c:v>6682</c:v>
                </c:pt>
                <c:pt idx="4">
                  <c:v>3407</c:v>
                </c:pt>
                <c:pt idx="5">
                  <c:v>3023</c:v>
                </c:pt>
                <c:pt idx="6">
                  <c:v>3090</c:v>
                </c:pt>
                <c:pt idx="7">
                  <c:v>3391</c:v>
                </c:pt>
                <c:pt idx="8">
                  <c:v>3444</c:v>
                </c:pt>
                <c:pt idx="9">
                  <c:v>4032</c:v>
                </c:pt>
                <c:pt idx="10">
                  <c:v>2681</c:v>
                </c:pt>
                <c:pt idx="11">
                  <c:v>1010</c:v>
                </c:pt>
                <c:pt idx="12">
                  <c:v>1732</c:v>
                </c:pt>
                <c:pt idx="13">
                  <c:v>2099</c:v>
                </c:pt>
                <c:pt idx="14">
                  <c:v>1380</c:v>
                </c:pt>
                <c:pt idx="15">
                  <c:v>1299</c:v>
                </c:pt>
                <c:pt idx="16">
                  <c:v>1225</c:v>
                </c:pt>
                <c:pt idx="17">
                  <c:v>1402</c:v>
                </c:pt>
                <c:pt idx="18">
                  <c:v>1887</c:v>
                </c:pt>
                <c:pt idx="19">
                  <c:v>1355</c:v>
                </c:pt>
                <c:pt idx="20">
                  <c:v>1956</c:v>
                </c:pt>
                <c:pt idx="21">
                  <c:v>1890</c:v>
                </c:pt>
                <c:pt idx="22">
                  <c:v>2863</c:v>
                </c:pt>
                <c:pt idx="23">
                  <c:v>2252</c:v>
                </c:pt>
                <c:pt idx="24">
                  <c:v>1588</c:v>
                </c:pt>
                <c:pt idx="25">
                  <c:v>1650</c:v>
                </c:pt>
                <c:pt idx="26">
                  <c:v>1372</c:v>
                </c:pt>
                <c:pt idx="27">
                  <c:v>1398</c:v>
                </c:pt>
                <c:pt idx="28">
                  <c:v>1330</c:v>
                </c:pt>
                <c:pt idx="29">
                  <c:v>1303</c:v>
                </c:pt>
              </c:numCache>
            </c:numRef>
          </c:val>
          <c:smooth val="0"/>
          <c:extLst>
            <c:ext xmlns:c16="http://schemas.microsoft.com/office/drawing/2014/chart" uri="{C3380CC4-5D6E-409C-BE32-E72D297353CC}">
              <c16:uniqueId val="{00000000-C5B0-48BC-8821-A14801C1C313}"/>
            </c:ext>
          </c:extLst>
        </c:ser>
        <c:dLbls>
          <c:showLegendKey val="0"/>
          <c:showVal val="0"/>
          <c:showCatName val="0"/>
          <c:showSerName val="0"/>
          <c:showPercent val="0"/>
          <c:showBubbleSize val="0"/>
        </c:dLbls>
        <c:smooth val="0"/>
        <c:axId val="442244744"/>
        <c:axId val="442250320"/>
      </c:lineChart>
      <c:dateAx>
        <c:axId val="44224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50320"/>
        <c:crosses val="autoZero"/>
        <c:auto val="1"/>
        <c:lblOffset val="100"/>
        <c:baseTimeUnit val="days"/>
      </c:dateAx>
      <c:valAx>
        <c:axId val="44225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4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D1D68-DB66-446C-B64A-F8049AF5C254}"/>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36A8A9D6-6827-404F-97D4-B98A07798BAE}"/>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344689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4FCA-A4FB-4413-B8B1-EFD0E0F7401C}"/>
              </a:ext>
            </a:extLst>
          </p:cNvPr>
          <p:cNvSpPr>
            <a:spLocks noGrp="1"/>
          </p:cNvSpPr>
          <p:nvPr>
            <p:ph type="title"/>
          </p:nvPr>
        </p:nvSpPr>
        <p:spPr/>
        <p:txBody>
          <a:bodyPr/>
          <a:lstStyle/>
          <a:p>
            <a:r>
              <a:rPr lang="de-DE"/>
              <a:t>Wichtigste Werte (KPI's) | Familienhotel Gasthof Hinteregger</a:t>
            </a:r>
            <a:endParaRPr lang="en-US"/>
          </a:p>
        </p:txBody>
      </p:sp>
      <p:graphicFrame>
        <p:nvGraphicFramePr>
          <p:cNvPr id="5" name="Table Placeholder 4">
            <a:extLst>
              <a:ext uri="{FF2B5EF4-FFF2-40B4-BE49-F238E27FC236}">
                <a16:creationId xmlns:a16="http://schemas.microsoft.com/office/drawing/2014/main" id="{F691829A-3ECC-4C09-BA9C-1ABE72C2F995}"/>
              </a:ext>
            </a:extLst>
          </p:cNvPr>
          <p:cNvGraphicFramePr>
            <a:graphicFrameLocks noGrp="1"/>
          </p:cNvGraphicFramePr>
          <p:nvPr>
            <p:ph type="tbl" sz="quarter" idx="13"/>
            <p:extLst>
              <p:ext uri="{D42A27DB-BD31-4B8C-83A1-F6EECF244321}">
                <p14:modId xmlns:p14="http://schemas.microsoft.com/office/powerpoint/2010/main" val="363471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62704887"/>
                    </a:ext>
                  </a:extLst>
                </a:gridCol>
                <a:gridCol w="740664">
                  <a:extLst>
                    <a:ext uri="{9D8B030D-6E8A-4147-A177-3AD203B41FA5}">
                      <a16:colId xmlns:a16="http://schemas.microsoft.com/office/drawing/2014/main" val="3983188799"/>
                    </a:ext>
                  </a:extLst>
                </a:gridCol>
                <a:gridCol w="740664">
                  <a:extLst>
                    <a:ext uri="{9D8B030D-6E8A-4147-A177-3AD203B41FA5}">
                      <a16:colId xmlns:a16="http://schemas.microsoft.com/office/drawing/2014/main" val="1573826532"/>
                    </a:ext>
                  </a:extLst>
                </a:gridCol>
                <a:gridCol w="740664">
                  <a:extLst>
                    <a:ext uri="{9D8B030D-6E8A-4147-A177-3AD203B41FA5}">
                      <a16:colId xmlns:a16="http://schemas.microsoft.com/office/drawing/2014/main" val="95964857"/>
                    </a:ext>
                  </a:extLst>
                </a:gridCol>
                <a:gridCol w="740664">
                  <a:extLst>
                    <a:ext uri="{9D8B030D-6E8A-4147-A177-3AD203B41FA5}">
                      <a16:colId xmlns:a16="http://schemas.microsoft.com/office/drawing/2014/main" val="3139947851"/>
                    </a:ext>
                  </a:extLst>
                </a:gridCol>
                <a:gridCol w="740664">
                  <a:extLst>
                    <a:ext uri="{9D8B030D-6E8A-4147-A177-3AD203B41FA5}">
                      <a16:colId xmlns:a16="http://schemas.microsoft.com/office/drawing/2014/main" val="1869489448"/>
                    </a:ext>
                  </a:extLst>
                </a:gridCol>
                <a:gridCol w="740664">
                  <a:extLst>
                    <a:ext uri="{9D8B030D-6E8A-4147-A177-3AD203B41FA5}">
                      <a16:colId xmlns:a16="http://schemas.microsoft.com/office/drawing/2014/main" val="2787437497"/>
                    </a:ext>
                  </a:extLst>
                </a:gridCol>
                <a:gridCol w="740664">
                  <a:extLst>
                    <a:ext uri="{9D8B030D-6E8A-4147-A177-3AD203B41FA5}">
                      <a16:colId xmlns:a16="http://schemas.microsoft.com/office/drawing/2014/main" val="3752011310"/>
                    </a:ext>
                  </a:extLst>
                </a:gridCol>
                <a:gridCol w="740664">
                  <a:extLst>
                    <a:ext uri="{9D8B030D-6E8A-4147-A177-3AD203B41FA5}">
                      <a16:colId xmlns:a16="http://schemas.microsoft.com/office/drawing/2014/main" val="3638015078"/>
                    </a:ext>
                  </a:extLst>
                </a:gridCol>
                <a:gridCol w="740664">
                  <a:extLst>
                    <a:ext uri="{9D8B030D-6E8A-4147-A177-3AD203B41FA5}">
                      <a16:colId xmlns:a16="http://schemas.microsoft.com/office/drawing/2014/main" val="8274955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73699847"/>
                  </a:ext>
                </a:extLst>
              </a:tr>
              <a:tr h="370840">
                <a:tc>
                  <a:txBody>
                    <a:bodyPr/>
                    <a:lstStyle/>
                    <a:p>
                      <a:r>
                        <a:rPr lang="en-US" sz="1000"/>
                        <a:t>Familienhotel Gasthof Hinteregger</a:t>
                      </a:r>
                    </a:p>
                  </a:txBody>
                  <a:tcPr/>
                </a:tc>
                <a:tc>
                  <a:txBody>
                    <a:bodyPr/>
                    <a:lstStyle/>
                    <a:p>
                      <a:r>
                        <a:rPr lang="en-US" sz="1000"/>
                        <a:t>1323</a:t>
                      </a:r>
                    </a:p>
                  </a:txBody>
                  <a:tcPr/>
                </a:tc>
                <a:tc>
                  <a:txBody>
                    <a:bodyPr/>
                    <a:lstStyle/>
                    <a:p>
                      <a:r>
                        <a:rPr lang="en-US" sz="1000"/>
                        <a:t>22</a:t>
                      </a:r>
                    </a:p>
                  </a:txBody>
                  <a:tcPr/>
                </a:tc>
                <a:tc>
                  <a:txBody>
                    <a:bodyPr/>
                    <a:lstStyle/>
                    <a:p>
                      <a:r>
                        <a:rPr lang="en-US" sz="1000"/>
                        <a:t>12</a:t>
                      </a:r>
                    </a:p>
                  </a:txBody>
                  <a:tcPr/>
                </a:tc>
                <a:tc>
                  <a:txBody>
                    <a:bodyPr/>
                    <a:lstStyle/>
                    <a:p>
                      <a:r>
                        <a:rPr lang="en-US" sz="1000"/>
                        <a:t>454</a:t>
                      </a:r>
                    </a:p>
                  </a:txBody>
                  <a:tcPr/>
                </a:tc>
                <a:tc>
                  <a:txBody>
                    <a:bodyPr/>
                    <a:lstStyle/>
                    <a:p>
                      <a:r>
                        <a:rPr lang="en-US" sz="1000"/>
                        <a:t>23</a:t>
                      </a:r>
                    </a:p>
                  </a:txBody>
                  <a:tcPr/>
                </a:tc>
                <a:tc>
                  <a:txBody>
                    <a:bodyPr/>
                    <a:lstStyle/>
                    <a:p>
                      <a:r>
                        <a:rPr lang="en-US" sz="1000"/>
                        <a:t>34</a:t>
                      </a:r>
                    </a:p>
                  </a:txBody>
                  <a:tcPr/>
                </a:tc>
                <a:tc>
                  <a:txBody>
                    <a:bodyPr/>
                    <a:lstStyle/>
                    <a:p>
                      <a:r>
                        <a:rPr lang="en-US" sz="1000"/>
                        <a:t>0</a:t>
                      </a:r>
                    </a:p>
                  </a:txBody>
                  <a:tcPr/>
                </a:tc>
                <a:tc>
                  <a:txBody>
                    <a:bodyPr/>
                    <a:lstStyle/>
                    <a:p>
                      <a:r>
                        <a:rPr lang="en-US" sz="1000"/>
                        <a:t>3.2457 %</a:t>
                      </a:r>
                    </a:p>
                  </a:txBody>
                  <a:tcPr/>
                </a:tc>
                <a:tc>
                  <a:txBody>
                    <a:bodyPr/>
                    <a:lstStyle/>
                    <a:p>
                      <a:r>
                        <a:rPr lang="en-US" sz="1000"/>
                        <a:t>0.0 %</a:t>
                      </a:r>
                    </a:p>
                  </a:txBody>
                  <a:tcPr/>
                </a:tc>
                <a:extLst>
                  <a:ext uri="{0D108BD9-81ED-4DB2-BD59-A6C34878D82A}">
                    <a16:rowId xmlns:a16="http://schemas.microsoft.com/office/drawing/2014/main" val="2399595741"/>
                  </a:ext>
                </a:extLst>
              </a:tr>
            </a:tbl>
          </a:graphicData>
        </a:graphic>
      </p:graphicFrame>
      <p:sp>
        <p:nvSpPr>
          <p:cNvPr id="4" name="Text Placeholder 3">
            <a:extLst>
              <a:ext uri="{FF2B5EF4-FFF2-40B4-BE49-F238E27FC236}">
                <a16:creationId xmlns:a16="http://schemas.microsoft.com/office/drawing/2014/main" id="{48569A26-B08F-4BF5-A73E-F5EF7B52687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42142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24112-A6B5-4645-806D-E2A3C2AEF9B9}"/>
              </a:ext>
            </a:extLst>
          </p:cNvPr>
          <p:cNvSpPr>
            <a:spLocks noGrp="1"/>
          </p:cNvSpPr>
          <p:nvPr>
            <p:ph type="title"/>
          </p:nvPr>
        </p:nvSpPr>
        <p:spPr/>
        <p:txBody>
          <a:bodyPr/>
          <a:lstStyle/>
          <a:p>
            <a:r>
              <a:rPr lang="de-DE"/>
              <a:t>Fans (Übersicht) | Familienhotel Gasthof Hinteregger</a:t>
            </a:r>
            <a:endParaRPr lang="en-US"/>
          </a:p>
        </p:txBody>
      </p:sp>
      <p:graphicFrame>
        <p:nvGraphicFramePr>
          <p:cNvPr id="5" name="Table Placeholder 4">
            <a:extLst>
              <a:ext uri="{FF2B5EF4-FFF2-40B4-BE49-F238E27FC236}">
                <a16:creationId xmlns:a16="http://schemas.microsoft.com/office/drawing/2014/main" id="{ECF01E56-9B7E-4F7B-B311-7E254BAD8671}"/>
              </a:ext>
            </a:extLst>
          </p:cNvPr>
          <p:cNvGraphicFramePr>
            <a:graphicFrameLocks noGrp="1"/>
          </p:cNvGraphicFramePr>
          <p:nvPr>
            <p:ph type="tbl" sz="quarter" idx="13"/>
            <p:extLst>
              <p:ext uri="{D42A27DB-BD31-4B8C-83A1-F6EECF244321}">
                <p14:modId xmlns:p14="http://schemas.microsoft.com/office/powerpoint/2010/main" val="3560786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73931"/>
                    </a:ext>
                  </a:extLst>
                </a:gridCol>
                <a:gridCol w="1234440">
                  <a:extLst>
                    <a:ext uri="{9D8B030D-6E8A-4147-A177-3AD203B41FA5}">
                      <a16:colId xmlns:a16="http://schemas.microsoft.com/office/drawing/2014/main" val="343943622"/>
                    </a:ext>
                  </a:extLst>
                </a:gridCol>
                <a:gridCol w="822960">
                  <a:extLst>
                    <a:ext uri="{9D8B030D-6E8A-4147-A177-3AD203B41FA5}">
                      <a16:colId xmlns:a16="http://schemas.microsoft.com/office/drawing/2014/main" val="396514040"/>
                    </a:ext>
                  </a:extLst>
                </a:gridCol>
                <a:gridCol w="822960">
                  <a:extLst>
                    <a:ext uri="{9D8B030D-6E8A-4147-A177-3AD203B41FA5}">
                      <a16:colId xmlns:a16="http://schemas.microsoft.com/office/drawing/2014/main" val="3231170414"/>
                    </a:ext>
                  </a:extLst>
                </a:gridCol>
                <a:gridCol w="822960">
                  <a:extLst>
                    <a:ext uri="{9D8B030D-6E8A-4147-A177-3AD203B41FA5}">
                      <a16:colId xmlns:a16="http://schemas.microsoft.com/office/drawing/2014/main" val="1282306190"/>
                    </a:ext>
                  </a:extLst>
                </a:gridCol>
                <a:gridCol w="822960">
                  <a:extLst>
                    <a:ext uri="{9D8B030D-6E8A-4147-A177-3AD203B41FA5}">
                      <a16:colId xmlns:a16="http://schemas.microsoft.com/office/drawing/2014/main" val="4051130596"/>
                    </a:ext>
                  </a:extLst>
                </a:gridCol>
                <a:gridCol w="822960">
                  <a:extLst>
                    <a:ext uri="{9D8B030D-6E8A-4147-A177-3AD203B41FA5}">
                      <a16:colId xmlns:a16="http://schemas.microsoft.com/office/drawing/2014/main" val="1315930710"/>
                    </a:ext>
                  </a:extLst>
                </a:gridCol>
                <a:gridCol w="822960">
                  <a:extLst>
                    <a:ext uri="{9D8B030D-6E8A-4147-A177-3AD203B41FA5}">
                      <a16:colId xmlns:a16="http://schemas.microsoft.com/office/drawing/2014/main" val="19425950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45063146"/>
                  </a:ext>
                </a:extLst>
              </a:tr>
              <a:tr h="370840">
                <a:tc>
                  <a:txBody>
                    <a:bodyPr/>
                    <a:lstStyle/>
                    <a:p>
                      <a:r>
                        <a:rPr lang="en-US" sz="1000"/>
                        <a:t>Familienhotel Gasthof Hinteregger</a:t>
                      </a:r>
                    </a:p>
                  </a:txBody>
                  <a:tcPr/>
                </a:tc>
                <a:tc>
                  <a:txBody>
                    <a:bodyPr/>
                    <a:lstStyle/>
                    <a:p>
                      <a:r>
                        <a:rPr lang="en-US" sz="1000"/>
                        <a:t>1323</a:t>
                      </a:r>
                    </a:p>
                  </a:txBody>
                  <a:tcPr/>
                </a:tc>
                <a:tc>
                  <a:txBody>
                    <a:bodyPr/>
                    <a:lstStyle/>
                    <a:p>
                      <a:r>
                        <a:rPr lang="en-US" sz="1000"/>
                        <a:t>5</a:t>
                      </a:r>
                    </a:p>
                  </a:txBody>
                  <a:tcPr/>
                </a:tc>
                <a:tc>
                  <a:txBody>
                    <a:bodyPr/>
                    <a:lstStyle/>
                    <a:p>
                      <a:r>
                        <a:rPr lang="en-US" sz="1000"/>
                        <a:t>0.4 %</a:t>
                      </a:r>
                    </a:p>
                  </a:txBody>
                  <a:tcPr/>
                </a:tc>
                <a:tc>
                  <a:txBody>
                    <a:bodyPr/>
                    <a:lstStyle/>
                    <a:p>
                      <a:r>
                        <a:rPr lang="en-US" sz="1000"/>
                        <a:t>6</a:t>
                      </a:r>
                    </a:p>
                  </a:txBody>
                  <a:tcPr/>
                </a:tc>
                <a:tc>
                  <a:txBody>
                    <a:bodyPr/>
                    <a:lstStyle/>
                    <a:p>
                      <a:r>
                        <a:rPr lang="en-US" sz="1000"/>
                        <a:t>0.5 %</a:t>
                      </a:r>
                    </a:p>
                  </a:txBody>
                  <a:tcPr/>
                </a:tc>
                <a:tc>
                  <a:txBody>
                    <a:bodyPr/>
                    <a:lstStyle/>
                    <a:p>
                      <a:r>
                        <a:rPr lang="en-US" sz="1000"/>
                        <a:t>22</a:t>
                      </a:r>
                    </a:p>
                  </a:txBody>
                  <a:tcPr/>
                </a:tc>
                <a:tc>
                  <a:txBody>
                    <a:bodyPr/>
                    <a:lstStyle/>
                    <a:p>
                      <a:r>
                        <a:rPr lang="en-US" sz="1000"/>
                        <a:t>1.7 %</a:t>
                      </a:r>
                    </a:p>
                  </a:txBody>
                  <a:tcPr/>
                </a:tc>
                <a:extLst>
                  <a:ext uri="{0D108BD9-81ED-4DB2-BD59-A6C34878D82A}">
                    <a16:rowId xmlns:a16="http://schemas.microsoft.com/office/drawing/2014/main" val="2849764108"/>
                  </a:ext>
                </a:extLst>
              </a:tr>
            </a:tbl>
          </a:graphicData>
        </a:graphic>
      </p:graphicFrame>
      <p:sp>
        <p:nvSpPr>
          <p:cNvPr id="4" name="Text Placeholder 3">
            <a:extLst>
              <a:ext uri="{FF2B5EF4-FFF2-40B4-BE49-F238E27FC236}">
                <a16:creationId xmlns:a16="http://schemas.microsoft.com/office/drawing/2014/main" id="{BAA3E2A0-8753-44E3-868F-028B1EF64750}"/>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4000760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C6CA5-A80A-43AE-A035-3E3AC81D000B}"/>
              </a:ext>
            </a:extLst>
          </p:cNvPr>
          <p:cNvSpPr>
            <a:spLocks noGrp="1"/>
          </p:cNvSpPr>
          <p:nvPr>
            <p:ph type="title"/>
          </p:nvPr>
        </p:nvSpPr>
        <p:spPr/>
        <p:txBody>
          <a:bodyPr/>
          <a:lstStyle/>
          <a:p>
            <a:r>
              <a:rPr lang="en-US"/>
              <a:t>Key Metrics Table w. User Post RR | Familienhotel Gasthof Hinteregger</a:t>
            </a:r>
          </a:p>
        </p:txBody>
      </p:sp>
      <p:graphicFrame>
        <p:nvGraphicFramePr>
          <p:cNvPr id="5" name="Table Placeholder 4">
            <a:extLst>
              <a:ext uri="{FF2B5EF4-FFF2-40B4-BE49-F238E27FC236}">
                <a16:creationId xmlns:a16="http://schemas.microsoft.com/office/drawing/2014/main" id="{A25A064A-45FB-4587-B9AC-2391A4D94272}"/>
              </a:ext>
            </a:extLst>
          </p:cNvPr>
          <p:cNvGraphicFramePr>
            <a:graphicFrameLocks noGrp="1"/>
          </p:cNvGraphicFramePr>
          <p:nvPr>
            <p:ph type="tbl" sz="quarter" idx="13"/>
            <p:extLst>
              <p:ext uri="{D42A27DB-BD31-4B8C-83A1-F6EECF244321}">
                <p14:modId xmlns:p14="http://schemas.microsoft.com/office/powerpoint/2010/main" val="4070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10737887"/>
                    </a:ext>
                  </a:extLst>
                </a:gridCol>
                <a:gridCol w="740664">
                  <a:extLst>
                    <a:ext uri="{9D8B030D-6E8A-4147-A177-3AD203B41FA5}">
                      <a16:colId xmlns:a16="http://schemas.microsoft.com/office/drawing/2014/main" val="3039475033"/>
                    </a:ext>
                  </a:extLst>
                </a:gridCol>
                <a:gridCol w="740664">
                  <a:extLst>
                    <a:ext uri="{9D8B030D-6E8A-4147-A177-3AD203B41FA5}">
                      <a16:colId xmlns:a16="http://schemas.microsoft.com/office/drawing/2014/main" val="2260837242"/>
                    </a:ext>
                  </a:extLst>
                </a:gridCol>
                <a:gridCol w="740664">
                  <a:extLst>
                    <a:ext uri="{9D8B030D-6E8A-4147-A177-3AD203B41FA5}">
                      <a16:colId xmlns:a16="http://schemas.microsoft.com/office/drawing/2014/main" val="3152619397"/>
                    </a:ext>
                  </a:extLst>
                </a:gridCol>
                <a:gridCol w="740664">
                  <a:extLst>
                    <a:ext uri="{9D8B030D-6E8A-4147-A177-3AD203B41FA5}">
                      <a16:colId xmlns:a16="http://schemas.microsoft.com/office/drawing/2014/main" val="1833157010"/>
                    </a:ext>
                  </a:extLst>
                </a:gridCol>
                <a:gridCol w="740664">
                  <a:extLst>
                    <a:ext uri="{9D8B030D-6E8A-4147-A177-3AD203B41FA5}">
                      <a16:colId xmlns:a16="http://schemas.microsoft.com/office/drawing/2014/main" val="2328269850"/>
                    </a:ext>
                  </a:extLst>
                </a:gridCol>
                <a:gridCol w="740664">
                  <a:extLst>
                    <a:ext uri="{9D8B030D-6E8A-4147-A177-3AD203B41FA5}">
                      <a16:colId xmlns:a16="http://schemas.microsoft.com/office/drawing/2014/main" val="2053137035"/>
                    </a:ext>
                  </a:extLst>
                </a:gridCol>
                <a:gridCol w="740664">
                  <a:extLst>
                    <a:ext uri="{9D8B030D-6E8A-4147-A177-3AD203B41FA5}">
                      <a16:colId xmlns:a16="http://schemas.microsoft.com/office/drawing/2014/main" val="3352111937"/>
                    </a:ext>
                  </a:extLst>
                </a:gridCol>
                <a:gridCol w="740664">
                  <a:extLst>
                    <a:ext uri="{9D8B030D-6E8A-4147-A177-3AD203B41FA5}">
                      <a16:colId xmlns:a16="http://schemas.microsoft.com/office/drawing/2014/main" val="2232363220"/>
                    </a:ext>
                  </a:extLst>
                </a:gridCol>
                <a:gridCol w="740664">
                  <a:extLst>
                    <a:ext uri="{9D8B030D-6E8A-4147-A177-3AD203B41FA5}">
                      <a16:colId xmlns:a16="http://schemas.microsoft.com/office/drawing/2014/main" val="931503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69691565"/>
                  </a:ext>
                </a:extLst>
              </a:tr>
              <a:tr h="370840">
                <a:tc>
                  <a:txBody>
                    <a:bodyPr/>
                    <a:lstStyle/>
                    <a:p>
                      <a:r>
                        <a:rPr lang="en-US" sz="1000"/>
                        <a:t>Familienhotel Gasthof Hinteregger</a:t>
                      </a:r>
                    </a:p>
                  </a:txBody>
                  <a:tcPr/>
                </a:tc>
                <a:tc>
                  <a:txBody>
                    <a:bodyPr/>
                    <a:lstStyle/>
                    <a:p>
                      <a:r>
                        <a:rPr lang="en-US" sz="1000"/>
                        <a:t>1323</a:t>
                      </a:r>
                    </a:p>
                  </a:txBody>
                  <a:tcPr/>
                </a:tc>
                <a:tc>
                  <a:txBody>
                    <a:bodyPr/>
                    <a:lstStyle/>
                    <a:p>
                      <a:r>
                        <a:rPr lang="en-US" sz="1000"/>
                        <a:t>22</a:t>
                      </a:r>
                    </a:p>
                  </a:txBody>
                  <a:tcPr/>
                </a:tc>
                <a:tc>
                  <a:txBody>
                    <a:bodyPr/>
                    <a:lstStyle/>
                    <a:p>
                      <a:r>
                        <a:rPr lang="en-US" sz="1000"/>
                        <a:t>12</a:t>
                      </a:r>
                    </a:p>
                  </a:txBody>
                  <a:tcPr/>
                </a:tc>
                <a:tc>
                  <a:txBody>
                    <a:bodyPr/>
                    <a:lstStyle/>
                    <a:p>
                      <a:r>
                        <a:rPr lang="en-US" sz="1000"/>
                        <a:t>454</a:t>
                      </a:r>
                    </a:p>
                  </a:txBody>
                  <a:tcPr/>
                </a:tc>
                <a:tc>
                  <a:txBody>
                    <a:bodyPr/>
                    <a:lstStyle/>
                    <a:p>
                      <a:r>
                        <a:rPr lang="en-US" sz="1000"/>
                        <a:t>23</a:t>
                      </a:r>
                    </a:p>
                  </a:txBody>
                  <a:tcPr/>
                </a:tc>
                <a:tc>
                  <a:txBody>
                    <a:bodyPr/>
                    <a:lstStyle/>
                    <a:p>
                      <a:r>
                        <a:rPr lang="en-US" sz="1000"/>
                        <a:t>34</a:t>
                      </a:r>
                    </a:p>
                  </a:txBody>
                  <a:tcPr/>
                </a:tc>
                <a:tc>
                  <a:txBody>
                    <a:bodyPr/>
                    <a:lstStyle/>
                    <a:p>
                      <a:r>
                        <a:rPr lang="en-US" sz="1000"/>
                        <a:t>0</a:t>
                      </a:r>
                    </a:p>
                  </a:txBody>
                  <a:tcPr/>
                </a:tc>
                <a:tc>
                  <a:txBody>
                    <a:bodyPr/>
                    <a:lstStyle/>
                    <a:p>
                      <a:r>
                        <a:rPr lang="en-US" sz="1000"/>
                        <a:t>3.2457 %</a:t>
                      </a:r>
                    </a:p>
                  </a:txBody>
                  <a:tcPr/>
                </a:tc>
                <a:tc>
                  <a:txBody>
                    <a:bodyPr/>
                    <a:lstStyle/>
                    <a:p>
                      <a:r>
                        <a:rPr lang="en-US" sz="1000"/>
                        <a:t>0.0 %</a:t>
                      </a:r>
                    </a:p>
                  </a:txBody>
                  <a:tcPr/>
                </a:tc>
                <a:extLst>
                  <a:ext uri="{0D108BD9-81ED-4DB2-BD59-A6C34878D82A}">
                    <a16:rowId xmlns:a16="http://schemas.microsoft.com/office/drawing/2014/main" val="2565194335"/>
                  </a:ext>
                </a:extLst>
              </a:tr>
            </a:tbl>
          </a:graphicData>
        </a:graphic>
      </p:graphicFrame>
      <p:sp>
        <p:nvSpPr>
          <p:cNvPr id="4" name="Text Placeholder 3">
            <a:extLst>
              <a:ext uri="{FF2B5EF4-FFF2-40B4-BE49-F238E27FC236}">
                <a16:creationId xmlns:a16="http://schemas.microsoft.com/office/drawing/2014/main" id="{482F66CA-07C0-4675-8398-EBEDBEB854D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92589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A66EC-2A60-442D-BA7D-CE6A78BAEA37}"/>
              </a:ext>
            </a:extLst>
          </p:cNvPr>
          <p:cNvSpPr>
            <a:spLocks noGrp="1"/>
          </p:cNvSpPr>
          <p:nvPr>
            <p:ph type="title"/>
          </p:nvPr>
        </p:nvSpPr>
        <p:spPr/>
        <p:txBody>
          <a:bodyPr/>
          <a:lstStyle/>
          <a:p>
            <a:r>
              <a:rPr lang="en-US"/>
              <a:t>Facebook Fans Total | Familienhotel Gasthof Hinteregger</a:t>
            </a:r>
          </a:p>
        </p:txBody>
      </p:sp>
      <p:graphicFrame>
        <p:nvGraphicFramePr>
          <p:cNvPr id="6" name="Chart Placeholder 5">
            <a:extLst>
              <a:ext uri="{FF2B5EF4-FFF2-40B4-BE49-F238E27FC236}">
                <a16:creationId xmlns:a16="http://schemas.microsoft.com/office/drawing/2014/main" id="{8BAE2080-AA8A-4E5C-AEAE-D7973BEA7A0C}"/>
              </a:ext>
            </a:extLst>
          </p:cNvPr>
          <p:cNvGraphicFramePr>
            <a:graphicFrameLocks noGrp="1"/>
          </p:cNvGraphicFramePr>
          <p:nvPr>
            <p:ph type="chart" sz="quarter" idx="13"/>
            <p:extLst>
              <p:ext uri="{D42A27DB-BD31-4B8C-83A1-F6EECF244321}">
                <p14:modId xmlns:p14="http://schemas.microsoft.com/office/powerpoint/2010/main" val="2715420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BDF92C-1AF0-48ED-889B-F88B8432866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1961050-5D34-49AB-A3DC-448A02555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6177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2437A-0273-4C54-BE61-1A903F5D81DC}"/>
              </a:ext>
            </a:extLst>
          </p:cNvPr>
          <p:cNvSpPr>
            <a:spLocks noGrp="1"/>
          </p:cNvSpPr>
          <p:nvPr>
            <p:ph type="title"/>
          </p:nvPr>
        </p:nvSpPr>
        <p:spPr/>
        <p:txBody>
          <a:bodyPr/>
          <a:lstStyle/>
          <a:p>
            <a:r>
              <a:rPr lang="en-US"/>
              <a:t>Fanwachstum | Familienhotel Gasthof Hinteregger</a:t>
            </a:r>
          </a:p>
        </p:txBody>
      </p:sp>
      <p:graphicFrame>
        <p:nvGraphicFramePr>
          <p:cNvPr id="6" name="Chart Placeholder 5">
            <a:extLst>
              <a:ext uri="{FF2B5EF4-FFF2-40B4-BE49-F238E27FC236}">
                <a16:creationId xmlns:a16="http://schemas.microsoft.com/office/drawing/2014/main" id="{4815EFF2-7B45-49C6-88BD-D248688BC649}"/>
              </a:ext>
            </a:extLst>
          </p:cNvPr>
          <p:cNvGraphicFramePr>
            <a:graphicFrameLocks noGrp="1"/>
          </p:cNvGraphicFramePr>
          <p:nvPr>
            <p:ph type="chart" sz="quarter" idx="13"/>
            <p:extLst>
              <p:ext uri="{D42A27DB-BD31-4B8C-83A1-F6EECF244321}">
                <p14:modId xmlns:p14="http://schemas.microsoft.com/office/powerpoint/2010/main" val="989420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613DD-9479-4BFE-8BB8-E3542F46603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5E07D61-A75F-4546-9412-FD8DBB9108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8323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C246-D265-4273-B5D3-4431F1AE2B21}"/>
              </a:ext>
            </a:extLst>
          </p:cNvPr>
          <p:cNvSpPr>
            <a:spLocks noGrp="1"/>
          </p:cNvSpPr>
          <p:nvPr>
            <p:ph type="title"/>
          </p:nvPr>
        </p:nvSpPr>
        <p:spPr/>
        <p:txBody>
          <a:bodyPr/>
          <a:lstStyle/>
          <a:p>
            <a:r>
              <a:rPr lang="en-US"/>
              <a:t>Verlorene Fans | Familienhotel Gasthof Hinteregger</a:t>
            </a:r>
          </a:p>
        </p:txBody>
      </p:sp>
      <p:graphicFrame>
        <p:nvGraphicFramePr>
          <p:cNvPr id="6" name="Chart Placeholder 5">
            <a:extLst>
              <a:ext uri="{FF2B5EF4-FFF2-40B4-BE49-F238E27FC236}">
                <a16:creationId xmlns:a16="http://schemas.microsoft.com/office/drawing/2014/main" id="{2BC91B79-19B4-4E71-8496-576133607F6F}"/>
              </a:ext>
            </a:extLst>
          </p:cNvPr>
          <p:cNvGraphicFramePr>
            <a:graphicFrameLocks noGrp="1"/>
          </p:cNvGraphicFramePr>
          <p:nvPr>
            <p:ph type="chart" sz="quarter" idx="13"/>
            <p:extLst>
              <p:ext uri="{D42A27DB-BD31-4B8C-83A1-F6EECF244321}">
                <p14:modId xmlns:p14="http://schemas.microsoft.com/office/powerpoint/2010/main" val="2635336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BC10C1-0F6D-4113-805B-0DA8C43E52A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8A1A704-C5CF-4DC2-90FC-521F6D705A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8769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CEA7B-98E0-4E9E-B6E6-4305547B789E}"/>
              </a:ext>
            </a:extLst>
          </p:cNvPr>
          <p:cNvSpPr>
            <a:spLocks noGrp="1"/>
          </p:cNvSpPr>
          <p:nvPr>
            <p:ph type="title"/>
          </p:nvPr>
        </p:nvSpPr>
        <p:spPr/>
        <p:txBody>
          <a:bodyPr/>
          <a:lstStyle/>
          <a:p>
            <a:r>
              <a:rPr lang="de-DE"/>
              <a:t>Eigene Beiträge (Postings) | Familienhotel Gasthof Hinteregger - 1 of 3</a:t>
            </a:r>
            <a:endParaRPr lang="en-US"/>
          </a:p>
        </p:txBody>
      </p:sp>
      <p:graphicFrame>
        <p:nvGraphicFramePr>
          <p:cNvPr id="5" name="Table Placeholder 4">
            <a:extLst>
              <a:ext uri="{FF2B5EF4-FFF2-40B4-BE49-F238E27FC236}">
                <a16:creationId xmlns:a16="http://schemas.microsoft.com/office/drawing/2014/main" id="{F653D4DA-4BD7-4822-A47C-B0CC713C5ED0}"/>
              </a:ext>
            </a:extLst>
          </p:cNvPr>
          <p:cNvGraphicFramePr>
            <a:graphicFrameLocks noGrp="1"/>
          </p:cNvGraphicFramePr>
          <p:nvPr>
            <p:ph type="tbl" sz="quarter" idx="13"/>
            <p:extLst>
              <p:ext uri="{D42A27DB-BD31-4B8C-83A1-F6EECF244321}">
                <p14:modId xmlns:p14="http://schemas.microsoft.com/office/powerpoint/2010/main" val="2450207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7853748"/>
                    </a:ext>
                  </a:extLst>
                </a:gridCol>
                <a:gridCol w="658368">
                  <a:extLst>
                    <a:ext uri="{9D8B030D-6E8A-4147-A177-3AD203B41FA5}">
                      <a16:colId xmlns:a16="http://schemas.microsoft.com/office/drawing/2014/main" val="4134397228"/>
                    </a:ext>
                  </a:extLst>
                </a:gridCol>
                <a:gridCol w="658368">
                  <a:extLst>
                    <a:ext uri="{9D8B030D-6E8A-4147-A177-3AD203B41FA5}">
                      <a16:colId xmlns:a16="http://schemas.microsoft.com/office/drawing/2014/main" val="3889788594"/>
                    </a:ext>
                  </a:extLst>
                </a:gridCol>
                <a:gridCol w="658368">
                  <a:extLst>
                    <a:ext uri="{9D8B030D-6E8A-4147-A177-3AD203B41FA5}">
                      <a16:colId xmlns:a16="http://schemas.microsoft.com/office/drawing/2014/main" val="4212251217"/>
                    </a:ext>
                  </a:extLst>
                </a:gridCol>
                <a:gridCol w="658368">
                  <a:extLst>
                    <a:ext uri="{9D8B030D-6E8A-4147-A177-3AD203B41FA5}">
                      <a16:colId xmlns:a16="http://schemas.microsoft.com/office/drawing/2014/main" val="3152038108"/>
                    </a:ext>
                  </a:extLst>
                </a:gridCol>
                <a:gridCol w="658368">
                  <a:extLst>
                    <a:ext uri="{9D8B030D-6E8A-4147-A177-3AD203B41FA5}">
                      <a16:colId xmlns:a16="http://schemas.microsoft.com/office/drawing/2014/main" val="677033434"/>
                    </a:ext>
                  </a:extLst>
                </a:gridCol>
                <a:gridCol w="658368">
                  <a:extLst>
                    <a:ext uri="{9D8B030D-6E8A-4147-A177-3AD203B41FA5}">
                      <a16:colId xmlns:a16="http://schemas.microsoft.com/office/drawing/2014/main" val="838702704"/>
                    </a:ext>
                  </a:extLst>
                </a:gridCol>
                <a:gridCol w="658368">
                  <a:extLst>
                    <a:ext uri="{9D8B030D-6E8A-4147-A177-3AD203B41FA5}">
                      <a16:colId xmlns:a16="http://schemas.microsoft.com/office/drawing/2014/main" val="320397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104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- 2018-06-28 17:40:11 </a:t>
                      </a:r>
                      <a:r>
                        <a:rPr kumimoji="0" lang="de-DE" sz="1000" b="0" i="0" u="none" strike="noStrike" kern="1200" cap="none" spc="0" normalizeH="0" baseline="0" noProof="0">
                          <a:ln>
                            <a:noFill/>
                          </a:ln>
                          <a:solidFill>
                            <a:prstClr val="black"/>
                          </a:solidFill>
                          <a:effectLst/>
                          <a:uLnTx/>
                          <a:uFillTx/>
                          <a:latin typeface="+mn-lt"/>
                          <a:ea typeface="+mn-ea"/>
                          <a:cs typeface="+mn-cs"/>
                        </a:rPr>
                        <a:t> 
 Trotz, dem wir doch recht digital unterwegs sind, vergessen wir dennoch nicht unser aller analoge Wurzeln. Deshalb gibts bei uns jede Saison eine neue Kollektion unserer eigenen Postkarten. Exklusiv und gratis für unsere Gäste! 
Ganz nach dem Motto: Schreib eine Postkarte anstatt einer Whatsapp!
Heute ist unsere neue Postkartenkollektion eingetroffen.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847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- 2018-06-24 06:20:01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wundervollen Sonntag!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3838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- 2018-06-23 15:54:30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742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- 2018-06-23 14:13:37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2066648"/>
                  </a:ext>
                </a:extLst>
              </a:tr>
            </a:tbl>
          </a:graphicData>
        </a:graphic>
      </p:graphicFrame>
      <p:sp>
        <p:nvSpPr>
          <p:cNvPr id="4" name="Text Placeholder 3">
            <a:extLst>
              <a:ext uri="{FF2B5EF4-FFF2-40B4-BE49-F238E27FC236}">
                <a16:creationId xmlns:a16="http://schemas.microsoft.com/office/drawing/2014/main" id="{6B780CE9-B7C4-427C-A055-F1038CAD7E7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5720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052A-D528-457A-9906-113AAC25073A}"/>
              </a:ext>
            </a:extLst>
          </p:cNvPr>
          <p:cNvSpPr>
            <a:spLocks noGrp="1"/>
          </p:cNvSpPr>
          <p:nvPr>
            <p:ph type="title"/>
          </p:nvPr>
        </p:nvSpPr>
        <p:spPr/>
        <p:txBody>
          <a:bodyPr/>
          <a:lstStyle/>
          <a:p>
            <a:r>
              <a:rPr lang="de-DE"/>
              <a:t>Eigene Beiträge (Postings) | Familienhotel Gasthof Hinteregger - 2 of 3</a:t>
            </a:r>
            <a:endParaRPr lang="en-US"/>
          </a:p>
        </p:txBody>
      </p:sp>
      <p:graphicFrame>
        <p:nvGraphicFramePr>
          <p:cNvPr id="5" name="Table Placeholder 4">
            <a:extLst>
              <a:ext uri="{FF2B5EF4-FFF2-40B4-BE49-F238E27FC236}">
                <a16:creationId xmlns:a16="http://schemas.microsoft.com/office/drawing/2014/main" id="{459123C3-2D52-4B73-8E4F-5649F58EA246}"/>
              </a:ext>
            </a:extLst>
          </p:cNvPr>
          <p:cNvGraphicFramePr>
            <a:graphicFrameLocks noGrp="1"/>
          </p:cNvGraphicFramePr>
          <p:nvPr>
            <p:ph type="tbl" sz="quarter" idx="13"/>
            <p:extLst>
              <p:ext uri="{D42A27DB-BD31-4B8C-83A1-F6EECF244321}">
                <p14:modId xmlns:p14="http://schemas.microsoft.com/office/powerpoint/2010/main" val="303982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2874634"/>
                    </a:ext>
                  </a:extLst>
                </a:gridCol>
                <a:gridCol w="658368">
                  <a:extLst>
                    <a:ext uri="{9D8B030D-6E8A-4147-A177-3AD203B41FA5}">
                      <a16:colId xmlns:a16="http://schemas.microsoft.com/office/drawing/2014/main" val="106621220"/>
                    </a:ext>
                  </a:extLst>
                </a:gridCol>
                <a:gridCol w="658368">
                  <a:extLst>
                    <a:ext uri="{9D8B030D-6E8A-4147-A177-3AD203B41FA5}">
                      <a16:colId xmlns:a16="http://schemas.microsoft.com/office/drawing/2014/main" val="718735932"/>
                    </a:ext>
                  </a:extLst>
                </a:gridCol>
                <a:gridCol w="658368">
                  <a:extLst>
                    <a:ext uri="{9D8B030D-6E8A-4147-A177-3AD203B41FA5}">
                      <a16:colId xmlns:a16="http://schemas.microsoft.com/office/drawing/2014/main" val="112760616"/>
                    </a:ext>
                  </a:extLst>
                </a:gridCol>
                <a:gridCol w="658368">
                  <a:extLst>
                    <a:ext uri="{9D8B030D-6E8A-4147-A177-3AD203B41FA5}">
                      <a16:colId xmlns:a16="http://schemas.microsoft.com/office/drawing/2014/main" val="1537913475"/>
                    </a:ext>
                  </a:extLst>
                </a:gridCol>
                <a:gridCol w="658368">
                  <a:extLst>
                    <a:ext uri="{9D8B030D-6E8A-4147-A177-3AD203B41FA5}">
                      <a16:colId xmlns:a16="http://schemas.microsoft.com/office/drawing/2014/main" val="4128933162"/>
                    </a:ext>
                  </a:extLst>
                </a:gridCol>
                <a:gridCol w="658368">
                  <a:extLst>
                    <a:ext uri="{9D8B030D-6E8A-4147-A177-3AD203B41FA5}">
                      <a16:colId xmlns:a16="http://schemas.microsoft.com/office/drawing/2014/main" val="3437562726"/>
                    </a:ext>
                  </a:extLst>
                </a:gridCol>
                <a:gridCol w="658368">
                  <a:extLst>
                    <a:ext uri="{9D8B030D-6E8A-4147-A177-3AD203B41FA5}">
                      <a16:colId xmlns:a16="http://schemas.microsoft.com/office/drawing/2014/main" val="1272501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522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- 2018-06-23 12:00:10 </a:t>
                      </a:r>
                      <a:r>
                        <a:rPr kumimoji="0" lang="de-DE" sz="1000" b="0" i="0" u="none" strike="noStrike" kern="1200" cap="none" spc="0" normalizeH="0" baseline="0" noProof="0">
                          <a:ln>
                            <a:noFill/>
                          </a:ln>
                          <a:solidFill>
                            <a:prstClr val="black"/>
                          </a:solidFill>
                          <a:effectLst/>
                          <a:uLnTx/>
                          <a:uFillTx/>
                          <a:latin typeface="+mn-lt"/>
                          <a:ea typeface="+mn-ea"/>
                          <a:cs typeface="+mn-cs"/>
                        </a:rPr>
                        <a:t> 
 Nicht nur unsere Kühe fühlen sich auf unserer Alm wohl, sondern auch unsere Bienen, sowie die Bienen vom Obmann des Landesverbandes für Bienenzucht in Kärnten, Arno Kronhofer. Heuer gibts hoffentlich wieder einen tollen Almrauschhonig! Die Bienen sind fleissig und wir sind gespannt auf die Ernte im Juli.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787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- 2018-06-21 17:52:53 </a:t>
                      </a:r>
                      <a:r>
                        <a:rPr kumimoji="0" lang="de-DE" sz="1000" b="0" i="0" u="none" strike="noStrike" kern="1200" cap="none" spc="0" normalizeH="0" baseline="0" noProof="0">
                          <a:ln>
                            <a:noFill/>
                          </a:ln>
                          <a:solidFill>
                            <a:prstClr val="black"/>
                          </a:solidFill>
                          <a:effectLst/>
                          <a:uLnTx/>
                          <a:uFillTx/>
                          <a:latin typeface="+mn-lt"/>
                          <a:ea typeface="+mn-ea"/>
                          <a:cs typeface="+mn-cs"/>
                        </a:rPr>
                        <a:t> 
 Langsam geht es mit den Proben in die Endphase. Die Vorbereitungen auf den Theatersommer in unserem Stadl laufen auf Hochtouren. Es wird gemunkelt, dass der Großteil der Karten bereits verkauft ist und es nur noch Restkarten für einzelne Termine zu erstehen gibt.
Wir, und die Laienspielgruppe Bad Kleinkirchheim freuen uns schon auf die zahlreichen Besucher und die tollen Theaterabende!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906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- 2018-06-19 11:41:50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397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- 2018-06-19 11:35:07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5178645"/>
                  </a:ext>
                </a:extLst>
              </a:tr>
            </a:tbl>
          </a:graphicData>
        </a:graphic>
      </p:graphicFrame>
      <p:sp>
        <p:nvSpPr>
          <p:cNvPr id="4" name="Text Placeholder 3">
            <a:extLst>
              <a:ext uri="{FF2B5EF4-FFF2-40B4-BE49-F238E27FC236}">
                <a16:creationId xmlns:a16="http://schemas.microsoft.com/office/drawing/2014/main" id="{546E6580-7427-44DD-8274-FB273DC79F4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32863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1103D-F69C-4CAC-B617-25B6CEE7D2E1}"/>
              </a:ext>
            </a:extLst>
          </p:cNvPr>
          <p:cNvSpPr>
            <a:spLocks noGrp="1"/>
          </p:cNvSpPr>
          <p:nvPr>
            <p:ph type="title"/>
          </p:nvPr>
        </p:nvSpPr>
        <p:spPr/>
        <p:txBody>
          <a:bodyPr/>
          <a:lstStyle/>
          <a:p>
            <a:r>
              <a:rPr lang="de-DE"/>
              <a:t>Eigene Beiträge (Postings) | Familienhotel Gasthof Hinteregger - 3 of 3</a:t>
            </a:r>
            <a:endParaRPr lang="en-US"/>
          </a:p>
        </p:txBody>
      </p:sp>
      <p:graphicFrame>
        <p:nvGraphicFramePr>
          <p:cNvPr id="5" name="Table Placeholder 4">
            <a:extLst>
              <a:ext uri="{FF2B5EF4-FFF2-40B4-BE49-F238E27FC236}">
                <a16:creationId xmlns:a16="http://schemas.microsoft.com/office/drawing/2014/main" id="{F61FB255-8026-4B0D-9124-1304529A6A9F}"/>
              </a:ext>
            </a:extLst>
          </p:cNvPr>
          <p:cNvGraphicFramePr>
            <a:graphicFrameLocks noGrp="1"/>
          </p:cNvGraphicFramePr>
          <p:nvPr>
            <p:ph type="tbl" sz="quarter" idx="13"/>
            <p:extLst>
              <p:ext uri="{D42A27DB-BD31-4B8C-83A1-F6EECF244321}">
                <p14:modId xmlns:p14="http://schemas.microsoft.com/office/powerpoint/2010/main" val="4064508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1555675"/>
                    </a:ext>
                  </a:extLst>
                </a:gridCol>
                <a:gridCol w="658368">
                  <a:extLst>
                    <a:ext uri="{9D8B030D-6E8A-4147-A177-3AD203B41FA5}">
                      <a16:colId xmlns:a16="http://schemas.microsoft.com/office/drawing/2014/main" val="3871345337"/>
                    </a:ext>
                  </a:extLst>
                </a:gridCol>
                <a:gridCol w="658368">
                  <a:extLst>
                    <a:ext uri="{9D8B030D-6E8A-4147-A177-3AD203B41FA5}">
                      <a16:colId xmlns:a16="http://schemas.microsoft.com/office/drawing/2014/main" val="1493093931"/>
                    </a:ext>
                  </a:extLst>
                </a:gridCol>
                <a:gridCol w="658368">
                  <a:extLst>
                    <a:ext uri="{9D8B030D-6E8A-4147-A177-3AD203B41FA5}">
                      <a16:colId xmlns:a16="http://schemas.microsoft.com/office/drawing/2014/main" val="1427219100"/>
                    </a:ext>
                  </a:extLst>
                </a:gridCol>
                <a:gridCol w="658368">
                  <a:extLst>
                    <a:ext uri="{9D8B030D-6E8A-4147-A177-3AD203B41FA5}">
                      <a16:colId xmlns:a16="http://schemas.microsoft.com/office/drawing/2014/main" val="2213593012"/>
                    </a:ext>
                  </a:extLst>
                </a:gridCol>
                <a:gridCol w="658368">
                  <a:extLst>
                    <a:ext uri="{9D8B030D-6E8A-4147-A177-3AD203B41FA5}">
                      <a16:colId xmlns:a16="http://schemas.microsoft.com/office/drawing/2014/main" val="1612933702"/>
                    </a:ext>
                  </a:extLst>
                </a:gridCol>
                <a:gridCol w="658368">
                  <a:extLst>
                    <a:ext uri="{9D8B030D-6E8A-4147-A177-3AD203B41FA5}">
                      <a16:colId xmlns:a16="http://schemas.microsoft.com/office/drawing/2014/main" val="3682938348"/>
                    </a:ext>
                  </a:extLst>
                </a:gridCol>
                <a:gridCol w="658368">
                  <a:extLst>
                    <a:ext uri="{9D8B030D-6E8A-4147-A177-3AD203B41FA5}">
                      <a16:colId xmlns:a16="http://schemas.microsoft.com/office/drawing/2014/main" val="1488413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3111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- 2018-06-14 08:54:01 </a:t>
                      </a:r>
                      <a:r>
                        <a:rPr kumimoji="0" lang="de-DE" sz="1000" b="0" i="0" u="none" strike="noStrike" kern="1200" cap="none" spc="0" normalizeH="0" baseline="0" noProof="0">
                          <a:ln>
                            <a:noFill/>
                          </a:ln>
                          <a:solidFill>
                            <a:prstClr val="black"/>
                          </a:solidFill>
                          <a:effectLst/>
                          <a:uLnTx/>
                          <a:uFillTx/>
                          <a:latin typeface="+mn-lt"/>
                          <a:ea typeface="+mn-ea"/>
                          <a:cs typeface="+mn-cs"/>
                        </a:rPr>
                        <a:t> 
 Wir schenken euch wieder ein paar Sekunden Auszeit aus St.Oswald!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6500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- 2018-06-10 13:30:57 </a:t>
                      </a:r>
                      <a:r>
                        <a:rPr kumimoji="0" lang="de-DE" sz="1000" b="0" i="0" u="none" strike="noStrike" kern="1200" cap="none" spc="0" normalizeH="0" baseline="0" noProof="0">
                          <a:ln>
                            <a:noFill/>
                          </a:ln>
                          <a:solidFill>
                            <a:prstClr val="black"/>
                          </a:solidFill>
                          <a:effectLst/>
                          <a:uLnTx/>
                          <a:uFillTx/>
                          <a:latin typeface="+mn-lt"/>
                          <a:ea typeface="+mn-ea"/>
                          <a:cs typeface="+mn-cs"/>
                        </a:rPr>
                        <a:t>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27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- 2018-06-08 12:09:15 </a:t>
                      </a:r>
                      <a:r>
                        <a:rPr kumimoji="0" lang="de-DE" sz="1000" b="0" i="0" u="none" strike="noStrike" kern="1200" cap="none" spc="0" normalizeH="0" baseline="0" noProof="0">
                          <a:ln>
                            <a:noFill/>
                          </a:ln>
                          <a:solidFill>
                            <a:prstClr val="black"/>
                          </a:solidFill>
                          <a:effectLst/>
                          <a:uLnTx/>
                          <a:uFillTx/>
                          <a:latin typeface="+mn-lt"/>
                          <a:ea typeface="+mn-ea"/>
                          <a:cs typeface="+mn-cs"/>
                        </a:rPr>
                        <a:t> 
 Der Berg blüht! 
Der Almrausch hat bereits zu blühen begonnen. 
Wir wünschen euch ein wunderschönes Wochenende und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533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- 2018-06-03 10:46:32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schönen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3737217"/>
                  </a:ext>
                </a:extLst>
              </a:tr>
            </a:tbl>
          </a:graphicData>
        </a:graphic>
      </p:graphicFrame>
      <p:sp>
        <p:nvSpPr>
          <p:cNvPr id="4" name="Text Placeholder 3">
            <a:extLst>
              <a:ext uri="{FF2B5EF4-FFF2-40B4-BE49-F238E27FC236}">
                <a16:creationId xmlns:a16="http://schemas.microsoft.com/office/drawing/2014/main" id="{8F7DCA1A-B3EA-41C3-9E94-80E5A5A3B47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96132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65369-FD69-4FBF-B89F-3BC2A4AEBB8D}"/>
              </a:ext>
            </a:extLst>
          </p:cNvPr>
          <p:cNvSpPr>
            <a:spLocks noGrp="1"/>
          </p:cNvSpPr>
          <p:nvPr>
            <p:ph type="title"/>
          </p:nvPr>
        </p:nvSpPr>
        <p:spPr/>
        <p:txBody>
          <a:bodyPr/>
          <a:lstStyle/>
          <a:p>
            <a:r>
              <a:rPr lang="en-US"/>
              <a:t>Eigene Beiträge (Postings) + Reactions | Familienhotel Gasthof Hinteregger - 1 of 5</a:t>
            </a:r>
          </a:p>
        </p:txBody>
      </p:sp>
      <p:graphicFrame>
        <p:nvGraphicFramePr>
          <p:cNvPr id="5" name="Table Placeholder 4">
            <a:extLst>
              <a:ext uri="{FF2B5EF4-FFF2-40B4-BE49-F238E27FC236}">
                <a16:creationId xmlns:a16="http://schemas.microsoft.com/office/drawing/2014/main" id="{C2182EC7-AE3B-4095-9EAD-E95AF735D04F}"/>
              </a:ext>
            </a:extLst>
          </p:cNvPr>
          <p:cNvGraphicFramePr>
            <a:graphicFrameLocks noGrp="1"/>
          </p:cNvGraphicFramePr>
          <p:nvPr>
            <p:ph type="tbl" sz="quarter" idx="13"/>
            <p:extLst>
              <p:ext uri="{D42A27DB-BD31-4B8C-83A1-F6EECF244321}">
                <p14:modId xmlns:p14="http://schemas.microsoft.com/office/powerpoint/2010/main" val="2225619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49804623"/>
                    </a:ext>
                  </a:extLst>
                </a:gridCol>
                <a:gridCol w="822960">
                  <a:extLst>
                    <a:ext uri="{9D8B030D-6E8A-4147-A177-3AD203B41FA5}">
                      <a16:colId xmlns:a16="http://schemas.microsoft.com/office/drawing/2014/main" val="3670655639"/>
                    </a:ext>
                  </a:extLst>
                </a:gridCol>
                <a:gridCol w="822960">
                  <a:extLst>
                    <a:ext uri="{9D8B030D-6E8A-4147-A177-3AD203B41FA5}">
                      <a16:colId xmlns:a16="http://schemas.microsoft.com/office/drawing/2014/main" val="3415075254"/>
                    </a:ext>
                  </a:extLst>
                </a:gridCol>
                <a:gridCol w="822960">
                  <a:extLst>
                    <a:ext uri="{9D8B030D-6E8A-4147-A177-3AD203B41FA5}">
                      <a16:colId xmlns:a16="http://schemas.microsoft.com/office/drawing/2014/main" val="1597780871"/>
                    </a:ext>
                  </a:extLst>
                </a:gridCol>
                <a:gridCol w="822960">
                  <a:extLst>
                    <a:ext uri="{9D8B030D-6E8A-4147-A177-3AD203B41FA5}">
                      <a16:colId xmlns:a16="http://schemas.microsoft.com/office/drawing/2014/main" val="2948415878"/>
                    </a:ext>
                  </a:extLst>
                </a:gridCol>
                <a:gridCol w="822960">
                  <a:extLst>
                    <a:ext uri="{9D8B030D-6E8A-4147-A177-3AD203B41FA5}">
                      <a16:colId xmlns:a16="http://schemas.microsoft.com/office/drawing/2014/main" val="1052993708"/>
                    </a:ext>
                  </a:extLst>
                </a:gridCol>
                <a:gridCol w="822960">
                  <a:extLst>
                    <a:ext uri="{9D8B030D-6E8A-4147-A177-3AD203B41FA5}">
                      <a16:colId xmlns:a16="http://schemas.microsoft.com/office/drawing/2014/main" val="3207726321"/>
                    </a:ext>
                  </a:extLst>
                </a:gridCol>
                <a:gridCol w="822960">
                  <a:extLst>
                    <a:ext uri="{9D8B030D-6E8A-4147-A177-3AD203B41FA5}">
                      <a16:colId xmlns:a16="http://schemas.microsoft.com/office/drawing/2014/main" val="751496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4241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- 2018-06-28 17:40:11 </a:t>
                      </a:r>
                      <a:r>
                        <a:rPr kumimoji="0" lang="de-DE" sz="1000" b="0" i="0" u="none" strike="noStrike" kern="1200" cap="none" spc="0" normalizeH="0" baseline="0" noProof="0">
                          <a:ln>
                            <a:noFill/>
                          </a:ln>
                          <a:solidFill>
                            <a:prstClr val="black"/>
                          </a:solidFill>
                          <a:effectLst/>
                          <a:uLnTx/>
                          <a:uFillTx/>
                          <a:latin typeface="+mn-lt"/>
                          <a:ea typeface="+mn-ea"/>
                          <a:cs typeface="+mn-cs"/>
                        </a:rPr>
                        <a:t> 
 Trotz, dem wir doch recht digital unterwegs sind, vergessen wir dennoch nicht unser aller analoge Wurzeln. Deshalb gibts bei uns jede Saison eine neue Kollektion unserer eigenen Postkarten. Exklusiv und gratis für unsere Gäste! 
Ganz nach dem Motto: Schreib eine Postkarte anstatt einer Whatsapp!
Heute ist unsere neue Postkartenkollektion eingetroffen.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7479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- 2018-06-24 06:20:01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wundervollen Sonntag!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74502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- 2018-06-23 15:54:30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19034608"/>
                  </a:ext>
                </a:extLst>
              </a:tr>
            </a:tbl>
          </a:graphicData>
        </a:graphic>
      </p:graphicFrame>
      <p:sp>
        <p:nvSpPr>
          <p:cNvPr id="4" name="Text Placeholder 3">
            <a:extLst>
              <a:ext uri="{FF2B5EF4-FFF2-40B4-BE49-F238E27FC236}">
                <a16:creationId xmlns:a16="http://schemas.microsoft.com/office/drawing/2014/main" id="{CC2D69CD-EB37-4814-8110-DD5DA37AAED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58166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0E98A-8746-4681-AC51-3E47513744A3}"/>
              </a:ext>
            </a:extLst>
          </p:cNvPr>
          <p:cNvSpPr>
            <a:spLocks noGrp="1"/>
          </p:cNvSpPr>
          <p:nvPr>
            <p:ph type="title"/>
          </p:nvPr>
        </p:nvSpPr>
        <p:spPr/>
        <p:txBody>
          <a:bodyPr/>
          <a:lstStyle/>
          <a:p>
            <a:r>
              <a:rPr lang="en-US"/>
              <a:t>Eigene Beiträge (Postings) + Reactions | Familienhotel Gasthof Hinteregger - 2 of 5</a:t>
            </a:r>
          </a:p>
        </p:txBody>
      </p:sp>
      <p:graphicFrame>
        <p:nvGraphicFramePr>
          <p:cNvPr id="5" name="Table Placeholder 4">
            <a:extLst>
              <a:ext uri="{FF2B5EF4-FFF2-40B4-BE49-F238E27FC236}">
                <a16:creationId xmlns:a16="http://schemas.microsoft.com/office/drawing/2014/main" id="{F6228637-4D3F-4475-B4FD-C8E4E9631F26}"/>
              </a:ext>
            </a:extLst>
          </p:cNvPr>
          <p:cNvGraphicFramePr>
            <a:graphicFrameLocks noGrp="1"/>
          </p:cNvGraphicFramePr>
          <p:nvPr>
            <p:ph type="tbl" sz="quarter" idx="13"/>
            <p:extLst>
              <p:ext uri="{D42A27DB-BD31-4B8C-83A1-F6EECF244321}">
                <p14:modId xmlns:p14="http://schemas.microsoft.com/office/powerpoint/2010/main" val="504622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90802029"/>
                    </a:ext>
                  </a:extLst>
                </a:gridCol>
                <a:gridCol w="822960">
                  <a:extLst>
                    <a:ext uri="{9D8B030D-6E8A-4147-A177-3AD203B41FA5}">
                      <a16:colId xmlns:a16="http://schemas.microsoft.com/office/drawing/2014/main" val="1184451661"/>
                    </a:ext>
                  </a:extLst>
                </a:gridCol>
                <a:gridCol w="822960">
                  <a:extLst>
                    <a:ext uri="{9D8B030D-6E8A-4147-A177-3AD203B41FA5}">
                      <a16:colId xmlns:a16="http://schemas.microsoft.com/office/drawing/2014/main" val="868984195"/>
                    </a:ext>
                  </a:extLst>
                </a:gridCol>
                <a:gridCol w="822960">
                  <a:extLst>
                    <a:ext uri="{9D8B030D-6E8A-4147-A177-3AD203B41FA5}">
                      <a16:colId xmlns:a16="http://schemas.microsoft.com/office/drawing/2014/main" val="656673180"/>
                    </a:ext>
                  </a:extLst>
                </a:gridCol>
                <a:gridCol w="822960">
                  <a:extLst>
                    <a:ext uri="{9D8B030D-6E8A-4147-A177-3AD203B41FA5}">
                      <a16:colId xmlns:a16="http://schemas.microsoft.com/office/drawing/2014/main" val="1797251480"/>
                    </a:ext>
                  </a:extLst>
                </a:gridCol>
                <a:gridCol w="822960">
                  <a:extLst>
                    <a:ext uri="{9D8B030D-6E8A-4147-A177-3AD203B41FA5}">
                      <a16:colId xmlns:a16="http://schemas.microsoft.com/office/drawing/2014/main" val="2218345278"/>
                    </a:ext>
                  </a:extLst>
                </a:gridCol>
                <a:gridCol w="822960">
                  <a:extLst>
                    <a:ext uri="{9D8B030D-6E8A-4147-A177-3AD203B41FA5}">
                      <a16:colId xmlns:a16="http://schemas.microsoft.com/office/drawing/2014/main" val="657072751"/>
                    </a:ext>
                  </a:extLst>
                </a:gridCol>
                <a:gridCol w="822960">
                  <a:extLst>
                    <a:ext uri="{9D8B030D-6E8A-4147-A177-3AD203B41FA5}">
                      <a16:colId xmlns:a16="http://schemas.microsoft.com/office/drawing/2014/main" val="70996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3551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- 2018-06-23 14:13:37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075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- 2018-06-23 12:00:10 </a:t>
                      </a:r>
                      <a:r>
                        <a:rPr kumimoji="0" lang="de-DE" sz="1000" b="0" i="0" u="none" strike="noStrike" kern="1200" cap="none" spc="0" normalizeH="0" baseline="0" noProof="0">
                          <a:ln>
                            <a:noFill/>
                          </a:ln>
                          <a:solidFill>
                            <a:prstClr val="black"/>
                          </a:solidFill>
                          <a:effectLst/>
                          <a:uLnTx/>
                          <a:uFillTx/>
                          <a:latin typeface="+mn-lt"/>
                          <a:ea typeface="+mn-ea"/>
                          <a:cs typeface="+mn-cs"/>
                        </a:rPr>
                        <a:t> 
 Nicht nur unsere Kühe fühlen sich auf unserer Alm wohl, sondern auch unsere Bienen, sowie die Bienen vom Obmann des Landesverbandes für Bienenzucht in Kärnten, Arno Kronhofer. Heuer gibts hoffentlich wieder einen tollen Almrauschhonig! Die Bienen sind fleissig und wir sind gespannt auf die Ernte im Juli.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02725355"/>
                  </a:ext>
                </a:extLst>
              </a:tr>
            </a:tbl>
          </a:graphicData>
        </a:graphic>
      </p:graphicFrame>
      <p:sp>
        <p:nvSpPr>
          <p:cNvPr id="4" name="Text Placeholder 3">
            <a:extLst>
              <a:ext uri="{FF2B5EF4-FFF2-40B4-BE49-F238E27FC236}">
                <a16:creationId xmlns:a16="http://schemas.microsoft.com/office/drawing/2014/main" id="{9BAC5227-6AC0-4A95-B054-6C07DAA7B22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58847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FA3A8-89C6-494F-8D61-8C188BED817F}"/>
              </a:ext>
            </a:extLst>
          </p:cNvPr>
          <p:cNvSpPr>
            <a:spLocks noGrp="1"/>
          </p:cNvSpPr>
          <p:nvPr>
            <p:ph type="title"/>
          </p:nvPr>
        </p:nvSpPr>
        <p:spPr/>
        <p:txBody>
          <a:bodyPr/>
          <a:lstStyle/>
          <a:p>
            <a:r>
              <a:rPr lang="en-US"/>
              <a:t>Eigene Beiträge (Postings) + Reactions | Familienhotel Gasthof Hinteregger - 3 of 5</a:t>
            </a:r>
          </a:p>
        </p:txBody>
      </p:sp>
      <p:graphicFrame>
        <p:nvGraphicFramePr>
          <p:cNvPr id="5" name="Table Placeholder 4">
            <a:extLst>
              <a:ext uri="{FF2B5EF4-FFF2-40B4-BE49-F238E27FC236}">
                <a16:creationId xmlns:a16="http://schemas.microsoft.com/office/drawing/2014/main" id="{22E5BEF0-F71A-4981-AB33-1665B83174A0}"/>
              </a:ext>
            </a:extLst>
          </p:cNvPr>
          <p:cNvGraphicFramePr>
            <a:graphicFrameLocks noGrp="1"/>
          </p:cNvGraphicFramePr>
          <p:nvPr>
            <p:ph type="tbl" sz="quarter" idx="13"/>
            <p:extLst>
              <p:ext uri="{D42A27DB-BD31-4B8C-83A1-F6EECF244321}">
                <p14:modId xmlns:p14="http://schemas.microsoft.com/office/powerpoint/2010/main" val="859630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75215914"/>
                    </a:ext>
                  </a:extLst>
                </a:gridCol>
                <a:gridCol w="822960">
                  <a:extLst>
                    <a:ext uri="{9D8B030D-6E8A-4147-A177-3AD203B41FA5}">
                      <a16:colId xmlns:a16="http://schemas.microsoft.com/office/drawing/2014/main" val="871237088"/>
                    </a:ext>
                  </a:extLst>
                </a:gridCol>
                <a:gridCol w="822960">
                  <a:extLst>
                    <a:ext uri="{9D8B030D-6E8A-4147-A177-3AD203B41FA5}">
                      <a16:colId xmlns:a16="http://schemas.microsoft.com/office/drawing/2014/main" val="3428816469"/>
                    </a:ext>
                  </a:extLst>
                </a:gridCol>
                <a:gridCol w="822960">
                  <a:extLst>
                    <a:ext uri="{9D8B030D-6E8A-4147-A177-3AD203B41FA5}">
                      <a16:colId xmlns:a16="http://schemas.microsoft.com/office/drawing/2014/main" val="3730833551"/>
                    </a:ext>
                  </a:extLst>
                </a:gridCol>
                <a:gridCol w="822960">
                  <a:extLst>
                    <a:ext uri="{9D8B030D-6E8A-4147-A177-3AD203B41FA5}">
                      <a16:colId xmlns:a16="http://schemas.microsoft.com/office/drawing/2014/main" val="1659098773"/>
                    </a:ext>
                  </a:extLst>
                </a:gridCol>
                <a:gridCol w="822960">
                  <a:extLst>
                    <a:ext uri="{9D8B030D-6E8A-4147-A177-3AD203B41FA5}">
                      <a16:colId xmlns:a16="http://schemas.microsoft.com/office/drawing/2014/main" val="478821675"/>
                    </a:ext>
                  </a:extLst>
                </a:gridCol>
                <a:gridCol w="822960">
                  <a:extLst>
                    <a:ext uri="{9D8B030D-6E8A-4147-A177-3AD203B41FA5}">
                      <a16:colId xmlns:a16="http://schemas.microsoft.com/office/drawing/2014/main" val="3745705174"/>
                    </a:ext>
                  </a:extLst>
                </a:gridCol>
                <a:gridCol w="822960">
                  <a:extLst>
                    <a:ext uri="{9D8B030D-6E8A-4147-A177-3AD203B41FA5}">
                      <a16:colId xmlns:a16="http://schemas.microsoft.com/office/drawing/2014/main" val="1666615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3408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- 2018-06-21 17:52:53 </a:t>
                      </a:r>
                      <a:r>
                        <a:rPr kumimoji="0" lang="de-DE" sz="1000" b="0" i="0" u="none" strike="noStrike" kern="1200" cap="none" spc="0" normalizeH="0" baseline="0" noProof="0">
                          <a:ln>
                            <a:noFill/>
                          </a:ln>
                          <a:solidFill>
                            <a:prstClr val="black"/>
                          </a:solidFill>
                          <a:effectLst/>
                          <a:uLnTx/>
                          <a:uFillTx/>
                          <a:latin typeface="+mn-lt"/>
                          <a:ea typeface="+mn-ea"/>
                          <a:cs typeface="+mn-cs"/>
                        </a:rPr>
                        <a:t> 
 Langsam geht es mit den Proben in die Endphase. Die Vorbereitungen auf den Theatersommer in unserem Stadl laufen auf Hochtouren. Es wird gemunkelt, dass der Großteil der Karten bereits verkauft ist und es nur noch Restkarten für einzelne Termine zu erstehen gibt.
Wir, und die Laienspielgruppe Bad Kleinkirchheim freuen uns schon auf die zahlreichen Besucher und die tollen Theaterabende!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736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- 2018-06-19 11:41:50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899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- 2018-06-19 11:35:07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8883517"/>
                  </a:ext>
                </a:extLst>
              </a:tr>
            </a:tbl>
          </a:graphicData>
        </a:graphic>
      </p:graphicFrame>
      <p:sp>
        <p:nvSpPr>
          <p:cNvPr id="4" name="Text Placeholder 3">
            <a:extLst>
              <a:ext uri="{FF2B5EF4-FFF2-40B4-BE49-F238E27FC236}">
                <a16:creationId xmlns:a16="http://schemas.microsoft.com/office/drawing/2014/main" id="{33F42195-FFDD-46AA-A421-CF01079A715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15948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350A1-A3FE-41B6-AEA6-CA7C12A4FD46}"/>
              </a:ext>
            </a:extLst>
          </p:cNvPr>
          <p:cNvSpPr>
            <a:spLocks noGrp="1"/>
          </p:cNvSpPr>
          <p:nvPr>
            <p:ph type="title"/>
          </p:nvPr>
        </p:nvSpPr>
        <p:spPr/>
        <p:txBody>
          <a:bodyPr/>
          <a:lstStyle/>
          <a:p>
            <a:r>
              <a:rPr lang="en-US"/>
              <a:t>Eigene Beiträge (Postings) + Reactions | Familienhotel Gasthof Hinteregger - 4 of 5</a:t>
            </a:r>
          </a:p>
        </p:txBody>
      </p:sp>
      <p:graphicFrame>
        <p:nvGraphicFramePr>
          <p:cNvPr id="5" name="Table Placeholder 4">
            <a:extLst>
              <a:ext uri="{FF2B5EF4-FFF2-40B4-BE49-F238E27FC236}">
                <a16:creationId xmlns:a16="http://schemas.microsoft.com/office/drawing/2014/main" id="{B0492D92-5B82-40B3-A072-D90827DEEFE3}"/>
              </a:ext>
            </a:extLst>
          </p:cNvPr>
          <p:cNvGraphicFramePr>
            <a:graphicFrameLocks noGrp="1"/>
          </p:cNvGraphicFramePr>
          <p:nvPr>
            <p:ph type="tbl" sz="quarter" idx="13"/>
            <p:extLst>
              <p:ext uri="{D42A27DB-BD31-4B8C-83A1-F6EECF244321}">
                <p14:modId xmlns:p14="http://schemas.microsoft.com/office/powerpoint/2010/main" val="1726250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35516163"/>
                    </a:ext>
                  </a:extLst>
                </a:gridCol>
                <a:gridCol w="822960">
                  <a:extLst>
                    <a:ext uri="{9D8B030D-6E8A-4147-A177-3AD203B41FA5}">
                      <a16:colId xmlns:a16="http://schemas.microsoft.com/office/drawing/2014/main" val="3047264045"/>
                    </a:ext>
                  </a:extLst>
                </a:gridCol>
                <a:gridCol w="822960">
                  <a:extLst>
                    <a:ext uri="{9D8B030D-6E8A-4147-A177-3AD203B41FA5}">
                      <a16:colId xmlns:a16="http://schemas.microsoft.com/office/drawing/2014/main" val="3220584283"/>
                    </a:ext>
                  </a:extLst>
                </a:gridCol>
                <a:gridCol w="822960">
                  <a:extLst>
                    <a:ext uri="{9D8B030D-6E8A-4147-A177-3AD203B41FA5}">
                      <a16:colId xmlns:a16="http://schemas.microsoft.com/office/drawing/2014/main" val="1142437368"/>
                    </a:ext>
                  </a:extLst>
                </a:gridCol>
                <a:gridCol w="822960">
                  <a:extLst>
                    <a:ext uri="{9D8B030D-6E8A-4147-A177-3AD203B41FA5}">
                      <a16:colId xmlns:a16="http://schemas.microsoft.com/office/drawing/2014/main" val="3079154658"/>
                    </a:ext>
                  </a:extLst>
                </a:gridCol>
                <a:gridCol w="822960">
                  <a:extLst>
                    <a:ext uri="{9D8B030D-6E8A-4147-A177-3AD203B41FA5}">
                      <a16:colId xmlns:a16="http://schemas.microsoft.com/office/drawing/2014/main" val="2676330603"/>
                    </a:ext>
                  </a:extLst>
                </a:gridCol>
                <a:gridCol w="822960">
                  <a:extLst>
                    <a:ext uri="{9D8B030D-6E8A-4147-A177-3AD203B41FA5}">
                      <a16:colId xmlns:a16="http://schemas.microsoft.com/office/drawing/2014/main" val="1940800054"/>
                    </a:ext>
                  </a:extLst>
                </a:gridCol>
                <a:gridCol w="822960">
                  <a:extLst>
                    <a:ext uri="{9D8B030D-6E8A-4147-A177-3AD203B41FA5}">
                      <a16:colId xmlns:a16="http://schemas.microsoft.com/office/drawing/2014/main" val="1542759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5380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- 2018-06-14 08:54:01 </a:t>
                      </a:r>
                      <a:r>
                        <a:rPr kumimoji="0" lang="de-DE" sz="1000" b="0" i="0" u="none" strike="noStrike" kern="1200" cap="none" spc="0" normalizeH="0" baseline="0" noProof="0">
                          <a:ln>
                            <a:noFill/>
                          </a:ln>
                          <a:solidFill>
                            <a:prstClr val="black"/>
                          </a:solidFill>
                          <a:effectLst/>
                          <a:uLnTx/>
                          <a:uFillTx/>
                          <a:latin typeface="+mn-lt"/>
                          <a:ea typeface="+mn-ea"/>
                          <a:cs typeface="+mn-cs"/>
                        </a:rPr>
                        <a:t> 
 Wir schenken euch wieder ein paar Sekunden Auszeit aus St.Oswald!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416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- 2018-06-10 13:30:57 </a:t>
                      </a:r>
                      <a:r>
                        <a:rPr kumimoji="0" lang="de-DE" sz="1000" b="0" i="0" u="none" strike="noStrike" kern="1200" cap="none" spc="0" normalizeH="0" baseline="0" noProof="0">
                          <a:ln>
                            <a:noFill/>
                          </a:ln>
                          <a:solidFill>
                            <a:prstClr val="black"/>
                          </a:solidFill>
                          <a:effectLst/>
                          <a:uLnTx/>
                          <a:uFillTx/>
                          <a:latin typeface="+mn-lt"/>
                          <a:ea typeface="+mn-ea"/>
                          <a:cs typeface="+mn-cs"/>
                        </a:rPr>
                        <a:t>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7000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- 2018-06-08 12:09:15 </a:t>
                      </a:r>
                      <a:r>
                        <a:rPr kumimoji="0" lang="de-DE" sz="1000" b="0" i="0" u="none" strike="noStrike" kern="1200" cap="none" spc="0" normalizeH="0" baseline="0" noProof="0">
                          <a:ln>
                            <a:noFill/>
                          </a:ln>
                          <a:solidFill>
                            <a:prstClr val="black"/>
                          </a:solidFill>
                          <a:effectLst/>
                          <a:uLnTx/>
                          <a:uFillTx/>
                          <a:latin typeface="+mn-lt"/>
                          <a:ea typeface="+mn-ea"/>
                          <a:cs typeface="+mn-cs"/>
                        </a:rPr>
                        <a:t> 
 Der Berg blüht! 
Der Almrausch hat bereits zu blühen begonnen. 
Wir wünschen euch ein wunderschönes Wochenende und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4631074"/>
                  </a:ext>
                </a:extLst>
              </a:tr>
            </a:tbl>
          </a:graphicData>
        </a:graphic>
      </p:graphicFrame>
      <p:sp>
        <p:nvSpPr>
          <p:cNvPr id="4" name="Text Placeholder 3">
            <a:extLst>
              <a:ext uri="{FF2B5EF4-FFF2-40B4-BE49-F238E27FC236}">
                <a16:creationId xmlns:a16="http://schemas.microsoft.com/office/drawing/2014/main" id="{5E283EC5-5B9D-4E3B-BAFC-21BF5802BB6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0210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D14F7-5976-4642-8B35-066A7E03F6B6}"/>
              </a:ext>
            </a:extLst>
          </p:cNvPr>
          <p:cNvSpPr>
            <a:spLocks noGrp="1"/>
          </p:cNvSpPr>
          <p:nvPr>
            <p:ph type="title"/>
          </p:nvPr>
        </p:nvSpPr>
        <p:spPr/>
        <p:txBody>
          <a:bodyPr/>
          <a:lstStyle/>
          <a:p>
            <a:r>
              <a:rPr lang="en-US"/>
              <a:t>Eigene Beiträge (Postings) + Reactions | Familienhotel Gasthof Hinteregger - 5 of 5</a:t>
            </a:r>
          </a:p>
        </p:txBody>
      </p:sp>
      <p:graphicFrame>
        <p:nvGraphicFramePr>
          <p:cNvPr id="5" name="Table Placeholder 4">
            <a:extLst>
              <a:ext uri="{FF2B5EF4-FFF2-40B4-BE49-F238E27FC236}">
                <a16:creationId xmlns:a16="http://schemas.microsoft.com/office/drawing/2014/main" id="{21F8320E-80F0-4C3E-8208-3ECAD43E6061}"/>
              </a:ext>
            </a:extLst>
          </p:cNvPr>
          <p:cNvGraphicFramePr>
            <a:graphicFrameLocks noGrp="1"/>
          </p:cNvGraphicFramePr>
          <p:nvPr>
            <p:ph type="tbl" sz="quarter" idx="13"/>
            <p:extLst>
              <p:ext uri="{D42A27DB-BD31-4B8C-83A1-F6EECF244321}">
                <p14:modId xmlns:p14="http://schemas.microsoft.com/office/powerpoint/2010/main" val="2843032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8135333"/>
                    </a:ext>
                  </a:extLst>
                </a:gridCol>
                <a:gridCol w="822960">
                  <a:extLst>
                    <a:ext uri="{9D8B030D-6E8A-4147-A177-3AD203B41FA5}">
                      <a16:colId xmlns:a16="http://schemas.microsoft.com/office/drawing/2014/main" val="1935422210"/>
                    </a:ext>
                  </a:extLst>
                </a:gridCol>
                <a:gridCol w="822960">
                  <a:extLst>
                    <a:ext uri="{9D8B030D-6E8A-4147-A177-3AD203B41FA5}">
                      <a16:colId xmlns:a16="http://schemas.microsoft.com/office/drawing/2014/main" val="2773174451"/>
                    </a:ext>
                  </a:extLst>
                </a:gridCol>
                <a:gridCol w="822960">
                  <a:extLst>
                    <a:ext uri="{9D8B030D-6E8A-4147-A177-3AD203B41FA5}">
                      <a16:colId xmlns:a16="http://schemas.microsoft.com/office/drawing/2014/main" val="2722910555"/>
                    </a:ext>
                  </a:extLst>
                </a:gridCol>
                <a:gridCol w="822960">
                  <a:extLst>
                    <a:ext uri="{9D8B030D-6E8A-4147-A177-3AD203B41FA5}">
                      <a16:colId xmlns:a16="http://schemas.microsoft.com/office/drawing/2014/main" val="3295976932"/>
                    </a:ext>
                  </a:extLst>
                </a:gridCol>
                <a:gridCol w="822960">
                  <a:extLst>
                    <a:ext uri="{9D8B030D-6E8A-4147-A177-3AD203B41FA5}">
                      <a16:colId xmlns:a16="http://schemas.microsoft.com/office/drawing/2014/main" val="2252607887"/>
                    </a:ext>
                  </a:extLst>
                </a:gridCol>
                <a:gridCol w="822960">
                  <a:extLst>
                    <a:ext uri="{9D8B030D-6E8A-4147-A177-3AD203B41FA5}">
                      <a16:colId xmlns:a16="http://schemas.microsoft.com/office/drawing/2014/main" val="3908034568"/>
                    </a:ext>
                  </a:extLst>
                </a:gridCol>
                <a:gridCol w="822960">
                  <a:extLst>
                    <a:ext uri="{9D8B030D-6E8A-4147-A177-3AD203B41FA5}">
                      <a16:colId xmlns:a16="http://schemas.microsoft.com/office/drawing/2014/main" val="2850016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0537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- 2018-06-03 10:46:32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schönen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340662"/>
                  </a:ext>
                </a:extLst>
              </a:tr>
            </a:tbl>
          </a:graphicData>
        </a:graphic>
      </p:graphicFrame>
      <p:sp>
        <p:nvSpPr>
          <p:cNvPr id="4" name="Text Placeholder 3">
            <a:extLst>
              <a:ext uri="{FF2B5EF4-FFF2-40B4-BE49-F238E27FC236}">
                <a16:creationId xmlns:a16="http://schemas.microsoft.com/office/drawing/2014/main" id="{172EF853-368B-47DA-ACA4-122EDB7F94C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15938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D7A1-F88D-462E-85EC-421F87962DCC}"/>
              </a:ext>
            </a:extLst>
          </p:cNvPr>
          <p:cNvSpPr>
            <a:spLocks noGrp="1"/>
          </p:cNvSpPr>
          <p:nvPr>
            <p:ph type="title"/>
          </p:nvPr>
        </p:nvSpPr>
        <p:spPr/>
        <p:txBody>
          <a:bodyPr/>
          <a:lstStyle/>
          <a:p>
            <a:r>
              <a:rPr lang="en-US"/>
              <a:t>Postings/Wochentag | Familienhotel Gasthof Hinteregger</a:t>
            </a:r>
          </a:p>
        </p:txBody>
      </p:sp>
      <p:graphicFrame>
        <p:nvGraphicFramePr>
          <p:cNvPr id="6" name="Chart Placeholder 5">
            <a:extLst>
              <a:ext uri="{FF2B5EF4-FFF2-40B4-BE49-F238E27FC236}">
                <a16:creationId xmlns:a16="http://schemas.microsoft.com/office/drawing/2014/main" id="{D7C79DDC-95EC-4C3F-A4F1-236433891825}"/>
              </a:ext>
            </a:extLst>
          </p:cNvPr>
          <p:cNvGraphicFramePr>
            <a:graphicFrameLocks noGrp="1"/>
          </p:cNvGraphicFramePr>
          <p:nvPr>
            <p:ph type="chart" sz="quarter" idx="13"/>
            <p:extLst>
              <p:ext uri="{D42A27DB-BD31-4B8C-83A1-F6EECF244321}">
                <p14:modId xmlns:p14="http://schemas.microsoft.com/office/powerpoint/2010/main" val="3365154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EBF33E-9414-40BA-82DE-30D985843D9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23EF48D-E4A8-42B0-9529-6FBE6CCDA1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6421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3141B-697C-424D-BAD2-F08D0B38514A}"/>
              </a:ext>
            </a:extLst>
          </p:cNvPr>
          <p:cNvSpPr>
            <a:spLocks noGrp="1"/>
          </p:cNvSpPr>
          <p:nvPr>
            <p:ph type="title"/>
          </p:nvPr>
        </p:nvSpPr>
        <p:spPr/>
        <p:txBody>
          <a:bodyPr/>
          <a:lstStyle/>
          <a:p>
            <a:r>
              <a:rPr lang="en-US"/>
              <a:t>Interaktionsrate | Familienhotel Gasthof Hinteregger</a:t>
            </a:r>
          </a:p>
        </p:txBody>
      </p:sp>
      <p:graphicFrame>
        <p:nvGraphicFramePr>
          <p:cNvPr id="6" name="Chart Placeholder 5">
            <a:extLst>
              <a:ext uri="{FF2B5EF4-FFF2-40B4-BE49-F238E27FC236}">
                <a16:creationId xmlns:a16="http://schemas.microsoft.com/office/drawing/2014/main" id="{C4F5B068-9209-4719-9D72-5334EC8830FF}"/>
              </a:ext>
            </a:extLst>
          </p:cNvPr>
          <p:cNvGraphicFramePr>
            <a:graphicFrameLocks noGrp="1"/>
          </p:cNvGraphicFramePr>
          <p:nvPr>
            <p:ph type="chart" sz="quarter" idx="13"/>
            <p:extLst>
              <p:ext uri="{D42A27DB-BD31-4B8C-83A1-F6EECF244321}">
                <p14:modId xmlns:p14="http://schemas.microsoft.com/office/powerpoint/2010/main" val="2670729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5BA21F-5D57-4C2D-A9DB-69567872954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EEB1F0B-9643-4497-9712-ABFABA07DF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3311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89489-774E-4813-9015-5E5E7F1E5E7D}"/>
              </a:ext>
            </a:extLst>
          </p:cNvPr>
          <p:cNvSpPr>
            <a:spLocks noGrp="1"/>
          </p:cNvSpPr>
          <p:nvPr>
            <p:ph type="title"/>
          </p:nvPr>
        </p:nvSpPr>
        <p:spPr/>
        <p:txBody>
          <a:bodyPr/>
          <a:lstStyle/>
          <a:p>
            <a:r>
              <a:rPr lang="en-US"/>
              <a:t>Postingtypen (Verteilung) | Familienhotel Gasthof Hinteregger</a:t>
            </a:r>
          </a:p>
        </p:txBody>
      </p:sp>
      <p:graphicFrame>
        <p:nvGraphicFramePr>
          <p:cNvPr id="6" name="Chart Placeholder 5">
            <a:extLst>
              <a:ext uri="{FF2B5EF4-FFF2-40B4-BE49-F238E27FC236}">
                <a16:creationId xmlns:a16="http://schemas.microsoft.com/office/drawing/2014/main" id="{B96B66FD-AF48-456B-86D8-BBA8D09EA5D6}"/>
              </a:ext>
            </a:extLst>
          </p:cNvPr>
          <p:cNvGraphicFramePr>
            <a:graphicFrameLocks noGrp="1"/>
          </p:cNvGraphicFramePr>
          <p:nvPr>
            <p:ph type="chart" sz="quarter" idx="13"/>
            <p:extLst>
              <p:ext uri="{D42A27DB-BD31-4B8C-83A1-F6EECF244321}">
                <p14:modId xmlns:p14="http://schemas.microsoft.com/office/powerpoint/2010/main" val="2258848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7FDF85-457D-4316-81AF-4C630FB17F4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C023C3A-D74C-4620-B4D9-6A355D8303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3965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AAFCF-CA82-4971-A102-DC62F3666BD1}"/>
              </a:ext>
            </a:extLst>
          </p:cNvPr>
          <p:cNvSpPr>
            <a:spLocks noGrp="1"/>
          </p:cNvSpPr>
          <p:nvPr>
            <p:ph type="title"/>
          </p:nvPr>
        </p:nvSpPr>
        <p:spPr/>
        <p:txBody>
          <a:bodyPr/>
          <a:lstStyle/>
          <a:p>
            <a:r>
              <a:rPr lang="en-US"/>
              <a:t>Interaktionsrate/Postingtyp | Familienhotel Gasthof Hinteregger</a:t>
            </a:r>
          </a:p>
        </p:txBody>
      </p:sp>
      <p:graphicFrame>
        <p:nvGraphicFramePr>
          <p:cNvPr id="6" name="Chart Placeholder 5">
            <a:extLst>
              <a:ext uri="{FF2B5EF4-FFF2-40B4-BE49-F238E27FC236}">
                <a16:creationId xmlns:a16="http://schemas.microsoft.com/office/drawing/2014/main" id="{685AE1C5-266A-40DC-B770-031E580FE251}"/>
              </a:ext>
            </a:extLst>
          </p:cNvPr>
          <p:cNvGraphicFramePr>
            <a:graphicFrameLocks noGrp="1"/>
          </p:cNvGraphicFramePr>
          <p:nvPr>
            <p:ph type="chart" sz="quarter" idx="13"/>
            <p:extLst>
              <p:ext uri="{D42A27DB-BD31-4B8C-83A1-F6EECF244321}">
                <p14:modId xmlns:p14="http://schemas.microsoft.com/office/powerpoint/2010/main" val="3470045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91DC28-60DB-4B8D-A2BB-70950B8E9E6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D95E4DB-6A0E-421A-A25A-2EC8E0D2ED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1366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F2AE8-FAD6-4A3F-9E09-F44AAFDA72D6}"/>
              </a:ext>
            </a:extLst>
          </p:cNvPr>
          <p:cNvSpPr>
            <a:spLocks noGrp="1"/>
          </p:cNvSpPr>
          <p:nvPr>
            <p:ph type="title"/>
          </p:nvPr>
        </p:nvSpPr>
        <p:spPr/>
        <p:txBody>
          <a:bodyPr/>
          <a:lstStyle/>
          <a:p>
            <a:r>
              <a:rPr lang="en-US"/>
              <a:t>Antwortzeit | Familienhotel Gasthof Hinteregger</a:t>
            </a:r>
          </a:p>
        </p:txBody>
      </p:sp>
      <p:graphicFrame>
        <p:nvGraphicFramePr>
          <p:cNvPr id="6" name="Chart Placeholder 5">
            <a:extLst>
              <a:ext uri="{FF2B5EF4-FFF2-40B4-BE49-F238E27FC236}">
                <a16:creationId xmlns:a16="http://schemas.microsoft.com/office/drawing/2014/main" id="{58A59264-2F51-4E9A-8FEE-C3423B1E7A90}"/>
              </a:ext>
            </a:extLst>
          </p:cNvPr>
          <p:cNvGraphicFramePr>
            <a:graphicFrameLocks noGrp="1"/>
          </p:cNvGraphicFramePr>
          <p:nvPr>
            <p:ph type="chart" sz="quarter" idx="13"/>
            <p:extLst>
              <p:ext uri="{D42A27DB-BD31-4B8C-83A1-F6EECF244321}">
                <p14:modId xmlns:p14="http://schemas.microsoft.com/office/powerpoint/2010/main" val="123964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B931A-6058-4DAF-BA06-DBF4A09FD7E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312231D-F259-4693-A3A4-D884EF3D60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783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13F02-9244-45D4-8C3A-D71C3E7E7813}"/>
              </a:ext>
            </a:extLst>
          </p:cNvPr>
          <p:cNvSpPr>
            <a:spLocks noGrp="1"/>
          </p:cNvSpPr>
          <p:nvPr>
            <p:ph type="title"/>
          </p:nvPr>
        </p:nvSpPr>
        <p:spPr/>
        <p:txBody>
          <a:bodyPr/>
          <a:lstStyle/>
          <a:p>
            <a:r>
              <a:rPr lang="en-US"/>
              <a:t>Facebook Check Ins | Familienhotel Gasthof Hinteregger</a:t>
            </a:r>
          </a:p>
        </p:txBody>
      </p:sp>
      <p:graphicFrame>
        <p:nvGraphicFramePr>
          <p:cNvPr id="6" name="Chart Placeholder 5">
            <a:extLst>
              <a:ext uri="{FF2B5EF4-FFF2-40B4-BE49-F238E27FC236}">
                <a16:creationId xmlns:a16="http://schemas.microsoft.com/office/drawing/2014/main" id="{5A2EE51B-8C2E-4F52-A796-6950E63BEDBA}"/>
              </a:ext>
            </a:extLst>
          </p:cNvPr>
          <p:cNvGraphicFramePr>
            <a:graphicFrameLocks noGrp="1"/>
          </p:cNvGraphicFramePr>
          <p:nvPr>
            <p:ph type="chart" sz="quarter" idx="13"/>
            <p:extLst>
              <p:ext uri="{D42A27DB-BD31-4B8C-83A1-F6EECF244321}">
                <p14:modId xmlns:p14="http://schemas.microsoft.com/office/powerpoint/2010/main" val="3582770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B58FFE-1427-484A-B45F-125EE496AAB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52A6B6A-9908-46FB-9020-410F2CB01D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2711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5E041-D423-4DAA-9F93-7D6B14D65CC1}"/>
              </a:ext>
            </a:extLst>
          </p:cNvPr>
          <p:cNvSpPr>
            <a:spLocks noGrp="1"/>
          </p:cNvSpPr>
          <p:nvPr>
            <p:ph type="title"/>
          </p:nvPr>
        </p:nvSpPr>
        <p:spPr/>
        <p:txBody>
          <a:bodyPr/>
          <a:lstStyle/>
          <a:p>
            <a:r>
              <a:rPr lang="en-US"/>
              <a:t>Fan Demographie | Familienhotel Gasthof Hinteregger</a:t>
            </a:r>
          </a:p>
        </p:txBody>
      </p:sp>
      <p:graphicFrame>
        <p:nvGraphicFramePr>
          <p:cNvPr id="6" name="Chart Placeholder 5">
            <a:extLst>
              <a:ext uri="{FF2B5EF4-FFF2-40B4-BE49-F238E27FC236}">
                <a16:creationId xmlns:a16="http://schemas.microsoft.com/office/drawing/2014/main" id="{6B8719BF-FB15-4A7C-B984-2813011009D6}"/>
              </a:ext>
            </a:extLst>
          </p:cNvPr>
          <p:cNvGraphicFramePr>
            <a:graphicFrameLocks noGrp="1"/>
          </p:cNvGraphicFramePr>
          <p:nvPr>
            <p:ph type="chart" sz="quarter" idx="13"/>
            <p:extLst>
              <p:ext uri="{D42A27DB-BD31-4B8C-83A1-F6EECF244321}">
                <p14:modId xmlns:p14="http://schemas.microsoft.com/office/powerpoint/2010/main" val="2524770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5EF5E1-2701-4898-8B82-B5E423C4129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9E5B108-C443-4270-8172-E838969F1E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774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E190-5A26-4EFA-A1B3-134C092EFD2B}"/>
              </a:ext>
            </a:extLst>
          </p:cNvPr>
          <p:cNvSpPr>
            <a:spLocks noGrp="1"/>
          </p:cNvSpPr>
          <p:nvPr>
            <p:ph type="title"/>
          </p:nvPr>
        </p:nvSpPr>
        <p:spPr/>
        <p:txBody>
          <a:bodyPr/>
          <a:lstStyle/>
          <a:p>
            <a:r>
              <a:rPr lang="en-US"/>
              <a:t>Impressionen | Familienhotel Gasthof Hinteregger</a:t>
            </a:r>
          </a:p>
        </p:txBody>
      </p:sp>
      <p:graphicFrame>
        <p:nvGraphicFramePr>
          <p:cNvPr id="6" name="Chart Placeholder 5">
            <a:extLst>
              <a:ext uri="{FF2B5EF4-FFF2-40B4-BE49-F238E27FC236}">
                <a16:creationId xmlns:a16="http://schemas.microsoft.com/office/drawing/2014/main" id="{716054B1-80A5-4AB5-AD29-CD1DAAD59C87}"/>
              </a:ext>
            </a:extLst>
          </p:cNvPr>
          <p:cNvGraphicFramePr>
            <a:graphicFrameLocks noGrp="1"/>
          </p:cNvGraphicFramePr>
          <p:nvPr>
            <p:ph type="chart" sz="quarter" idx="13"/>
            <p:extLst>
              <p:ext uri="{D42A27DB-BD31-4B8C-83A1-F6EECF244321}">
                <p14:modId xmlns:p14="http://schemas.microsoft.com/office/powerpoint/2010/main" val="1483004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C6BBF2-3F28-4E45-803D-7B6674064FC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00C6B55-6973-44CD-9104-538300C527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5966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68548-031B-4A3B-9C0F-D04F125DF23E}"/>
              </a:ext>
            </a:extLst>
          </p:cNvPr>
          <p:cNvSpPr>
            <a:spLocks noGrp="1"/>
          </p:cNvSpPr>
          <p:nvPr>
            <p:ph type="title"/>
          </p:nvPr>
        </p:nvSpPr>
        <p:spPr/>
        <p:txBody>
          <a:bodyPr/>
          <a:lstStyle/>
          <a:p>
            <a:r>
              <a:rPr lang="en-US"/>
              <a:t>Reichweite | Familienhotel Gasthof Hinteregger</a:t>
            </a:r>
          </a:p>
        </p:txBody>
      </p:sp>
      <p:graphicFrame>
        <p:nvGraphicFramePr>
          <p:cNvPr id="6" name="Chart Placeholder 5">
            <a:extLst>
              <a:ext uri="{FF2B5EF4-FFF2-40B4-BE49-F238E27FC236}">
                <a16:creationId xmlns:a16="http://schemas.microsoft.com/office/drawing/2014/main" id="{C56C49A3-11D2-44D4-90AF-14580CB70939}"/>
              </a:ext>
            </a:extLst>
          </p:cNvPr>
          <p:cNvGraphicFramePr>
            <a:graphicFrameLocks noGrp="1"/>
          </p:cNvGraphicFramePr>
          <p:nvPr>
            <p:ph type="chart" sz="quarter" idx="13"/>
            <p:extLst>
              <p:ext uri="{D42A27DB-BD31-4B8C-83A1-F6EECF244321}">
                <p14:modId xmlns:p14="http://schemas.microsoft.com/office/powerpoint/2010/main" val="2687187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76D85C-66B1-461D-A046-A112FFF585F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28D6EE1-B2E7-4E53-85EF-B720ABF7B8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256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CFBDB-4F44-42EA-99F0-7BF8A9C92695}"/>
              </a:ext>
            </a:extLst>
          </p:cNvPr>
          <p:cNvSpPr>
            <a:spLocks noGrp="1"/>
          </p:cNvSpPr>
          <p:nvPr>
            <p:ph type="title"/>
          </p:nvPr>
        </p:nvSpPr>
        <p:spPr/>
        <p:txBody>
          <a:bodyPr/>
          <a:lstStyle/>
          <a:p>
            <a:r>
              <a:rPr lang="en-US"/>
              <a:t>Engagierte User | Familienhotel Gasthof Hinteregger</a:t>
            </a:r>
          </a:p>
        </p:txBody>
      </p:sp>
      <p:graphicFrame>
        <p:nvGraphicFramePr>
          <p:cNvPr id="6" name="Chart Placeholder 5">
            <a:extLst>
              <a:ext uri="{FF2B5EF4-FFF2-40B4-BE49-F238E27FC236}">
                <a16:creationId xmlns:a16="http://schemas.microsoft.com/office/drawing/2014/main" id="{88D35D1B-1FD0-4429-ADB2-85CB8BA0D4D0}"/>
              </a:ext>
            </a:extLst>
          </p:cNvPr>
          <p:cNvGraphicFramePr>
            <a:graphicFrameLocks noGrp="1"/>
          </p:cNvGraphicFramePr>
          <p:nvPr>
            <p:ph type="chart" sz="quarter" idx="13"/>
            <p:extLst>
              <p:ext uri="{D42A27DB-BD31-4B8C-83A1-F6EECF244321}">
                <p14:modId xmlns:p14="http://schemas.microsoft.com/office/powerpoint/2010/main" val="2203815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C56F2E-6017-4B60-BDB2-D6E158C53DC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F7DCF1D-0A48-43CC-A332-EB6BA39ADB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487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816D5-892A-4F2E-8BBF-95E7C5223236}"/>
              </a:ext>
            </a:extLst>
          </p:cNvPr>
          <p:cNvSpPr>
            <a:spLocks noGrp="1"/>
          </p:cNvSpPr>
          <p:nvPr>
            <p:ph type="title"/>
          </p:nvPr>
        </p:nvSpPr>
        <p:spPr/>
        <p:txBody>
          <a:bodyPr/>
          <a:lstStyle/>
          <a:p>
            <a:r>
              <a:rPr lang="en-US"/>
              <a:t>Page Views | Familienhotel Gasthof Hinteregger</a:t>
            </a:r>
          </a:p>
        </p:txBody>
      </p:sp>
      <p:graphicFrame>
        <p:nvGraphicFramePr>
          <p:cNvPr id="6" name="Chart Placeholder 5">
            <a:extLst>
              <a:ext uri="{FF2B5EF4-FFF2-40B4-BE49-F238E27FC236}">
                <a16:creationId xmlns:a16="http://schemas.microsoft.com/office/drawing/2014/main" id="{DED7AC27-9E7F-4588-A88C-7C2844EB6F16}"/>
              </a:ext>
            </a:extLst>
          </p:cNvPr>
          <p:cNvGraphicFramePr>
            <a:graphicFrameLocks noGrp="1"/>
          </p:cNvGraphicFramePr>
          <p:nvPr>
            <p:ph type="chart" sz="quarter" idx="13"/>
            <p:extLst>
              <p:ext uri="{D42A27DB-BD31-4B8C-83A1-F6EECF244321}">
                <p14:modId xmlns:p14="http://schemas.microsoft.com/office/powerpoint/2010/main" val="2478646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4FB39C-94E9-4239-84E7-635F689CA6B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EF5475F-966E-4155-B0FD-AE1631C5F7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2276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3FAB2-A288-4199-9476-05E6C7EC5867}"/>
              </a:ext>
            </a:extLst>
          </p:cNvPr>
          <p:cNvSpPr>
            <a:spLocks noGrp="1"/>
          </p:cNvSpPr>
          <p:nvPr>
            <p:ph type="title"/>
          </p:nvPr>
        </p:nvSpPr>
        <p:spPr/>
        <p:txBody>
          <a:bodyPr/>
          <a:lstStyle/>
          <a:p>
            <a:r>
              <a:rPr lang="en-US"/>
              <a:t>Page Fans Online | Familienhotel Gasthof Hinteregger</a:t>
            </a:r>
          </a:p>
        </p:txBody>
      </p:sp>
      <p:graphicFrame>
        <p:nvGraphicFramePr>
          <p:cNvPr id="6" name="Chart Placeholder 5">
            <a:extLst>
              <a:ext uri="{FF2B5EF4-FFF2-40B4-BE49-F238E27FC236}">
                <a16:creationId xmlns:a16="http://schemas.microsoft.com/office/drawing/2014/main" id="{0C6A906A-75D4-4E16-A217-07B0B497DB48}"/>
              </a:ext>
            </a:extLst>
          </p:cNvPr>
          <p:cNvGraphicFramePr>
            <a:graphicFrameLocks noGrp="1"/>
          </p:cNvGraphicFramePr>
          <p:nvPr>
            <p:ph type="chart" sz="quarter" idx="13"/>
            <p:extLst>
              <p:ext uri="{D42A27DB-BD31-4B8C-83A1-F6EECF244321}">
                <p14:modId xmlns:p14="http://schemas.microsoft.com/office/powerpoint/2010/main" val="1431364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C02AF4-B094-4831-B81E-60D6A4B6705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8C56774-30B3-4546-988D-A6D5AEB65C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646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FC8AD-2DCB-4D13-8475-B67904DAA9F6}"/>
              </a:ext>
            </a:extLst>
          </p:cNvPr>
          <p:cNvSpPr>
            <a:spLocks noGrp="1"/>
          </p:cNvSpPr>
          <p:nvPr>
            <p:ph type="title"/>
          </p:nvPr>
        </p:nvSpPr>
        <p:spPr/>
        <p:txBody>
          <a:bodyPr/>
          <a:lstStyle/>
          <a:p>
            <a:r>
              <a:rPr lang="en-US"/>
              <a:t>FB Insights - Daily Impressions | Familienhotel Gasthof Hinteregger - 1 of 3</a:t>
            </a:r>
          </a:p>
        </p:txBody>
      </p:sp>
      <p:graphicFrame>
        <p:nvGraphicFramePr>
          <p:cNvPr id="5" name="Table Placeholder 4">
            <a:extLst>
              <a:ext uri="{FF2B5EF4-FFF2-40B4-BE49-F238E27FC236}">
                <a16:creationId xmlns:a16="http://schemas.microsoft.com/office/drawing/2014/main" id="{8B971EAE-7CE5-49B7-9A05-194A835C6A74}"/>
              </a:ext>
            </a:extLst>
          </p:cNvPr>
          <p:cNvGraphicFramePr>
            <a:graphicFrameLocks noGrp="1"/>
          </p:cNvGraphicFramePr>
          <p:nvPr>
            <p:ph type="tbl" sz="quarter" idx="13"/>
            <p:extLst>
              <p:ext uri="{D42A27DB-BD31-4B8C-83A1-F6EECF244321}">
                <p14:modId xmlns:p14="http://schemas.microsoft.com/office/powerpoint/2010/main" val="164158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2215905"/>
                    </a:ext>
                  </a:extLst>
                </a:gridCol>
                <a:gridCol w="2468880">
                  <a:extLst>
                    <a:ext uri="{9D8B030D-6E8A-4147-A177-3AD203B41FA5}">
                      <a16:colId xmlns:a16="http://schemas.microsoft.com/office/drawing/2014/main" val="4208710458"/>
                    </a:ext>
                  </a:extLst>
                </a:gridCol>
                <a:gridCol w="2468880">
                  <a:extLst>
                    <a:ext uri="{9D8B030D-6E8A-4147-A177-3AD203B41FA5}">
                      <a16:colId xmlns:a16="http://schemas.microsoft.com/office/drawing/2014/main" val="1611392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3414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7143</a:t>
                      </a:r>
                    </a:p>
                  </a:txBody>
                  <a:tcPr/>
                </a:tc>
                <a:extLst>
                  <a:ext uri="{0D108BD9-81ED-4DB2-BD59-A6C34878D82A}">
                    <a16:rowId xmlns:a16="http://schemas.microsoft.com/office/drawing/2014/main" val="327620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7427</a:t>
                      </a:r>
                    </a:p>
                  </a:txBody>
                  <a:tcPr/>
                </a:tc>
                <a:extLst>
                  <a:ext uri="{0D108BD9-81ED-4DB2-BD59-A6C34878D82A}">
                    <a16:rowId xmlns:a16="http://schemas.microsoft.com/office/drawing/2014/main" val="146942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8558</a:t>
                      </a:r>
                    </a:p>
                  </a:txBody>
                  <a:tcPr/>
                </a:tc>
                <a:extLst>
                  <a:ext uri="{0D108BD9-81ED-4DB2-BD59-A6C34878D82A}">
                    <a16:rowId xmlns:a16="http://schemas.microsoft.com/office/drawing/2014/main" val="385850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8063</a:t>
                      </a:r>
                    </a:p>
                  </a:txBody>
                  <a:tcPr/>
                </a:tc>
                <a:extLst>
                  <a:ext uri="{0D108BD9-81ED-4DB2-BD59-A6C34878D82A}">
                    <a16:rowId xmlns:a16="http://schemas.microsoft.com/office/drawing/2014/main" val="19364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3731</a:t>
                      </a:r>
                    </a:p>
                  </a:txBody>
                  <a:tcPr/>
                </a:tc>
                <a:extLst>
                  <a:ext uri="{0D108BD9-81ED-4DB2-BD59-A6C34878D82A}">
                    <a16:rowId xmlns:a16="http://schemas.microsoft.com/office/drawing/2014/main" val="91127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extLst>
                  <a:ext uri="{0D108BD9-81ED-4DB2-BD59-A6C34878D82A}">
                    <a16:rowId xmlns:a16="http://schemas.microsoft.com/office/drawing/2014/main" val="369286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extLst>
                  <a:ext uri="{0D108BD9-81ED-4DB2-BD59-A6C34878D82A}">
                    <a16:rowId xmlns:a16="http://schemas.microsoft.com/office/drawing/2014/main" val="253792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4030</a:t>
                      </a:r>
                    </a:p>
                  </a:txBody>
                  <a:tcPr/>
                </a:tc>
                <a:extLst>
                  <a:ext uri="{0D108BD9-81ED-4DB2-BD59-A6C34878D82A}">
                    <a16:rowId xmlns:a16="http://schemas.microsoft.com/office/drawing/2014/main" val="409535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a:t>
                      </a:r>
                    </a:p>
                  </a:txBody>
                  <a:tcPr/>
                </a:tc>
                <a:extLst>
                  <a:ext uri="{0D108BD9-81ED-4DB2-BD59-A6C34878D82A}">
                    <a16:rowId xmlns:a16="http://schemas.microsoft.com/office/drawing/2014/main" val="351946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extLst>
                  <a:ext uri="{0D108BD9-81ED-4DB2-BD59-A6C34878D82A}">
                    <a16:rowId xmlns:a16="http://schemas.microsoft.com/office/drawing/2014/main" val="1516926811"/>
                  </a:ext>
                </a:extLst>
              </a:tr>
            </a:tbl>
          </a:graphicData>
        </a:graphic>
      </p:graphicFrame>
      <p:sp>
        <p:nvSpPr>
          <p:cNvPr id="4" name="Text Placeholder 3">
            <a:extLst>
              <a:ext uri="{FF2B5EF4-FFF2-40B4-BE49-F238E27FC236}">
                <a16:creationId xmlns:a16="http://schemas.microsoft.com/office/drawing/2014/main" id="{9D61F1CE-0C63-4A54-BA72-ABB7532D2BE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96078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2BB6A-3634-44BC-BC90-4D598712C0CA}"/>
              </a:ext>
            </a:extLst>
          </p:cNvPr>
          <p:cNvSpPr>
            <a:spLocks noGrp="1"/>
          </p:cNvSpPr>
          <p:nvPr>
            <p:ph type="title"/>
          </p:nvPr>
        </p:nvSpPr>
        <p:spPr/>
        <p:txBody>
          <a:bodyPr/>
          <a:lstStyle/>
          <a:p>
            <a:r>
              <a:rPr lang="en-US"/>
              <a:t>FB Insights - Daily Impressions | Familienhotel Gasthof Hinteregger - 2 of 3</a:t>
            </a:r>
          </a:p>
        </p:txBody>
      </p:sp>
      <p:graphicFrame>
        <p:nvGraphicFramePr>
          <p:cNvPr id="5" name="Table Placeholder 4">
            <a:extLst>
              <a:ext uri="{FF2B5EF4-FFF2-40B4-BE49-F238E27FC236}">
                <a16:creationId xmlns:a16="http://schemas.microsoft.com/office/drawing/2014/main" id="{547CF7B6-E44C-4184-B8DB-499A6DC02585}"/>
              </a:ext>
            </a:extLst>
          </p:cNvPr>
          <p:cNvGraphicFramePr>
            <a:graphicFrameLocks noGrp="1"/>
          </p:cNvGraphicFramePr>
          <p:nvPr>
            <p:ph type="tbl" sz="quarter" idx="13"/>
            <p:extLst>
              <p:ext uri="{D42A27DB-BD31-4B8C-83A1-F6EECF244321}">
                <p14:modId xmlns:p14="http://schemas.microsoft.com/office/powerpoint/2010/main" val="2920737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3626329"/>
                    </a:ext>
                  </a:extLst>
                </a:gridCol>
                <a:gridCol w="2468880">
                  <a:extLst>
                    <a:ext uri="{9D8B030D-6E8A-4147-A177-3AD203B41FA5}">
                      <a16:colId xmlns:a16="http://schemas.microsoft.com/office/drawing/2014/main" val="2080621265"/>
                    </a:ext>
                  </a:extLst>
                </a:gridCol>
                <a:gridCol w="2468880">
                  <a:extLst>
                    <a:ext uri="{9D8B030D-6E8A-4147-A177-3AD203B41FA5}">
                      <a16:colId xmlns:a16="http://schemas.microsoft.com/office/drawing/2014/main" val="2830949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730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extLst>
                  <a:ext uri="{0D108BD9-81ED-4DB2-BD59-A6C34878D82A}">
                    <a16:rowId xmlns:a16="http://schemas.microsoft.com/office/drawing/2014/main" val="53686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extLst>
                  <a:ext uri="{0D108BD9-81ED-4DB2-BD59-A6C34878D82A}">
                    <a16:rowId xmlns:a16="http://schemas.microsoft.com/office/drawing/2014/main" val="50154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extLst>
                  <a:ext uri="{0D108BD9-81ED-4DB2-BD59-A6C34878D82A}">
                    <a16:rowId xmlns:a16="http://schemas.microsoft.com/office/drawing/2014/main" val="312914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a:t>
                      </a:r>
                    </a:p>
                  </a:txBody>
                  <a:tcPr/>
                </a:tc>
                <a:extLst>
                  <a:ext uri="{0D108BD9-81ED-4DB2-BD59-A6C34878D82A}">
                    <a16:rowId xmlns:a16="http://schemas.microsoft.com/office/drawing/2014/main" val="292596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extLst>
                  <a:ext uri="{0D108BD9-81ED-4DB2-BD59-A6C34878D82A}">
                    <a16:rowId xmlns:a16="http://schemas.microsoft.com/office/drawing/2014/main" val="214627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extLst>
                  <a:ext uri="{0D108BD9-81ED-4DB2-BD59-A6C34878D82A}">
                    <a16:rowId xmlns:a16="http://schemas.microsoft.com/office/drawing/2014/main" val="62160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extLst>
                  <a:ext uri="{0D108BD9-81ED-4DB2-BD59-A6C34878D82A}">
                    <a16:rowId xmlns:a16="http://schemas.microsoft.com/office/drawing/2014/main" val="75425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extLst>
                  <a:ext uri="{0D108BD9-81ED-4DB2-BD59-A6C34878D82A}">
                    <a16:rowId xmlns:a16="http://schemas.microsoft.com/office/drawing/2014/main" val="291244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extLst>
                  <a:ext uri="{0D108BD9-81ED-4DB2-BD59-A6C34878D82A}">
                    <a16:rowId xmlns:a16="http://schemas.microsoft.com/office/drawing/2014/main" val="173435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extLst>
                  <a:ext uri="{0D108BD9-81ED-4DB2-BD59-A6C34878D82A}">
                    <a16:rowId xmlns:a16="http://schemas.microsoft.com/office/drawing/2014/main" val="3578240193"/>
                  </a:ext>
                </a:extLst>
              </a:tr>
            </a:tbl>
          </a:graphicData>
        </a:graphic>
      </p:graphicFrame>
      <p:sp>
        <p:nvSpPr>
          <p:cNvPr id="4" name="Text Placeholder 3">
            <a:extLst>
              <a:ext uri="{FF2B5EF4-FFF2-40B4-BE49-F238E27FC236}">
                <a16:creationId xmlns:a16="http://schemas.microsoft.com/office/drawing/2014/main" id="{6192997B-EDF1-4AEC-907E-5B7368E1F9D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95156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891D7-4954-4531-8EC3-9A06FB3EBF84}"/>
              </a:ext>
            </a:extLst>
          </p:cNvPr>
          <p:cNvSpPr>
            <a:spLocks noGrp="1"/>
          </p:cNvSpPr>
          <p:nvPr>
            <p:ph type="title"/>
          </p:nvPr>
        </p:nvSpPr>
        <p:spPr/>
        <p:txBody>
          <a:bodyPr/>
          <a:lstStyle/>
          <a:p>
            <a:r>
              <a:rPr lang="en-US"/>
              <a:t>FB Insights - Daily Impressions | Familienhotel Gasthof Hinteregger - 3 of 3</a:t>
            </a:r>
          </a:p>
        </p:txBody>
      </p:sp>
      <p:graphicFrame>
        <p:nvGraphicFramePr>
          <p:cNvPr id="5" name="Table Placeholder 4">
            <a:extLst>
              <a:ext uri="{FF2B5EF4-FFF2-40B4-BE49-F238E27FC236}">
                <a16:creationId xmlns:a16="http://schemas.microsoft.com/office/drawing/2014/main" id="{A8D6C86D-A7BF-44C5-9BD3-0061C28551DB}"/>
              </a:ext>
            </a:extLst>
          </p:cNvPr>
          <p:cNvGraphicFramePr>
            <a:graphicFrameLocks noGrp="1"/>
          </p:cNvGraphicFramePr>
          <p:nvPr>
            <p:ph type="tbl" sz="quarter" idx="13"/>
            <p:extLst>
              <p:ext uri="{D42A27DB-BD31-4B8C-83A1-F6EECF244321}">
                <p14:modId xmlns:p14="http://schemas.microsoft.com/office/powerpoint/2010/main" val="9802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1077733"/>
                    </a:ext>
                  </a:extLst>
                </a:gridCol>
                <a:gridCol w="2468880">
                  <a:extLst>
                    <a:ext uri="{9D8B030D-6E8A-4147-A177-3AD203B41FA5}">
                      <a16:colId xmlns:a16="http://schemas.microsoft.com/office/drawing/2014/main" val="501952151"/>
                    </a:ext>
                  </a:extLst>
                </a:gridCol>
                <a:gridCol w="2468880">
                  <a:extLst>
                    <a:ext uri="{9D8B030D-6E8A-4147-A177-3AD203B41FA5}">
                      <a16:colId xmlns:a16="http://schemas.microsoft.com/office/drawing/2014/main" val="448147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62531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a:t>
                      </a:r>
                    </a:p>
                  </a:txBody>
                  <a:tcPr/>
                </a:tc>
                <a:extLst>
                  <a:ext uri="{0D108BD9-81ED-4DB2-BD59-A6C34878D82A}">
                    <a16:rowId xmlns:a16="http://schemas.microsoft.com/office/drawing/2014/main" val="4500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a:t>
                      </a:r>
                    </a:p>
                  </a:txBody>
                  <a:tcPr/>
                </a:tc>
                <a:extLst>
                  <a:ext uri="{0D108BD9-81ED-4DB2-BD59-A6C34878D82A}">
                    <a16:rowId xmlns:a16="http://schemas.microsoft.com/office/drawing/2014/main" val="201140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a:t>
                      </a:r>
                    </a:p>
                  </a:txBody>
                  <a:tcPr/>
                </a:tc>
                <a:extLst>
                  <a:ext uri="{0D108BD9-81ED-4DB2-BD59-A6C34878D82A}">
                    <a16:rowId xmlns:a16="http://schemas.microsoft.com/office/drawing/2014/main" val="109687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a:t>
                      </a:r>
                    </a:p>
                  </a:txBody>
                  <a:tcPr/>
                </a:tc>
                <a:extLst>
                  <a:ext uri="{0D108BD9-81ED-4DB2-BD59-A6C34878D82A}">
                    <a16:rowId xmlns:a16="http://schemas.microsoft.com/office/drawing/2014/main" val="229768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extLst>
                  <a:ext uri="{0D108BD9-81ED-4DB2-BD59-A6C34878D82A}">
                    <a16:rowId xmlns:a16="http://schemas.microsoft.com/office/drawing/2014/main" val="2141134421"/>
                  </a:ext>
                </a:extLst>
              </a:tr>
            </a:tbl>
          </a:graphicData>
        </a:graphic>
      </p:graphicFrame>
      <p:sp>
        <p:nvSpPr>
          <p:cNvPr id="4" name="Text Placeholder 3">
            <a:extLst>
              <a:ext uri="{FF2B5EF4-FFF2-40B4-BE49-F238E27FC236}">
                <a16:creationId xmlns:a16="http://schemas.microsoft.com/office/drawing/2014/main" id="{269FD20E-E3C4-4C40-9E3D-9A3992C2C17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40738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054D9-CDA5-4935-84E8-2FBE7A0CCD8F}"/>
              </a:ext>
            </a:extLst>
          </p:cNvPr>
          <p:cNvSpPr>
            <a:spLocks noGrp="1"/>
          </p:cNvSpPr>
          <p:nvPr>
            <p:ph type="title"/>
          </p:nvPr>
        </p:nvSpPr>
        <p:spPr/>
        <p:txBody>
          <a:bodyPr/>
          <a:lstStyle/>
          <a:p>
            <a:r>
              <a:rPr lang="en-US"/>
              <a:t>FB Insights - Daily Reach | Familienhotel Gasthof Hinteregger - 1 of 3</a:t>
            </a:r>
          </a:p>
        </p:txBody>
      </p:sp>
      <p:graphicFrame>
        <p:nvGraphicFramePr>
          <p:cNvPr id="5" name="Table Placeholder 4">
            <a:extLst>
              <a:ext uri="{FF2B5EF4-FFF2-40B4-BE49-F238E27FC236}">
                <a16:creationId xmlns:a16="http://schemas.microsoft.com/office/drawing/2014/main" id="{E6C14F30-0929-4321-A65A-118A5ECEB23C}"/>
              </a:ext>
            </a:extLst>
          </p:cNvPr>
          <p:cNvGraphicFramePr>
            <a:graphicFrameLocks noGrp="1"/>
          </p:cNvGraphicFramePr>
          <p:nvPr>
            <p:ph type="tbl" sz="quarter" idx="13"/>
            <p:extLst>
              <p:ext uri="{D42A27DB-BD31-4B8C-83A1-F6EECF244321}">
                <p14:modId xmlns:p14="http://schemas.microsoft.com/office/powerpoint/2010/main" val="1445800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03860876"/>
                    </a:ext>
                  </a:extLst>
                </a:gridCol>
                <a:gridCol w="2468880">
                  <a:extLst>
                    <a:ext uri="{9D8B030D-6E8A-4147-A177-3AD203B41FA5}">
                      <a16:colId xmlns:a16="http://schemas.microsoft.com/office/drawing/2014/main" val="537223427"/>
                    </a:ext>
                  </a:extLst>
                </a:gridCol>
                <a:gridCol w="2468880">
                  <a:extLst>
                    <a:ext uri="{9D8B030D-6E8A-4147-A177-3AD203B41FA5}">
                      <a16:colId xmlns:a16="http://schemas.microsoft.com/office/drawing/2014/main" val="199890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415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6020</a:t>
                      </a:r>
                    </a:p>
                  </a:txBody>
                  <a:tcPr/>
                </a:tc>
                <a:extLst>
                  <a:ext uri="{0D108BD9-81ED-4DB2-BD59-A6C34878D82A}">
                    <a16:rowId xmlns:a16="http://schemas.microsoft.com/office/drawing/2014/main" val="3160915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6532</a:t>
                      </a:r>
                    </a:p>
                  </a:txBody>
                  <a:tcPr/>
                </a:tc>
                <a:extLst>
                  <a:ext uri="{0D108BD9-81ED-4DB2-BD59-A6C34878D82A}">
                    <a16:rowId xmlns:a16="http://schemas.microsoft.com/office/drawing/2014/main" val="990425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a:t>
                      </a:r>
                    </a:p>
                  </a:txBody>
                  <a:tcPr/>
                </a:tc>
                <a:extLst>
                  <a:ext uri="{0D108BD9-81ED-4DB2-BD59-A6C34878D82A}">
                    <a16:rowId xmlns:a16="http://schemas.microsoft.com/office/drawing/2014/main" val="413484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6682</a:t>
                      </a:r>
                    </a:p>
                  </a:txBody>
                  <a:tcPr/>
                </a:tc>
                <a:extLst>
                  <a:ext uri="{0D108BD9-81ED-4DB2-BD59-A6C34878D82A}">
                    <a16:rowId xmlns:a16="http://schemas.microsoft.com/office/drawing/2014/main" val="404895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extLst>
                  <a:ext uri="{0D108BD9-81ED-4DB2-BD59-A6C34878D82A}">
                    <a16:rowId xmlns:a16="http://schemas.microsoft.com/office/drawing/2014/main" val="197622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extLst>
                  <a:ext uri="{0D108BD9-81ED-4DB2-BD59-A6C34878D82A}">
                    <a16:rowId xmlns:a16="http://schemas.microsoft.com/office/drawing/2014/main" val="12840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a:t>
                      </a:r>
                    </a:p>
                  </a:txBody>
                  <a:tcPr/>
                </a:tc>
                <a:extLst>
                  <a:ext uri="{0D108BD9-81ED-4DB2-BD59-A6C34878D82A}">
                    <a16:rowId xmlns:a16="http://schemas.microsoft.com/office/drawing/2014/main" val="333618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extLst>
                  <a:ext uri="{0D108BD9-81ED-4DB2-BD59-A6C34878D82A}">
                    <a16:rowId xmlns:a16="http://schemas.microsoft.com/office/drawing/2014/main" val="411139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extLst>
                  <a:ext uri="{0D108BD9-81ED-4DB2-BD59-A6C34878D82A}">
                    <a16:rowId xmlns:a16="http://schemas.microsoft.com/office/drawing/2014/main" val="414661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extLst>
                  <a:ext uri="{0D108BD9-81ED-4DB2-BD59-A6C34878D82A}">
                    <a16:rowId xmlns:a16="http://schemas.microsoft.com/office/drawing/2014/main" val="510447402"/>
                  </a:ext>
                </a:extLst>
              </a:tr>
            </a:tbl>
          </a:graphicData>
        </a:graphic>
      </p:graphicFrame>
      <p:sp>
        <p:nvSpPr>
          <p:cNvPr id="4" name="Text Placeholder 3">
            <a:extLst>
              <a:ext uri="{FF2B5EF4-FFF2-40B4-BE49-F238E27FC236}">
                <a16:creationId xmlns:a16="http://schemas.microsoft.com/office/drawing/2014/main" id="{AD7AB2A5-561D-47DD-9E39-B3097B0E80F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88259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ECC3E-5AA8-4FD4-9351-DD7587165010}"/>
              </a:ext>
            </a:extLst>
          </p:cNvPr>
          <p:cNvSpPr>
            <a:spLocks noGrp="1"/>
          </p:cNvSpPr>
          <p:nvPr>
            <p:ph type="title"/>
          </p:nvPr>
        </p:nvSpPr>
        <p:spPr/>
        <p:txBody>
          <a:bodyPr/>
          <a:lstStyle/>
          <a:p>
            <a:r>
              <a:rPr lang="en-US"/>
              <a:t>FB Insights - Daily Reach | Familienhotel Gasthof Hinteregger - 2 of 3</a:t>
            </a:r>
          </a:p>
        </p:txBody>
      </p:sp>
      <p:graphicFrame>
        <p:nvGraphicFramePr>
          <p:cNvPr id="5" name="Table Placeholder 4">
            <a:extLst>
              <a:ext uri="{FF2B5EF4-FFF2-40B4-BE49-F238E27FC236}">
                <a16:creationId xmlns:a16="http://schemas.microsoft.com/office/drawing/2014/main" id="{18A113D1-A388-4D80-93E3-BC501BEDB879}"/>
              </a:ext>
            </a:extLst>
          </p:cNvPr>
          <p:cNvGraphicFramePr>
            <a:graphicFrameLocks noGrp="1"/>
          </p:cNvGraphicFramePr>
          <p:nvPr>
            <p:ph type="tbl" sz="quarter" idx="13"/>
            <p:extLst>
              <p:ext uri="{D42A27DB-BD31-4B8C-83A1-F6EECF244321}">
                <p14:modId xmlns:p14="http://schemas.microsoft.com/office/powerpoint/2010/main" val="1338326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69446368"/>
                    </a:ext>
                  </a:extLst>
                </a:gridCol>
                <a:gridCol w="2468880">
                  <a:extLst>
                    <a:ext uri="{9D8B030D-6E8A-4147-A177-3AD203B41FA5}">
                      <a16:colId xmlns:a16="http://schemas.microsoft.com/office/drawing/2014/main" val="3841198275"/>
                    </a:ext>
                  </a:extLst>
                </a:gridCol>
                <a:gridCol w="2468880">
                  <a:extLst>
                    <a:ext uri="{9D8B030D-6E8A-4147-A177-3AD203B41FA5}">
                      <a16:colId xmlns:a16="http://schemas.microsoft.com/office/drawing/2014/main" val="270681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1002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extLst>
                  <a:ext uri="{0D108BD9-81ED-4DB2-BD59-A6C34878D82A}">
                    <a16:rowId xmlns:a16="http://schemas.microsoft.com/office/drawing/2014/main" val="309695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extLst>
                  <a:ext uri="{0D108BD9-81ED-4DB2-BD59-A6C34878D82A}">
                    <a16:rowId xmlns:a16="http://schemas.microsoft.com/office/drawing/2014/main" val="254273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extLst>
                  <a:ext uri="{0D108BD9-81ED-4DB2-BD59-A6C34878D82A}">
                    <a16:rowId xmlns:a16="http://schemas.microsoft.com/office/drawing/2014/main" val="216268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extLst>
                  <a:ext uri="{0D108BD9-81ED-4DB2-BD59-A6C34878D82A}">
                    <a16:rowId xmlns:a16="http://schemas.microsoft.com/office/drawing/2014/main" val="100149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extLst>
                  <a:ext uri="{0D108BD9-81ED-4DB2-BD59-A6C34878D82A}">
                    <a16:rowId xmlns:a16="http://schemas.microsoft.com/office/drawing/2014/main" val="386436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extLst>
                  <a:ext uri="{0D108BD9-81ED-4DB2-BD59-A6C34878D82A}">
                    <a16:rowId xmlns:a16="http://schemas.microsoft.com/office/drawing/2014/main" val="417651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extLst>
                  <a:ext uri="{0D108BD9-81ED-4DB2-BD59-A6C34878D82A}">
                    <a16:rowId xmlns:a16="http://schemas.microsoft.com/office/drawing/2014/main" val="320090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extLst>
                  <a:ext uri="{0D108BD9-81ED-4DB2-BD59-A6C34878D82A}">
                    <a16:rowId xmlns:a16="http://schemas.microsoft.com/office/drawing/2014/main" val="311880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extLst>
                  <a:ext uri="{0D108BD9-81ED-4DB2-BD59-A6C34878D82A}">
                    <a16:rowId xmlns:a16="http://schemas.microsoft.com/office/drawing/2014/main" val="201549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extLst>
                  <a:ext uri="{0D108BD9-81ED-4DB2-BD59-A6C34878D82A}">
                    <a16:rowId xmlns:a16="http://schemas.microsoft.com/office/drawing/2014/main" val="2948410248"/>
                  </a:ext>
                </a:extLst>
              </a:tr>
            </a:tbl>
          </a:graphicData>
        </a:graphic>
      </p:graphicFrame>
      <p:sp>
        <p:nvSpPr>
          <p:cNvPr id="4" name="Text Placeholder 3">
            <a:extLst>
              <a:ext uri="{FF2B5EF4-FFF2-40B4-BE49-F238E27FC236}">
                <a16:creationId xmlns:a16="http://schemas.microsoft.com/office/drawing/2014/main" id="{3201EC83-63B2-4A3E-9B5B-CD76FA7DDA0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669397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8A1B7-8F19-4667-9234-51A67B15B16B}"/>
              </a:ext>
            </a:extLst>
          </p:cNvPr>
          <p:cNvSpPr>
            <a:spLocks noGrp="1"/>
          </p:cNvSpPr>
          <p:nvPr>
            <p:ph type="title"/>
          </p:nvPr>
        </p:nvSpPr>
        <p:spPr/>
        <p:txBody>
          <a:bodyPr/>
          <a:lstStyle/>
          <a:p>
            <a:r>
              <a:rPr lang="en-US"/>
              <a:t>FB Insights - Daily Reach | Familienhotel Gasthof Hinteregger - 3 of 3</a:t>
            </a:r>
          </a:p>
        </p:txBody>
      </p:sp>
      <p:graphicFrame>
        <p:nvGraphicFramePr>
          <p:cNvPr id="5" name="Table Placeholder 4">
            <a:extLst>
              <a:ext uri="{FF2B5EF4-FFF2-40B4-BE49-F238E27FC236}">
                <a16:creationId xmlns:a16="http://schemas.microsoft.com/office/drawing/2014/main" id="{4E552349-7B9D-496F-808D-704EB31BFDDD}"/>
              </a:ext>
            </a:extLst>
          </p:cNvPr>
          <p:cNvGraphicFramePr>
            <a:graphicFrameLocks noGrp="1"/>
          </p:cNvGraphicFramePr>
          <p:nvPr>
            <p:ph type="tbl" sz="quarter" idx="13"/>
            <p:extLst>
              <p:ext uri="{D42A27DB-BD31-4B8C-83A1-F6EECF244321}">
                <p14:modId xmlns:p14="http://schemas.microsoft.com/office/powerpoint/2010/main" val="2840609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30339514"/>
                    </a:ext>
                  </a:extLst>
                </a:gridCol>
                <a:gridCol w="2468880">
                  <a:extLst>
                    <a:ext uri="{9D8B030D-6E8A-4147-A177-3AD203B41FA5}">
                      <a16:colId xmlns:a16="http://schemas.microsoft.com/office/drawing/2014/main" val="1379142111"/>
                    </a:ext>
                  </a:extLst>
                </a:gridCol>
                <a:gridCol w="2468880">
                  <a:extLst>
                    <a:ext uri="{9D8B030D-6E8A-4147-A177-3AD203B41FA5}">
                      <a16:colId xmlns:a16="http://schemas.microsoft.com/office/drawing/2014/main" val="2247013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7280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a:t>
                      </a:r>
                    </a:p>
                  </a:txBody>
                  <a:tcPr/>
                </a:tc>
                <a:extLst>
                  <a:ext uri="{0D108BD9-81ED-4DB2-BD59-A6C34878D82A}">
                    <a16:rowId xmlns:a16="http://schemas.microsoft.com/office/drawing/2014/main" val="319490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extLst>
                  <a:ext uri="{0D108BD9-81ED-4DB2-BD59-A6C34878D82A}">
                    <a16:rowId xmlns:a16="http://schemas.microsoft.com/office/drawing/2014/main" val="219856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extLst>
                  <a:ext uri="{0D108BD9-81ED-4DB2-BD59-A6C34878D82A}">
                    <a16:rowId xmlns:a16="http://schemas.microsoft.com/office/drawing/2014/main" val="240996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extLst>
                  <a:ext uri="{0D108BD9-81ED-4DB2-BD59-A6C34878D82A}">
                    <a16:rowId xmlns:a16="http://schemas.microsoft.com/office/drawing/2014/main" val="373698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extLst>
                  <a:ext uri="{0D108BD9-81ED-4DB2-BD59-A6C34878D82A}">
                    <a16:rowId xmlns:a16="http://schemas.microsoft.com/office/drawing/2014/main" val="692813115"/>
                  </a:ext>
                </a:extLst>
              </a:tr>
            </a:tbl>
          </a:graphicData>
        </a:graphic>
      </p:graphicFrame>
      <p:sp>
        <p:nvSpPr>
          <p:cNvPr id="4" name="Text Placeholder 3">
            <a:extLst>
              <a:ext uri="{FF2B5EF4-FFF2-40B4-BE49-F238E27FC236}">
                <a16:creationId xmlns:a16="http://schemas.microsoft.com/office/drawing/2014/main" id="{163E2241-63B1-4138-856F-A686FCEEBE6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2779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27A63-0695-4892-AF39-99A3479F43FB}"/>
              </a:ext>
            </a:extLst>
          </p:cNvPr>
          <p:cNvSpPr>
            <a:spLocks noGrp="1"/>
          </p:cNvSpPr>
          <p:nvPr>
            <p:ph type="title"/>
          </p:nvPr>
        </p:nvSpPr>
        <p:spPr/>
        <p:txBody>
          <a:bodyPr/>
          <a:lstStyle/>
          <a:p>
            <a:r>
              <a:rPr lang="en-US"/>
              <a:t>Facebook Reach | Familienhotel Gasthof Hinteregger</a:t>
            </a:r>
          </a:p>
        </p:txBody>
      </p:sp>
      <p:graphicFrame>
        <p:nvGraphicFramePr>
          <p:cNvPr id="6" name="Chart Placeholder 5">
            <a:extLst>
              <a:ext uri="{FF2B5EF4-FFF2-40B4-BE49-F238E27FC236}">
                <a16:creationId xmlns:a16="http://schemas.microsoft.com/office/drawing/2014/main" id="{049F72D3-4FB2-492F-850D-4D4094085D7F}"/>
              </a:ext>
            </a:extLst>
          </p:cNvPr>
          <p:cNvGraphicFramePr>
            <a:graphicFrameLocks noGrp="1"/>
          </p:cNvGraphicFramePr>
          <p:nvPr>
            <p:ph type="chart" sz="quarter" idx="13"/>
            <p:extLst>
              <p:ext uri="{D42A27DB-BD31-4B8C-83A1-F6EECF244321}">
                <p14:modId xmlns:p14="http://schemas.microsoft.com/office/powerpoint/2010/main" val="2894825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8174A5-48CF-4EBA-A52F-5D731927036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A370579-27CB-4196-80BA-D2745D10ED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78396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1250</Words>
  <Application>Microsoft Office PowerPoint</Application>
  <PresentationFormat>On-screen Show (4:3)</PresentationFormat>
  <Paragraphs>564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Facebook Page Report</vt:lpstr>
      <vt:lpstr>Wichtigste Werte (KPI's) | Familienhotel Gasthof Hinteregger</vt:lpstr>
      <vt:lpstr>Fans (Übersicht) | Familienhotel Gasthof Hinteregger</vt:lpstr>
      <vt:lpstr>Key Metrics Table w. User Post RR | Familienhotel Gasthof Hinteregger</vt:lpstr>
      <vt:lpstr>Facebook Fans Total | Familienhotel Gasthof Hinteregger</vt:lpstr>
      <vt:lpstr>Fanwachstum | Familienhotel Gasthof Hinteregger</vt:lpstr>
      <vt:lpstr>Verlorene Fans | Familienhotel Gasthof Hinteregger</vt:lpstr>
      <vt:lpstr>Eigene Beiträge (Postings) | Familienhotel Gasthof Hinteregger - 1 of 3</vt:lpstr>
      <vt:lpstr>Eigene Beiträge (Postings) | Familienhotel Gasthof Hinteregger - 2 of 3</vt:lpstr>
      <vt:lpstr>Eigene Beiträge (Postings) | Familienhotel Gasthof Hinteregger - 3 of 3</vt:lpstr>
      <vt:lpstr>Eigene Beiträge (Postings) + Reactions | Familienhotel Gasthof Hinteregger - 1 of 5</vt:lpstr>
      <vt:lpstr>Eigene Beiträge (Postings) + Reactions | Familienhotel Gasthof Hinteregger - 2 of 5</vt:lpstr>
      <vt:lpstr>Eigene Beiträge (Postings) + Reactions | Familienhotel Gasthof Hinteregger - 3 of 5</vt:lpstr>
      <vt:lpstr>Eigene Beiträge (Postings) + Reactions | Familienhotel Gasthof Hinteregger - 4 of 5</vt:lpstr>
      <vt:lpstr>Eigene Beiträge (Postings) + Reactions | Familienhotel Gasthof Hinteregger - 5 of 5</vt:lpstr>
      <vt:lpstr>Postings/Wochentag | Familienhotel Gasthof Hinteregger</vt:lpstr>
      <vt:lpstr>Interaktionsrate | Familienhotel Gasthof Hinteregger</vt:lpstr>
      <vt:lpstr>Postingtypen (Verteilung) | Familienhotel Gasthof Hinteregger</vt:lpstr>
      <vt:lpstr>Interaktionsrate/Postingtyp | Familienhotel Gasthof Hinteregger</vt:lpstr>
      <vt:lpstr>Antwortzeit | Familienhotel Gasthof Hinteregger</vt:lpstr>
      <vt:lpstr>Facebook Check Ins | Familienhotel Gasthof Hinteregger</vt:lpstr>
      <vt:lpstr>Fan Demographie | Familienhotel Gasthof Hinteregger</vt:lpstr>
      <vt:lpstr>Impressionen | Familienhotel Gasthof Hinteregger</vt:lpstr>
      <vt:lpstr>Reichweite | Familienhotel Gasthof Hinteregger</vt:lpstr>
      <vt:lpstr>Engagierte User | Familienhotel Gasthof Hinteregger</vt:lpstr>
      <vt:lpstr>Page Views | Familienhotel Gasthof Hinteregger</vt:lpstr>
      <vt:lpstr>Page Fans Online | Familienhotel Gasthof Hinteregger</vt:lpstr>
      <vt:lpstr>FB Insights - Daily Impressions | Familienhotel Gasthof Hinteregger - 1 of 3</vt:lpstr>
      <vt:lpstr>FB Insights - Daily Impressions | Familienhotel Gasthof Hinteregger - 2 of 3</vt:lpstr>
      <vt:lpstr>FB Insights - Daily Impressions | Familienhotel Gasthof Hinteregger - 3 of 3</vt:lpstr>
      <vt:lpstr>FB Insights - Daily Reach | Familienhotel Gasthof Hinteregger - 1 of 3</vt:lpstr>
      <vt:lpstr>FB Insights - Daily Reach | Familienhotel Gasthof Hinteregger - 2 of 3</vt:lpstr>
      <vt:lpstr>FB Insights - Daily Reach | Familienhotel Gasthof Hinteregger - 3 of 3</vt:lpstr>
      <vt:lpstr>Facebook Reach | Familienhotel Gasthof Hinteregger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2018-07-11T13:16:49Z</dcterms:created>
  <dcterms:modified xsi:type="dcterms:W3CDTF">2018-07-11T13:17:49Z</dcterms:modified>
</cp:coreProperties>
</file>