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09" d="100"/>
          <a:sy n="109" d="100"/>
        </p:scale>
        <p:origin x="141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739</c:v>
                </c:pt>
                <c:pt idx="1">
                  <c:v>739</c:v>
                </c:pt>
                <c:pt idx="2">
                  <c:v>739</c:v>
                </c:pt>
                <c:pt idx="3">
                  <c:v>739</c:v>
                </c:pt>
                <c:pt idx="4">
                  <c:v>741</c:v>
                </c:pt>
                <c:pt idx="5">
                  <c:v>744</c:v>
                </c:pt>
                <c:pt idx="6">
                  <c:v>744</c:v>
                </c:pt>
                <c:pt idx="7">
                  <c:v>745</c:v>
                </c:pt>
                <c:pt idx="8">
                  <c:v>747</c:v>
                </c:pt>
                <c:pt idx="9">
                  <c:v>747</c:v>
                </c:pt>
                <c:pt idx="10">
                  <c:v>747</c:v>
                </c:pt>
                <c:pt idx="11">
                  <c:v>750</c:v>
                </c:pt>
                <c:pt idx="12">
                  <c:v>751</c:v>
                </c:pt>
                <c:pt idx="13">
                  <c:v>752</c:v>
                </c:pt>
                <c:pt idx="14">
                  <c:v>754</c:v>
                </c:pt>
                <c:pt idx="15">
                  <c:v>754</c:v>
                </c:pt>
                <c:pt idx="16">
                  <c:v>754</c:v>
                </c:pt>
                <c:pt idx="17">
                  <c:v>755</c:v>
                </c:pt>
                <c:pt idx="18">
                  <c:v>755</c:v>
                </c:pt>
                <c:pt idx="19">
                  <c:v>755</c:v>
                </c:pt>
                <c:pt idx="20">
                  <c:v>756</c:v>
                </c:pt>
                <c:pt idx="21">
                  <c:v>757</c:v>
                </c:pt>
                <c:pt idx="22">
                  <c:v>757</c:v>
                </c:pt>
                <c:pt idx="23">
                  <c:v>757</c:v>
                </c:pt>
                <c:pt idx="24">
                  <c:v>757</c:v>
                </c:pt>
                <c:pt idx="25">
                  <c:v>757</c:v>
                </c:pt>
                <c:pt idx="26">
                  <c:v>760</c:v>
                </c:pt>
                <c:pt idx="27">
                  <c:v>763</c:v>
                </c:pt>
                <c:pt idx="28">
                  <c:v>763</c:v>
                </c:pt>
                <c:pt idx="29">
                  <c:v>764</c:v>
                </c:pt>
              </c:numCache>
            </c:numRef>
          </c:val>
          <c:smooth val="0"/>
          <c:extLst>
            <c:ext xmlns:c16="http://schemas.microsoft.com/office/drawing/2014/chart" uri="{C3380CC4-5D6E-409C-BE32-E72D297353CC}">
              <c16:uniqueId val="{00000000-B1D8-4DD9-A7E3-8BFB7FCDCB4F}"/>
            </c:ext>
          </c:extLst>
        </c:ser>
        <c:dLbls>
          <c:showLegendKey val="0"/>
          <c:showVal val="0"/>
          <c:showCatName val="0"/>
          <c:showSerName val="0"/>
          <c:showPercent val="0"/>
          <c:showBubbleSize val="0"/>
        </c:dLbls>
        <c:smooth val="0"/>
        <c:axId val="347587176"/>
        <c:axId val="347585536"/>
      </c:lineChart>
      <c:dateAx>
        <c:axId val="34758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85536"/>
        <c:crosses val="autoZero"/>
        <c:auto val="1"/>
        <c:lblOffset val="100"/>
        <c:baseTimeUnit val="days"/>
      </c:dateAx>
      <c:valAx>
        <c:axId val="3475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8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0</c:v>
                </c:pt>
                <c:pt idx="4">
                  <c:v>1</c:v>
                </c:pt>
                <c:pt idx="5">
                  <c:v>2</c:v>
                </c:pt>
                <c:pt idx="6">
                  <c:v>2</c:v>
                </c:pt>
                <c:pt idx="7">
                  <c:v>0</c:v>
                </c:pt>
                <c:pt idx="8">
                  <c:v>2</c:v>
                </c:pt>
                <c:pt idx="9">
                  <c:v>1</c:v>
                </c:pt>
                <c:pt idx="10">
                  <c:v>0</c:v>
                </c:pt>
                <c:pt idx="11">
                  <c:v>1</c:v>
                </c:pt>
                <c:pt idx="12">
                  <c:v>3</c:v>
                </c:pt>
                <c:pt idx="13">
                  <c:v>1</c:v>
                </c:pt>
                <c:pt idx="14">
                  <c:v>2</c:v>
                </c:pt>
                <c:pt idx="15">
                  <c:v>0</c:v>
                </c:pt>
                <c:pt idx="16">
                  <c:v>0</c:v>
                </c:pt>
                <c:pt idx="17">
                  <c:v>0</c:v>
                </c:pt>
                <c:pt idx="18">
                  <c:v>1</c:v>
                </c:pt>
                <c:pt idx="19">
                  <c:v>0</c:v>
                </c:pt>
                <c:pt idx="20">
                  <c:v>1</c:v>
                </c:pt>
                <c:pt idx="21">
                  <c:v>1</c:v>
                </c:pt>
                <c:pt idx="22">
                  <c:v>0</c:v>
                </c:pt>
                <c:pt idx="23">
                  <c:v>0</c:v>
                </c:pt>
                <c:pt idx="24">
                  <c:v>0</c:v>
                </c:pt>
                <c:pt idx="25">
                  <c:v>0</c:v>
                </c:pt>
                <c:pt idx="26">
                  <c:v>1</c:v>
                </c:pt>
                <c:pt idx="27">
                  <c:v>4</c:v>
                </c:pt>
                <c:pt idx="28">
                  <c:v>1</c:v>
                </c:pt>
                <c:pt idx="29">
                  <c:v>1</c:v>
                </c:pt>
              </c:numCache>
            </c:numRef>
          </c:val>
          <c:smooth val="0"/>
          <c:extLst>
            <c:ext xmlns:c16="http://schemas.microsoft.com/office/drawing/2014/chart" uri="{C3380CC4-5D6E-409C-BE32-E72D297353CC}">
              <c16:uniqueId val="{00000000-FDBF-456E-878B-25BD657333D3}"/>
            </c:ext>
          </c:extLst>
        </c:ser>
        <c:dLbls>
          <c:showLegendKey val="0"/>
          <c:showVal val="0"/>
          <c:showCatName val="0"/>
          <c:showSerName val="0"/>
          <c:showPercent val="0"/>
          <c:showBubbleSize val="0"/>
        </c:dLbls>
        <c:smooth val="0"/>
        <c:axId val="347589800"/>
        <c:axId val="347587832"/>
      </c:lineChart>
      <c:dateAx>
        <c:axId val="34758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87832"/>
        <c:crosses val="autoZero"/>
        <c:auto val="1"/>
        <c:lblOffset val="100"/>
        <c:baseTimeUnit val="days"/>
      </c:dateAx>
      <c:valAx>
        <c:axId val="34758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8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EE4-4FC7-B37A-F3D02410CDD9}"/>
            </c:ext>
          </c:extLst>
        </c:ser>
        <c:dLbls>
          <c:showLegendKey val="0"/>
          <c:showVal val="0"/>
          <c:showCatName val="0"/>
          <c:showSerName val="0"/>
          <c:showPercent val="0"/>
          <c:showBubbleSize val="0"/>
        </c:dLbls>
        <c:smooth val="0"/>
        <c:axId val="165427216"/>
        <c:axId val="165428528"/>
      </c:lineChart>
      <c:dateAx>
        <c:axId val="16542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28528"/>
        <c:crosses val="autoZero"/>
        <c:auto val="1"/>
        <c:lblOffset val="100"/>
        <c:baseTimeUnit val="days"/>
      </c:dateAx>
      <c:valAx>
        <c:axId val="16542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2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3</c:v>
                </c:pt>
                <c:pt idx="3">
                  <c:v>1</c:v>
                </c:pt>
                <c:pt idx="4">
                  <c:v>1</c:v>
                </c:pt>
                <c:pt idx="5">
                  <c:v>0</c:v>
                </c:pt>
                <c:pt idx="6">
                  <c:v>0</c:v>
                </c:pt>
              </c:numCache>
            </c:numRef>
          </c:val>
          <c:extLst>
            <c:ext xmlns:c16="http://schemas.microsoft.com/office/drawing/2014/chart" uri="{C3380CC4-5D6E-409C-BE32-E72D297353CC}">
              <c16:uniqueId val="{00000000-94A2-49B8-918B-1F8B557BD0F6}"/>
            </c:ext>
          </c:extLst>
        </c:ser>
        <c:dLbls>
          <c:showLegendKey val="0"/>
          <c:showVal val="0"/>
          <c:showCatName val="0"/>
          <c:showSerName val="0"/>
          <c:showPercent val="0"/>
          <c:showBubbleSize val="0"/>
        </c:dLbls>
        <c:gapWidth val="219"/>
        <c:overlap val="-27"/>
        <c:axId val="422371600"/>
        <c:axId val="422369632"/>
      </c:barChart>
      <c:catAx>
        <c:axId val="42237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9632"/>
        <c:crosses val="autoZero"/>
        <c:auto val="1"/>
        <c:lblAlgn val="ctr"/>
        <c:lblOffset val="100"/>
        <c:noMultiLvlLbl val="0"/>
      </c:catAx>
      <c:valAx>
        <c:axId val="42236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7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5.1351351351350996</c:v>
                </c:pt>
                <c:pt idx="5">
                  <c:v>2.8975741239891999</c:v>
                </c:pt>
                <c:pt idx="6">
                  <c:v>2.0161290322581</c:v>
                </c:pt>
                <c:pt idx="7">
                  <c:v>0</c:v>
                </c:pt>
                <c:pt idx="8">
                  <c:v>0</c:v>
                </c:pt>
                <c:pt idx="9">
                  <c:v>0</c:v>
                </c:pt>
                <c:pt idx="10">
                  <c:v>0</c:v>
                </c:pt>
                <c:pt idx="11">
                  <c:v>0</c:v>
                </c:pt>
                <c:pt idx="12">
                  <c:v>0</c:v>
                </c:pt>
                <c:pt idx="13">
                  <c:v>0</c:v>
                </c:pt>
                <c:pt idx="14">
                  <c:v>0</c:v>
                </c:pt>
                <c:pt idx="15">
                  <c:v>0</c:v>
                </c:pt>
                <c:pt idx="16">
                  <c:v>0</c:v>
                </c:pt>
                <c:pt idx="17">
                  <c:v>2.1192052980131999</c:v>
                </c:pt>
                <c:pt idx="18">
                  <c:v>0</c:v>
                </c:pt>
                <c:pt idx="19">
                  <c:v>1.9841269841269999</c:v>
                </c:pt>
                <c:pt idx="20">
                  <c:v>0</c:v>
                </c:pt>
                <c:pt idx="21">
                  <c:v>0</c:v>
                </c:pt>
                <c:pt idx="22">
                  <c:v>0</c:v>
                </c:pt>
                <c:pt idx="23">
                  <c:v>0</c:v>
                </c:pt>
                <c:pt idx="24">
                  <c:v>0</c:v>
                </c:pt>
                <c:pt idx="25">
                  <c:v>0.59366754617413997</c:v>
                </c:pt>
                <c:pt idx="26">
                  <c:v>0</c:v>
                </c:pt>
                <c:pt idx="27">
                  <c:v>0</c:v>
                </c:pt>
                <c:pt idx="28">
                  <c:v>3.1454783748362001</c:v>
                </c:pt>
                <c:pt idx="29">
                  <c:v>0</c:v>
                </c:pt>
              </c:numCache>
            </c:numRef>
          </c:val>
          <c:smooth val="0"/>
          <c:extLst>
            <c:ext xmlns:c16="http://schemas.microsoft.com/office/drawing/2014/chart" uri="{C3380CC4-5D6E-409C-BE32-E72D297353CC}">
              <c16:uniqueId val="{00000000-9042-4225-B4D4-90E5698E41A6}"/>
            </c:ext>
          </c:extLst>
        </c:ser>
        <c:dLbls>
          <c:showLegendKey val="0"/>
          <c:showVal val="0"/>
          <c:showCatName val="0"/>
          <c:showSerName val="0"/>
          <c:showPercent val="0"/>
          <c:showBubbleSize val="0"/>
        </c:dLbls>
        <c:smooth val="0"/>
        <c:axId val="422368320"/>
        <c:axId val="422361760"/>
      </c:lineChart>
      <c:dateAx>
        <c:axId val="42236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1760"/>
        <c:crosses val="autoZero"/>
        <c:auto val="1"/>
        <c:lblOffset val="100"/>
        <c:baseTimeUnit val="days"/>
      </c:dateAx>
      <c:valAx>
        <c:axId val="42236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9</c:v>
                </c:pt>
              </c:numCache>
            </c:numRef>
          </c:val>
          <c:extLst>
            <c:ext xmlns:c16="http://schemas.microsoft.com/office/drawing/2014/chart" uri="{C3380CC4-5D6E-409C-BE32-E72D297353CC}">
              <c16:uniqueId val="{00000000-7777-45B9-94A8-8B3591455229}"/>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1</c:v>
                </c:pt>
              </c:numCache>
            </c:numRef>
          </c:val>
          <c:extLst>
            <c:ext xmlns:c16="http://schemas.microsoft.com/office/drawing/2014/chart" uri="{C3380CC4-5D6E-409C-BE32-E72D297353CC}">
              <c16:uniqueId val="{00000001-7777-45B9-94A8-8B3591455229}"/>
            </c:ext>
          </c:extLst>
        </c:ser>
        <c:dLbls>
          <c:showLegendKey val="0"/>
          <c:showVal val="0"/>
          <c:showCatName val="0"/>
          <c:showSerName val="0"/>
          <c:showPercent val="0"/>
          <c:showBubbleSize val="0"/>
        </c:dLbls>
        <c:gapWidth val="150"/>
        <c:overlap val="100"/>
        <c:axId val="422358480"/>
        <c:axId val="422357824"/>
      </c:barChart>
      <c:catAx>
        <c:axId val="42235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57824"/>
        <c:crosses val="autoZero"/>
        <c:auto val="1"/>
        <c:lblAlgn val="ctr"/>
        <c:lblOffset val="100"/>
        <c:noMultiLvlLbl val="0"/>
      </c:catAx>
      <c:valAx>
        <c:axId val="422357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Sheet1!$A$2:$A$3</c:f>
              <c:strCache>
                <c:ptCount val="2"/>
                <c:pt idx="0">
                  <c:v>Photo</c:v>
                </c:pt>
                <c:pt idx="1">
                  <c:v>Status</c:v>
                </c:pt>
              </c:strCache>
            </c:strRef>
          </c:cat>
          <c:val>
            <c:numRef>
              <c:f>Sheet1!$B$2:$B$3</c:f>
              <c:numCache>
                <c:formatCode>General</c:formatCode>
                <c:ptCount val="2"/>
                <c:pt idx="0">
                  <c:v>2.8992702143255</c:v>
                </c:pt>
                <c:pt idx="1">
                  <c:v>0.39577836411609002</c:v>
                </c:pt>
              </c:numCache>
            </c:numRef>
          </c:val>
          <c:extLst>
            <c:ext xmlns:c16="http://schemas.microsoft.com/office/drawing/2014/chart" uri="{C3380CC4-5D6E-409C-BE32-E72D297353CC}">
              <c16:uniqueId val="{00000000-9943-4977-A7AA-B4DF0789BE64}"/>
            </c:ext>
          </c:extLst>
        </c:ser>
        <c:dLbls>
          <c:showLegendKey val="0"/>
          <c:showVal val="0"/>
          <c:showCatName val="0"/>
          <c:showSerName val="0"/>
          <c:showPercent val="0"/>
          <c:showBubbleSize val="0"/>
        </c:dLbls>
        <c:gapWidth val="219"/>
        <c:overlap val="-27"/>
        <c:axId val="422362088"/>
        <c:axId val="422362416"/>
      </c:barChart>
      <c:catAx>
        <c:axId val="42236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2416"/>
        <c:crosses val="autoZero"/>
        <c:auto val="1"/>
        <c:lblAlgn val="ctr"/>
        <c:lblOffset val="100"/>
        <c:noMultiLvlLbl val="0"/>
      </c:catAx>
      <c:valAx>
        <c:axId val="42236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E1D-48C4-998A-0A11EBEA7F56}"/>
            </c:ext>
          </c:extLst>
        </c:ser>
        <c:dLbls>
          <c:showLegendKey val="0"/>
          <c:showVal val="0"/>
          <c:showCatName val="0"/>
          <c:showSerName val="0"/>
          <c:showPercent val="0"/>
          <c:showBubbleSize val="0"/>
        </c:dLbls>
        <c:gapWidth val="219"/>
        <c:overlap val="-27"/>
        <c:axId val="422364056"/>
        <c:axId val="422365696"/>
      </c:barChart>
      <c:catAx>
        <c:axId val="42236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5696"/>
        <c:crosses val="autoZero"/>
        <c:auto val="1"/>
        <c:lblAlgn val="ctr"/>
        <c:lblOffset val="100"/>
        <c:noMultiLvlLbl val="0"/>
      </c:catAx>
      <c:valAx>
        <c:axId val="42236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8E49-49B3-920E-DA7E67547BDB}"/>
            </c:ext>
          </c:extLst>
        </c:ser>
        <c:dLbls>
          <c:showLegendKey val="0"/>
          <c:showVal val="0"/>
          <c:showCatName val="0"/>
          <c:showSerName val="0"/>
          <c:showPercent val="0"/>
          <c:showBubbleSize val="0"/>
        </c:dLbls>
        <c:smooth val="0"/>
        <c:axId val="422360120"/>
        <c:axId val="149157856"/>
      </c:lineChart>
      <c:dateAx>
        <c:axId val="42236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57856"/>
        <c:crosses val="autoZero"/>
        <c:auto val="1"/>
        <c:lblOffset val="100"/>
        <c:baseTimeUnit val="days"/>
      </c:dateAx>
      <c:valAx>
        <c:axId val="14915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6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40</c:v>
                </c:pt>
                <c:pt idx="2">
                  <c:v>72</c:v>
                </c:pt>
                <c:pt idx="3">
                  <c:v>61</c:v>
                </c:pt>
                <c:pt idx="4">
                  <c:v>49</c:v>
                </c:pt>
                <c:pt idx="5">
                  <c:v>14</c:v>
                </c:pt>
                <c:pt idx="6">
                  <c:v>10</c:v>
                </c:pt>
              </c:numCache>
            </c:numRef>
          </c:val>
          <c:extLst>
            <c:ext xmlns:c16="http://schemas.microsoft.com/office/drawing/2014/chart" uri="{C3380CC4-5D6E-409C-BE32-E72D297353CC}">
              <c16:uniqueId val="{00000000-BE3A-4023-98DD-11F89AF2E71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c:v>
                </c:pt>
                <c:pt idx="1">
                  <c:v>99</c:v>
                </c:pt>
                <c:pt idx="2">
                  <c:v>148</c:v>
                </c:pt>
                <c:pt idx="3">
                  <c:v>111</c:v>
                </c:pt>
                <c:pt idx="4">
                  <c:v>84</c:v>
                </c:pt>
                <c:pt idx="5">
                  <c:v>48</c:v>
                </c:pt>
                <c:pt idx="6">
                  <c:v>22</c:v>
                </c:pt>
              </c:numCache>
            </c:numRef>
          </c:val>
          <c:extLst>
            <c:ext xmlns:c16="http://schemas.microsoft.com/office/drawing/2014/chart" uri="{C3380CC4-5D6E-409C-BE32-E72D297353CC}">
              <c16:uniqueId val="{00000001-BE3A-4023-98DD-11F89AF2E711}"/>
            </c:ext>
          </c:extLst>
        </c:ser>
        <c:dLbls>
          <c:showLegendKey val="0"/>
          <c:showVal val="0"/>
          <c:showCatName val="0"/>
          <c:showSerName val="0"/>
          <c:showPercent val="0"/>
          <c:showBubbleSize val="0"/>
        </c:dLbls>
        <c:gapWidth val="219"/>
        <c:overlap val="-27"/>
        <c:axId val="433900336"/>
        <c:axId val="433898368"/>
      </c:barChart>
      <c:catAx>
        <c:axId val="43390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898368"/>
        <c:crosses val="autoZero"/>
        <c:auto val="1"/>
        <c:lblAlgn val="ctr"/>
        <c:lblOffset val="100"/>
        <c:noMultiLvlLbl val="0"/>
      </c:catAx>
      <c:valAx>
        <c:axId val="43389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1465</c:v>
                </c:pt>
                <c:pt idx="1">
                  <c:v>1632</c:v>
                </c:pt>
                <c:pt idx="2">
                  <c:v>1885</c:v>
                </c:pt>
                <c:pt idx="3">
                  <c:v>1854</c:v>
                </c:pt>
                <c:pt idx="4">
                  <c:v>10111</c:v>
                </c:pt>
                <c:pt idx="5">
                  <c:v>12493</c:v>
                </c:pt>
                <c:pt idx="6">
                  <c:v>13379</c:v>
                </c:pt>
                <c:pt idx="7">
                  <c:v>11573</c:v>
                </c:pt>
                <c:pt idx="8">
                  <c:v>11578</c:v>
                </c:pt>
                <c:pt idx="9">
                  <c:v>12503</c:v>
                </c:pt>
                <c:pt idx="10">
                  <c:v>10498</c:v>
                </c:pt>
                <c:pt idx="11">
                  <c:v>10950</c:v>
                </c:pt>
                <c:pt idx="12">
                  <c:v>9285</c:v>
                </c:pt>
                <c:pt idx="13">
                  <c:v>9993</c:v>
                </c:pt>
                <c:pt idx="14">
                  <c:v>9219</c:v>
                </c:pt>
                <c:pt idx="15">
                  <c:v>10260</c:v>
                </c:pt>
                <c:pt idx="16">
                  <c:v>11168</c:v>
                </c:pt>
                <c:pt idx="17">
                  <c:v>11065</c:v>
                </c:pt>
                <c:pt idx="18">
                  <c:v>10754</c:v>
                </c:pt>
                <c:pt idx="19">
                  <c:v>10928</c:v>
                </c:pt>
                <c:pt idx="20">
                  <c:v>11282</c:v>
                </c:pt>
                <c:pt idx="21">
                  <c:v>9891</c:v>
                </c:pt>
                <c:pt idx="22">
                  <c:v>11577</c:v>
                </c:pt>
                <c:pt idx="23">
                  <c:v>12463</c:v>
                </c:pt>
                <c:pt idx="24">
                  <c:v>11219</c:v>
                </c:pt>
                <c:pt idx="25">
                  <c:v>12002</c:v>
                </c:pt>
                <c:pt idx="26">
                  <c:v>12523</c:v>
                </c:pt>
                <c:pt idx="27">
                  <c:v>12080</c:v>
                </c:pt>
                <c:pt idx="28">
                  <c:v>11826</c:v>
                </c:pt>
                <c:pt idx="29">
                  <c:v>5284</c:v>
                </c:pt>
              </c:numCache>
            </c:numRef>
          </c:val>
          <c:smooth val="0"/>
          <c:extLst>
            <c:ext xmlns:c16="http://schemas.microsoft.com/office/drawing/2014/chart" uri="{C3380CC4-5D6E-409C-BE32-E72D297353CC}">
              <c16:uniqueId val="{00000000-07F8-41F7-9D04-1238B08BFD5C}"/>
            </c:ext>
          </c:extLst>
        </c:ser>
        <c:dLbls>
          <c:showLegendKey val="0"/>
          <c:showVal val="0"/>
          <c:showCatName val="0"/>
          <c:showSerName val="0"/>
          <c:showPercent val="0"/>
          <c:showBubbleSize val="0"/>
        </c:dLbls>
        <c:smooth val="0"/>
        <c:axId val="433903288"/>
        <c:axId val="433900664"/>
      </c:lineChart>
      <c:dateAx>
        <c:axId val="43390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0664"/>
        <c:crosses val="autoZero"/>
        <c:auto val="1"/>
        <c:lblOffset val="100"/>
        <c:baseTimeUnit val="days"/>
      </c:dateAx>
      <c:valAx>
        <c:axId val="43390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1194</c:v>
                </c:pt>
                <c:pt idx="1">
                  <c:v>1450</c:v>
                </c:pt>
                <c:pt idx="2">
                  <c:v>1659</c:v>
                </c:pt>
                <c:pt idx="3">
                  <c:v>1634</c:v>
                </c:pt>
                <c:pt idx="4">
                  <c:v>9252</c:v>
                </c:pt>
                <c:pt idx="5">
                  <c:v>11172</c:v>
                </c:pt>
                <c:pt idx="6">
                  <c:v>11930</c:v>
                </c:pt>
                <c:pt idx="7">
                  <c:v>10918</c:v>
                </c:pt>
                <c:pt idx="8">
                  <c:v>10903</c:v>
                </c:pt>
                <c:pt idx="9">
                  <c:v>11704</c:v>
                </c:pt>
                <c:pt idx="10">
                  <c:v>9943</c:v>
                </c:pt>
                <c:pt idx="11">
                  <c:v>10302</c:v>
                </c:pt>
                <c:pt idx="12">
                  <c:v>8863</c:v>
                </c:pt>
                <c:pt idx="13">
                  <c:v>9520</c:v>
                </c:pt>
                <c:pt idx="14">
                  <c:v>8857</c:v>
                </c:pt>
                <c:pt idx="15">
                  <c:v>9803</c:v>
                </c:pt>
                <c:pt idx="16">
                  <c:v>10620</c:v>
                </c:pt>
                <c:pt idx="17">
                  <c:v>10172</c:v>
                </c:pt>
                <c:pt idx="18">
                  <c:v>10317</c:v>
                </c:pt>
                <c:pt idx="19">
                  <c:v>10244</c:v>
                </c:pt>
                <c:pt idx="20">
                  <c:v>10924</c:v>
                </c:pt>
                <c:pt idx="21">
                  <c:v>9274</c:v>
                </c:pt>
                <c:pt idx="22">
                  <c:v>11186</c:v>
                </c:pt>
                <c:pt idx="23">
                  <c:v>11930</c:v>
                </c:pt>
                <c:pt idx="24">
                  <c:v>10910</c:v>
                </c:pt>
                <c:pt idx="25">
                  <c:v>11018</c:v>
                </c:pt>
                <c:pt idx="26">
                  <c:v>12023</c:v>
                </c:pt>
                <c:pt idx="27">
                  <c:v>11502</c:v>
                </c:pt>
                <c:pt idx="28">
                  <c:v>10690</c:v>
                </c:pt>
                <c:pt idx="29">
                  <c:v>5204</c:v>
                </c:pt>
              </c:numCache>
            </c:numRef>
          </c:val>
          <c:smooth val="0"/>
          <c:extLst>
            <c:ext xmlns:c16="http://schemas.microsoft.com/office/drawing/2014/chart" uri="{C3380CC4-5D6E-409C-BE32-E72D297353CC}">
              <c16:uniqueId val="{00000000-BF6A-4FE4-9A50-9B000148F04B}"/>
            </c:ext>
          </c:extLst>
        </c:ser>
        <c:dLbls>
          <c:showLegendKey val="0"/>
          <c:showVal val="0"/>
          <c:showCatName val="0"/>
          <c:showSerName val="0"/>
          <c:showPercent val="0"/>
          <c:showBubbleSize val="0"/>
        </c:dLbls>
        <c:smooth val="0"/>
        <c:axId val="433901320"/>
        <c:axId val="433901976"/>
      </c:lineChart>
      <c:dateAx>
        <c:axId val="43390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1976"/>
        <c:crosses val="autoZero"/>
        <c:auto val="1"/>
        <c:lblOffset val="100"/>
        <c:baseTimeUnit val="days"/>
      </c:dateAx>
      <c:valAx>
        <c:axId val="43390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32</c:v>
                </c:pt>
                <c:pt idx="1">
                  <c:v>26</c:v>
                </c:pt>
                <c:pt idx="2">
                  <c:v>23</c:v>
                </c:pt>
                <c:pt idx="3">
                  <c:v>17</c:v>
                </c:pt>
                <c:pt idx="4">
                  <c:v>98</c:v>
                </c:pt>
                <c:pt idx="5">
                  <c:v>143</c:v>
                </c:pt>
                <c:pt idx="6">
                  <c:v>109</c:v>
                </c:pt>
                <c:pt idx="7">
                  <c:v>73</c:v>
                </c:pt>
                <c:pt idx="8">
                  <c:v>64</c:v>
                </c:pt>
                <c:pt idx="9">
                  <c:v>53</c:v>
                </c:pt>
                <c:pt idx="10">
                  <c:v>21</c:v>
                </c:pt>
                <c:pt idx="11">
                  <c:v>60</c:v>
                </c:pt>
                <c:pt idx="12">
                  <c:v>40</c:v>
                </c:pt>
                <c:pt idx="13">
                  <c:v>36</c:v>
                </c:pt>
                <c:pt idx="14">
                  <c:v>36</c:v>
                </c:pt>
                <c:pt idx="15">
                  <c:v>33</c:v>
                </c:pt>
                <c:pt idx="16">
                  <c:v>31</c:v>
                </c:pt>
                <c:pt idx="17">
                  <c:v>53</c:v>
                </c:pt>
                <c:pt idx="18">
                  <c:v>22</c:v>
                </c:pt>
                <c:pt idx="19">
                  <c:v>61</c:v>
                </c:pt>
                <c:pt idx="20">
                  <c:v>39</c:v>
                </c:pt>
                <c:pt idx="21">
                  <c:v>26</c:v>
                </c:pt>
                <c:pt idx="22">
                  <c:v>32</c:v>
                </c:pt>
                <c:pt idx="23">
                  <c:v>28</c:v>
                </c:pt>
                <c:pt idx="24">
                  <c:v>20</c:v>
                </c:pt>
                <c:pt idx="25">
                  <c:v>64</c:v>
                </c:pt>
                <c:pt idx="26">
                  <c:v>58</c:v>
                </c:pt>
                <c:pt idx="27">
                  <c:v>52</c:v>
                </c:pt>
                <c:pt idx="28">
                  <c:v>63</c:v>
                </c:pt>
                <c:pt idx="29">
                  <c:v>30</c:v>
                </c:pt>
              </c:numCache>
            </c:numRef>
          </c:val>
          <c:smooth val="0"/>
          <c:extLst>
            <c:ext xmlns:c16="http://schemas.microsoft.com/office/drawing/2014/chart" uri="{C3380CC4-5D6E-409C-BE32-E72D297353CC}">
              <c16:uniqueId val="{00000000-267B-459E-A469-B717BBEE45A3}"/>
            </c:ext>
          </c:extLst>
        </c:ser>
        <c:dLbls>
          <c:showLegendKey val="0"/>
          <c:showVal val="0"/>
          <c:showCatName val="0"/>
          <c:showSerName val="0"/>
          <c:showPercent val="0"/>
          <c:showBubbleSize val="0"/>
        </c:dLbls>
        <c:smooth val="0"/>
        <c:axId val="433904600"/>
        <c:axId val="433905256"/>
      </c:lineChart>
      <c:dateAx>
        <c:axId val="43390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5256"/>
        <c:crosses val="autoZero"/>
        <c:auto val="1"/>
        <c:lblOffset val="100"/>
        <c:baseTimeUnit val="days"/>
      </c:dateAx>
      <c:valAx>
        <c:axId val="43390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2</c:v>
                </c:pt>
                <c:pt idx="2">
                  <c:v>4</c:v>
                </c:pt>
                <c:pt idx="3">
                  <c:v>2</c:v>
                </c:pt>
                <c:pt idx="4">
                  <c:v>6</c:v>
                </c:pt>
                <c:pt idx="5">
                  <c:v>21</c:v>
                </c:pt>
                <c:pt idx="6">
                  <c:v>17</c:v>
                </c:pt>
                <c:pt idx="7">
                  <c:v>8</c:v>
                </c:pt>
                <c:pt idx="8">
                  <c:v>10</c:v>
                </c:pt>
                <c:pt idx="9">
                  <c:v>2</c:v>
                </c:pt>
                <c:pt idx="10">
                  <c:v>6</c:v>
                </c:pt>
                <c:pt idx="11">
                  <c:v>6</c:v>
                </c:pt>
                <c:pt idx="12">
                  <c:v>7</c:v>
                </c:pt>
                <c:pt idx="13">
                  <c:v>10</c:v>
                </c:pt>
                <c:pt idx="14">
                  <c:v>4</c:v>
                </c:pt>
                <c:pt idx="15">
                  <c:v>3</c:v>
                </c:pt>
                <c:pt idx="16">
                  <c:v>1</c:v>
                </c:pt>
                <c:pt idx="17">
                  <c:v>11</c:v>
                </c:pt>
                <c:pt idx="18">
                  <c:v>3</c:v>
                </c:pt>
                <c:pt idx="19">
                  <c:v>3</c:v>
                </c:pt>
                <c:pt idx="20">
                  <c:v>1</c:v>
                </c:pt>
                <c:pt idx="21">
                  <c:v>19</c:v>
                </c:pt>
                <c:pt idx="22">
                  <c:v>5</c:v>
                </c:pt>
                <c:pt idx="23">
                  <c:v>1</c:v>
                </c:pt>
                <c:pt idx="24">
                  <c:v>2</c:v>
                </c:pt>
                <c:pt idx="25">
                  <c:v>6</c:v>
                </c:pt>
                <c:pt idx="26">
                  <c:v>2</c:v>
                </c:pt>
                <c:pt idx="27">
                  <c:v>2</c:v>
                </c:pt>
                <c:pt idx="28">
                  <c:v>3</c:v>
                </c:pt>
                <c:pt idx="29">
                  <c:v>1</c:v>
                </c:pt>
              </c:numCache>
            </c:numRef>
          </c:val>
          <c:smooth val="0"/>
          <c:extLst>
            <c:ext xmlns:c16="http://schemas.microsoft.com/office/drawing/2014/chart" uri="{C3380CC4-5D6E-409C-BE32-E72D297353CC}">
              <c16:uniqueId val="{00000000-C71E-44E1-9B04-076DB365F4E4}"/>
            </c:ext>
          </c:extLst>
        </c:ser>
        <c:dLbls>
          <c:showLegendKey val="0"/>
          <c:showVal val="0"/>
          <c:showCatName val="0"/>
          <c:showSerName val="0"/>
          <c:showPercent val="0"/>
          <c:showBubbleSize val="0"/>
        </c:dLbls>
        <c:smooth val="0"/>
        <c:axId val="433913128"/>
        <c:axId val="433913456"/>
      </c:lineChart>
      <c:dateAx>
        <c:axId val="43391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13456"/>
        <c:crosses val="autoZero"/>
        <c:auto val="1"/>
        <c:lblOffset val="100"/>
        <c:baseTimeUnit val="days"/>
      </c:dateAx>
      <c:valAx>
        <c:axId val="43391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1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39.888888888888999</c:v>
                </c:pt>
                <c:pt idx="1">
                  <c:v>31.777777777777999</c:v>
                </c:pt>
                <c:pt idx="2">
                  <c:v>39.703703703704001</c:v>
                </c:pt>
                <c:pt idx="3">
                  <c:v>90.629629629630003</c:v>
                </c:pt>
                <c:pt idx="4">
                  <c:v>195.48148148147999</c:v>
                </c:pt>
                <c:pt idx="5">
                  <c:v>257.55555555555998</c:v>
                </c:pt>
                <c:pt idx="6">
                  <c:v>302.55555555555998</c:v>
                </c:pt>
                <c:pt idx="7">
                  <c:v>284.39285714286001</c:v>
                </c:pt>
                <c:pt idx="8">
                  <c:v>283.07142857142998</c:v>
                </c:pt>
                <c:pt idx="9">
                  <c:v>292.64285714286001</c:v>
                </c:pt>
                <c:pt idx="10">
                  <c:v>317.35714285713999</c:v>
                </c:pt>
                <c:pt idx="11">
                  <c:v>299.25</c:v>
                </c:pt>
                <c:pt idx="12">
                  <c:v>302.39285714286001</c:v>
                </c:pt>
                <c:pt idx="13">
                  <c:v>297.96428571428999</c:v>
                </c:pt>
                <c:pt idx="14">
                  <c:v>307.78571428571001</c:v>
                </c:pt>
                <c:pt idx="15">
                  <c:v>318.14285714286001</c:v>
                </c:pt>
                <c:pt idx="16">
                  <c:v>326</c:v>
                </c:pt>
                <c:pt idx="17">
                  <c:v>334.82142857142998</c:v>
                </c:pt>
                <c:pt idx="18">
                  <c:v>350.53571428571001</c:v>
                </c:pt>
                <c:pt idx="19">
                  <c:v>346.46428571428999</c:v>
                </c:pt>
                <c:pt idx="20">
                  <c:v>316.25</c:v>
                </c:pt>
                <c:pt idx="21">
                  <c:v>215.03571428570999</c:v>
                </c:pt>
                <c:pt idx="22">
                  <c:v>125.42857142857</c:v>
                </c:pt>
                <c:pt idx="23">
                  <c:v>66.857142857143003</c:v>
                </c:pt>
              </c:numCache>
            </c:numRef>
          </c:val>
          <c:smooth val="0"/>
          <c:extLst>
            <c:ext xmlns:c16="http://schemas.microsoft.com/office/drawing/2014/chart" uri="{C3380CC4-5D6E-409C-BE32-E72D297353CC}">
              <c16:uniqueId val="{00000000-FF7E-4050-9070-5D1EEE0F5B64}"/>
            </c:ext>
          </c:extLst>
        </c:ser>
        <c:dLbls>
          <c:showLegendKey val="0"/>
          <c:showVal val="0"/>
          <c:showCatName val="0"/>
          <c:showSerName val="0"/>
          <c:showPercent val="0"/>
          <c:showBubbleSize val="0"/>
        </c:dLbls>
        <c:smooth val="0"/>
        <c:axId val="433909520"/>
        <c:axId val="433909848"/>
      </c:lineChart>
      <c:catAx>
        <c:axId val="43390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9848"/>
        <c:crosses val="autoZero"/>
        <c:auto val="1"/>
        <c:lblAlgn val="ctr"/>
        <c:lblOffset val="100"/>
        <c:noMultiLvlLbl val="0"/>
      </c:catAx>
      <c:valAx>
        <c:axId val="43390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0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1194</c:v>
                </c:pt>
                <c:pt idx="1">
                  <c:v>1450</c:v>
                </c:pt>
                <c:pt idx="2">
                  <c:v>1659</c:v>
                </c:pt>
                <c:pt idx="3">
                  <c:v>1634</c:v>
                </c:pt>
                <c:pt idx="4">
                  <c:v>9252</c:v>
                </c:pt>
                <c:pt idx="5">
                  <c:v>11172</c:v>
                </c:pt>
                <c:pt idx="6">
                  <c:v>11930</c:v>
                </c:pt>
                <c:pt idx="7">
                  <c:v>10918</c:v>
                </c:pt>
                <c:pt idx="8">
                  <c:v>10903</c:v>
                </c:pt>
                <c:pt idx="9">
                  <c:v>11704</c:v>
                </c:pt>
                <c:pt idx="10">
                  <c:v>9943</c:v>
                </c:pt>
                <c:pt idx="11">
                  <c:v>10302</c:v>
                </c:pt>
                <c:pt idx="12">
                  <c:v>8863</c:v>
                </c:pt>
                <c:pt idx="13">
                  <c:v>9520</c:v>
                </c:pt>
                <c:pt idx="14">
                  <c:v>8857</c:v>
                </c:pt>
                <c:pt idx="15">
                  <c:v>9803</c:v>
                </c:pt>
                <c:pt idx="16">
                  <c:v>10620</c:v>
                </c:pt>
                <c:pt idx="17">
                  <c:v>10172</c:v>
                </c:pt>
                <c:pt idx="18">
                  <c:v>10317</c:v>
                </c:pt>
                <c:pt idx="19">
                  <c:v>10244</c:v>
                </c:pt>
                <c:pt idx="20">
                  <c:v>10924</c:v>
                </c:pt>
                <c:pt idx="21">
                  <c:v>9274</c:v>
                </c:pt>
                <c:pt idx="22">
                  <c:v>11186</c:v>
                </c:pt>
                <c:pt idx="23">
                  <c:v>11930</c:v>
                </c:pt>
                <c:pt idx="24">
                  <c:v>10910</c:v>
                </c:pt>
                <c:pt idx="25">
                  <c:v>11018</c:v>
                </c:pt>
                <c:pt idx="26">
                  <c:v>12023</c:v>
                </c:pt>
                <c:pt idx="27">
                  <c:v>11502</c:v>
                </c:pt>
                <c:pt idx="28">
                  <c:v>10690</c:v>
                </c:pt>
                <c:pt idx="29">
                  <c:v>5204</c:v>
                </c:pt>
              </c:numCache>
            </c:numRef>
          </c:val>
          <c:smooth val="0"/>
          <c:extLst>
            <c:ext xmlns:c16="http://schemas.microsoft.com/office/drawing/2014/chart" uri="{C3380CC4-5D6E-409C-BE32-E72D297353CC}">
              <c16:uniqueId val="{00000000-4D0B-4224-B20E-1CFA3472E673}"/>
            </c:ext>
          </c:extLst>
        </c:ser>
        <c:dLbls>
          <c:showLegendKey val="0"/>
          <c:showVal val="0"/>
          <c:showCatName val="0"/>
          <c:showSerName val="0"/>
          <c:showPercent val="0"/>
          <c:showBubbleSize val="0"/>
        </c:dLbls>
        <c:smooth val="0"/>
        <c:axId val="460127888"/>
        <c:axId val="460135760"/>
      </c:lineChart>
      <c:dateAx>
        <c:axId val="46012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135760"/>
        <c:crosses val="autoZero"/>
        <c:auto val="1"/>
        <c:lblOffset val="100"/>
        <c:baseTimeUnit val="days"/>
      </c:dateAx>
      <c:valAx>
        <c:axId val="46013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12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F0F83-4EAF-440A-B0B3-4E7E672DBD3E}"/>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53ED2C8-292A-4DD1-B3A2-BE8EFC53238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06823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34590-A3F8-4DE9-812E-F0BD41586AE8}"/>
              </a:ext>
            </a:extLst>
          </p:cNvPr>
          <p:cNvSpPr>
            <a:spLocks noGrp="1"/>
          </p:cNvSpPr>
          <p:nvPr>
            <p:ph type="title"/>
          </p:nvPr>
        </p:nvSpPr>
        <p:spPr/>
        <p:txBody>
          <a:bodyPr/>
          <a:lstStyle/>
          <a:p>
            <a:r>
              <a:rPr lang="de-DE"/>
              <a:t>Wichtigste Werte (KPI's) | Schmidt Automobile</a:t>
            </a:r>
            <a:endParaRPr lang="en-US"/>
          </a:p>
        </p:txBody>
      </p:sp>
      <p:graphicFrame>
        <p:nvGraphicFramePr>
          <p:cNvPr id="5" name="Table Placeholder 4">
            <a:extLst>
              <a:ext uri="{FF2B5EF4-FFF2-40B4-BE49-F238E27FC236}">
                <a16:creationId xmlns:a16="http://schemas.microsoft.com/office/drawing/2014/main" id="{E59EFD01-62DF-48AC-9EBB-438E66E6A9F9}"/>
              </a:ext>
            </a:extLst>
          </p:cNvPr>
          <p:cNvGraphicFramePr>
            <a:graphicFrameLocks noGrp="1"/>
          </p:cNvGraphicFramePr>
          <p:nvPr>
            <p:ph type="tbl" sz="quarter" idx="13"/>
            <p:extLst>
              <p:ext uri="{D42A27DB-BD31-4B8C-83A1-F6EECF244321}">
                <p14:modId xmlns:p14="http://schemas.microsoft.com/office/powerpoint/2010/main" val="3745844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5218111"/>
                    </a:ext>
                  </a:extLst>
                </a:gridCol>
                <a:gridCol w="740664">
                  <a:extLst>
                    <a:ext uri="{9D8B030D-6E8A-4147-A177-3AD203B41FA5}">
                      <a16:colId xmlns:a16="http://schemas.microsoft.com/office/drawing/2014/main" val="1428078496"/>
                    </a:ext>
                  </a:extLst>
                </a:gridCol>
                <a:gridCol w="740664">
                  <a:extLst>
                    <a:ext uri="{9D8B030D-6E8A-4147-A177-3AD203B41FA5}">
                      <a16:colId xmlns:a16="http://schemas.microsoft.com/office/drawing/2014/main" val="2800319076"/>
                    </a:ext>
                  </a:extLst>
                </a:gridCol>
                <a:gridCol w="740664">
                  <a:extLst>
                    <a:ext uri="{9D8B030D-6E8A-4147-A177-3AD203B41FA5}">
                      <a16:colId xmlns:a16="http://schemas.microsoft.com/office/drawing/2014/main" val="1846969187"/>
                    </a:ext>
                  </a:extLst>
                </a:gridCol>
                <a:gridCol w="740664">
                  <a:extLst>
                    <a:ext uri="{9D8B030D-6E8A-4147-A177-3AD203B41FA5}">
                      <a16:colId xmlns:a16="http://schemas.microsoft.com/office/drawing/2014/main" val="525256756"/>
                    </a:ext>
                  </a:extLst>
                </a:gridCol>
                <a:gridCol w="740664">
                  <a:extLst>
                    <a:ext uri="{9D8B030D-6E8A-4147-A177-3AD203B41FA5}">
                      <a16:colId xmlns:a16="http://schemas.microsoft.com/office/drawing/2014/main" val="4010146541"/>
                    </a:ext>
                  </a:extLst>
                </a:gridCol>
                <a:gridCol w="740664">
                  <a:extLst>
                    <a:ext uri="{9D8B030D-6E8A-4147-A177-3AD203B41FA5}">
                      <a16:colId xmlns:a16="http://schemas.microsoft.com/office/drawing/2014/main" val="3068117386"/>
                    </a:ext>
                  </a:extLst>
                </a:gridCol>
                <a:gridCol w="740664">
                  <a:extLst>
                    <a:ext uri="{9D8B030D-6E8A-4147-A177-3AD203B41FA5}">
                      <a16:colId xmlns:a16="http://schemas.microsoft.com/office/drawing/2014/main" val="2334603501"/>
                    </a:ext>
                  </a:extLst>
                </a:gridCol>
                <a:gridCol w="740664">
                  <a:extLst>
                    <a:ext uri="{9D8B030D-6E8A-4147-A177-3AD203B41FA5}">
                      <a16:colId xmlns:a16="http://schemas.microsoft.com/office/drawing/2014/main" val="368682692"/>
                    </a:ext>
                  </a:extLst>
                </a:gridCol>
                <a:gridCol w="740664">
                  <a:extLst>
                    <a:ext uri="{9D8B030D-6E8A-4147-A177-3AD203B41FA5}">
                      <a16:colId xmlns:a16="http://schemas.microsoft.com/office/drawing/2014/main" val="1917143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8178598"/>
                  </a:ext>
                </a:extLst>
              </a:tr>
              <a:tr h="370840">
                <a:tc>
                  <a:txBody>
                    <a:bodyPr/>
                    <a:lstStyle/>
                    <a:p>
                      <a:r>
                        <a:rPr lang="en-US" sz="1000"/>
                        <a:t>Schmidt Automobile</a:t>
                      </a:r>
                    </a:p>
                  </a:txBody>
                  <a:tcPr/>
                </a:tc>
                <a:tc>
                  <a:txBody>
                    <a:bodyPr/>
                    <a:lstStyle/>
                    <a:p>
                      <a:r>
                        <a:rPr lang="en-US" sz="1000"/>
                        <a:t>765</a:t>
                      </a:r>
                    </a:p>
                  </a:txBody>
                  <a:tcPr/>
                </a:tc>
                <a:tc>
                  <a:txBody>
                    <a:bodyPr/>
                    <a:lstStyle/>
                    <a:p>
                      <a:r>
                        <a:rPr lang="en-US" sz="1000"/>
                        <a:t>26</a:t>
                      </a:r>
                    </a:p>
                  </a:txBody>
                  <a:tcPr/>
                </a:tc>
                <a:tc>
                  <a:txBody>
                    <a:bodyPr/>
                    <a:lstStyle/>
                    <a:p>
                      <a:r>
                        <a:rPr lang="en-US" sz="1000"/>
                        <a:t>10</a:t>
                      </a:r>
                    </a:p>
                  </a:txBody>
                  <a:tcPr/>
                </a:tc>
                <a:tc>
                  <a:txBody>
                    <a:bodyPr/>
                    <a:lstStyle/>
                    <a:p>
                      <a:r>
                        <a:rPr lang="en-US" sz="1000"/>
                        <a:t>136</a:t>
                      </a:r>
                    </a:p>
                  </a:txBody>
                  <a:tcPr/>
                </a:tc>
                <a:tc>
                  <a:txBody>
                    <a:bodyPr/>
                    <a:lstStyle/>
                    <a:p>
                      <a:r>
                        <a:rPr lang="en-US" sz="1000"/>
                        <a:t>2</a:t>
                      </a:r>
                    </a:p>
                  </a:txBody>
                  <a:tcPr/>
                </a:tc>
                <a:tc>
                  <a:txBody>
                    <a:bodyPr/>
                    <a:lstStyle/>
                    <a:p>
                      <a:r>
                        <a:rPr lang="en-US" sz="1000"/>
                        <a:t>60</a:t>
                      </a:r>
                    </a:p>
                  </a:txBody>
                  <a:tcPr/>
                </a:tc>
                <a:tc>
                  <a:txBody>
                    <a:bodyPr/>
                    <a:lstStyle/>
                    <a:p>
                      <a:r>
                        <a:rPr lang="en-US" sz="1000"/>
                        <a:t>0</a:t>
                      </a:r>
                    </a:p>
                  </a:txBody>
                  <a:tcPr/>
                </a:tc>
                <a:tc>
                  <a:txBody>
                    <a:bodyPr/>
                    <a:lstStyle/>
                    <a:p>
                      <a:r>
                        <a:rPr lang="en-US" sz="1000"/>
                        <a:t>2.6330 %</a:t>
                      </a:r>
                    </a:p>
                  </a:txBody>
                  <a:tcPr/>
                </a:tc>
                <a:tc>
                  <a:txBody>
                    <a:bodyPr/>
                    <a:lstStyle/>
                    <a:p>
                      <a:r>
                        <a:rPr lang="en-US" sz="1000"/>
                        <a:t>0.0 %</a:t>
                      </a:r>
                    </a:p>
                  </a:txBody>
                  <a:tcPr/>
                </a:tc>
                <a:extLst>
                  <a:ext uri="{0D108BD9-81ED-4DB2-BD59-A6C34878D82A}">
                    <a16:rowId xmlns:a16="http://schemas.microsoft.com/office/drawing/2014/main" val="2047407942"/>
                  </a:ext>
                </a:extLst>
              </a:tr>
            </a:tbl>
          </a:graphicData>
        </a:graphic>
      </p:graphicFrame>
      <p:sp>
        <p:nvSpPr>
          <p:cNvPr id="4" name="Text Placeholder 3">
            <a:extLst>
              <a:ext uri="{FF2B5EF4-FFF2-40B4-BE49-F238E27FC236}">
                <a16:creationId xmlns:a16="http://schemas.microsoft.com/office/drawing/2014/main" id="{AF9805A1-8DE9-4EE6-9131-941038997DC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20065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98BF-7693-4A7C-A51D-8CA2588AA769}"/>
              </a:ext>
            </a:extLst>
          </p:cNvPr>
          <p:cNvSpPr>
            <a:spLocks noGrp="1"/>
          </p:cNvSpPr>
          <p:nvPr>
            <p:ph type="title"/>
          </p:nvPr>
        </p:nvSpPr>
        <p:spPr/>
        <p:txBody>
          <a:bodyPr/>
          <a:lstStyle/>
          <a:p>
            <a:r>
              <a:rPr lang="en-US"/>
              <a:t>Fans (Übersicht) | Schmidt Automobile</a:t>
            </a:r>
          </a:p>
        </p:txBody>
      </p:sp>
      <p:graphicFrame>
        <p:nvGraphicFramePr>
          <p:cNvPr id="5" name="Table Placeholder 4">
            <a:extLst>
              <a:ext uri="{FF2B5EF4-FFF2-40B4-BE49-F238E27FC236}">
                <a16:creationId xmlns:a16="http://schemas.microsoft.com/office/drawing/2014/main" id="{D0A55BE2-6FBE-4C5A-97B4-38D50C4A9C24}"/>
              </a:ext>
            </a:extLst>
          </p:cNvPr>
          <p:cNvGraphicFramePr>
            <a:graphicFrameLocks noGrp="1"/>
          </p:cNvGraphicFramePr>
          <p:nvPr>
            <p:ph type="tbl" sz="quarter" idx="13"/>
            <p:extLst>
              <p:ext uri="{D42A27DB-BD31-4B8C-83A1-F6EECF244321}">
                <p14:modId xmlns:p14="http://schemas.microsoft.com/office/powerpoint/2010/main" val="388030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2189186"/>
                    </a:ext>
                  </a:extLst>
                </a:gridCol>
                <a:gridCol w="1234440">
                  <a:extLst>
                    <a:ext uri="{9D8B030D-6E8A-4147-A177-3AD203B41FA5}">
                      <a16:colId xmlns:a16="http://schemas.microsoft.com/office/drawing/2014/main" val="1721604388"/>
                    </a:ext>
                  </a:extLst>
                </a:gridCol>
                <a:gridCol w="822960">
                  <a:extLst>
                    <a:ext uri="{9D8B030D-6E8A-4147-A177-3AD203B41FA5}">
                      <a16:colId xmlns:a16="http://schemas.microsoft.com/office/drawing/2014/main" val="1119888168"/>
                    </a:ext>
                  </a:extLst>
                </a:gridCol>
                <a:gridCol w="822960">
                  <a:extLst>
                    <a:ext uri="{9D8B030D-6E8A-4147-A177-3AD203B41FA5}">
                      <a16:colId xmlns:a16="http://schemas.microsoft.com/office/drawing/2014/main" val="1313435974"/>
                    </a:ext>
                  </a:extLst>
                </a:gridCol>
                <a:gridCol w="822960">
                  <a:extLst>
                    <a:ext uri="{9D8B030D-6E8A-4147-A177-3AD203B41FA5}">
                      <a16:colId xmlns:a16="http://schemas.microsoft.com/office/drawing/2014/main" val="244177957"/>
                    </a:ext>
                  </a:extLst>
                </a:gridCol>
                <a:gridCol w="822960">
                  <a:extLst>
                    <a:ext uri="{9D8B030D-6E8A-4147-A177-3AD203B41FA5}">
                      <a16:colId xmlns:a16="http://schemas.microsoft.com/office/drawing/2014/main" val="4199416490"/>
                    </a:ext>
                  </a:extLst>
                </a:gridCol>
                <a:gridCol w="822960">
                  <a:extLst>
                    <a:ext uri="{9D8B030D-6E8A-4147-A177-3AD203B41FA5}">
                      <a16:colId xmlns:a16="http://schemas.microsoft.com/office/drawing/2014/main" val="2713395210"/>
                    </a:ext>
                  </a:extLst>
                </a:gridCol>
                <a:gridCol w="822960">
                  <a:extLst>
                    <a:ext uri="{9D8B030D-6E8A-4147-A177-3AD203B41FA5}">
                      <a16:colId xmlns:a16="http://schemas.microsoft.com/office/drawing/2014/main" val="6629852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5318417"/>
                  </a:ext>
                </a:extLst>
              </a:tr>
              <a:tr h="370840">
                <a:tc>
                  <a:txBody>
                    <a:bodyPr/>
                    <a:lstStyle/>
                    <a:p>
                      <a:r>
                        <a:rPr lang="en-US" sz="1000"/>
                        <a:t>Schmidt Automobile</a:t>
                      </a:r>
                    </a:p>
                  </a:txBody>
                  <a:tcPr/>
                </a:tc>
                <a:tc>
                  <a:txBody>
                    <a:bodyPr/>
                    <a:lstStyle/>
                    <a:p>
                      <a:r>
                        <a:rPr lang="en-US" sz="1000"/>
                        <a:t>765</a:t>
                      </a:r>
                    </a:p>
                  </a:txBody>
                  <a:tcPr/>
                </a:tc>
                <a:tc>
                  <a:txBody>
                    <a:bodyPr/>
                    <a:lstStyle/>
                    <a:p>
                      <a:r>
                        <a:rPr lang="en-US" sz="1000"/>
                        <a:t>6</a:t>
                      </a:r>
                    </a:p>
                  </a:txBody>
                  <a:tcPr/>
                </a:tc>
                <a:tc>
                  <a:txBody>
                    <a:bodyPr/>
                    <a:lstStyle/>
                    <a:p>
                      <a:r>
                        <a:rPr lang="en-US" sz="1000"/>
                        <a:t>0.8 %</a:t>
                      </a:r>
                    </a:p>
                  </a:txBody>
                  <a:tcPr/>
                </a:tc>
                <a:tc>
                  <a:txBody>
                    <a:bodyPr/>
                    <a:lstStyle/>
                    <a:p>
                      <a:r>
                        <a:rPr lang="en-US" sz="1000"/>
                        <a:t>7</a:t>
                      </a:r>
                    </a:p>
                  </a:txBody>
                  <a:tcPr/>
                </a:tc>
                <a:tc>
                  <a:txBody>
                    <a:bodyPr/>
                    <a:lstStyle/>
                    <a:p>
                      <a:r>
                        <a:rPr lang="en-US" sz="1000"/>
                        <a:t>0.9 %</a:t>
                      </a:r>
                    </a:p>
                  </a:txBody>
                  <a:tcPr/>
                </a:tc>
                <a:tc>
                  <a:txBody>
                    <a:bodyPr/>
                    <a:lstStyle/>
                    <a:p>
                      <a:r>
                        <a:rPr lang="en-US" sz="1000"/>
                        <a:t>26</a:t>
                      </a:r>
                    </a:p>
                  </a:txBody>
                  <a:tcPr/>
                </a:tc>
                <a:tc>
                  <a:txBody>
                    <a:bodyPr/>
                    <a:lstStyle/>
                    <a:p>
                      <a:r>
                        <a:rPr lang="en-US" sz="1000"/>
                        <a:t>3.5 %</a:t>
                      </a:r>
                    </a:p>
                  </a:txBody>
                  <a:tcPr/>
                </a:tc>
                <a:extLst>
                  <a:ext uri="{0D108BD9-81ED-4DB2-BD59-A6C34878D82A}">
                    <a16:rowId xmlns:a16="http://schemas.microsoft.com/office/drawing/2014/main" val="1186013378"/>
                  </a:ext>
                </a:extLst>
              </a:tr>
            </a:tbl>
          </a:graphicData>
        </a:graphic>
      </p:graphicFrame>
      <p:sp>
        <p:nvSpPr>
          <p:cNvPr id="4" name="Text Placeholder 3">
            <a:extLst>
              <a:ext uri="{FF2B5EF4-FFF2-40B4-BE49-F238E27FC236}">
                <a16:creationId xmlns:a16="http://schemas.microsoft.com/office/drawing/2014/main" id="{8C7A9AA1-93F1-48CB-B384-F872712DA812}"/>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119730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3A19-4DE0-4090-A382-D8154EACD73C}"/>
              </a:ext>
            </a:extLst>
          </p:cNvPr>
          <p:cNvSpPr>
            <a:spLocks noGrp="1"/>
          </p:cNvSpPr>
          <p:nvPr>
            <p:ph type="title"/>
          </p:nvPr>
        </p:nvSpPr>
        <p:spPr/>
        <p:txBody>
          <a:bodyPr/>
          <a:lstStyle/>
          <a:p>
            <a:r>
              <a:rPr lang="en-US"/>
              <a:t>Key Metrics Table w. User Post RR | Schmidt Automobile</a:t>
            </a:r>
          </a:p>
        </p:txBody>
      </p:sp>
      <p:graphicFrame>
        <p:nvGraphicFramePr>
          <p:cNvPr id="5" name="Table Placeholder 4">
            <a:extLst>
              <a:ext uri="{FF2B5EF4-FFF2-40B4-BE49-F238E27FC236}">
                <a16:creationId xmlns:a16="http://schemas.microsoft.com/office/drawing/2014/main" id="{11340F68-B3EC-4067-8FB5-A579F2259D66}"/>
              </a:ext>
            </a:extLst>
          </p:cNvPr>
          <p:cNvGraphicFramePr>
            <a:graphicFrameLocks noGrp="1"/>
          </p:cNvGraphicFramePr>
          <p:nvPr>
            <p:ph type="tbl" sz="quarter" idx="13"/>
            <p:extLst>
              <p:ext uri="{D42A27DB-BD31-4B8C-83A1-F6EECF244321}">
                <p14:modId xmlns:p14="http://schemas.microsoft.com/office/powerpoint/2010/main" val="3830083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6052686"/>
                    </a:ext>
                  </a:extLst>
                </a:gridCol>
                <a:gridCol w="740664">
                  <a:extLst>
                    <a:ext uri="{9D8B030D-6E8A-4147-A177-3AD203B41FA5}">
                      <a16:colId xmlns:a16="http://schemas.microsoft.com/office/drawing/2014/main" val="3409325425"/>
                    </a:ext>
                  </a:extLst>
                </a:gridCol>
                <a:gridCol w="740664">
                  <a:extLst>
                    <a:ext uri="{9D8B030D-6E8A-4147-A177-3AD203B41FA5}">
                      <a16:colId xmlns:a16="http://schemas.microsoft.com/office/drawing/2014/main" val="2254198310"/>
                    </a:ext>
                  </a:extLst>
                </a:gridCol>
                <a:gridCol w="740664">
                  <a:extLst>
                    <a:ext uri="{9D8B030D-6E8A-4147-A177-3AD203B41FA5}">
                      <a16:colId xmlns:a16="http://schemas.microsoft.com/office/drawing/2014/main" val="2071916638"/>
                    </a:ext>
                  </a:extLst>
                </a:gridCol>
                <a:gridCol w="740664">
                  <a:extLst>
                    <a:ext uri="{9D8B030D-6E8A-4147-A177-3AD203B41FA5}">
                      <a16:colId xmlns:a16="http://schemas.microsoft.com/office/drawing/2014/main" val="903208473"/>
                    </a:ext>
                  </a:extLst>
                </a:gridCol>
                <a:gridCol w="740664">
                  <a:extLst>
                    <a:ext uri="{9D8B030D-6E8A-4147-A177-3AD203B41FA5}">
                      <a16:colId xmlns:a16="http://schemas.microsoft.com/office/drawing/2014/main" val="477812582"/>
                    </a:ext>
                  </a:extLst>
                </a:gridCol>
                <a:gridCol w="740664">
                  <a:extLst>
                    <a:ext uri="{9D8B030D-6E8A-4147-A177-3AD203B41FA5}">
                      <a16:colId xmlns:a16="http://schemas.microsoft.com/office/drawing/2014/main" val="2409083300"/>
                    </a:ext>
                  </a:extLst>
                </a:gridCol>
                <a:gridCol w="740664">
                  <a:extLst>
                    <a:ext uri="{9D8B030D-6E8A-4147-A177-3AD203B41FA5}">
                      <a16:colId xmlns:a16="http://schemas.microsoft.com/office/drawing/2014/main" val="622763517"/>
                    </a:ext>
                  </a:extLst>
                </a:gridCol>
                <a:gridCol w="740664">
                  <a:extLst>
                    <a:ext uri="{9D8B030D-6E8A-4147-A177-3AD203B41FA5}">
                      <a16:colId xmlns:a16="http://schemas.microsoft.com/office/drawing/2014/main" val="650714020"/>
                    </a:ext>
                  </a:extLst>
                </a:gridCol>
                <a:gridCol w="740664">
                  <a:extLst>
                    <a:ext uri="{9D8B030D-6E8A-4147-A177-3AD203B41FA5}">
                      <a16:colId xmlns:a16="http://schemas.microsoft.com/office/drawing/2014/main" val="33287389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81816432"/>
                  </a:ext>
                </a:extLst>
              </a:tr>
              <a:tr h="370840">
                <a:tc>
                  <a:txBody>
                    <a:bodyPr/>
                    <a:lstStyle/>
                    <a:p>
                      <a:r>
                        <a:rPr lang="en-US" sz="1000"/>
                        <a:t>Schmidt Automobile</a:t>
                      </a:r>
                    </a:p>
                  </a:txBody>
                  <a:tcPr/>
                </a:tc>
                <a:tc>
                  <a:txBody>
                    <a:bodyPr/>
                    <a:lstStyle/>
                    <a:p>
                      <a:r>
                        <a:rPr lang="en-US" sz="1000"/>
                        <a:t>765</a:t>
                      </a:r>
                    </a:p>
                  </a:txBody>
                  <a:tcPr/>
                </a:tc>
                <a:tc>
                  <a:txBody>
                    <a:bodyPr/>
                    <a:lstStyle/>
                    <a:p>
                      <a:r>
                        <a:rPr lang="en-US" sz="1000"/>
                        <a:t>26</a:t>
                      </a:r>
                    </a:p>
                  </a:txBody>
                  <a:tcPr/>
                </a:tc>
                <a:tc>
                  <a:txBody>
                    <a:bodyPr/>
                    <a:lstStyle/>
                    <a:p>
                      <a:r>
                        <a:rPr lang="en-US" sz="1000"/>
                        <a:t>10</a:t>
                      </a:r>
                    </a:p>
                  </a:txBody>
                  <a:tcPr/>
                </a:tc>
                <a:tc>
                  <a:txBody>
                    <a:bodyPr/>
                    <a:lstStyle/>
                    <a:p>
                      <a:r>
                        <a:rPr lang="en-US" sz="1000"/>
                        <a:t>136</a:t>
                      </a:r>
                    </a:p>
                  </a:txBody>
                  <a:tcPr/>
                </a:tc>
                <a:tc>
                  <a:txBody>
                    <a:bodyPr/>
                    <a:lstStyle/>
                    <a:p>
                      <a:r>
                        <a:rPr lang="en-US" sz="1000"/>
                        <a:t>2</a:t>
                      </a:r>
                    </a:p>
                  </a:txBody>
                  <a:tcPr/>
                </a:tc>
                <a:tc>
                  <a:txBody>
                    <a:bodyPr/>
                    <a:lstStyle/>
                    <a:p>
                      <a:r>
                        <a:rPr lang="en-US" sz="1000"/>
                        <a:t>60</a:t>
                      </a:r>
                    </a:p>
                  </a:txBody>
                  <a:tcPr/>
                </a:tc>
                <a:tc>
                  <a:txBody>
                    <a:bodyPr/>
                    <a:lstStyle/>
                    <a:p>
                      <a:r>
                        <a:rPr lang="en-US" sz="1000"/>
                        <a:t>0</a:t>
                      </a:r>
                    </a:p>
                  </a:txBody>
                  <a:tcPr/>
                </a:tc>
                <a:tc>
                  <a:txBody>
                    <a:bodyPr/>
                    <a:lstStyle/>
                    <a:p>
                      <a:r>
                        <a:rPr lang="en-US" sz="1000"/>
                        <a:t>2.6330 %</a:t>
                      </a:r>
                    </a:p>
                  </a:txBody>
                  <a:tcPr/>
                </a:tc>
                <a:tc>
                  <a:txBody>
                    <a:bodyPr/>
                    <a:lstStyle/>
                    <a:p>
                      <a:r>
                        <a:rPr lang="en-US" sz="1000"/>
                        <a:t>0.0 %</a:t>
                      </a:r>
                    </a:p>
                  </a:txBody>
                  <a:tcPr/>
                </a:tc>
                <a:extLst>
                  <a:ext uri="{0D108BD9-81ED-4DB2-BD59-A6C34878D82A}">
                    <a16:rowId xmlns:a16="http://schemas.microsoft.com/office/drawing/2014/main" val="1809546236"/>
                  </a:ext>
                </a:extLst>
              </a:tr>
            </a:tbl>
          </a:graphicData>
        </a:graphic>
      </p:graphicFrame>
      <p:sp>
        <p:nvSpPr>
          <p:cNvPr id="4" name="Text Placeholder 3">
            <a:extLst>
              <a:ext uri="{FF2B5EF4-FFF2-40B4-BE49-F238E27FC236}">
                <a16:creationId xmlns:a16="http://schemas.microsoft.com/office/drawing/2014/main" id="{BB7493EF-D74D-4C70-B855-6E6A3BFCE3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59650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934AC-DEA4-45B4-A800-FEA259868825}"/>
              </a:ext>
            </a:extLst>
          </p:cNvPr>
          <p:cNvSpPr>
            <a:spLocks noGrp="1"/>
          </p:cNvSpPr>
          <p:nvPr>
            <p:ph type="title"/>
          </p:nvPr>
        </p:nvSpPr>
        <p:spPr/>
        <p:txBody>
          <a:bodyPr/>
          <a:lstStyle/>
          <a:p>
            <a:r>
              <a:rPr lang="en-US"/>
              <a:t>Facebook Fans Total | Schmidt Automobile</a:t>
            </a:r>
          </a:p>
        </p:txBody>
      </p:sp>
      <p:graphicFrame>
        <p:nvGraphicFramePr>
          <p:cNvPr id="6" name="Chart Placeholder 5">
            <a:extLst>
              <a:ext uri="{FF2B5EF4-FFF2-40B4-BE49-F238E27FC236}">
                <a16:creationId xmlns:a16="http://schemas.microsoft.com/office/drawing/2014/main" id="{646D521C-B3B5-44CF-9AFF-97E0DAC58F12}"/>
              </a:ext>
            </a:extLst>
          </p:cNvPr>
          <p:cNvGraphicFramePr>
            <a:graphicFrameLocks noGrp="1"/>
          </p:cNvGraphicFramePr>
          <p:nvPr>
            <p:ph type="chart" sz="quarter" idx="13"/>
            <p:extLst>
              <p:ext uri="{D42A27DB-BD31-4B8C-83A1-F6EECF244321}">
                <p14:modId xmlns:p14="http://schemas.microsoft.com/office/powerpoint/2010/main" val="3717944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49035-0D6C-4A40-B642-77A6D5E3142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4E6B1D5-B4D2-41E2-AE8F-15A287092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391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E9583-614B-40B1-99FF-56AB439D1383}"/>
              </a:ext>
            </a:extLst>
          </p:cNvPr>
          <p:cNvSpPr>
            <a:spLocks noGrp="1"/>
          </p:cNvSpPr>
          <p:nvPr>
            <p:ph type="title"/>
          </p:nvPr>
        </p:nvSpPr>
        <p:spPr/>
        <p:txBody>
          <a:bodyPr/>
          <a:lstStyle/>
          <a:p>
            <a:r>
              <a:rPr lang="en-US"/>
              <a:t>Fanwachstum | Schmidt Automobile</a:t>
            </a:r>
          </a:p>
        </p:txBody>
      </p:sp>
      <p:graphicFrame>
        <p:nvGraphicFramePr>
          <p:cNvPr id="6" name="Chart Placeholder 5">
            <a:extLst>
              <a:ext uri="{FF2B5EF4-FFF2-40B4-BE49-F238E27FC236}">
                <a16:creationId xmlns:a16="http://schemas.microsoft.com/office/drawing/2014/main" id="{11BC4F2F-2BA6-4323-956B-911D5BA16515}"/>
              </a:ext>
            </a:extLst>
          </p:cNvPr>
          <p:cNvGraphicFramePr>
            <a:graphicFrameLocks noGrp="1"/>
          </p:cNvGraphicFramePr>
          <p:nvPr>
            <p:ph type="chart" sz="quarter" idx="13"/>
            <p:extLst>
              <p:ext uri="{D42A27DB-BD31-4B8C-83A1-F6EECF244321}">
                <p14:modId xmlns:p14="http://schemas.microsoft.com/office/powerpoint/2010/main" val="486409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674B5-C368-445E-BE39-45ABEF85F26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B41E1AC-6CEE-4428-96F1-2B2634103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836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AE950-E2E7-4BAE-93E4-31468CB977E3}"/>
              </a:ext>
            </a:extLst>
          </p:cNvPr>
          <p:cNvSpPr>
            <a:spLocks noGrp="1"/>
          </p:cNvSpPr>
          <p:nvPr>
            <p:ph type="title"/>
          </p:nvPr>
        </p:nvSpPr>
        <p:spPr/>
        <p:txBody>
          <a:bodyPr/>
          <a:lstStyle/>
          <a:p>
            <a:r>
              <a:rPr lang="en-US"/>
              <a:t>Verlorene Fans | Schmidt Automobile</a:t>
            </a:r>
          </a:p>
        </p:txBody>
      </p:sp>
      <p:graphicFrame>
        <p:nvGraphicFramePr>
          <p:cNvPr id="6" name="Chart Placeholder 5">
            <a:extLst>
              <a:ext uri="{FF2B5EF4-FFF2-40B4-BE49-F238E27FC236}">
                <a16:creationId xmlns:a16="http://schemas.microsoft.com/office/drawing/2014/main" id="{AFD1B46B-FBDA-45A2-AD84-741FC305E9E5}"/>
              </a:ext>
            </a:extLst>
          </p:cNvPr>
          <p:cNvGraphicFramePr>
            <a:graphicFrameLocks noGrp="1"/>
          </p:cNvGraphicFramePr>
          <p:nvPr>
            <p:ph type="chart" sz="quarter" idx="13"/>
            <p:extLst>
              <p:ext uri="{D42A27DB-BD31-4B8C-83A1-F6EECF244321}">
                <p14:modId xmlns:p14="http://schemas.microsoft.com/office/powerpoint/2010/main" val="1529821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F5F50-8D4A-4620-83D6-F76192F8C87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633E2CB-2B23-4054-9E6A-E6AF5B99C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09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DE44-7F38-42CF-8137-1D1CD922A15B}"/>
              </a:ext>
            </a:extLst>
          </p:cNvPr>
          <p:cNvSpPr>
            <a:spLocks noGrp="1"/>
          </p:cNvSpPr>
          <p:nvPr>
            <p:ph type="title"/>
          </p:nvPr>
        </p:nvSpPr>
        <p:spPr/>
        <p:txBody>
          <a:bodyPr/>
          <a:lstStyle/>
          <a:p>
            <a:r>
              <a:rPr lang="de-DE"/>
              <a:t>Eigene Beiträge (Postings) | Schmidt Automobile - 1 of 4</a:t>
            </a:r>
            <a:endParaRPr lang="en-US"/>
          </a:p>
        </p:txBody>
      </p:sp>
      <p:graphicFrame>
        <p:nvGraphicFramePr>
          <p:cNvPr id="5" name="Table Placeholder 4">
            <a:extLst>
              <a:ext uri="{FF2B5EF4-FFF2-40B4-BE49-F238E27FC236}">
                <a16:creationId xmlns:a16="http://schemas.microsoft.com/office/drawing/2014/main" id="{EE5F30CB-EC57-407C-8861-04017F9AFA8C}"/>
              </a:ext>
            </a:extLst>
          </p:cNvPr>
          <p:cNvGraphicFramePr>
            <a:graphicFrameLocks noGrp="1"/>
          </p:cNvGraphicFramePr>
          <p:nvPr>
            <p:ph type="tbl" sz="quarter" idx="13"/>
            <p:extLst>
              <p:ext uri="{D42A27DB-BD31-4B8C-83A1-F6EECF244321}">
                <p14:modId xmlns:p14="http://schemas.microsoft.com/office/powerpoint/2010/main" val="296322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0376023"/>
                    </a:ext>
                  </a:extLst>
                </a:gridCol>
                <a:gridCol w="658368">
                  <a:extLst>
                    <a:ext uri="{9D8B030D-6E8A-4147-A177-3AD203B41FA5}">
                      <a16:colId xmlns:a16="http://schemas.microsoft.com/office/drawing/2014/main" val="3154493500"/>
                    </a:ext>
                  </a:extLst>
                </a:gridCol>
                <a:gridCol w="658368">
                  <a:extLst>
                    <a:ext uri="{9D8B030D-6E8A-4147-A177-3AD203B41FA5}">
                      <a16:colId xmlns:a16="http://schemas.microsoft.com/office/drawing/2014/main" val="3707660841"/>
                    </a:ext>
                  </a:extLst>
                </a:gridCol>
                <a:gridCol w="658368">
                  <a:extLst>
                    <a:ext uri="{9D8B030D-6E8A-4147-A177-3AD203B41FA5}">
                      <a16:colId xmlns:a16="http://schemas.microsoft.com/office/drawing/2014/main" val="1531464308"/>
                    </a:ext>
                  </a:extLst>
                </a:gridCol>
                <a:gridCol w="658368">
                  <a:extLst>
                    <a:ext uri="{9D8B030D-6E8A-4147-A177-3AD203B41FA5}">
                      <a16:colId xmlns:a16="http://schemas.microsoft.com/office/drawing/2014/main" val="2833574190"/>
                    </a:ext>
                  </a:extLst>
                </a:gridCol>
                <a:gridCol w="658368">
                  <a:extLst>
                    <a:ext uri="{9D8B030D-6E8A-4147-A177-3AD203B41FA5}">
                      <a16:colId xmlns:a16="http://schemas.microsoft.com/office/drawing/2014/main" val="1179816864"/>
                    </a:ext>
                  </a:extLst>
                </a:gridCol>
                <a:gridCol w="658368">
                  <a:extLst>
                    <a:ext uri="{9D8B030D-6E8A-4147-A177-3AD203B41FA5}">
                      <a16:colId xmlns:a16="http://schemas.microsoft.com/office/drawing/2014/main" val="3347017743"/>
                    </a:ext>
                  </a:extLst>
                </a:gridCol>
                <a:gridCol w="658368">
                  <a:extLst>
                    <a:ext uri="{9D8B030D-6E8A-4147-A177-3AD203B41FA5}">
                      <a16:colId xmlns:a16="http://schemas.microsoft.com/office/drawing/2014/main" val="424397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017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- 2018-06-29 10:02:00 </a:t>
                      </a:r>
                      <a:r>
                        <a:rPr kumimoji="0" lang="de-DE" sz="1000" b="0" i="0" u="none" strike="noStrike" kern="1200" cap="none" spc="0" normalizeH="0" baseline="0" noProof="0">
                          <a:ln>
                            <a:noFill/>
                          </a:ln>
                          <a:solidFill>
                            <a:prstClr val="black"/>
                          </a:solidFill>
                          <a:effectLst/>
                          <a:uLnTx/>
                          <a:uFillTx/>
                          <a:latin typeface="+mn-lt"/>
                          <a:ea typeface="+mn-ea"/>
                          <a:cs typeface="+mn-cs"/>
                        </a:rPr>
                        <a:t> 
 Der neue Fod Focus, auf den freuen wir uns schon! 
Von den ersten drei Generationen wurden seit 1998 bereits 16 Millionen Autos verkauft; aktuell bestellt weltweit alle 48 Sekunden jemand einen Focus. Bald bei uns bei Schmidt Automobile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977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10:08:13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113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10:06:00 </a:t>
                      </a:r>
                      <a:r>
                        <a:rPr kumimoji="0" lang="de-DE" sz="1000" b="0" i="0" u="none" strike="noStrike" kern="1200" cap="none" spc="0" normalizeH="0" baseline="0" noProof="0">
                          <a:ln>
                            <a:noFill/>
                          </a:ln>
                          <a:solidFill>
                            <a:prstClr val="black"/>
                          </a:solidFill>
                          <a:effectLst/>
                          <a:uLnTx/>
                          <a:uFillTx/>
                          <a:latin typeface="+mn-lt"/>
                          <a:ea typeface="+mn-ea"/>
                          <a:cs typeface="+mn-cs"/>
                        </a:rPr>
                        <a:t> 
 Das war der Mazda Motor Check! Schaut mal rein! http://www.salzburg24.at/s24-motorcheck-leser-testen-mazda-modelle-auf-herz-und-nieren/5292955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28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- 2018-06-20 09:50:03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der neue Volvo V60 kommt auf unsere Straßen. Volvo hat sich mit mehr als sechs Millionen verkauften Kombis seit 1953 (damals legte der „Duett“ den Grundstein) einen Namen in diesem Segment gemacht. Von seinen Konkurrenten hebt sich der V60-Kombi wohltuend ab, optisch wie charakterlich.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1349036"/>
                  </a:ext>
                </a:extLst>
              </a:tr>
            </a:tbl>
          </a:graphicData>
        </a:graphic>
      </p:graphicFrame>
      <p:sp>
        <p:nvSpPr>
          <p:cNvPr id="4" name="Text Placeholder 3">
            <a:extLst>
              <a:ext uri="{FF2B5EF4-FFF2-40B4-BE49-F238E27FC236}">
                <a16:creationId xmlns:a16="http://schemas.microsoft.com/office/drawing/2014/main" id="{43BE8487-F02B-4B9B-AC6D-A38F56BDEB2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64607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7D512-F4B6-4E42-9106-E5AFD598D32A}"/>
              </a:ext>
            </a:extLst>
          </p:cNvPr>
          <p:cNvSpPr>
            <a:spLocks noGrp="1"/>
          </p:cNvSpPr>
          <p:nvPr>
            <p:ph type="title"/>
          </p:nvPr>
        </p:nvSpPr>
        <p:spPr/>
        <p:txBody>
          <a:bodyPr/>
          <a:lstStyle/>
          <a:p>
            <a:r>
              <a:rPr lang="de-DE"/>
              <a:t>Eigene Beiträge (Postings) | Schmidt Automobile - 2 of 4</a:t>
            </a:r>
            <a:endParaRPr lang="en-US"/>
          </a:p>
        </p:txBody>
      </p:sp>
      <p:graphicFrame>
        <p:nvGraphicFramePr>
          <p:cNvPr id="5" name="Table Placeholder 4">
            <a:extLst>
              <a:ext uri="{FF2B5EF4-FFF2-40B4-BE49-F238E27FC236}">
                <a16:creationId xmlns:a16="http://schemas.microsoft.com/office/drawing/2014/main" id="{8323C137-AC01-4A77-8C2C-7B2F3D3DA632}"/>
              </a:ext>
            </a:extLst>
          </p:cNvPr>
          <p:cNvGraphicFramePr>
            <a:graphicFrameLocks noGrp="1"/>
          </p:cNvGraphicFramePr>
          <p:nvPr>
            <p:ph type="tbl" sz="quarter" idx="13"/>
            <p:extLst>
              <p:ext uri="{D42A27DB-BD31-4B8C-83A1-F6EECF244321}">
                <p14:modId xmlns:p14="http://schemas.microsoft.com/office/powerpoint/2010/main" val="391975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3837604"/>
                    </a:ext>
                  </a:extLst>
                </a:gridCol>
                <a:gridCol w="658368">
                  <a:extLst>
                    <a:ext uri="{9D8B030D-6E8A-4147-A177-3AD203B41FA5}">
                      <a16:colId xmlns:a16="http://schemas.microsoft.com/office/drawing/2014/main" val="2563324164"/>
                    </a:ext>
                  </a:extLst>
                </a:gridCol>
                <a:gridCol w="658368">
                  <a:extLst>
                    <a:ext uri="{9D8B030D-6E8A-4147-A177-3AD203B41FA5}">
                      <a16:colId xmlns:a16="http://schemas.microsoft.com/office/drawing/2014/main" val="4291868861"/>
                    </a:ext>
                  </a:extLst>
                </a:gridCol>
                <a:gridCol w="658368">
                  <a:extLst>
                    <a:ext uri="{9D8B030D-6E8A-4147-A177-3AD203B41FA5}">
                      <a16:colId xmlns:a16="http://schemas.microsoft.com/office/drawing/2014/main" val="570159375"/>
                    </a:ext>
                  </a:extLst>
                </a:gridCol>
                <a:gridCol w="658368">
                  <a:extLst>
                    <a:ext uri="{9D8B030D-6E8A-4147-A177-3AD203B41FA5}">
                      <a16:colId xmlns:a16="http://schemas.microsoft.com/office/drawing/2014/main" val="744232103"/>
                    </a:ext>
                  </a:extLst>
                </a:gridCol>
                <a:gridCol w="658368">
                  <a:extLst>
                    <a:ext uri="{9D8B030D-6E8A-4147-A177-3AD203B41FA5}">
                      <a16:colId xmlns:a16="http://schemas.microsoft.com/office/drawing/2014/main" val="2827164826"/>
                    </a:ext>
                  </a:extLst>
                </a:gridCol>
                <a:gridCol w="658368">
                  <a:extLst>
                    <a:ext uri="{9D8B030D-6E8A-4147-A177-3AD203B41FA5}">
                      <a16:colId xmlns:a16="http://schemas.microsoft.com/office/drawing/2014/main" val="3562519372"/>
                    </a:ext>
                  </a:extLst>
                </a:gridCol>
                <a:gridCol w="658368">
                  <a:extLst>
                    <a:ext uri="{9D8B030D-6E8A-4147-A177-3AD203B41FA5}">
                      <a16:colId xmlns:a16="http://schemas.microsoft.com/office/drawing/2014/main" val="415299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262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- 2018-06-18 10:20:00 </a:t>
                      </a:r>
                      <a:r>
                        <a:rPr kumimoji="0" lang="de-DE" sz="1000" b="0" i="0" u="none" strike="noStrike" kern="1200" cap="none" spc="0" normalizeH="0" baseline="0" noProof="0">
                          <a:ln>
                            <a:noFill/>
                          </a:ln>
                          <a:solidFill>
                            <a:prstClr val="black"/>
                          </a:solidFill>
                          <a:effectLst/>
                          <a:uLnTx/>
                          <a:uFillTx/>
                          <a:latin typeface="+mn-lt"/>
                          <a:ea typeface="+mn-ea"/>
                          <a:cs typeface="+mn-cs"/>
                        </a:rPr>
                        <a:t> 
 SUV sind einfach in. Heißt ja nicht, dass er gleich riesig sein muss. Bei Ford, die dem Fiesta den Beinamen Active verpassten, gibt es auch die kleine Version. Rundherumschutz, einen Hauch höher gelegt, ein paar Offroad-Designelemente - fertig ist der Soft-SUV.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1369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- 2018-06-07 10:08:00 </a:t>
                      </a:r>
                      <a:r>
                        <a:rPr kumimoji="0" lang="de-DE" sz="1000" b="0" i="0" u="none" strike="noStrike" kern="1200" cap="none" spc="0" normalizeH="0" baseline="0" noProof="0">
                          <a:ln>
                            <a:noFill/>
                          </a:ln>
                          <a:solidFill>
                            <a:prstClr val="black"/>
                          </a:solidFill>
                          <a:effectLst/>
                          <a:uLnTx/>
                          <a:uFillTx/>
                          <a:latin typeface="+mn-lt"/>
                          <a:ea typeface="+mn-ea"/>
                          <a:cs typeface="+mn-cs"/>
                        </a:rPr>
                        <a:t> 
 Nicht nur Schmidt Automobile feiert 90 Jahre, auch Volvo hat den 90er schon überschritten. Da hat sich einiges getan!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664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- 2018-06-06 15:13:00 </a:t>
                      </a:r>
                      <a:r>
                        <a:rPr kumimoji="0" lang="de-DE" sz="1000" b="0" i="0" u="none" strike="noStrike" kern="1200" cap="none" spc="0" normalizeH="0" baseline="0" noProof="0">
                          <a:ln>
                            <a:noFill/>
                          </a:ln>
                          <a:solidFill>
                            <a:prstClr val="black"/>
                          </a:solidFill>
                          <a:effectLst/>
                          <a:uLnTx/>
                          <a:uFillTx/>
                          <a:latin typeface="+mn-lt"/>
                          <a:ea typeface="+mn-ea"/>
                          <a:cs typeface="+mn-cs"/>
                        </a:rPr>
                        <a:t> 
 Ford Mustang - die Legende lebt - hier bei uns in der Alpenstraße! Michi hat einen Mustang 5,0 Ti-VCT V8 GT, scharfe 419 PS, zugelassen im September 2015, mit Rückfahrkamera - keine 10. 000 Kilometer gefahren-
um sensationelle € 41.500.- - was für eine Rennmaschiene.
Michi und den Mustang erwischt Ihr unter T: 0662 63930 970 oder per email: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318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- 2018-06-06 10:08:00 </a:t>
                      </a:r>
                      <a:r>
                        <a:rPr kumimoji="0" lang="en-US" sz="1000" b="0" i="0" u="none" strike="noStrike" kern="1200" cap="none" spc="0" normalizeH="0" baseline="0" noProof="0">
                          <a:ln>
                            <a:noFill/>
                          </a:ln>
                          <a:solidFill>
                            <a:prstClr val="black"/>
                          </a:solidFill>
                          <a:effectLst/>
                          <a:uLnTx/>
                          <a:uFillTx/>
                          <a:latin typeface="+mn-lt"/>
                          <a:ea typeface="+mn-ea"/>
                          <a:cs typeface="+mn-cs"/>
                        </a:rPr>
                        <a:t> 
 Unser Alex  Boritsch hat heute einen Audi A6 Avant 2.0 TDI Quattro Intense Automatik mit 190 PS starkem Motor und mit NAVI für Euch. Zugelassen im März 2016 und 30.500 Kilometern zum sensationellen Facebook-Fixpreis von € 44.000,- (statt € 44.650,-) Meldet Euch gleich bei ihm bei uns in der Alpenstraße: Tel: 066263930 173 oder unter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9835127"/>
                  </a:ext>
                </a:extLst>
              </a:tr>
            </a:tbl>
          </a:graphicData>
        </a:graphic>
      </p:graphicFrame>
      <p:sp>
        <p:nvSpPr>
          <p:cNvPr id="4" name="Text Placeholder 3">
            <a:extLst>
              <a:ext uri="{FF2B5EF4-FFF2-40B4-BE49-F238E27FC236}">
                <a16:creationId xmlns:a16="http://schemas.microsoft.com/office/drawing/2014/main" id="{81D9F535-96B2-4BE4-9641-EDCF67C733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57070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99CD-06AE-4E1F-93FE-B610B4582B60}"/>
              </a:ext>
            </a:extLst>
          </p:cNvPr>
          <p:cNvSpPr>
            <a:spLocks noGrp="1"/>
          </p:cNvSpPr>
          <p:nvPr>
            <p:ph type="title"/>
          </p:nvPr>
        </p:nvSpPr>
        <p:spPr/>
        <p:txBody>
          <a:bodyPr/>
          <a:lstStyle/>
          <a:p>
            <a:r>
              <a:rPr lang="de-DE"/>
              <a:t>Eigene Beiträge (Postings) | Schmidt Automobile - 3 of 4</a:t>
            </a:r>
            <a:endParaRPr lang="en-US"/>
          </a:p>
        </p:txBody>
      </p:sp>
      <p:graphicFrame>
        <p:nvGraphicFramePr>
          <p:cNvPr id="5" name="Table Placeholder 4">
            <a:extLst>
              <a:ext uri="{FF2B5EF4-FFF2-40B4-BE49-F238E27FC236}">
                <a16:creationId xmlns:a16="http://schemas.microsoft.com/office/drawing/2014/main" id="{31A6D30C-C95E-4B63-8EB1-FBDF037F2F82}"/>
              </a:ext>
            </a:extLst>
          </p:cNvPr>
          <p:cNvGraphicFramePr>
            <a:graphicFrameLocks noGrp="1"/>
          </p:cNvGraphicFramePr>
          <p:nvPr>
            <p:ph type="tbl" sz="quarter" idx="13"/>
            <p:extLst>
              <p:ext uri="{D42A27DB-BD31-4B8C-83A1-F6EECF244321}">
                <p14:modId xmlns:p14="http://schemas.microsoft.com/office/powerpoint/2010/main" val="32248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9591104"/>
                    </a:ext>
                  </a:extLst>
                </a:gridCol>
                <a:gridCol w="658368">
                  <a:extLst>
                    <a:ext uri="{9D8B030D-6E8A-4147-A177-3AD203B41FA5}">
                      <a16:colId xmlns:a16="http://schemas.microsoft.com/office/drawing/2014/main" val="3944085218"/>
                    </a:ext>
                  </a:extLst>
                </a:gridCol>
                <a:gridCol w="658368">
                  <a:extLst>
                    <a:ext uri="{9D8B030D-6E8A-4147-A177-3AD203B41FA5}">
                      <a16:colId xmlns:a16="http://schemas.microsoft.com/office/drawing/2014/main" val="2482326875"/>
                    </a:ext>
                  </a:extLst>
                </a:gridCol>
                <a:gridCol w="658368">
                  <a:extLst>
                    <a:ext uri="{9D8B030D-6E8A-4147-A177-3AD203B41FA5}">
                      <a16:colId xmlns:a16="http://schemas.microsoft.com/office/drawing/2014/main" val="1262591981"/>
                    </a:ext>
                  </a:extLst>
                </a:gridCol>
                <a:gridCol w="658368">
                  <a:extLst>
                    <a:ext uri="{9D8B030D-6E8A-4147-A177-3AD203B41FA5}">
                      <a16:colId xmlns:a16="http://schemas.microsoft.com/office/drawing/2014/main" val="2195708740"/>
                    </a:ext>
                  </a:extLst>
                </a:gridCol>
                <a:gridCol w="658368">
                  <a:extLst>
                    <a:ext uri="{9D8B030D-6E8A-4147-A177-3AD203B41FA5}">
                      <a16:colId xmlns:a16="http://schemas.microsoft.com/office/drawing/2014/main" val="3795857107"/>
                    </a:ext>
                  </a:extLst>
                </a:gridCol>
                <a:gridCol w="658368">
                  <a:extLst>
                    <a:ext uri="{9D8B030D-6E8A-4147-A177-3AD203B41FA5}">
                      <a16:colId xmlns:a16="http://schemas.microsoft.com/office/drawing/2014/main" val="4045040833"/>
                    </a:ext>
                  </a:extLst>
                </a:gridCol>
                <a:gridCol w="658368">
                  <a:extLst>
                    <a:ext uri="{9D8B030D-6E8A-4147-A177-3AD203B41FA5}">
                      <a16:colId xmlns:a16="http://schemas.microsoft.com/office/drawing/2014/main" val="320429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63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15:20:00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jetzt einen unserer 90-Jahre Schmidt Automobile Jubiläumsmodelle. 😍 Im Juni  können wir folgende Modelle zu exklusiven Aktionspreisen anbieten.❗
👉 Ford Focus ab € 14.500,-
👉 Ford C-MAX ab € 15.500,-
👉 Ford Tourneo Custom ab € 29.999,-
Nähere Informationen zu ALLEN lagernden Aktionsmodellen inkl. Details zu den Ausstattungsvarianten findest Du hier: https://bit.ly/2kQ6bYt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6401417"/>
                  </a:ext>
                </a:extLst>
              </a:tr>
            </a:tbl>
          </a:graphicData>
        </a:graphic>
      </p:graphicFrame>
      <p:sp>
        <p:nvSpPr>
          <p:cNvPr id="4" name="Text Placeholder 3">
            <a:extLst>
              <a:ext uri="{FF2B5EF4-FFF2-40B4-BE49-F238E27FC236}">
                <a16:creationId xmlns:a16="http://schemas.microsoft.com/office/drawing/2014/main" id="{40E2AE44-372C-48C1-80FF-2A54FC9FF1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89484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4069F-D771-479F-899D-BD8C076E2AAC}"/>
              </a:ext>
            </a:extLst>
          </p:cNvPr>
          <p:cNvSpPr>
            <a:spLocks noGrp="1"/>
          </p:cNvSpPr>
          <p:nvPr>
            <p:ph type="title"/>
          </p:nvPr>
        </p:nvSpPr>
        <p:spPr/>
        <p:txBody>
          <a:bodyPr/>
          <a:lstStyle/>
          <a:p>
            <a:r>
              <a:rPr lang="de-DE"/>
              <a:t>Eigene Beiträge (Postings) | Schmidt Automobile - 4 of 4</a:t>
            </a:r>
            <a:endParaRPr lang="en-US"/>
          </a:p>
        </p:txBody>
      </p:sp>
      <p:graphicFrame>
        <p:nvGraphicFramePr>
          <p:cNvPr id="5" name="Table Placeholder 4">
            <a:extLst>
              <a:ext uri="{FF2B5EF4-FFF2-40B4-BE49-F238E27FC236}">
                <a16:creationId xmlns:a16="http://schemas.microsoft.com/office/drawing/2014/main" id="{63475C3E-701A-4B2D-8259-6CC24604137E}"/>
              </a:ext>
            </a:extLst>
          </p:cNvPr>
          <p:cNvGraphicFramePr>
            <a:graphicFrameLocks noGrp="1"/>
          </p:cNvGraphicFramePr>
          <p:nvPr>
            <p:ph type="tbl" sz="quarter" idx="13"/>
            <p:extLst>
              <p:ext uri="{D42A27DB-BD31-4B8C-83A1-F6EECF244321}">
                <p14:modId xmlns:p14="http://schemas.microsoft.com/office/powerpoint/2010/main" val="97801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2232832"/>
                    </a:ext>
                  </a:extLst>
                </a:gridCol>
                <a:gridCol w="658368">
                  <a:extLst>
                    <a:ext uri="{9D8B030D-6E8A-4147-A177-3AD203B41FA5}">
                      <a16:colId xmlns:a16="http://schemas.microsoft.com/office/drawing/2014/main" val="3801888116"/>
                    </a:ext>
                  </a:extLst>
                </a:gridCol>
                <a:gridCol w="658368">
                  <a:extLst>
                    <a:ext uri="{9D8B030D-6E8A-4147-A177-3AD203B41FA5}">
                      <a16:colId xmlns:a16="http://schemas.microsoft.com/office/drawing/2014/main" val="1943005962"/>
                    </a:ext>
                  </a:extLst>
                </a:gridCol>
                <a:gridCol w="658368">
                  <a:extLst>
                    <a:ext uri="{9D8B030D-6E8A-4147-A177-3AD203B41FA5}">
                      <a16:colId xmlns:a16="http://schemas.microsoft.com/office/drawing/2014/main" val="3890121995"/>
                    </a:ext>
                  </a:extLst>
                </a:gridCol>
                <a:gridCol w="658368">
                  <a:extLst>
                    <a:ext uri="{9D8B030D-6E8A-4147-A177-3AD203B41FA5}">
                      <a16:colId xmlns:a16="http://schemas.microsoft.com/office/drawing/2014/main" val="142572699"/>
                    </a:ext>
                  </a:extLst>
                </a:gridCol>
                <a:gridCol w="658368">
                  <a:extLst>
                    <a:ext uri="{9D8B030D-6E8A-4147-A177-3AD203B41FA5}">
                      <a16:colId xmlns:a16="http://schemas.microsoft.com/office/drawing/2014/main" val="376149510"/>
                    </a:ext>
                  </a:extLst>
                </a:gridCol>
                <a:gridCol w="658368">
                  <a:extLst>
                    <a:ext uri="{9D8B030D-6E8A-4147-A177-3AD203B41FA5}">
                      <a16:colId xmlns:a16="http://schemas.microsoft.com/office/drawing/2014/main" val="3826370014"/>
                    </a:ext>
                  </a:extLst>
                </a:gridCol>
                <a:gridCol w="658368">
                  <a:extLst>
                    <a:ext uri="{9D8B030D-6E8A-4147-A177-3AD203B41FA5}">
                      <a16:colId xmlns:a16="http://schemas.microsoft.com/office/drawing/2014/main" val="346992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976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12:05:00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exklusiv im Juni ☀️ eines unserer 90 Jahre Schmidt Automobile Jubiläumsmodelle zum Aktionspreis bereits ab € 14.500,- 😍
▪️ Ford Focus ab € 14.500,- bei Leasing
▪️ Ford C-MAX ab € 17.500,- bei Leasing
▪️ Ford Tourneo Custom ab € 29.999,-
Na, Interesse? 😎
Kontaktiere einfach unser Verkaufsteam am Standort in Deiner Nähe:
👉 Salzburg: +43 662 63930
👉 Hof: +43 6229 2419
👉 Tamsweg: +43 6474 2245
👉  Kitzbühel: +43 5356 62800
👉  Mattighofen: +43 7742 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006343"/>
                  </a:ext>
                </a:extLst>
              </a:tr>
            </a:tbl>
          </a:graphicData>
        </a:graphic>
      </p:graphicFrame>
      <p:sp>
        <p:nvSpPr>
          <p:cNvPr id="4" name="Text Placeholder 3">
            <a:extLst>
              <a:ext uri="{FF2B5EF4-FFF2-40B4-BE49-F238E27FC236}">
                <a16:creationId xmlns:a16="http://schemas.microsoft.com/office/drawing/2014/main" id="{A202EA06-272B-4A9A-AE2A-1C3A964C34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15969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3CBE4-5CDA-400B-BC1C-5F7620A017E3}"/>
              </a:ext>
            </a:extLst>
          </p:cNvPr>
          <p:cNvSpPr>
            <a:spLocks noGrp="1"/>
          </p:cNvSpPr>
          <p:nvPr>
            <p:ph type="title"/>
          </p:nvPr>
        </p:nvSpPr>
        <p:spPr/>
        <p:txBody>
          <a:bodyPr/>
          <a:lstStyle/>
          <a:p>
            <a:r>
              <a:rPr lang="de-DE"/>
              <a:t>Eigene Beiträge (Postings) + Reactions | Schmidt Automobile - 1 of 5</a:t>
            </a:r>
            <a:endParaRPr lang="en-US"/>
          </a:p>
        </p:txBody>
      </p:sp>
      <p:graphicFrame>
        <p:nvGraphicFramePr>
          <p:cNvPr id="5" name="Table Placeholder 4">
            <a:extLst>
              <a:ext uri="{FF2B5EF4-FFF2-40B4-BE49-F238E27FC236}">
                <a16:creationId xmlns:a16="http://schemas.microsoft.com/office/drawing/2014/main" id="{B480B24A-A816-4785-A191-B188B3571F78}"/>
              </a:ext>
            </a:extLst>
          </p:cNvPr>
          <p:cNvGraphicFramePr>
            <a:graphicFrameLocks noGrp="1"/>
          </p:cNvGraphicFramePr>
          <p:nvPr>
            <p:ph type="tbl" sz="quarter" idx="13"/>
            <p:extLst>
              <p:ext uri="{D42A27DB-BD31-4B8C-83A1-F6EECF244321}">
                <p14:modId xmlns:p14="http://schemas.microsoft.com/office/powerpoint/2010/main" val="1623208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0809071"/>
                    </a:ext>
                  </a:extLst>
                </a:gridCol>
                <a:gridCol w="822960">
                  <a:extLst>
                    <a:ext uri="{9D8B030D-6E8A-4147-A177-3AD203B41FA5}">
                      <a16:colId xmlns:a16="http://schemas.microsoft.com/office/drawing/2014/main" val="664281528"/>
                    </a:ext>
                  </a:extLst>
                </a:gridCol>
                <a:gridCol w="822960">
                  <a:extLst>
                    <a:ext uri="{9D8B030D-6E8A-4147-A177-3AD203B41FA5}">
                      <a16:colId xmlns:a16="http://schemas.microsoft.com/office/drawing/2014/main" val="1088875512"/>
                    </a:ext>
                  </a:extLst>
                </a:gridCol>
                <a:gridCol w="822960">
                  <a:extLst>
                    <a:ext uri="{9D8B030D-6E8A-4147-A177-3AD203B41FA5}">
                      <a16:colId xmlns:a16="http://schemas.microsoft.com/office/drawing/2014/main" val="4254288249"/>
                    </a:ext>
                  </a:extLst>
                </a:gridCol>
                <a:gridCol w="822960">
                  <a:extLst>
                    <a:ext uri="{9D8B030D-6E8A-4147-A177-3AD203B41FA5}">
                      <a16:colId xmlns:a16="http://schemas.microsoft.com/office/drawing/2014/main" val="1815477461"/>
                    </a:ext>
                  </a:extLst>
                </a:gridCol>
                <a:gridCol w="822960">
                  <a:extLst>
                    <a:ext uri="{9D8B030D-6E8A-4147-A177-3AD203B41FA5}">
                      <a16:colId xmlns:a16="http://schemas.microsoft.com/office/drawing/2014/main" val="662021305"/>
                    </a:ext>
                  </a:extLst>
                </a:gridCol>
                <a:gridCol w="822960">
                  <a:extLst>
                    <a:ext uri="{9D8B030D-6E8A-4147-A177-3AD203B41FA5}">
                      <a16:colId xmlns:a16="http://schemas.microsoft.com/office/drawing/2014/main" val="1151770799"/>
                    </a:ext>
                  </a:extLst>
                </a:gridCol>
                <a:gridCol w="822960">
                  <a:extLst>
                    <a:ext uri="{9D8B030D-6E8A-4147-A177-3AD203B41FA5}">
                      <a16:colId xmlns:a16="http://schemas.microsoft.com/office/drawing/2014/main" val="322824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972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- 2018-06-29 10:02:00 </a:t>
                      </a:r>
                      <a:r>
                        <a:rPr kumimoji="0" lang="de-DE" sz="1000" b="0" i="0" u="none" strike="noStrike" kern="1200" cap="none" spc="0" normalizeH="0" baseline="0" noProof="0">
                          <a:ln>
                            <a:noFill/>
                          </a:ln>
                          <a:solidFill>
                            <a:prstClr val="black"/>
                          </a:solidFill>
                          <a:effectLst/>
                          <a:uLnTx/>
                          <a:uFillTx/>
                          <a:latin typeface="+mn-lt"/>
                          <a:ea typeface="+mn-ea"/>
                          <a:cs typeface="+mn-cs"/>
                        </a:rPr>
                        <a:t> 
 Der neue Fod Focus, auf den freuen wir uns schon! 
Von den ersten drei Generationen wurden seit 1998 bereits 16 Millionen Autos verkauft; aktuell bestellt weltweit alle 48 Sekunden jemand einen Focus. Bald bei uns bei Schmidt Automobile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822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10:08:13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738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10:06:00 </a:t>
                      </a:r>
                      <a:r>
                        <a:rPr kumimoji="0" lang="de-DE" sz="1000" b="0" i="0" u="none" strike="noStrike" kern="1200" cap="none" spc="0" normalizeH="0" baseline="0" noProof="0">
                          <a:ln>
                            <a:noFill/>
                          </a:ln>
                          <a:solidFill>
                            <a:prstClr val="black"/>
                          </a:solidFill>
                          <a:effectLst/>
                          <a:uLnTx/>
                          <a:uFillTx/>
                          <a:latin typeface="+mn-lt"/>
                          <a:ea typeface="+mn-ea"/>
                          <a:cs typeface="+mn-cs"/>
                        </a:rPr>
                        <a:t> 
 Das war der Mazda Motor Check! Schaut mal rein! http://www.salzburg24.at/s24-motorcheck-leser-testen-mazda-modelle-auf-herz-und-nieren/5292955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3619943"/>
                  </a:ext>
                </a:extLst>
              </a:tr>
            </a:tbl>
          </a:graphicData>
        </a:graphic>
      </p:graphicFrame>
      <p:sp>
        <p:nvSpPr>
          <p:cNvPr id="4" name="Text Placeholder 3">
            <a:extLst>
              <a:ext uri="{FF2B5EF4-FFF2-40B4-BE49-F238E27FC236}">
                <a16:creationId xmlns:a16="http://schemas.microsoft.com/office/drawing/2014/main" id="{678786BE-E107-4211-9D5C-2B6D8C56384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70287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E8D4E-5AF5-4FE4-BB1C-15CDF3FA19C9}"/>
              </a:ext>
            </a:extLst>
          </p:cNvPr>
          <p:cNvSpPr>
            <a:spLocks noGrp="1"/>
          </p:cNvSpPr>
          <p:nvPr>
            <p:ph type="title"/>
          </p:nvPr>
        </p:nvSpPr>
        <p:spPr/>
        <p:txBody>
          <a:bodyPr/>
          <a:lstStyle/>
          <a:p>
            <a:r>
              <a:rPr lang="de-DE"/>
              <a:t>Eigene Beiträge (Postings) + Reactions | Schmidt Automobile - 2 of 5</a:t>
            </a:r>
            <a:endParaRPr lang="en-US"/>
          </a:p>
        </p:txBody>
      </p:sp>
      <p:graphicFrame>
        <p:nvGraphicFramePr>
          <p:cNvPr id="5" name="Table Placeholder 4">
            <a:extLst>
              <a:ext uri="{FF2B5EF4-FFF2-40B4-BE49-F238E27FC236}">
                <a16:creationId xmlns:a16="http://schemas.microsoft.com/office/drawing/2014/main" id="{945D3C2B-63EC-40CE-82D2-F155A24BFA1C}"/>
              </a:ext>
            </a:extLst>
          </p:cNvPr>
          <p:cNvGraphicFramePr>
            <a:graphicFrameLocks noGrp="1"/>
          </p:cNvGraphicFramePr>
          <p:nvPr>
            <p:ph type="tbl" sz="quarter" idx="13"/>
            <p:extLst>
              <p:ext uri="{D42A27DB-BD31-4B8C-83A1-F6EECF244321}">
                <p14:modId xmlns:p14="http://schemas.microsoft.com/office/powerpoint/2010/main" val="137264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07627842"/>
                    </a:ext>
                  </a:extLst>
                </a:gridCol>
                <a:gridCol w="822960">
                  <a:extLst>
                    <a:ext uri="{9D8B030D-6E8A-4147-A177-3AD203B41FA5}">
                      <a16:colId xmlns:a16="http://schemas.microsoft.com/office/drawing/2014/main" val="1753379593"/>
                    </a:ext>
                  </a:extLst>
                </a:gridCol>
                <a:gridCol w="822960">
                  <a:extLst>
                    <a:ext uri="{9D8B030D-6E8A-4147-A177-3AD203B41FA5}">
                      <a16:colId xmlns:a16="http://schemas.microsoft.com/office/drawing/2014/main" val="4272563810"/>
                    </a:ext>
                  </a:extLst>
                </a:gridCol>
                <a:gridCol w="822960">
                  <a:extLst>
                    <a:ext uri="{9D8B030D-6E8A-4147-A177-3AD203B41FA5}">
                      <a16:colId xmlns:a16="http://schemas.microsoft.com/office/drawing/2014/main" val="521902811"/>
                    </a:ext>
                  </a:extLst>
                </a:gridCol>
                <a:gridCol w="822960">
                  <a:extLst>
                    <a:ext uri="{9D8B030D-6E8A-4147-A177-3AD203B41FA5}">
                      <a16:colId xmlns:a16="http://schemas.microsoft.com/office/drawing/2014/main" val="780855680"/>
                    </a:ext>
                  </a:extLst>
                </a:gridCol>
                <a:gridCol w="822960">
                  <a:extLst>
                    <a:ext uri="{9D8B030D-6E8A-4147-A177-3AD203B41FA5}">
                      <a16:colId xmlns:a16="http://schemas.microsoft.com/office/drawing/2014/main" val="1554011948"/>
                    </a:ext>
                  </a:extLst>
                </a:gridCol>
                <a:gridCol w="822960">
                  <a:extLst>
                    <a:ext uri="{9D8B030D-6E8A-4147-A177-3AD203B41FA5}">
                      <a16:colId xmlns:a16="http://schemas.microsoft.com/office/drawing/2014/main" val="3227043813"/>
                    </a:ext>
                  </a:extLst>
                </a:gridCol>
                <a:gridCol w="822960">
                  <a:extLst>
                    <a:ext uri="{9D8B030D-6E8A-4147-A177-3AD203B41FA5}">
                      <a16:colId xmlns:a16="http://schemas.microsoft.com/office/drawing/2014/main" val="3158595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4773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- 2018-06-20 09:50:03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der neue Volvo V60 kommt auf unsere Straßen. Volvo hat sich mit mehr als sechs Millionen verkauften Kombis seit 1953 (damals legte der „Duett“ den Grundstein) einen Namen in diesem Segment gemacht. Von seinen Konkurrenten hebt sich der V60-Kombi wohltuend ab, optisch wie charakterlich.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862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- 2018-06-18 10:20:00 </a:t>
                      </a:r>
                      <a:r>
                        <a:rPr kumimoji="0" lang="de-DE" sz="1000" b="0" i="0" u="none" strike="noStrike" kern="1200" cap="none" spc="0" normalizeH="0" baseline="0" noProof="0">
                          <a:ln>
                            <a:noFill/>
                          </a:ln>
                          <a:solidFill>
                            <a:prstClr val="black"/>
                          </a:solidFill>
                          <a:effectLst/>
                          <a:uLnTx/>
                          <a:uFillTx/>
                          <a:latin typeface="+mn-lt"/>
                          <a:ea typeface="+mn-ea"/>
                          <a:cs typeface="+mn-cs"/>
                        </a:rPr>
                        <a:t> 
 SUV sind einfach in. Heißt ja nicht, dass er gleich riesig sein muss. Bei Ford, die dem Fiesta den Beinamen Active verpassten, gibt es auch die kleine Version. Rundherumschutz, einen Hauch höher gelegt, ein paar Offroad-Designelemente - fertig ist der Soft-SUV.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47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- 2018-06-07 10:08:00 </a:t>
                      </a:r>
                      <a:r>
                        <a:rPr kumimoji="0" lang="de-DE" sz="1000" b="0" i="0" u="none" strike="noStrike" kern="1200" cap="none" spc="0" normalizeH="0" baseline="0" noProof="0">
                          <a:ln>
                            <a:noFill/>
                          </a:ln>
                          <a:solidFill>
                            <a:prstClr val="black"/>
                          </a:solidFill>
                          <a:effectLst/>
                          <a:uLnTx/>
                          <a:uFillTx/>
                          <a:latin typeface="+mn-lt"/>
                          <a:ea typeface="+mn-ea"/>
                          <a:cs typeface="+mn-cs"/>
                        </a:rPr>
                        <a:t> 
 Nicht nur Schmidt Automobile feiert 90 Jahre, auch Volvo hat den 90er schon überschritten. Da hat sich einiges getan!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9251590"/>
                  </a:ext>
                </a:extLst>
              </a:tr>
            </a:tbl>
          </a:graphicData>
        </a:graphic>
      </p:graphicFrame>
      <p:sp>
        <p:nvSpPr>
          <p:cNvPr id="4" name="Text Placeholder 3">
            <a:extLst>
              <a:ext uri="{FF2B5EF4-FFF2-40B4-BE49-F238E27FC236}">
                <a16:creationId xmlns:a16="http://schemas.microsoft.com/office/drawing/2014/main" id="{1FF8B581-1F6D-4971-B81F-1086C89B5AF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17933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0125D-9215-4762-BAB4-7C9356564C7E}"/>
              </a:ext>
            </a:extLst>
          </p:cNvPr>
          <p:cNvSpPr>
            <a:spLocks noGrp="1"/>
          </p:cNvSpPr>
          <p:nvPr>
            <p:ph type="title"/>
          </p:nvPr>
        </p:nvSpPr>
        <p:spPr/>
        <p:txBody>
          <a:bodyPr/>
          <a:lstStyle/>
          <a:p>
            <a:r>
              <a:rPr lang="de-DE"/>
              <a:t>Eigene Beiträge (Postings) + Reactions | Schmidt Automobile - 3 of 5</a:t>
            </a:r>
            <a:endParaRPr lang="en-US"/>
          </a:p>
        </p:txBody>
      </p:sp>
      <p:graphicFrame>
        <p:nvGraphicFramePr>
          <p:cNvPr id="5" name="Table Placeholder 4">
            <a:extLst>
              <a:ext uri="{FF2B5EF4-FFF2-40B4-BE49-F238E27FC236}">
                <a16:creationId xmlns:a16="http://schemas.microsoft.com/office/drawing/2014/main" id="{DC10DDB6-0069-4B41-8C68-05AE2702A95D}"/>
              </a:ext>
            </a:extLst>
          </p:cNvPr>
          <p:cNvGraphicFramePr>
            <a:graphicFrameLocks noGrp="1"/>
          </p:cNvGraphicFramePr>
          <p:nvPr>
            <p:ph type="tbl" sz="quarter" idx="13"/>
            <p:extLst>
              <p:ext uri="{D42A27DB-BD31-4B8C-83A1-F6EECF244321}">
                <p14:modId xmlns:p14="http://schemas.microsoft.com/office/powerpoint/2010/main" val="272241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3630453"/>
                    </a:ext>
                  </a:extLst>
                </a:gridCol>
                <a:gridCol w="822960">
                  <a:extLst>
                    <a:ext uri="{9D8B030D-6E8A-4147-A177-3AD203B41FA5}">
                      <a16:colId xmlns:a16="http://schemas.microsoft.com/office/drawing/2014/main" val="3605949401"/>
                    </a:ext>
                  </a:extLst>
                </a:gridCol>
                <a:gridCol w="822960">
                  <a:extLst>
                    <a:ext uri="{9D8B030D-6E8A-4147-A177-3AD203B41FA5}">
                      <a16:colId xmlns:a16="http://schemas.microsoft.com/office/drawing/2014/main" val="3416821363"/>
                    </a:ext>
                  </a:extLst>
                </a:gridCol>
                <a:gridCol w="822960">
                  <a:extLst>
                    <a:ext uri="{9D8B030D-6E8A-4147-A177-3AD203B41FA5}">
                      <a16:colId xmlns:a16="http://schemas.microsoft.com/office/drawing/2014/main" val="831367506"/>
                    </a:ext>
                  </a:extLst>
                </a:gridCol>
                <a:gridCol w="822960">
                  <a:extLst>
                    <a:ext uri="{9D8B030D-6E8A-4147-A177-3AD203B41FA5}">
                      <a16:colId xmlns:a16="http://schemas.microsoft.com/office/drawing/2014/main" val="1193153748"/>
                    </a:ext>
                  </a:extLst>
                </a:gridCol>
                <a:gridCol w="822960">
                  <a:extLst>
                    <a:ext uri="{9D8B030D-6E8A-4147-A177-3AD203B41FA5}">
                      <a16:colId xmlns:a16="http://schemas.microsoft.com/office/drawing/2014/main" val="2293669202"/>
                    </a:ext>
                  </a:extLst>
                </a:gridCol>
                <a:gridCol w="822960">
                  <a:extLst>
                    <a:ext uri="{9D8B030D-6E8A-4147-A177-3AD203B41FA5}">
                      <a16:colId xmlns:a16="http://schemas.microsoft.com/office/drawing/2014/main" val="265172978"/>
                    </a:ext>
                  </a:extLst>
                </a:gridCol>
                <a:gridCol w="822960">
                  <a:extLst>
                    <a:ext uri="{9D8B030D-6E8A-4147-A177-3AD203B41FA5}">
                      <a16:colId xmlns:a16="http://schemas.microsoft.com/office/drawing/2014/main" val="197509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0185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- 2018-06-06 15:13:00 </a:t>
                      </a:r>
                      <a:r>
                        <a:rPr kumimoji="0" lang="de-DE" sz="1000" b="0" i="0" u="none" strike="noStrike" kern="1200" cap="none" spc="0" normalizeH="0" baseline="0" noProof="0">
                          <a:ln>
                            <a:noFill/>
                          </a:ln>
                          <a:solidFill>
                            <a:prstClr val="black"/>
                          </a:solidFill>
                          <a:effectLst/>
                          <a:uLnTx/>
                          <a:uFillTx/>
                          <a:latin typeface="+mn-lt"/>
                          <a:ea typeface="+mn-ea"/>
                          <a:cs typeface="+mn-cs"/>
                        </a:rPr>
                        <a:t> 
 Ford Mustang - die Legende lebt - hier bei uns in der Alpenstraße! Michi hat einen Mustang 5,0 Ti-VCT V8 GT, scharfe 419 PS, zugelassen im September 2015, mit Rückfahrkamera - keine 10. 000 Kilometer gefahren-
um sensationelle € 41.500.- - was für eine Rennmaschiene.
Michi und den Mustang erwischt Ihr unter T: 0662 63930 970 oder per email: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361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- 2018-06-06 10:08:00 </a:t>
                      </a:r>
                      <a:r>
                        <a:rPr kumimoji="0" lang="en-US" sz="1000" b="0" i="0" u="none" strike="noStrike" kern="1200" cap="none" spc="0" normalizeH="0" baseline="0" noProof="0">
                          <a:ln>
                            <a:noFill/>
                          </a:ln>
                          <a:solidFill>
                            <a:prstClr val="black"/>
                          </a:solidFill>
                          <a:effectLst/>
                          <a:uLnTx/>
                          <a:uFillTx/>
                          <a:latin typeface="+mn-lt"/>
                          <a:ea typeface="+mn-ea"/>
                          <a:cs typeface="+mn-cs"/>
                        </a:rPr>
                        <a:t> 
 Unser Alex  Boritsch hat heute einen Audi A6 Avant 2.0 TDI Quattro Intense Automatik mit 190 PS starkem Motor und mit NAVI für Euch. Zugelassen im März 2016 und 30.500 Kilometern zum sensationellen Facebook-Fixpreis von € 44.000,- (statt € 44.650,-) Meldet Euch gleich bei ihm bei uns in der Alpenstraße: Tel: 066263930 173 oder unter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8595115"/>
                  </a:ext>
                </a:extLst>
              </a:tr>
            </a:tbl>
          </a:graphicData>
        </a:graphic>
      </p:graphicFrame>
      <p:sp>
        <p:nvSpPr>
          <p:cNvPr id="4" name="Text Placeholder 3">
            <a:extLst>
              <a:ext uri="{FF2B5EF4-FFF2-40B4-BE49-F238E27FC236}">
                <a16:creationId xmlns:a16="http://schemas.microsoft.com/office/drawing/2014/main" id="{6D9928CB-6DC3-4991-9F35-DAA72F79B9C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9284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4AC0F-F26D-49DC-B5E5-99018D6D7DDE}"/>
              </a:ext>
            </a:extLst>
          </p:cNvPr>
          <p:cNvSpPr>
            <a:spLocks noGrp="1"/>
          </p:cNvSpPr>
          <p:nvPr>
            <p:ph type="title"/>
          </p:nvPr>
        </p:nvSpPr>
        <p:spPr/>
        <p:txBody>
          <a:bodyPr/>
          <a:lstStyle/>
          <a:p>
            <a:r>
              <a:rPr lang="de-DE"/>
              <a:t>Eigene Beiträge (Postings) + Reactions | Schmidt Automobile - 4 of 5</a:t>
            </a:r>
            <a:endParaRPr lang="en-US"/>
          </a:p>
        </p:txBody>
      </p:sp>
      <p:graphicFrame>
        <p:nvGraphicFramePr>
          <p:cNvPr id="5" name="Table Placeholder 4">
            <a:extLst>
              <a:ext uri="{FF2B5EF4-FFF2-40B4-BE49-F238E27FC236}">
                <a16:creationId xmlns:a16="http://schemas.microsoft.com/office/drawing/2014/main" id="{BB329A12-53B5-4739-AC43-5D1281854F24}"/>
              </a:ext>
            </a:extLst>
          </p:cNvPr>
          <p:cNvGraphicFramePr>
            <a:graphicFrameLocks noGrp="1"/>
          </p:cNvGraphicFramePr>
          <p:nvPr>
            <p:ph type="tbl" sz="quarter" idx="13"/>
            <p:extLst>
              <p:ext uri="{D42A27DB-BD31-4B8C-83A1-F6EECF244321}">
                <p14:modId xmlns:p14="http://schemas.microsoft.com/office/powerpoint/2010/main" val="323219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7955777"/>
                    </a:ext>
                  </a:extLst>
                </a:gridCol>
                <a:gridCol w="822960">
                  <a:extLst>
                    <a:ext uri="{9D8B030D-6E8A-4147-A177-3AD203B41FA5}">
                      <a16:colId xmlns:a16="http://schemas.microsoft.com/office/drawing/2014/main" val="1698033783"/>
                    </a:ext>
                  </a:extLst>
                </a:gridCol>
                <a:gridCol w="822960">
                  <a:extLst>
                    <a:ext uri="{9D8B030D-6E8A-4147-A177-3AD203B41FA5}">
                      <a16:colId xmlns:a16="http://schemas.microsoft.com/office/drawing/2014/main" val="1845215230"/>
                    </a:ext>
                  </a:extLst>
                </a:gridCol>
                <a:gridCol w="822960">
                  <a:extLst>
                    <a:ext uri="{9D8B030D-6E8A-4147-A177-3AD203B41FA5}">
                      <a16:colId xmlns:a16="http://schemas.microsoft.com/office/drawing/2014/main" val="2058916060"/>
                    </a:ext>
                  </a:extLst>
                </a:gridCol>
                <a:gridCol w="822960">
                  <a:extLst>
                    <a:ext uri="{9D8B030D-6E8A-4147-A177-3AD203B41FA5}">
                      <a16:colId xmlns:a16="http://schemas.microsoft.com/office/drawing/2014/main" val="3191480204"/>
                    </a:ext>
                  </a:extLst>
                </a:gridCol>
                <a:gridCol w="822960">
                  <a:extLst>
                    <a:ext uri="{9D8B030D-6E8A-4147-A177-3AD203B41FA5}">
                      <a16:colId xmlns:a16="http://schemas.microsoft.com/office/drawing/2014/main" val="4205476428"/>
                    </a:ext>
                  </a:extLst>
                </a:gridCol>
                <a:gridCol w="822960">
                  <a:extLst>
                    <a:ext uri="{9D8B030D-6E8A-4147-A177-3AD203B41FA5}">
                      <a16:colId xmlns:a16="http://schemas.microsoft.com/office/drawing/2014/main" val="1112626875"/>
                    </a:ext>
                  </a:extLst>
                </a:gridCol>
                <a:gridCol w="822960">
                  <a:extLst>
                    <a:ext uri="{9D8B030D-6E8A-4147-A177-3AD203B41FA5}">
                      <a16:colId xmlns:a16="http://schemas.microsoft.com/office/drawing/2014/main" val="1589439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44737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15:20:00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jetzt einen unserer 90-Jahre Schmidt Automobile Jubiläumsmodelle. 😍 Im Juni  können wir folgende Modelle zu exklusiven Aktionspreisen anbieten.❗
👉 Ford Focus ab € 14.500,-
👉 Ford C-MAX ab € 15.500,-
👉 Ford Tourneo Custom ab € 29.999,-
Nähere Informationen zu ALLEN lagernden Aktionsmodellen inkl. Details zu den Ausstattungsvarianten findest Du hier: https://bit.ly/2kQ6bYt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8399313"/>
                  </a:ext>
                </a:extLst>
              </a:tr>
            </a:tbl>
          </a:graphicData>
        </a:graphic>
      </p:graphicFrame>
      <p:sp>
        <p:nvSpPr>
          <p:cNvPr id="4" name="Text Placeholder 3">
            <a:extLst>
              <a:ext uri="{FF2B5EF4-FFF2-40B4-BE49-F238E27FC236}">
                <a16:creationId xmlns:a16="http://schemas.microsoft.com/office/drawing/2014/main" id="{807E2510-BBAA-43AA-939A-E936528381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83823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51E6-5673-4725-9B43-3F4043D6E4E0}"/>
              </a:ext>
            </a:extLst>
          </p:cNvPr>
          <p:cNvSpPr>
            <a:spLocks noGrp="1"/>
          </p:cNvSpPr>
          <p:nvPr>
            <p:ph type="title"/>
          </p:nvPr>
        </p:nvSpPr>
        <p:spPr/>
        <p:txBody>
          <a:bodyPr/>
          <a:lstStyle/>
          <a:p>
            <a:r>
              <a:rPr lang="de-DE"/>
              <a:t>Eigene Beiträge (Postings) + Reactions | Schmidt Automobile - 5 of 5</a:t>
            </a:r>
            <a:endParaRPr lang="en-US"/>
          </a:p>
        </p:txBody>
      </p:sp>
      <p:graphicFrame>
        <p:nvGraphicFramePr>
          <p:cNvPr id="5" name="Table Placeholder 4">
            <a:extLst>
              <a:ext uri="{FF2B5EF4-FFF2-40B4-BE49-F238E27FC236}">
                <a16:creationId xmlns:a16="http://schemas.microsoft.com/office/drawing/2014/main" id="{92F3DADE-E235-412C-898B-3B17DC25CF97}"/>
              </a:ext>
            </a:extLst>
          </p:cNvPr>
          <p:cNvGraphicFramePr>
            <a:graphicFrameLocks noGrp="1"/>
          </p:cNvGraphicFramePr>
          <p:nvPr>
            <p:ph type="tbl" sz="quarter" idx="13"/>
            <p:extLst>
              <p:ext uri="{D42A27DB-BD31-4B8C-83A1-F6EECF244321}">
                <p14:modId xmlns:p14="http://schemas.microsoft.com/office/powerpoint/2010/main" val="3833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0345887"/>
                    </a:ext>
                  </a:extLst>
                </a:gridCol>
                <a:gridCol w="822960">
                  <a:extLst>
                    <a:ext uri="{9D8B030D-6E8A-4147-A177-3AD203B41FA5}">
                      <a16:colId xmlns:a16="http://schemas.microsoft.com/office/drawing/2014/main" val="3036243337"/>
                    </a:ext>
                  </a:extLst>
                </a:gridCol>
                <a:gridCol w="822960">
                  <a:extLst>
                    <a:ext uri="{9D8B030D-6E8A-4147-A177-3AD203B41FA5}">
                      <a16:colId xmlns:a16="http://schemas.microsoft.com/office/drawing/2014/main" val="757048075"/>
                    </a:ext>
                  </a:extLst>
                </a:gridCol>
                <a:gridCol w="822960">
                  <a:extLst>
                    <a:ext uri="{9D8B030D-6E8A-4147-A177-3AD203B41FA5}">
                      <a16:colId xmlns:a16="http://schemas.microsoft.com/office/drawing/2014/main" val="3737324011"/>
                    </a:ext>
                  </a:extLst>
                </a:gridCol>
                <a:gridCol w="822960">
                  <a:extLst>
                    <a:ext uri="{9D8B030D-6E8A-4147-A177-3AD203B41FA5}">
                      <a16:colId xmlns:a16="http://schemas.microsoft.com/office/drawing/2014/main" val="89115351"/>
                    </a:ext>
                  </a:extLst>
                </a:gridCol>
                <a:gridCol w="822960">
                  <a:extLst>
                    <a:ext uri="{9D8B030D-6E8A-4147-A177-3AD203B41FA5}">
                      <a16:colId xmlns:a16="http://schemas.microsoft.com/office/drawing/2014/main" val="1091113202"/>
                    </a:ext>
                  </a:extLst>
                </a:gridCol>
                <a:gridCol w="822960">
                  <a:extLst>
                    <a:ext uri="{9D8B030D-6E8A-4147-A177-3AD203B41FA5}">
                      <a16:colId xmlns:a16="http://schemas.microsoft.com/office/drawing/2014/main" val="949101873"/>
                    </a:ext>
                  </a:extLst>
                </a:gridCol>
                <a:gridCol w="822960">
                  <a:extLst>
                    <a:ext uri="{9D8B030D-6E8A-4147-A177-3AD203B41FA5}">
                      <a16:colId xmlns:a16="http://schemas.microsoft.com/office/drawing/2014/main" val="76035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5513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12:05:00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exklusiv im Juni ☀️ eines unserer 90 Jahre Schmidt Automobile Jubiläumsmodelle zum Aktionspreis bereits ab € 14.500,- 😍
▪️ Ford Focus ab € 14.500,- bei Leasing
▪️ Ford C-MAX ab € 17.500,- bei Leasing
▪️ Ford Tourneo Custom ab € 29.999,-
Na, Interesse? 😎
Kontaktiere einfach unser Verkaufsteam am Standort in Deiner Nähe:
👉 Salzburg: +43 662 63930
👉 Hof: +43 6229 2419
👉 Tamsweg: +43 6474 2245
👉  Kitzbühel: +43 5356 62800
👉  Mattighofen: +43 7742 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080742"/>
                  </a:ext>
                </a:extLst>
              </a:tr>
            </a:tbl>
          </a:graphicData>
        </a:graphic>
      </p:graphicFrame>
      <p:sp>
        <p:nvSpPr>
          <p:cNvPr id="4" name="Text Placeholder 3">
            <a:extLst>
              <a:ext uri="{FF2B5EF4-FFF2-40B4-BE49-F238E27FC236}">
                <a16:creationId xmlns:a16="http://schemas.microsoft.com/office/drawing/2014/main" id="{EEC6AB14-8597-49BD-B06F-B51F1B2833C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10492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DE037-56CE-48BD-943B-501DDA36C894}"/>
              </a:ext>
            </a:extLst>
          </p:cNvPr>
          <p:cNvSpPr>
            <a:spLocks noGrp="1"/>
          </p:cNvSpPr>
          <p:nvPr>
            <p:ph type="title"/>
          </p:nvPr>
        </p:nvSpPr>
        <p:spPr/>
        <p:txBody>
          <a:bodyPr/>
          <a:lstStyle/>
          <a:p>
            <a:r>
              <a:rPr lang="en-US"/>
              <a:t>Postings/Wochentag | Schmidt Automobile</a:t>
            </a:r>
          </a:p>
        </p:txBody>
      </p:sp>
      <p:graphicFrame>
        <p:nvGraphicFramePr>
          <p:cNvPr id="6" name="Chart Placeholder 5">
            <a:extLst>
              <a:ext uri="{FF2B5EF4-FFF2-40B4-BE49-F238E27FC236}">
                <a16:creationId xmlns:a16="http://schemas.microsoft.com/office/drawing/2014/main" id="{F9445810-0C49-4420-B71E-588713F97393}"/>
              </a:ext>
            </a:extLst>
          </p:cNvPr>
          <p:cNvGraphicFramePr>
            <a:graphicFrameLocks noGrp="1"/>
          </p:cNvGraphicFramePr>
          <p:nvPr>
            <p:ph type="chart" sz="quarter" idx="13"/>
            <p:extLst>
              <p:ext uri="{D42A27DB-BD31-4B8C-83A1-F6EECF244321}">
                <p14:modId xmlns:p14="http://schemas.microsoft.com/office/powerpoint/2010/main" val="605451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C6F50-E54D-4A6C-BC40-1C21C55EB27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24CC766-19D5-44B2-913A-9DCE2ABEE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105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EA31-7319-4CB1-96BB-EA6786409687}"/>
              </a:ext>
            </a:extLst>
          </p:cNvPr>
          <p:cNvSpPr>
            <a:spLocks noGrp="1"/>
          </p:cNvSpPr>
          <p:nvPr>
            <p:ph type="title"/>
          </p:nvPr>
        </p:nvSpPr>
        <p:spPr/>
        <p:txBody>
          <a:bodyPr/>
          <a:lstStyle/>
          <a:p>
            <a:r>
              <a:rPr lang="en-US"/>
              <a:t>Interaktionsrate | Schmidt Automobile</a:t>
            </a:r>
          </a:p>
        </p:txBody>
      </p:sp>
      <p:graphicFrame>
        <p:nvGraphicFramePr>
          <p:cNvPr id="6" name="Chart Placeholder 5">
            <a:extLst>
              <a:ext uri="{FF2B5EF4-FFF2-40B4-BE49-F238E27FC236}">
                <a16:creationId xmlns:a16="http://schemas.microsoft.com/office/drawing/2014/main" id="{3C1A7707-4E11-4F6D-9B2D-8369B255AF71}"/>
              </a:ext>
            </a:extLst>
          </p:cNvPr>
          <p:cNvGraphicFramePr>
            <a:graphicFrameLocks noGrp="1"/>
          </p:cNvGraphicFramePr>
          <p:nvPr>
            <p:ph type="chart" sz="quarter" idx="13"/>
            <p:extLst>
              <p:ext uri="{D42A27DB-BD31-4B8C-83A1-F6EECF244321}">
                <p14:modId xmlns:p14="http://schemas.microsoft.com/office/powerpoint/2010/main" val="2117622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A4D62-002E-4CFD-B1AF-6C735F40DB6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C9F2CD9-A6DE-45E9-A69D-EF5D070B3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336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21C47-A265-44D6-BB5B-01FC8CC4F2FB}"/>
              </a:ext>
            </a:extLst>
          </p:cNvPr>
          <p:cNvSpPr>
            <a:spLocks noGrp="1"/>
          </p:cNvSpPr>
          <p:nvPr>
            <p:ph type="title"/>
          </p:nvPr>
        </p:nvSpPr>
        <p:spPr/>
        <p:txBody>
          <a:bodyPr/>
          <a:lstStyle/>
          <a:p>
            <a:r>
              <a:rPr lang="en-US"/>
              <a:t>Postingtypen (Verteilung) | Schmidt Automobile</a:t>
            </a:r>
          </a:p>
        </p:txBody>
      </p:sp>
      <p:graphicFrame>
        <p:nvGraphicFramePr>
          <p:cNvPr id="6" name="Chart Placeholder 5">
            <a:extLst>
              <a:ext uri="{FF2B5EF4-FFF2-40B4-BE49-F238E27FC236}">
                <a16:creationId xmlns:a16="http://schemas.microsoft.com/office/drawing/2014/main" id="{C9BB6C15-CFEC-4CA8-BD06-C4295C3660BF}"/>
              </a:ext>
            </a:extLst>
          </p:cNvPr>
          <p:cNvGraphicFramePr>
            <a:graphicFrameLocks noGrp="1"/>
          </p:cNvGraphicFramePr>
          <p:nvPr>
            <p:ph type="chart" sz="quarter" idx="13"/>
            <p:extLst>
              <p:ext uri="{D42A27DB-BD31-4B8C-83A1-F6EECF244321}">
                <p14:modId xmlns:p14="http://schemas.microsoft.com/office/powerpoint/2010/main" val="735123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039F0-95A8-4CB9-B5D0-29BBE07358E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425F4AC-65B4-4BDF-84EA-61F62DB23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3541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8DEB1-068D-4FF9-B07D-177444351BA3}"/>
              </a:ext>
            </a:extLst>
          </p:cNvPr>
          <p:cNvSpPr>
            <a:spLocks noGrp="1"/>
          </p:cNvSpPr>
          <p:nvPr>
            <p:ph type="title"/>
          </p:nvPr>
        </p:nvSpPr>
        <p:spPr/>
        <p:txBody>
          <a:bodyPr/>
          <a:lstStyle/>
          <a:p>
            <a:r>
              <a:rPr lang="en-US"/>
              <a:t>Interaktionsrate/Postingtyp | Schmidt Automobile</a:t>
            </a:r>
          </a:p>
        </p:txBody>
      </p:sp>
      <p:graphicFrame>
        <p:nvGraphicFramePr>
          <p:cNvPr id="6" name="Chart Placeholder 5">
            <a:extLst>
              <a:ext uri="{FF2B5EF4-FFF2-40B4-BE49-F238E27FC236}">
                <a16:creationId xmlns:a16="http://schemas.microsoft.com/office/drawing/2014/main" id="{8F3F4BC5-9127-4A20-B36C-A42F0E997387}"/>
              </a:ext>
            </a:extLst>
          </p:cNvPr>
          <p:cNvGraphicFramePr>
            <a:graphicFrameLocks noGrp="1"/>
          </p:cNvGraphicFramePr>
          <p:nvPr>
            <p:ph type="chart" sz="quarter" idx="13"/>
            <p:extLst>
              <p:ext uri="{D42A27DB-BD31-4B8C-83A1-F6EECF244321}">
                <p14:modId xmlns:p14="http://schemas.microsoft.com/office/powerpoint/2010/main" val="2959011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E24262-E732-4ED3-AE7D-23BC01A82C4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C886B2F-B746-4FCA-ABCA-54F37F216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813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91A0E-526B-485C-9BF2-283B439D837F}"/>
              </a:ext>
            </a:extLst>
          </p:cNvPr>
          <p:cNvSpPr>
            <a:spLocks noGrp="1"/>
          </p:cNvSpPr>
          <p:nvPr>
            <p:ph type="title"/>
          </p:nvPr>
        </p:nvSpPr>
        <p:spPr/>
        <p:txBody>
          <a:bodyPr/>
          <a:lstStyle/>
          <a:p>
            <a:r>
              <a:rPr lang="en-US"/>
              <a:t>Antwortzeit | Schmidt Automobile</a:t>
            </a:r>
          </a:p>
        </p:txBody>
      </p:sp>
      <p:graphicFrame>
        <p:nvGraphicFramePr>
          <p:cNvPr id="6" name="Chart Placeholder 5">
            <a:extLst>
              <a:ext uri="{FF2B5EF4-FFF2-40B4-BE49-F238E27FC236}">
                <a16:creationId xmlns:a16="http://schemas.microsoft.com/office/drawing/2014/main" id="{B5AF49A2-7734-45BD-850A-23802B21A406}"/>
              </a:ext>
            </a:extLst>
          </p:cNvPr>
          <p:cNvGraphicFramePr>
            <a:graphicFrameLocks noGrp="1"/>
          </p:cNvGraphicFramePr>
          <p:nvPr>
            <p:ph type="chart" sz="quarter" idx="13"/>
            <p:extLst>
              <p:ext uri="{D42A27DB-BD31-4B8C-83A1-F6EECF244321}">
                <p14:modId xmlns:p14="http://schemas.microsoft.com/office/powerpoint/2010/main" val="55027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F5A336-F546-4FCD-9C33-D828B3B06B8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B591708-F8BC-4974-9D2C-8E7EA0148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567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83EC-7BF3-4AFA-8CD0-68EAD7AD825F}"/>
              </a:ext>
            </a:extLst>
          </p:cNvPr>
          <p:cNvSpPr>
            <a:spLocks noGrp="1"/>
          </p:cNvSpPr>
          <p:nvPr>
            <p:ph type="title"/>
          </p:nvPr>
        </p:nvSpPr>
        <p:spPr/>
        <p:txBody>
          <a:bodyPr/>
          <a:lstStyle/>
          <a:p>
            <a:r>
              <a:rPr lang="de-DE"/>
              <a:t>Facebook Check Ins | Schmidt Automobile</a:t>
            </a:r>
            <a:endParaRPr lang="en-US"/>
          </a:p>
        </p:txBody>
      </p:sp>
      <p:graphicFrame>
        <p:nvGraphicFramePr>
          <p:cNvPr id="6" name="Chart Placeholder 5">
            <a:extLst>
              <a:ext uri="{FF2B5EF4-FFF2-40B4-BE49-F238E27FC236}">
                <a16:creationId xmlns:a16="http://schemas.microsoft.com/office/drawing/2014/main" id="{81012387-62A0-4834-B773-ABCC842B93B8}"/>
              </a:ext>
            </a:extLst>
          </p:cNvPr>
          <p:cNvGraphicFramePr>
            <a:graphicFrameLocks noGrp="1"/>
          </p:cNvGraphicFramePr>
          <p:nvPr>
            <p:ph type="chart" sz="quarter" idx="13"/>
            <p:extLst>
              <p:ext uri="{D42A27DB-BD31-4B8C-83A1-F6EECF244321}">
                <p14:modId xmlns:p14="http://schemas.microsoft.com/office/powerpoint/2010/main" val="401253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6A4640-DC9F-483A-9810-5960FBF765A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47147C0-8AAA-43F6-8AD2-5578E9F1A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7813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F7AA-B1EC-4257-BF46-33A9CC0A10C1}"/>
              </a:ext>
            </a:extLst>
          </p:cNvPr>
          <p:cNvSpPr>
            <a:spLocks noGrp="1"/>
          </p:cNvSpPr>
          <p:nvPr>
            <p:ph type="title"/>
          </p:nvPr>
        </p:nvSpPr>
        <p:spPr/>
        <p:txBody>
          <a:bodyPr/>
          <a:lstStyle/>
          <a:p>
            <a:r>
              <a:rPr lang="en-US"/>
              <a:t>Fan Demographie | Schmidt Automobile</a:t>
            </a:r>
          </a:p>
        </p:txBody>
      </p:sp>
      <p:graphicFrame>
        <p:nvGraphicFramePr>
          <p:cNvPr id="6" name="Chart Placeholder 5">
            <a:extLst>
              <a:ext uri="{FF2B5EF4-FFF2-40B4-BE49-F238E27FC236}">
                <a16:creationId xmlns:a16="http://schemas.microsoft.com/office/drawing/2014/main" id="{5FFD6B64-611B-4A8B-B778-C03764A3CA2A}"/>
              </a:ext>
            </a:extLst>
          </p:cNvPr>
          <p:cNvGraphicFramePr>
            <a:graphicFrameLocks noGrp="1"/>
          </p:cNvGraphicFramePr>
          <p:nvPr>
            <p:ph type="chart" sz="quarter" idx="13"/>
            <p:extLst>
              <p:ext uri="{D42A27DB-BD31-4B8C-83A1-F6EECF244321}">
                <p14:modId xmlns:p14="http://schemas.microsoft.com/office/powerpoint/2010/main" val="324885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9A8024-6E56-4A4D-BE1B-CA40232B402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22A2935-9A80-45B5-AD68-6B1756D911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102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4472-5D01-47D0-873B-0E82152B3674}"/>
              </a:ext>
            </a:extLst>
          </p:cNvPr>
          <p:cNvSpPr>
            <a:spLocks noGrp="1"/>
          </p:cNvSpPr>
          <p:nvPr>
            <p:ph type="title"/>
          </p:nvPr>
        </p:nvSpPr>
        <p:spPr/>
        <p:txBody>
          <a:bodyPr/>
          <a:lstStyle/>
          <a:p>
            <a:r>
              <a:rPr lang="en-US"/>
              <a:t>Impressionen | Schmidt Automobile</a:t>
            </a:r>
          </a:p>
        </p:txBody>
      </p:sp>
      <p:graphicFrame>
        <p:nvGraphicFramePr>
          <p:cNvPr id="6" name="Chart Placeholder 5">
            <a:extLst>
              <a:ext uri="{FF2B5EF4-FFF2-40B4-BE49-F238E27FC236}">
                <a16:creationId xmlns:a16="http://schemas.microsoft.com/office/drawing/2014/main" id="{9CAC8B40-1DFF-4820-89A4-AFD6BC4F182A}"/>
              </a:ext>
            </a:extLst>
          </p:cNvPr>
          <p:cNvGraphicFramePr>
            <a:graphicFrameLocks noGrp="1"/>
          </p:cNvGraphicFramePr>
          <p:nvPr>
            <p:ph type="chart" sz="quarter" idx="13"/>
            <p:extLst>
              <p:ext uri="{D42A27DB-BD31-4B8C-83A1-F6EECF244321}">
                <p14:modId xmlns:p14="http://schemas.microsoft.com/office/powerpoint/2010/main" val="239700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6959C7-972C-432F-827D-355F380AFB7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CEC60FD-DA96-4A22-82E2-36903F1369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2430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F58B-EAF0-4330-9B97-298C16121945}"/>
              </a:ext>
            </a:extLst>
          </p:cNvPr>
          <p:cNvSpPr>
            <a:spLocks noGrp="1"/>
          </p:cNvSpPr>
          <p:nvPr>
            <p:ph type="title"/>
          </p:nvPr>
        </p:nvSpPr>
        <p:spPr/>
        <p:txBody>
          <a:bodyPr/>
          <a:lstStyle/>
          <a:p>
            <a:r>
              <a:rPr lang="en-US"/>
              <a:t>Reichweite | Schmidt Automobile</a:t>
            </a:r>
          </a:p>
        </p:txBody>
      </p:sp>
      <p:graphicFrame>
        <p:nvGraphicFramePr>
          <p:cNvPr id="6" name="Chart Placeholder 5">
            <a:extLst>
              <a:ext uri="{FF2B5EF4-FFF2-40B4-BE49-F238E27FC236}">
                <a16:creationId xmlns:a16="http://schemas.microsoft.com/office/drawing/2014/main" id="{D9F0BA41-6EF4-4CF7-A84E-952F69886B65}"/>
              </a:ext>
            </a:extLst>
          </p:cNvPr>
          <p:cNvGraphicFramePr>
            <a:graphicFrameLocks noGrp="1"/>
          </p:cNvGraphicFramePr>
          <p:nvPr>
            <p:ph type="chart" sz="quarter" idx="13"/>
            <p:extLst>
              <p:ext uri="{D42A27DB-BD31-4B8C-83A1-F6EECF244321}">
                <p14:modId xmlns:p14="http://schemas.microsoft.com/office/powerpoint/2010/main" val="303015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3757B-C28E-4C07-A982-E8D7FAE4A45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93B521C-F422-427D-B7B3-F9A781B3F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2788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B0FA3-1B92-4417-AE1D-4F4DFED41B18}"/>
              </a:ext>
            </a:extLst>
          </p:cNvPr>
          <p:cNvSpPr>
            <a:spLocks noGrp="1"/>
          </p:cNvSpPr>
          <p:nvPr>
            <p:ph type="title"/>
          </p:nvPr>
        </p:nvSpPr>
        <p:spPr/>
        <p:txBody>
          <a:bodyPr/>
          <a:lstStyle/>
          <a:p>
            <a:r>
              <a:rPr lang="en-US"/>
              <a:t>Engagierte User | Schmidt Automobile</a:t>
            </a:r>
          </a:p>
        </p:txBody>
      </p:sp>
      <p:graphicFrame>
        <p:nvGraphicFramePr>
          <p:cNvPr id="6" name="Chart Placeholder 5">
            <a:extLst>
              <a:ext uri="{FF2B5EF4-FFF2-40B4-BE49-F238E27FC236}">
                <a16:creationId xmlns:a16="http://schemas.microsoft.com/office/drawing/2014/main" id="{1BB598D4-48C8-4455-9C79-16F4C384AFBE}"/>
              </a:ext>
            </a:extLst>
          </p:cNvPr>
          <p:cNvGraphicFramePr>
            <a:graphicFrameLocks noGrp="1"/>
          </p:cNvGraphicFramePr>
          <p:nvPr>
            <p:ph type="chart" sz="quarter" idx="13"/>
            <p:extLst>
              <p:ext uri="{D42A27DB-BD31-4B8C-83A1-F6EECF244321}">
                <p14:modId xmlns:p14="http://schemas.microsoft.com/office/powerpoint/2010/main" val="1665450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CE04E-CC43-4663-B855-0A9DC109624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367A58A-42D6-42BD-A08F-D2FCC6DAC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527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9E5D-C38F-48D6-B327-9DA6278130D7}"/>
              </a:ext>
            </a:extLst>
          </p:cNvPr>
          <p:cNvSpPr>
            <a:spLocks noGrp="1"/>
          </p:cNvSpPr>
          <p:nvPr>
            <p:ph type="title"/>
          </p:nvPr>
        </p:nvSpPr>
        <p:spPr/>
        <p:txBody>
          <a:bodyPr/>
          <a:lstStyle/>
          <a:p>
            <a:r>
              <a:rPr lang="en-US"/>
              <a:t>Page Views | Schmidt Automobile</a:t>
            </a:r>
          </a:p>
        </p:txBody>
      </p:sp>
      <p:graphicFrame>
        <p:nvGraphicFramePr>
          <p:cNvPr id="6" name="Chart Placeholder 5">
            <a:extLst>
              <a:ext uri="{FF2B5EF4-FFF2-40B4-BE49-F238E27FC236}">
                <a16:creationId xmlns:a16="http://schemas.microsoft.com/office/drawing/2014/main" id="{2787D44B-A5E5-43B4-A054-788028741527}"/>
              </a:ext>
            </a:extLst>
          </p:cNvPr>
          <p:cNvGraphicFramePr>
            <a:graphicFrameLocks noGrp="1"/>
          </p:cNvGraphicFramePr>
          <p:nvPr>
            <p:ph type="chart" sz="quarter" idx="13"/>
            <p:extLst>
              <p:ext uri="{D42A27DB-BD31-4B8C-83A1-F6EECF244321}">
                <p14:modId xmlns:p14="http://schemas.microsoft.com/office/powerpoint/2010/main" val="3905193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367979-78DB-4FD0-9F79-D854DA79CA0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05F5E29-104C-45FB-83C6-EA1992051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392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06763-199D-491F-B8B2-8368F70329D8}"/>
              </a:ext>
            </a:extLst>
          </p:cNvPr>
          <p:cNvSpPr>
            <a:spLocks noGrp="1"/>
          </p:cNvSpPr>
          <p:nvPr>
            <p:ph type="title"/>
          </p:nvPr>
        </p:nvSpPr>
        <p:spPr/>
        <p:txBody>
          <a:bodyPr/>
          <a:lstStyle/>
          <a:p>
            <a:r>
              <a:rPr lang="de-DE"/>
              <a:t>Direktnachrichten von Usern | Schmidt Automobile</a:t>
            </a:r>
            <a:endParaRPr lang="en-US"/>
          </a:p>
        </p:txBody>
      </p:sp>
      <p:graphicFrame>
        <p:nvGraphicFramePr>
          <p:cNvPr id="5" name="Table Placeholder 4">
            <a:extLst>
              <a:ext uri="{FF2B5EF4-FFF2-40B4-BE49-F238E27FC236}">
                <a16:creationId xmlns:a16="http://schemas.microsoft.com/office/drawing/2014/main" id="{E4A00A3B-05A0-4266-BA50-BD38B0FEEA58}"/>
              </a:ext>
            </a:extLst>
          </p:cNvPr>
          <p:cNvGraphicFramePr>
            <a:graphicFrameLocks noGrp="1"/>
          </p:cNvGraphicFramePr>
          <p:nvPr>
            <p:ph type="tbl" sz="quarter" idx="13"/>
            <p:extLst>
              <p:ext uri="{D42A27DB-BD31-4B8C-83A1-F6EECF244321}">
                <p14:modId xmlns:p14="http://schemas.microsoft.com/office/powerpoint/2010/main" val="2643752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0718486"/>
                    </a:ext>
                  </a:extLst>
                </a:gridCol>
                <a:gridCol w="2057400">
                  <a:extLst>
                    <a:ext uri="{9D8B030D-6E8A-4147-A177-3AD203B41FA5}">
                      <a16:colId xmlns:a16="http://schemas.microsoft.com/office/drawing/2014/main" val="1877315456"/>
                    </a:ext>
                  </a:extLst>
                </a:gridCol>
                <a:gridCol w="822960">
                  <a:extLst>
                    <a:ext uri="{9D8B030D-6E8A-4147-A177-3AD203B41FA5}">
                      <a16:colId xmlns:a16="http://schemas.microsoft.com/office/drawing/2014/main" val="554060523"/>
                    </a:ext>
                  </a:extLst>
                </a:gridCol>
                <a:gridCol w="1234440">
                  <a:extLst>
                    <a:ext uri="{9D8B030D-6E8A-4147-A177-3AD203B41FA5}">
                      <a16:colId xmlns:a16="http://schemas.microsoft.com/office/drawing/2014/main" val="295188473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661055194"/>
                  </a:ext>
                </a:extLst>
              </a:tr>
              <a:tr h="370840">
                <a:tc>
                  <a:txBody>
                    <a:bodyPr/>
                    <a:lstStyle/>
                    <a:p>
                      <a:r>
                        <a:rPr lang="en-US" sz="1000" b="1"/>
                        <a:t> Schmidt Automobile </a:t>
                      </a:r>
                      <a:r>
                        <a:rPr lang="en-US" sz="1000"/>
                        <a:t> got a message by </a:t>
                      </a:r>
                      <a:r>
                        <a:rPr lang="en-US" sz="1000" b="1"/>
                        <a:t> Mozart Gastein - 2018-06-10 20:43:52 .</a:t>
                      </a:r>
                      <a:r>
                        <a:rPr lang="en-US" sz="1000"/>
                        <a:t>
 {message}</a:t>
                      </a:r>
                    </a:p>
                  </a:txBody>
                  <a:tcPr/>
                </a:tc>
                <a:tc>
                  <a:txBody>
                    <a:bodyPr/>
                    <a:lstStyle/>
                    <a:p>
                      <a:r>
                        <a:rPr lang="de-DE" sz="1000"/>
                        <a:t>Hi Mozart, danke für deine Nachricht. Wir sind gerade nicht erreichbar, antworten aber so schnell wie möglich!</a:t>
                      </a:r>
                      <a:endParaRPr lang="en-US" sz="1000"/>
                    </a:p>
                  </a:txBody>
                  <a:tcPr/>
                </a:tc>
                <a:tc>
                  <a:txBody>
                    <a:bodyPr/>
                    <a:lstStyle/>
                    <a:p>
                      <a:r>
                        <a:rPr lang="en-US" sz="1000"/>
                        <a:t>4</a:t>
                      </a:r>
                    </a:p>
                  </a:txBody>
                  <a:tcPr/>
                </a:tc>
                <a:tc>
                  <a:txBody>
                    <a:bodyPr/>
                    <a:lstStyle/>
                    <a:p>
                      <a:r>
                        <a:rPr lang="en-US" sz="1000"/>
                        <a:t>06/10/2018 20:43:53</a:t>
                      </a:r>
                    </a:p>
                  </a:txBody>
                  <a:tcPr/>
                </a:tc>
                <a:extLst>
                  <a:ext uri="{0D108BD9-81ED-4DB2-BD59-A6C34878D82A}">
                    <a16:rowId xmlns:a16="http://schemas.microsoft.com/office/drawing/2014/main" val="2949716365"/>
                  </a:ext>
                </a:extLst>
              </a:tr>
              <a:tr h="370840">
                <a:tc>
                  <a:txBody>
                    <a:bodyPr/>
                    <a:lstStyle/>
                    <a:p>
                      <a:r>
                        <a:rPr lang="en-US" sz="1000" b="1"/>
                        <a:t> Schmidt Automobile </a:t>
                      </a:r>
                      <a:r>
                        <a:rPr lang="en-US" sz="1000"/>
                        <a:t> got a message by </a:t>
                      </a:r>
                      <a:r>
                        <a:rPr lang="en-US" sz="1000" b="1"/>
                        <a:t> Marton Eres - 2018-06-08 01:56:59 .</a:t>
                      </a:r>
                      <a:r>
                        <a:rPr lang="en-US" sz="1000"/>
                        <a:t>
 {message}</a:t>
                      </a:r>
                    </a:p>
                  </a:txBody>
                  <a:tcPr/>
                </a:tc>
                <a:tc>
                  <a:txBody>
                    <a:bodyPr/>
                    <a:lstStyle/>
                    <a:p>
                      <a:r>
                        <a:rPr lang="de-DE" sz="1000"/>
                        <a:t>Hi Marton, danke für deine Nachricht. Wir sind gerade nicht erreichbar, antworten aber so schnell wie möglich!</a:t>
                      </a:r>
                      <a:endParaRPr lang="en-US" sz="1000"/>
                    </a:p>
                  </a:txBody>
                  <a:tcPr/>
                </a:tc>
                <a:tc>
                  <a:txBody>
                    <a:bodyPr/>
                    <a:lstStyle/>
                    <a:p>
                      <a:r>
                        <a:rPr lang="en-US" sz="1000"/>
                        <a:t>3</a:t>
                      </a:r>
                    </a:p>
                  </a:txBody>
                  <a:tcPr/>
                </a:tc>
                <a:tc>
                  <a:txBody>
                    <a:bodyPr/>
                    <a:lstStyle/>
                    <a:p>
                      <a:r>
                        <a:rPr lang="en-US" sz="1000"/>
                        <a:t>06/08/2018 01:56:59</a:t>
                      </a:r>
                    </a:p>
                  </a:txBody>
                  <a:tcPr/>
                </a:tc>
                <a:extLst>
                  <a:ext uri="{0D108BD9-81ED-4DB2-BD59-A6C34878D82A}">
                    <a16:rowId xmlns:a16="http://schemas.microsoft.com/office/drawing/2014/main" val="1117693417"/>
                  </a:ext>
                </a:extLst>
              </a:tr>
            </a:tbl>
          </a:graphicData>
        </a:graphic>
      </p:graphicFrame>
      <p:sp>
        <p:nvSpPr>
          <p:cNvPr id="4" name="Text Placeholder 3">
            <a:extLst>
              <a:ext uri="{FF2B5EF4-FFF2-40B4-BE49-F238E27FC236}">
                <a16:creationId xmlns:a16="http://schemas.microsoft.com/office/drawing/2014/main" id="{D572EEF4-25A4-4C06-8367-86A7A79075F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324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4C836-D3BF-4540-A7F7-ECCF5442F081}"/>
              </a:ext>
            </a:extLst>
          </p:cNvPr>
          <p:cNvSpPr>
            <a:spLocks noGrp="1"/>
          </p:cNvSpPr>
          <p:nvPr>
            <p:ph type="title"/>
          </p:nvPr>
        </p:nvSpPr>
        <p:spPr/>
        <p:txBody>
          <a:bodyPr/>
          <a:lstStyle/>
          <a:p>
            <a:r>
              <a:rPr lang="en-US"/>
              <a:t>Page Fans Online | Schmidt Automobile</a:t>
            </a:r>
          </a:p>
        </p:txBody>
      </p:sp>
      <p:graphicFrame>
        <p:nvGraphicFramePr>
          <p:cNvPr id="6" name="Chart Placeholder 5">
            <a:extLst>
              <a:ext uri="{FF2B5EF4-FFF2-40B4-BE49-F238E27FC236}">
                <a16:creationId xmlns:a16="http://schemas.microsoft.com/office/drawing/2014/main" id="{3E9D1373-4AD3-428A-B8AC-559E4BFFC557}"/>
              </a:ext>
            </a:extLst>
          </p:cNvPr>
          <p:cNvGraphicFramePr>
            <a:graphicFrameLocks noGrp="1"/>
          </p:cNvGraphicFramePr>
          <p:nvPr>
            <p:ph type="chart" sz="quarter" idx="13"/>
            <p:extLst>
              <p:ext uri="{D42A27DB-BD31-4B8C-83A1-F6EECF244321}">
                <p14:modId xmlns:p14="http://schemas.microsoft.com/office/powerpoint/2010/main" val="1074037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3FEA1-69F8-422E-BF59-3CF9BE7E9F4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601D891-9FC2-4776-9C37-1F4BD0090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23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9D1B-6907-47C5-A59F-AF66131BE171}"/>
              </a:ext>
            </a:extLst>
          </p:cNvPr>
          <p:cNvSpPr>
            <a:spLocks noGrp="1"/>
          </p:cNvSpPr>
          <p:nvPr>
            <p:ph type="title"/>
          </p:nvPr>
        </p:nvSpPr>
        <p:spPr/>
        <p:txBody>
          <a:bodyPr/>
          <a:lstStyle/>
          <a:p>
            <a:r>
              <a:rPr lang="en-US"/>
              <a:t>FB Insights - Daily Impressions | Schmidt Automobile - 1 of 3</a:t>
            </a:r>
          </a:p>
        </p:txBody>
      </p:sp>
      <p:graphicFrame>
        <p:nvGraphicFramePr>
          <p:cNvPr id="5" name="Table Placeholder 4">
            <a:extLst>
              <a:ext uri="{FF2B5EF4-FFF2-40B4-BE49-F238E27FC236}">
                <a16:creationId xmlns:a16="http://schemas.microsoft.com/office/drawing/2014/main" id="{3DF3A129-3B8A-48C0-BF3F-ED9CF70F847D}"/>
              </a:ext>
            </a:extLst>
          </p:cNvPr>
          <p:cNvGraphicFramePr>
            <a:graphicFrameLocks noGrp="1"/>
          </p:cNvGraphicFramePr>
          <p:nvPr>
            <p:ph type="tbl" sz="quarter" idx="13"/>
            <p:extLst>
              <p:ext uri="{D42A27DB-BD31-4B8C-83A1-F6EECF244321}">
                <p14:modId xmlns:p14="http://schemas.microsoft.com/office/powerpoint/2010/main" val="2575400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9861611"/>
                    </a:ext>
                  </a:extLst>
                </a:gridCol>
                <a:gridCol w="2468880">
                  <a:extLst>
                    <a:ext uri="{9D8B030D-6E8A-4147-A177-3AD203B41FA5}">
                      <a16:colId xmlns:a16="http://schemas.microsoft.com/office/drawing/2014/main" val="1459793891"/>
                    </a:ext>
                  </a:extLst>
                </a:gridCol>
                <a:gridCol w="2468880">
                  <a:extLst>
                    <a:ext uri="{9D8B030D-6E8A-4147-A177-3AD203B41FA5}">
                      <a16:colId xmlns:a16="http://schemas.microsoft.com/office/drawing/2014/main" val="2089599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7887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extLst>
                  <a:ext uri="{0D108BD9-81ED-4DB2-BD59-A6C34878D82A}">
                    <a16:rowId xmlns:a16="http://schemas.microsoft.com/office/drawing/2014/main" val="224401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extLst>
                  <a:ext uri="{0D108BD9-81ED-4DB2-BD59-A6C34878D82A}">
                    <a16:rowId xmlns:a16="http://schemas.microsoft.com/office/drawing/2014/main" val="97666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extLst>
                  <a:ext uri="{0D108BD9-81ED-4DB2-BD59-A6C34878D82A}">
                    <a16:rowId xmlns:a16="http://schemas.microsoft.com/office/drawing/2014/main" val="262106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extLst>
                  <a:ext uri="{0D108BD9-81ED-4DB2-BD59-A6C34878D82A}">
                    <a16:rowId xmlns:a16="http://schemas.microsoft.com/office/drawing/2014/main" val="55889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10111</a:t>
                      </a:r>
                    </a:p>
                  </a:txBody>
                  <a:tcPr/>
                </a:tc>
                <a:extLst>
                  <a:ext uri="{0D108BD9-81ED-4DB2-BD59-A6C34878D82A}">
                    <a16:rowId xmlns:a16="http://schemas.microsoft.com/office/drawing/2014/main" val="290825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12493</a:t>
                      </a:r>
                    </a:p>
                  </a:txBody>
                  <a:tcPr/>
                </a:tc>
                <a:extLst>
                  <a:ext uri="{0D108BD9-81ED-4DB2-BD59-A6C34878D82A}">
                    <a16:rowId xmlns:a16="http://schemas.microsoft.com/office/drawing/2014/main" val="283518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13379</a:t>
                      </a:r>
                    </a:p>
                  </a:txBody>
                  <a:tcPr/>
                </a:tc>
                <a:extLst>
                  <a:ext uri="{0D108BD9-81ED-4DB2-BD59-A6C34878D82A}">
                    <a16:rowId xmlns:a16="http://schemas.microsoft.com/office/drawing/2014/main" val="28737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a:t>
                      </a:r>
                    </a:p>
                  </a:txBody>
                  <a:tcPr/>
                </a:tc>
                <a:extLst>
                  <a:ext uri="{0D108BD9-81ED-4DB2-BD59-A6C34878D82A}">
                    <a16:rowId xmlns:a16="http://schemas.microsoft.com/office/drawing/2014/main" val="336684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a:t>
                      </a:r>
                    </a:p>
                  </a:txBody>
                  <a:tcPr/>
                </a:tc>
                <a:extLst>
                  <a:ext uri="{0D108BD9-81ED-4DB2-BD59-A6C34878D82A}">
                    <a16:rowId xmlns:a16="http://schemas.microsoft.com/office/drawing/2014/main" val="311389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a:t>
                      </a:r>
                    </a:p>
                  </a:txBody>
                  <a:tcPr/>
                </a:tc>
                <a:extLst>
                  <a:ext uri="{0D108BD9-81ED-4DB2-BD59-A6C34878D82A}">
                    <a16:rowId xmlns:a16="http://schemas.microsoft.com/office/drawing/2014/main" val="3789309702"/>
                  </a:ext>
                </a:extLst>
              </a:tr>
            </a:tbl>
          </a:graphicData>
        </a:graphic>
      </p:graphicFrame>
      <p:sp>
        <p:nvSpPr>
          <p:cNvPr id="4" name="Text Placeholder 3">
            <a:extLst>
              <a:ext uri="{FF2B5EF4-FFF2-40B4-BE49-F238E27FC236}">
                <a16:creationId xmlns:a16="http://schemas.microsoft.com/office/drawing/2014/main" id="{3EC0E312-119F-4F04-806F-6E7A42EDB3A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73127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8737-EDA6-4E32-B1C4-E2860E86CEAB}"/>
              </a:ext>
            </a:extLst>
          </p:cNvPr>
          <p:cNvSpPr>
            <a:spLocks noGrp="1"/>
          </p:cNvSpPr>
          <p:nvPr>
            <p:ph type="title"/>
          </p:nvPr>
        </p:nvSpPr>
        <p:spPr/>
        <p:txBody>
          <a:bodyPr/>
          <a:lstStyle/>
          <a:p>
            <a:r>
              <a:rPr lang="en-US"/>
              <a:t>FB Insights - Daily Impressions | Schmidt Automobile - 2 of 3</a:t>
            </a:r>
          </a:p>
        </p:txBody>
      </p:sp>
      <p:graphicFrame>
        <p:nvGraphicFramePr>
          <p:cNvPr id="5" name="Table Placeholder 4">
            <a:extLst>
              <a:ext uri="{FF2B5EF4-FFF2-40B4-BE49-F238E27FC236}">
                <a16:creationId xmlns:a16="http://schemas.microsoft.com/office/drawing/2014/main" id="{1807B28B-2D0A-4381-8463-DD1BFB5E46D9}"/>
              </a:ext>
            </a:extLst>
          </p:cNvPr>
          <p:cNvGraphicFramePr>
            <a:graphicFrameLocks noGrp="1"/>
          </p:cNvGraphicFramePr>
          <p:nvPr>
            <p:ph type="tbl" sz="quarter" idx="13"/>
            <p:extLst>
              <p:ext uri="{D42A27DB-BD31-4B8C-83A1-F6EECF244321}">
                <p14:modId xmlns:p14="http://schemas.microsoft.com/office/powerpoint/2010/main" val="389456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2934697"/>
                    </a:ext>
                  </a:extLst>
                </a:gridCol>
                <a:gridCol w="2468880">
                  <a:extLst>
                    <a:ext uri="{9D8B030D-6E8A-4147-A177-3AD203B41FA5}">
                      <a16:colId xmlns:a16="http://schemas.microsoft.com/office/drawing/2014/main" val="2262128062"/>
                    </a:ext>
                  </a:extLst>
                </a:gridCol>
                <a:gridCol w="2468880">
                  <a:extLst>
                    <a:ext uri="{9D8B030D-6E8A-4147-A177-3AD203B41FA5}">
                      <a16:colId xmlns:a16="http://schemas.microsoft.com/office/drawing/2014/main" val="418724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4719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extLst>
                  <a:ext uri="{0D108BD9-81ED-4DB2-BD59-A6C34878D82A}">
                    <a16:rowId xmlns:a16="http://schemas.microsoft.com/office/drawing/2014/main" val="84588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10950</a:t>
                      </a:r>
                    </a:p>
                  </a:txBody>
                  <a:tcPr/>
                </a:tc>
                <a:extLst>
                  <a:ext uri="{0D108BD9-81ED-4DB2-BD59-A6C34878D82A}">
                    <a16:rowId xmlns:a16="http://schemas.microsoft.com/office/drawing/2014/main" val="2054133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a:t>
                      </a:r>
                    </a:p>
                  </a:txBody>
                  <a:tcPr/>
                </a:tc>
                <a:extLst>
                  <a:ext uri="{0D108BD9-81ED-4DB2-BD59-A6C34878D82A}">
                    <a16:rowId xmlns:a16="http://schemas.microsoft.com/office/drawing/2014/main" val="326035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extLst>
                  <a:ext uri="{0D108BD9-81ED-4DB2-BD59-A6C34878D82A}">
                    <a16:rowId xmlns:a16="http://schemas.microsoft.com/office/drawing/2014/main" val="48874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9219</a:t>
                      </a:r>
                    </a:p>
                  </a:txBody>
                  <a:tcPr/>
                </a:tc>
                <a:extLst>
                  <a:ext uri="{0D108BD9-81ED-4DB2-BD59-A6C34878D82A}">
                    <a16:rowId xmlns:a16="http://schemas.microsoft.com/office/drawing/2014/main" val="22794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a:t>
                      </a:r>
                    </a:p>
                  </a:txBody>
                  <a:tcPr/>
                </a:tc>
                <a:extLst>
                  <a:ext uri="{0D108BD9-81ED-4DB2-BD59-A6C34878D82A}">
                    <a16:rowId xmlns:a16="http://schemas.microsoft.com/office/drawing/2014/main" val="388381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11168</a:t>
                      </a:r>
                    </a:p>
                  </a:txBody>
                  <a:tcPr/>
                </a:tc>
                <a:extLst>
                  <a:ext uri="{0D108BD9-81ED-4DB2-BD59-A6C34878D82A}">
                    <a16:rowId xmlns:a16="http://schemas.microsoft.com/office/drawing/2014/main" val="326474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extLst>
                  <a:ext uri="{0D108BD9-81ED-4DB2-BD59-A6C34878D82A}">
                    <a16:rowId xmlns:a16="http://schemas.microsoft.com/office/drawing/2014/main" val="283120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extLst>
                  <a:ext uri="{0D108BD9-81ED-4DB2-BD59-A6C34878D82A}">
                    <a16:rowId xmlns:a16="http://schemas.microsoft.com/office/drawing/2014/main" val="12174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a:t>
                      </a:r>
                    </a:p>
                  </a:txBody>
                  <a:tcPr/>
                </a:tc>
                <a:extLst>
                  <a:ext uri="{0D108BD9-81ED-4DB2-BD59-A6C34878D82A}">
                    <a16:rowId xmlns:a16="http://schemas.microsoft.com/office/drawing/2014/main" val="1474562634"/>
                  </a:ext>
                </a:extLst>
              </a:tr>
            </a:tbl>
          </a:graphicData>
        </a:graphic>
      </p:graphicFrame>
      <p:sp>
        <p:nvSpPr>
          <p:cNvPr id="4" name="Text Placeholder 3">
            <a:extLst>
              <a:ext uri="{FF2B5EF4-FFF2-40B4-BE49-F238E27FC236}">
                <a16:creationId xmlns:a16="http://schemas.microsoft.com/office/drawing/2014/main" id="{58C5BDA4-2CF1-4474-B075-20A8BC7144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45938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C4DA4-B6F1-4DDB-A1AD-B852D08BE3A4}"/>
              </a:ext>
            </a:extLst>
          </p:cNvPr>
          <p:cNvSpPr>
            <a:spLocks noGrp="1"/>
          </p:cNvSpPr>
          <p:nvPr>
            <p:ph type="title"/>
          </p:nvPr>
        </p:nvSpPr>
        <p:spPr/>
        <p:txBody>
          <a:bodyPr/>
          <a:lstStyle/>
          <a:p>
            <a:r>
              <a:rPr lang="en-US"/>
              <a:t>FB Insights - Daily Impressions | Schmidt Automobile - 3 of 3</a:t>
            </a:r>
          </a:p>
        </p:txBody>
      </p:sp>
      <p:graphicFrame>
        <p:nvGraphicFramePr>
          <p:cNvPr id="5" name="Table Placeholder 4">
            <a:extLst>
              <a:ext uri="{FF2B5EF4-FFF2-40B4-BE49-F238E27FC236}">
                <a16:creationId xmlns:a16="http://schemas.microsoft.com/office/drawing/2014/main" id="{6EEAD82D-EAD0-4B4C-AF4E-A14230A9ACFD}"/>
              </a:ext>
            </a:extLst>
          </p:cNvPr>
          <p:cNvGraphicFramePr>
            <a:graphicFrameLocks noGrp="1"/>
          </p:cNvGraphicFramePr>
          <p:nvPr>
            <p:ph type="tbl" sz="quarter" idx="13"/>
            <p:extLst>
              <p:ext uri="{D42A27DB-BD31-4B8C-83A1-F6EECF244321}">
                <p14:modId xmlns:p14="http://schemas.microsoft.com/office/powerpoint/2010/main" val="383350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2474478"/>
                    </a:ext>
                  </a:extLst>
                </a:gridCol>
                <a:gridCol w="2468880">
                  <a:extLst>
                    <a:ext uri="{9D8B030D-6E8A-4147-A177-3AD203B41FA5}">
                      <a16:colId xmlns:a16="http://schemas.microsoft.com/office/drawing/2014/main" val="2341902990"/>
                    </a:ext>
                  </a:extLst>
                </a:gridCol>
                <a:gridCol w="2468880">
                  <a:extLst>
                    <a:ext uri="{9D8B030D-6E8A-4147-A177-3AD203B41FA5}">
                      <a16:colId xmlns:a16="http://schemas.microsoft.com/office/drawing/2014/main" val="696835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3023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a:t>
                      </a:r>
                    </a:p>
                  </a:txBody>
                  <a:tcPr/>
                </a:tc>
                <a:extLst>
                  <a:ext uri="{0D108BD9-81ED-4DB2-BD59-A6C34878D82A}">
                    <a16:rowId xmlns:a16="http://schemas.microsoft.com/office/drawing/2014/main" val="188790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a:t>
                      </a:r>
                    </a:p>
                  </a:txBody>
                  <a:tcPr/>
                </a:tc>
                <a:extLst>
                  <a:ext uri="{0D108BD9-81ED-4DB2-BD59-A6C34878D82A}">
                    <a16:rowId xmlns:a16="http://schemas.microsoft.com/office/drawing/2014/main" val="140529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extLst>
                  <a:ext uri="{0D108BD9-81ED-4DB2-BD59-A6C34878D82A}">
                    <a16:rowId xmlns:a16="http://schemas.microsoft.com/office/drawing/2014/main" val="424591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extLst>
                  <a:ext uri="{0D108BD9-81ED-4DB2-BD59-A6C34878D82A}">
                    <a16:rowId xmlns:a16="http://schemas.microsoft.com/office/drawing/2014/main" val="163085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a:t>
                      </a:r>
                    </a:p>
                  </a:txBody>
                  <a:tcPr/>
                </a:tc>
                <a:extLst>
                  <a:ext uri="{0D108BD9-81ED-4DB2-BD59-A6C34878D82A}">
                    <a16:rowId xmlns:a16="http://schemas.microsoft.com/office/drawing/2014/main" val="2690662112"/>
                  </a:ext>
                </a:extLst>
              </a:tr>
            </a:tbl>
          </a:graphicData>
        </a:graphic>
      </p:graphicFrame>
      <p:sp>
        <p:nvSpPr>
          <p:cNvPr id="4" name="Text Placeholder 3">
            <a:extLst>
              <a:ext uri="{FF2B5EF4-FFF2-40B4-BE49-F238E27FC236}">
                <a16:creationId xmlns:a16="http://schemas.microsoft.com/office/drawing/2014/main" id="{AC25F6F5-32CD-423A-A25B-8DC7A4AB950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6474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8AC8D-A9ED-4D10-A81F-CC5E57E13388}"/>
              </a:ext>
            </a:extLst>
          </p:cNvPr>
          <p:cNvSpPr>
            <a:spLocks noGrp="1"/>
          </p:cNvSpPr>
          <p:nvPr>
            <p:ph type="title"/>
          </p:nvPr>
        </p:nvSpPr>
        <p:spPr/>
        <p:txBody>
          <a:bodyPr/>
          <a:lstStyle/>
          <a:p>
            <a:r>
              <a:rPr lang="en-US"/>
              <a:t>FB Insights - Daily Reach | Schmidt Automobile - 1 of 3</a:t>
            </a:r>
          </a:p>
        </p:txBody>
      </p:sp>
      <p:graphicFrame>
        <p:nvGraphicFramePr>
          <p:cNvPr id="5" name="Table Placeholder 4">
            <a:extLst>
              <a:ext uri="{FF2B5EF4-FFF2-40B4-BE49-F238E27FC236}">
                <a16:creationId xmlns:a16="http://schemas.microsoft.com/office/drawing/2014/main" id="{4E306F3F-23E1-43C1-9BDD-13021FCF9CE5}"/>
              </a:ext>
            </a:extLst>
          </p:cNvPr>
          <p:cNvGraphicFramePr>
            <a:graphicFrameLocks noGrp="1"/>
          </p:cNvGraphicFramePr>
          <p:nvPr>
            <p:ph type="tbl" sz="quarter" idx="13"/>
            <p:extLst>
              <p:ext uri="{D42A27DB-BD31-4B8C-83A1-F6EECF244321}">
                <p14:modId xmlns:p14="http://schemas.microsoft.com/office/powerpoint/2010/main" val="346277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8292116"/>
                    </a:ext>
                  </a:extLst>
                </a:gridCol>
                <a:gridCol w="2468880">
                  <a:extLst>
                    <a:ext uri="{9D8B030D-6E8A-4147-A177-3AD203B41FA5}">
                      <a16:colId xmlns:a16="http://schemas.microsoft.com/office/drawing/2014/main" val="3918139849"/>
                    </a:ext>
                  </a:extLst>
                </a:gridCol>
                <a:gridCol w="2468880">
                  <a:extLst>
                    <a:ext uri="{9D8B030D-6E8A-4147-A177-3AD203B41FA5}">
                      <a16:colId xmlns:a16="http://schemas.microsoft.com/office/drawing/2014/main" val="115125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1203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extLst>
                  <a:ext uri="{0D108BD9-81ED-4DB2-BD59-A6C34878D82A}">
                    <a16:rowId xmlns:a16="http://schemas.microsoft.com/office/drawing/2014/main" val="228066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extLst>
                  <a:ext uri="{0D108BD9-81ED-4DB2-BD59-A6C34878D82A}">
                    <a16:rowId xmlns:a16="http://schemas.microsoft.com/office/drawing/2014/main" val="138816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95811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67227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9252</a:t>
                      </a:r>
                    </a:p>
                  </a:txBody>
                  <a:tcPr/>
                </a:tc>
                <a:extLst>
                  <a:ext uri="{0D108BD9-81ED-4DB2-BD59-A6C34878D82A}">
                    <a16:rowId xmlns:a16="http://schemas.microsoft.com/office/drawing/2014/main" val="422884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extLst>
                  <a:ext uri="{0D108BD9-81ED-4DB2-BD59-A6C34878D82A}">
                    <a16:rowId xmlns:a16="http://schemas.microsoft.com/office/drawing/2014/main" val="346498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11930</a:t>
                      </a:r>
                    </a:p>
                  </a:txBody>
                  <a:tcPr/>
                </a:tc>
                <a:extLst>
                  <a:ext uri="{0D108BD9-81ED-4DB2-BD59-A6C34878D82A}">
                    <a16:rowId xmlns:a16="http://schemas.microsoft.com/office/drawing/2014/main" val="406116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10918</a:t>
                      </a:r>
                    </a:p>
                  </a:txBody>
                  <a:tcPr/>
                </a:tc>
                <a:extLst>
                  <a:ext uri="{0D108BD9-81ED-4DB2-BD59-A6C34878D82A}">
                    <a16:rowId xmlns:a16="http://schemas.microsoft.com/office/drawing/2014/main" val="310264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a:t>
                      </a:r>
                    </a:p>
                  </a:txBody>
                  <a:tcPr/>
                </a:tc>
                <a:extLst>
                  <a:ext uri="{0D108BD9-81ED-4DB2-BD59-A6C34878D82A}">
                    <a16:rowId xmlns:a16="http://schemas.microsoft.com/office/drawing/2014/main" val="173073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a:t>
                      </a:r>
                    </a:p>
                  </a:txBody>
                  <a:tcPr/>
                </a:tc>
                <a:extLst>
                  <a:ext uri="{0D108BD9-81ED-4DB2-BD59-A6C34878D82A}">
                    <a16:rowId xmlns:a16="http://schemas.microsoft.com/office/drawing/2014/main" val="546981940"/>
                  </a:ext>
                </a:extLst>
              </a:tr>
            </a:tbl>
          </a:graphicData>
        </a:graphic>
      </p:graphicFrame>
      <p:sp>
        <p:nvSpPr>
          <p:cNvPr id="4" name="Text Placeholder 3">
            <a:extLst>
              <a:ext uri="{FF2B5EF4-FFF2-40B4-BE49-F238E27FC236}">
                <a16:creationId xmlns:a16="http://schemas.microsoft.com/office/drawing/2014/main" id="{0BC9B547-9FCF-4994-BFC8-EC314340EA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73464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B473-44D0-479D-B6D4-B93EEE651A1B}"/>
              </a:ext>
            </a:extLst>
          </p:cNvPr>
          <p:cNvSpPr>
            <a:spLocks noGrp="1"/>
          </p:cNvSpPr>
          <p:nvPr>
            <p:ph type="title"/>
          </p:nvPr>
        </p:nvSpPr>
        <p:spPr/>
        <p:txBody>
          <a:bodyPr/>
          <a:lstStyle/>
          <a:p>
            <a:r>
              <a:rPr lang="en-US"/>
              <a:t>FB Insights - Daily Reach | Schmidt Automobile - 2 of 3</a:t>
            </a:r>
          </a:p>
        </p:txBody>
      </p:sp>
      <p:graphicFrame>
        <p:nvGraphicFramePr>
          <p:cNvPr id="5" name="Table Placeholder 4">
            <a:extLst>
              <a:ext uri="{FF2B5EF4-FFF2-40B4-BE49-F238E27FC236}">
                <a16:creationId xmlns:a16="http://schemas.microsoft.com/office/drawing/2014/main" id="{E29B83BB-B8D4-4426-8267-21BAE4B60D3B}"/>
              </a:ext>
            </a:extLst>
          </p:cNvPr>
          <p:cNvGraphicFramePr>
            <a:graphicFrameLocks noGrp="1"/>
          </p:cNvGraphicFramePr>
          <p:nvPr>
            <p:ph type="tbl" sz="quarter" idx="13"/>
            <p:extLst>
              <p:ext uri="{D42A27DB-BD31-4B8C-83A1-F6EECF244321}">
                <p14:modId xmlns:p14="http://schemas.microsoft.com/office/powerpoint/2010/main" val="158803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4186459"/>
                    </a:ext>
                  </a:extLst>
                </a:gridCol>
                <a:gridCol w="2468880">
                  <a:extLst>
                    <a:ext uri="{9D8B030D-6E8A-4147-A177-3AD203B41FA5}">
                      <a16:colId xmlns:a16="http://schemas.microsoft.com/office/drawing/2014/main" val="2006204011"/>
                    </a:ext>
                  </a:extLst>
                </a:gridCol>
                <a:gridCol w="2468880">
                  <a:extLst>
                    <a:ext uri="{9D8B030D-6E8A-4147-A177-3AD203B41FA5}">
                      <a16:colId xmlns:a16="http://schemas.microsoft.com/office/drawing/2014/main" val="78661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8023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9943</a:t>
                      </a:r>
                    </a:p>
                  </a:txBody>
                  <a:tcPr/>
                </a:tc>
                <a:extLst>
                  <a:ext uri="{0D108BD9-81ED-4DB2-BD59-A6C34878D82A}">
                    <a16:rowId xmlns:a16="http://schemas.microsoft.com/office/drawing/2014/main" val="400987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extLst>
                  <a:ext uri="{0D108BD9-81ED-4DB2-BD59-A6C34878D82A}">
                    <a16:rowId xmlns:a16="http://schemas.microsoft.com/office/drawing/2014/main" val="260452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8863</a:t>
                      </a:r>
                    </a:p>
                  </a:txBody>
                  <a:tcPr/>
                </a:tc>
                <a:extLst>
                  <a:ext uri="{0D108BD9-81ED-4DB2-BD59-A6C34878D82A}">
                    <a16:rowId xmlns:a16="http://schemas.microsoft.com/office/drawing/2014/main" val="82785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9520</a:t>
                      </a:r>
                    </a:p>
                  </a:txBody>
                  <a:tcPr/>
                </a:tc>
                <a:extLst>
                  <a:ext uri="{0D108BD9-81ED-4DB2-BD59-A6C34878D82A}">
                    <a16:rowId xmlns:a16="http://schemas.microsoft.com/office/drawing/2014/main" val="255332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8857</a:t>
                      </a:r>
                    </a:p>
                  </a:txBody>
                  <a:tcPr/>
                </a:tc>
                <a:extLst>
                  <a:ext uri="{0D108BD9-81ED-4DB2-BD59-A6C34878D82A}">
                    <a16:rowId xmlns:a16="http://schemas.microsoft.com/office/drawing/2014/main" val="210998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a:t>
                      </a:r>
                    </a:p>
                  </a:txBody>
                  <a:tcPr/>
                </a:tc>
                <a:extLst>
                  <a:ext uri="{0D108BD9-81ED-4DB2-BD59-A6C34878D82A}">
                    <a16:rowId xmlns:a16="http://schemas.microsoft.com/office/drawing/2014/main" val="144266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10620</a:t>
                      </a:r>
                    </a:p>
                  </a:txBody>
                  <a:tcPr/>
                </a:tc>
                <a:extLst>
                  <a:ext uri="{0D108BD9-81ED-4DB2-BD59-A6C34878D82A}">
                    <a16:rowId xmlns:a16="http://schemas.microsoft.com/office/drawing/2014/main" val="92350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a:t>
                      </a:r>
                    </a:p>
                  </a:txBody>
                  <a:tcPr/>
                </a:tc>
                <a:extLst>
                  <a:ext uri="{0D108BD9-81ED-4DB2-BD59-A6C34878D82A}">
                    <a16:rowId xmlns:a16="http://schemas.microsoft.com/office/drawing/2014/main" val="276557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a:t>
                      </a:r>
                    </a:p>
                  </a:txBody>
                  <a:tcPr/>
                </a:tc>
                <a:extLst>
                  <a:ext uri="{0D108BD9-81ED-4DB2-BD59-A6C34878D82A}">
                    <a16:rowId xmlns:a16="http://schemas.microsoft.com/office/drawing/2014/main" val="202685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10244</a:t>
                      </a:r>
                    </a:p>
                  </a:txBody>
                  <a:tcPr/>
                </a:tc>
                <a:extLst>
                  <a:ext uri="{0D108BD9-81ED-4DB2-BD59-A6C34878D82A}">
                    <a16:rowId xmlns:a16="http://schemas.microsoft.com/office/drawing/2014/main" val="941902270"/>
                  </a:ext>
                </a:extLst>
              </a:tr>
            </a:tbl>
          </a:graphicData>
        </a:graphic>
      </p:graphicFrame>
      <p:sp>
        <p:nvSpPr>
          <p:cNvPr id="4" name="Text Placeholder 3">
            <a:extLst>
              <a:ext uri="{FF2B5EF4-FFF2-40B4-BE49-F238E27FC236}">
                <a16:creationId xmlns:a16="http://schemas.microsoft.com/office/drawing/2014/main" id="{5DD1B7A8-45DD-490F-A3F2-84557BC6CC6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49038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36DA-C5AB-4BCB-A926-51B54C7E922E}"/>
              </a:ext>
            </a:extLst>
          </p:cNvPr>
          <p:cNvSpPr>
            <a:spLocks noGrp="1"/>
          </p:cNvSpPr>
          <p:nvPr>
            <p:ph type="title"/>
          </p:nvPr>
        </p:nvSpPr>
        <p:spPr/>
        <p:txBody>
          <a:bodyPr/>
          <a:lstStyle/>
          <a:p>
            <a:r>
              <a:rPr lang="en-US"/>
              <a:t>FB Insights - Daily Reach | Schmidt Automobile - 3 of 3</a:t>
            </a:r>
          </a:p>
        </p:txBody>
      </p:sp>
      <p:graphicFrame>
        <p:nvGraphicFramePr>
          <p:cNvPr id="5" name="Table Placeholder 4">
            <a:extLst>
              <a:ext uri="{FF2B5EF4-FFF2-40B4-BE49-F238E27FC236}">
                <a16:creationId xmlns:a16="http://schemas.microsoft.com/office/drawing/2014/main" id="{9C57CC91-3050-42E6-A0D1-ED20EED737D6}"/>
              </a:ext>
            </a:extLst>
          </p:cNvPr>
          <p:cNvGraphicFramePr>
            <a:graphicFrameLocks noGrp="1"/>
          </p:cNvGraphicFramePr>
          <p:nvPr>
            <p:ph type="tbl" sz="quarter" idx="13"/>
            <p:extLst>
              <p:ext uri="{D42A27DB-BD31-4B8C-83A1-F6EECF244321}">
                <p14:modId xmlns:p14="http://schemas.microsoft.com/office/powerpoint/2010/main" val="1179591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4867440"/>
                    </a:ext>
                  </a:extLst>
                </a:gridCol>
                <a:gridCol w="2468880">
                  <a:extLst>
                    <a:ext uri="{9D8B030D-6E8A-4147-A177-3AD203B41FA5}">
                      <a16:colId xmlns:a16="http://schemas.microsoft.com/office/drawing/2014/main" val="1601377429"/>
                    </a:ext>
                  </a:extLst>
                </a:gridCol>
                <a:gridCol w="2468880">
                  <a:extLst>
                    <a:ext uri="{9D8B030D-6E8A-4147-A177-3AD203B41FA5}">
                      <a16:colId xmlns:a16="http://schemas.microsoft.com/office/drawing/2014/main" val="3074691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4918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10924</a:t>
                      </a:r>
                    </a:p>
                  </a:txBody>
                  <a:tcPr/>
                </a:tc>
                <a:extLst>
                  <a:ext uri="{0D108BD9-81ED-4DB2-BD59-A6C34878D82A}">
                    <a16:rowId xmlns:a16="http://schemas.microsoft.com/office/drawing/2014/main" val="287073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9274</a:t>
                      </a:r>
                    </a:p>
                  </a:txBody>
                  <a:tcPr/>
                </a:tc>
                <a:extLst>
                  <a:ext uri="{0D108BD9-81ED-4DB2-BD59-A6C34878D82A}">
                    <a16:rowId xmlns:a16="http://schemas.microsoft.com/office/drawing/2014/main" val="93708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11186</a:t>
                      </a:r>
                    </a:p>
                  </a:txBody>
                  <a:tcPr/>
                </a:tc>
                <a:extLst>
                  <a:ext uri="{0D108BD9-81ED-4DB2-BD59-A6C34878D82A}">
                    <a16:rowId xmlns:a16="http://schemas.microsoft.com/office/drawing/2014/main" val="270207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11930</a:t>
                      </a:r>
                    </a:p>
                  </a:txBody>
                  <a:tcPr/>
                </a:tc>
                <a:extLst>
                  <a:ext uri="{0D108BD9-81ED-4DB2-BD59-A6C34878D82A}">
                    <a16:rowId xmlns:a16="http://schemas.microsoft.com/office/drawing/2014/main" val="9658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a:t>
                      </a:r>
                    </a:p>
                  </a:txBody>
                  <a:tcPr/>
                </a:tc>
                <a:extLst>
                  <a:ext uri="{0D108BD9-81ED-4DB2-BD59-A6C34878D82A}">
                    <a16:rowId xmlns:a16="http://schemas.microsoft.com/office/drawing/2014/main" val="3705701017"/>
                  </a:ext>
                </a:extLst>
              </a:tr>
            </a:tbl>
          </a:graphicData>
        </a:graphic>
      </p:graphicFrame>
      <p:sp>
        <p:nvSpPr>
          <p:cNvPr id="4" name="Text Placeholder 3">
            <a:extLst>
              <a:ext uri="{FF2B5EF4-FFF2-40B4-BE49-F238E27FC236}">
                <a16:creationId xmlns:a16="http://schemas.microsoft.com/office/drawing/2014/main" id="{77448243-23E3-4256-9088-03AA2EF839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30696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D8571-E283-4DB3-A3D0-320008F9BDC5}"/>
              </a:ext>
            </a:extLst>
          </p:cNvPr>
          <p:cNvSpPr>
            <a:spLocks noGrp="1"/>
          </p:cNvSpPr>
          <p:nvPr>
            <p:ph type="title"/>
          </p:nvPr>
        </p:nvSpPr>
        <p:spPr/>
        <p:txBody>
          <a:bodyPr/>
          <a:lstStyle/>
          <a:p>
            <a:r>
              <a:rPr lang="en-US"/>
              <a:t>Facebook Reach | Schmidt Automobile</a:t>
            </a:r>
          </a:p>
        </p:txBody>
      </p:sp>
      <p:graphicFrame>
        <p:nvGraphicFramePr>
          <p:cNvPr id="6" name="Chart Placeholder 5">
            <a:extLst>
              <a:ext uri="{FF2B5EF4-FFF2-40B4-BE49-F238E27FC236}">
                <a16:creationId xmlns:a16="http://schemas.microsoft.com/office/drawing/2014/main" id="{053A0DCD-514B-4B6C-A501-2309DF9F0057}"/>
              </a:ext>
            </a:extLst>
          </p:cNvPr>
          <p:cNvGraphicFramePr>
            <a:graphicFrameLocks noGrp="1"/>
          </p:cNvGraphicFramePr>
          <p:nvPr>
            <p:ph type="chart" sz="quarter" idx="13"/>
            <p:extLst>
              <p:ext uri="{D42A27DB-BD31-4B8C-83A1-F6EECF244321}">
                <p14:modId xmlns:p14="http://schemas.microsoft.com/office/powerpoint/2010/main" val="1268624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70DA5-8D12-4EA8-86F9-968D012877C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D6838E5-73A1-41C8-9C84-20BAEAFB3B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1406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1197</Words>
  <Application>Microsoft Office PowerPoint</Application>
  <PresentationFormat>On-screen Show (4:3)</PresentationFormat>
  <Paragraphs>556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Facebook Page Report</vt:lpstr>
      <vt:lpstr>Wichtigste Werte (KPI's) | Schmidt Automobile</vt:lpstr>
      <vt:lpstr>Fans (Übersicht) | Schmidt Automobile</vt:lpstr>
      <vt:lpstr>Key Metrics Table w. User Post RR | Schmidt Automobile</vt:lpstr>
      <vt:lpstr>Facebook Fans Total | Schmidt Automobile</vt:lpstr>
      <vt:lpstr>Fanwachstum | Schmidt Automobile</vt:lpstr>
      <vt:lpstr>Verlorene Fans | Schmidt Automobile</vt:lpstr>
      <vt:lpstr>Eigene Beiträge (Postings) | Schmidt Automobile - 1 of 4</vt:lpstr>
      <vt:lpstr>Eigene Beiträge (Postings) | Schmidt Automobile - 2 of 4</vt:lpstr>
      <vt:lpstr>Eigene Beiträge (Postings) | Schmidt Automobile - 3 of 4</vt:lpstr>
      <vt:lpstr>Eigene Beiträge (Postings) | Schmidt Automobile - 4 of 4</vt:lpstr>
      <vt:lpstr>Eigene Beiträge (Postings) + Reactions | Schmidt Automobile - 1 of 5</vt:lpstr>
      <vt:lpstr>Eigene Beiträge (Postings) + Reactions | Schmidt Automobile - 2 of 5</vt:lpstr>
      <vt:lpstr>Eigene Beiträge (Postings) + Reactions | Schmidt Automobile - 3 of 5</vt:lpstr>
      <vt:lpstr>Eigene Beiträge (Postings) + Reactions | Schmidt Automobile - 4 of 5</vt:lpstr>
      <vt:lpstr>Eigene Beiträge (Postings) + Reactions | Schmidt Automobile - 5 of 5</vt:lpstr>
      <vt:lpstr>Postings/Wochentag | Schmidt Automobile</vt:lpstr>
      <vt:lpstr>Interaktionsrate | Schmidt Automobile</vt:lpstr>
      <vt:lpstr>Postingtypen (Verteilung) | Schmidt Automobile</vt:lpstr>
      <vt:lpstr>Interaktionsrate/Postingtyp | Schmidt Automobile</vt:lpstr>
      <vt:lpstr>Antwortzeit | Schmidt Automobile</vt:lpstr>
      <vt:lpstr>Facebook Check Ins | Schmidt Automobile</vt:lpstr>
      <vt:lpstr>Fan Demographie | Schmidt Automobile</vt:lpstr>
      <vt:lpstr>Impressionen | Schmidt Automobile</vt:lpstr>
      <vt:lpstr>Reichweite | Schmidt Automobile</vt:lpstr>
      <vt:lpstr>Engagierte User | Schmidt Automobile</vt:lpstr>
      <vt:lpstr>Page Views | Schmidt Automobile</vt:lpstr>
      <vt:lpstr>Direktnachrichten von Usern | Schmidt Automobile</vt:lpstr>
      <vt:lpstr>Page Fans Online | Schmidt Automobile</vt:lpstr>
      <vt:lpstr>FB Insights - Daily Impressions | Schmidt Automobile - 1 of 3</vt:lpstr>
      <vt:lpstr>FB Insights - Daily Impressions | Schmidt Automobile - 2 of 3</vt:lpstr>
      <vt:lpstr>FB Insights - Daily Impressions | Schmidt Automobile - 3 of 3</vt:lpstr>
      <vt:lpstr>FB Insights - Daily Reach | Schmidt Automobile - 1 of 3</vt:lpstr>
      <vt:lpstr>FB Insights - Daily Reach | Schmidt Automobile - 2 of 3</vt:lpstr>
      <vt:lpstr>FB Insights - Daily Reach | Schmidt Automobile - 3 of 3</vt:lpstr>
      <vt:lpstr>Facebook Reach | Schmidt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2018-07-09T14:42:57Z</dcterms:created>
  <dcterms:modified xsi:type="dcterms:W3CDTF">2018-07-09T14:43:53Z</dcterms:modified>
</cp:coreProperties>
</file>