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8" r:id="rId31"/>
    <p:sldId id="289" r:id="rId32"/>
    <p:sldId id="290" r:id="rId33"/>
    <p:sldId id="292" r:id="rId34"/>
    <p:sldId id="293" r:id="rId35"/>
    <p:sldId id="294" r:id="rId36"/>
    <p:sldId id="295"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739</c:v>
                </c:pt>
                <c:pt idx="1">
                  <c:v>739</c:v>
                </c:pt>
                <c:pt idx="2">
                  <c:v>739</c:v>
                </c:pt>
                <c:pt idx="3">
                  <c:v>739</c:v>
                </c:pt>
                <c:pt idx="4">
                  <c:v>741</c:v>
                </c:pt>
                <c:pt idx="5">
                  <c:v>744</c:v>
                </c:pt>
                <c:pt idx="6">
                  <c:v>744</c:v>
                </c:pt>
                <c:pt idx="7">
                  <c:v>745</c:v>
                </c:pt>
                <c:pt idx="8">
                  <c:v>747</c:v>
                </c:pt>
                <c:pt idx="9">
                  <c:v>747</c:v>
                </c:pt>
                <c:pt idx="10">
                  <c:v>747</c:v>
                </c:pt>
                <c:pt idx="11">
                  <c:v>750</c:v>
                </c:pt>
                <c:pt idx="12">
                  <c:v>751</c:v>
                </c:pt>
                <c:pt idx="13">
                  <c:v>752</c:v>
                </c:pt>
                <c:pt idx="14">
                  <c:v>754</c:v>
                </c:pt>
                <c:pt idx="15">
                  <c:v>754</c:v>
                </c:pt>
                <c:pt idx="16">
                  <c:v>754</c:v>
                </c:pt>
                <c:pt idx="17">
                  <c:v>755</c:v>
                </c:pt>
                <c:pt idx="18">
                  <c:v>755</c:v>
                </c:pt>
                <c:pt idx="19">
                  <c:v>755</c:v>
                </c:pt>
                <c:pt idx="20">
                  <c:v>756</c:v>
                </c:pt>
                <c:pt idx="21">
                  <c:v>757</c:v>
                </c:pt>
                <c:pt idx="22">
                  <c:v>757</c:v>
                </c:pt>
                <c:pt idx="23">
                  <c:v>757</c:v>
                </c:pt>
                <c:pt idx="24">
                  <c:v>757</c:v>
                </c:pt>
                <c:pt idx="25">
                  <c:v>757</c:v>
                </c:pt>
                <c:pt idx="26">
                  <c:v>760</c:v>
                </c:pt>
                <c:pt idx="27">
                  <c:v>763</c:v>
                </c:pt>
                <c:pt idx="28">
                  <c:v>763</c:v>
                </c:pt>
                <c:pt idx="29">
                  <c:v>764</c:v>
                </c:pt>
              </c:numCache>
            </c:numRef>
          </c:val>
          <c:smooth val="0"/>
          <c:extLst>
            <c:ext xmlns:c16="http://schemas.microsoft.com/office/drawing/2014/chart" uri="{C3380CC4-5D6E-409C-BE32-E72D297353CC}">
              <c16:uniqueId val="{00000000-8302-4FE8-A900-199CD302C6A9}"/>
            </c:ext>
          </c:extLst>
        </c:ser>
        <c:dLbls>
          <c:showLegendKey val="0"/>
          <c:showVal val="0"/>
          <c:showCatName val="0"/>
          <c:showSerName val="0"/>
          <c:showPercent val="0"/>
          <c:showBubbleSize val="0"/>
        </c:dLbls>
        <c:smooth val="0"/>
        <c:axId val="351693096"/>
        <c:axId val="351694736"/>
      </c:lineChart>
      <c:dateAx>
        <c:axId val="351693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694736"/>
        <c:crosses val="autoZero"/>
        <c:auto val="1"/>
        <c:lblOffset val="100"/>
        <c:baseTimeUnit val="days"/>
      </c:dateAx>
      <c:valAx>
        <c:axId val="351694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693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c:v>
                </c:pt>
                <c:pt idx="1">
                  <c:v>0</c:v>
                </c:pt>
                <c:pt idx="2">
                  <c:v>0</c:v>
                </c:pt>
                <c:pt idx="3">
                  <c:v>0</c:v>
                </c:pt>
                <c:pt idx="4">
                  <c:v>1</c:v>
                </c:pt>
                <c:pt idx="5">
                  <c:v>2</c:v>
                </c:pt>
                <c:pt idx="6">
                  <c:v>2</c:v>
                </c:pt>
                <c:pt idx="7">
                  <c:v>0</c:v>
                </c:pt>
                <c:pt idx="8">
                  <c:v>2</c:v>
                </c:pt>
                <c:pt idx="9">
                  <c:v>1</c:v>
                </c:pt>
                <c:pt idx="10">
                  <c:v>0</c:v>
                </c:pt>
                <c:pt idx="11">
                  <c:v>1</c:v>
                </c:pt>
                <c:pt idx="12">
                  <c:v>3</c:v>
                </c:pt>
                <c:pt idx="13">
                  <c:v>1</c:v>
                </c:pt>
                <c:pt idx="14">
                  <c:v>2</c:v>
                </c:pt>
                <c:pt idx="15">
                  <c:v>0</c:v>
                </c:pt>
                <c:pt idx="16">
                  <c:v>0</c:v>
                </c:pt>
                <c:pt idx="17">
                  <c:v>0</c:v>
                </c:pt>
                <c:pt idx="18">
                  <c:v>1</c:v>
                </c:pt>
                <c:pt idx="19">
                  <c:v>0</c:v>
                </c:pt>
                <c:pt idx="20">
                  <c:v>1</c:v>
                </c:pt>
                <c:pt idx="21">
                  <c:v>1</c:v>
                </c:pt>
                <c:pt idx="22">
                  <c:v>0</c:v>
                </c:pt>
                <c:pt idx="23">
                  <c:v>0</c:v>
                </c:pt>
                <c:pt idx="24">
                  <c:v>0</c:v>
                </c:pt>
                <c:pt idx="25">
                  <c:v>0</c:v>
                </c:pt>
                <c:pt idx="26">
                  <c:v>1</c:v>
                </c:pt>
                <c:pt idx="27">
                  <c:v>4</c:v>
                </c:pt>
                <c:pt idx="28">
                  <c:v>1</c:v>
                </c:pt>
                <c:pt idx="29">
                  <c:v>1</c:v>
                </c:pt>
              </c:numCache>
            </c:numRef>
          </c:val>
          <c:smooth val="0"/>
          <c:extLst>
            <c:ext xmlns:c16="http://schemas.microsoft.com/office/drawing/2014/chart" uri="{C3380CC4-5D6E-409C-BE32-E72D297353CC}">
              <c16:uniqueId val="{00000000-7C6F-4857-A6DE-BF4A674821D4}"/>
            </c:ext>
          </c:extLst>
        </c:ser>
        <c:dLbls>
          <c:showLegendKey val="0"/>
          <c:showVal val="0"/>
          <c:showCatName val="0"/>
          <c:showSerName val="0"/>
          <c:showPercent val="0"/>
          <c:showBubbleSize val="0"/>
        </c:dLbls>
        <c:smooth val="0"/>
        <c:axId val="351695064"/>
        <c:axId val="351697360"/>
      </c:lineChart>
      <c:dateAx>
        <c:axId val="351695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697360"/>
        <c:crosses val="autoZero"/>
        <c:auto val="1"/>
        <c:lblOffset val="100"/>
        <c:baseTimeUnit val="days"/>
      </c:dateAx>
      <c:valAx>
        <c:axId val="351697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695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1</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A1BD-4386-B210-3C2360D261FA}"/>
            </c:ext>
          </c:extLst>
        </c:ser>
        <c:dLbls>
          <c:showLegendKey val="0"/>
          <c:showVal val="0"/>
          <c:showCatName val="0"/>
          <c:showSerName val="0"/>
          <c:showPercent val="0"/>
          <c:showBubbleSize val="0"/>
        </c:dLbls>
        <c:smooth val="0"/>
        <c:axId val="351692768"/>
        <c:axId val="351693752"/>
      </c:lineChart>
      <c:dateAx>
        <c:axId val="351692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693752"/>
        <c:crosses val="autoZero"/>
        <c:auto val="1"/>
        <c:lblOffset val="100"/>
        <c:baseTimeUnit val="days"/>
      </c:dateAx>
      <c:valAx>
        <c:axId val="351693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692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Schmidt Automobile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4</c:v>
                </c:pt>
                <c:pt idx="2">
                  <c:v>3</c:v>
                </c:pt>
                <c:pt idx="3">
                  <c:v>1</c:v>
                </c:pt>
                <c:pt idx="4">
                  <c:v>1</c:v>
                </c:pt>
                <c:pt idx="5">
                  <c:v>0</c:v>
                </c:pt>
                <c:pt idx="6">
                  <c:v>0</c:v>
                </c:pt>
              </c:numCache>
            </c:numRef>
          </c:val>
          <c:extLst>
            <c:ext xmlns:c16="http://schemas.microsoft.com/office/drawing/2014/chart" uri="{C3380CC4-5D6E-409C-BE32-E72D297353CC}">
              <c16:uniqueId val="{00000000-C7FC-4EDD-B98C-7710C220BC60}"/>
            </c:ext>
          </c:extLst>
        </c:ser>
        <c:dLbls>
          <c:showLegendKey val="0"/>
          <c:showVal val="0"/>
          <c:showCatName val="0"/>
          <c:showSerName val="0"/>
          <c:showPercent val="0"/>
          <c:showBubbleSize val="0"/>
        </c:dLbls>
        <c:gapWidth val="219"/>
        <c:overlap val="-27"/>
        <c:axId val="425399968"/>
        <c:axId val="425400296"/>
      </c:barChart>
      <c:catAx>
        <c:axId val="425399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400296"/>
        <c:crosses val="autoZero"/>
        <c:auto val="1"/>
        <c:lblAlgn val="ctr"/>
        <c:lblOffset val="100"/>
        <c:noMultiLvlLbl val="0"/>
      </c:catAx>
      <c:valAx>
        <c:axId val="425400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399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0</c:v>
                </c:pt>
                <c:pt idx="2">
                  <c:v>0</c:v>
                </c:pt>
                <c:pt idx="3">
                  <c:v>0</c:v>
                </c:pt>
                <c:pt idx="4">
                  <c:v>5.1351351351350996</c:v>
                </c:pt>
                <c:pt idx="5">
                  <c:v>2.8975741239891999</c:v>
                </c:pt>
                <c:pt idx="6">
                  <c:v>2.0161290322581</c:v>
                </c:pt>
                <c:pt idx="7">
                  <c:v>0</c:v>
                </c:pt>
                <c:pt idx="8">
                  <c:v>0</c:v>
                </c:pt>
                <c:pt idx="9">
                  <c:v>0</c:v>
                </c:pt>
                <c:pt idx="10">
                  <c:v>0</c:v>
                </c:pt>
                <c:pt idx="11">
                  <c:v>0</c:v>
                </c:pt>
                <c:pt idx="12">
                  <c:v>0</c:v>
                </c:pt>
                <c:pt idx="13">
                  <c:v>0</c:v>
                </c:pt>
                <c:pt idx="14">
                  <c:v>0</c:v>
                </c:pt>
                <c:pt idx="15">
                  <c:v>0</c:v>
                </c:pt>
                <c:pt idx="16">
                  <c:v>0</c:v>
                </c:pt>
                <c:pt idx="17">
                  <c:v>2.1192052980131999</c:v>
                </c:pt>
                <c:pt idx="18">
                  <c:v>0</c:v>
                </c:pt>
                <c:pt idx="19">
                  <c:v>1.9841269841269999</c:v>
                </c:pt>
                <c:pt idx="20">
                  <c:v>0</c:v>
                </c:pt>
                <c:pt idx="21">
                  <c:v>0</c:v>
                </c:pt>
                <c:pt idx="22">
                  <c:v>0</c:v>
                </c:pt>
                <c:pt idx="23">
                  <c:v>0</c:v>
                </c:pt>
                <c:pt idx="24">
                  <c:v>0</c:v>
                </c:pt>
                <c:pt idx="25">
                  <c:v>0.59366754617413997</c:v>
                </c:pt>
                <c:pt idx="26">
                  <c:v>0</c:v>
                </c:pt>
                <c:pt idx="27">
                  <c:v>0</c:v>
                </c:pt>
                <c:pt idx="28">
                  <c:v>3.1454783748362001</c:v>
                </c:pt>
                <c:pt idx="29">
                  <c:v>0</c:v>
                </c:pt>
              </c:numCache>
            </c:numRef>
          </c:val>
          <c:smooth val="0"/>
          <c:extLst>
            <c:ext xmlns:c16="http://schemas.microsoft.com/office/drawing/2014/chart" uri="{C3380CC4-5D6E-409C-BE32-E72D297353CC}">
              <c16:uniqueId val="{00000000-2186-41E0-8387-985E53C59730}"/>
            </c:ext>
          </c:extLst>
        </c:ser>
        <c:dLbls>
          <c:showLegendKey val="0"/>
          <c:showVal val="0"/>
          <c:showCatName val="0"/>
          <c:showSerName val="0"/>
          <c:showPercent val="0"/>
          <c:showBubbleSize val="0"/>
        </c:dLbls>
        <c:smooth val="0"/>
        <c:axId val="425407840"/>
        <c:axId val="425401280"/>
      </c:lineChart>
      <c:dateAx>
        <c:axId val="425407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401280"/>
        <c:crosses val="autoZero"/>
        <c:auto val="1"/>
        <c:lblOffset val="100"/>
        <c:baseTimeUnit val="days"/>
      </c:dateAx>
      <c:valAx>
        <c:axId val="425401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407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Schmidt Automobile</c:v>
                </c:pt>
              </c:strCache>
            </c:strRef>
          </c:cat>
          <c:val>
            <c:numRef>
              <c:f>Sheet1!$B$2</c:f>
              <c:numCache>
                <c:formatCode>General</c:formatCode>
                <c:ptCount val="1"/>
                <c:pt idx="0">
                  <c:v>9</c:v>
                </c:pt>
              </c:numCache>
            </c:numRef>
          </c:val>
          <c:extLst>
            <c:ext xmlns:c16="http://schemas.microsoft.com/office/drawing/2014/chart" uri="{C3380CC4-5D6E-409C-BE32-E72D297353CC}">
              <c16:uniqueId val="{00000000-E68B-466F-B062-EF963C95912D}"/>
            </c:ext>
          </c:extLst>
        </c:ser>
        <c:ser>
          <c:idx val="1"/>
          <c:order val="1"/>
          <c:tx>
            <c:strRef>
              <c:f>Sheet1!$C$1</c:f>
              <c:strCache>
                <c:ptCount val="1"/>
                <c:pt idx="0">
                  <c:v>Status</c:v>
                </c:pt>
              </c:strCache>
            </c:strRef>
          </c:tx>
          <c:spPr>
            <a:solidFill>
              <a:schemeClr val="accent2"/>
            </a:solidFill>
            <a:ln>
              <a:noFill/>
            </a:ln>
            <a:effectLst/>
          </c:spPr>
          <c:invertIfNegative val="0"/>
          <c:cat>
            <c:strRef>
              <c:f>Sheet1!$A$2</c:f>
              <c:strCache>
                <c:ptCount val="1"/>
                <c:pt idx="0">
                  <c:v>Schmidt Automobile</c:v>
                </c:pt>
              </c:strCache>
            </c:strRef>
          </c:cat>
          <c:val>
            <c:numRef>
              <c:f>Sheet1!$C$2</c:f>
              <c:numCache>
                <c:formatCode>General</c:formatCode>
                <c:ptCount val="1"/>
                <c:pt idx="0">
                  <c:v>1</c:v>
                </c:pt>
              </c:numCache>
            </c:numRef>
          </c:val>
          <c:extLst>
            <c:ext xmlns:c16="http://schemas.microsoft.com/office/drawing/2014/chart" uri="{C3380CC4-5D6E-409C-BE32-E72D297353CC}">
              <c16:uniqueId val="{00000001-E68B-466F-B062-EF963C95912D}"/>
            </c:ext>
          </c:extLst>
        </c:ser>
        <c:dLbls>
          <c:showLegendKey val="0"/>
          <c:showVal val="0"/>
          <c:showCatName val="0"/>
          <c:showSerName val="0"/>
          <c:showPercent val="0"/>
          <c:showBubbleSize val="0"/>
        </c:dLbls>
        <c:gapWidth val="150"/>
        <c:overlap val="100"/>
        <c:axId val="425411448"/>
        <c:axId val="425410464"/>
      </c:barChart>
      <c:catAx>
        <c:axId val="425411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410464"/>
        <c:crosses val="autoZero"/>
        <c:auto val="1"/>
        <c:lblAlgn val="ctr"/>
        <c:lblOffset val="100"/>
        <c:noMultiLvlLbl val="0"/>
      </c:catAx>
      <c:valAx>
        <c:axId val="4254104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411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Schmidt Automobile</c:v>
                </c:pt>
              </c:strCache>
            </c:strRef>
          </c:tx>
          <c:spPr>
            <a:solidFill>
              <a:schemeClr val="accent1"/>
            </a:solidFill>
            <a:ln>
              <a:noFill/>
            </a:ln>
            <a:effectLst/>
          </c:spPr>
          <c:invertIfNegative val="0"/>
          <c:cat>
            <c:strRef>
              <c:f>Sheet1!$A$2:$A$3</c:f>
              <c:strCache>
                <c:ptCount val="2"/>
                <c:pt idx="0">
                  <c:v>Photo</c:v>
                </c:pt>
                <c:pt idx="1">
                  <c:v>Status</c:v>
                </c:pt>
              </c:strCache>
            </c:strRef>
          </c:cat>
          <c:val>
            <c:numRef>
              <c:f>Sheet1!$B$2:$B$3</c:f>
              <c:numCache>
                <c:formatCode>General</c:formatCode>
                <c:ptCount val="2"/>
                <c:pt idx="0">
                  <c:v>2.8992702143255</c:v>
                </c:pt>
                <c:pt idx="1">
                  <c:v>0.39577836411609002</c:v>
                </c:pt>
              </c:numCache>
            </c:numRef>
          </c:val>
          <c:extLst>
            <c:ext xmlns:c16="http://schemas.microsoft.com/office/drawing/2014/chart" uri="{C3380CC4-5D6E-409C-BE32-E72D297353CC}">
              <c16:uniqueId val="{00000000-2818-4DCE-AC1B-DC7EEC7611A9}"/>
            </c:ext>
          </c:extLst>
        </c:ser>
        <c:dLbls>
          <c:showLegendKey val="0"/>
          <c:showVal val="0"/>
          <c:showCatName val="0"/>
          <c:showSerName val="0"/>
          <c:showPercent val="0"/>
          <c:showBubbleSize val="0"/>
        </c:dLbls>
        <c:gapWidth val="219"/>
        <c:overlap val="-27"/>
        <c:axId val="425412432"/>
        <c:axId val="425409152"/>
      </c:barChart>
      <c:catAx>
        <c:axId val="425412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409152"/>
        <c:crosses val="autoZero"/>
        <c:auto val="1"/>
        <c:lblAlgn val="ctr"/>
        <c:lblOffset val="100"/>
        <c:noMultiLvlLbl val="0"/>
      </c:catAx>
      <c:valAx>
        <c:axId val="425409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412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Schmidt Automobile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6888-421A-B674-3071F68E32A3}"/>
            </c:ext>
          </c:extLst>
        </c:ser>
        <c:dLbls>
          <c:showLegendKey val="0"/>
          <c:showVal val="0"/>
          <c:showCatName val="0"/>
          <c:showSerName val="0"/>
          <c:showPercent val="0"/>
          <c:showBubbleSize val="0"/>
        </c:dLbls>
        <c:gapWidth val="219"/>
        <c:overlap val="-27"/>
        <c:axId val="425401936"/>
        <c:axId val="402116168"/>
      </c:barChart>
      <c:catAx>
        <c:axId val="425401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116168"/>
        <c:crosses val="autoZero"/>
        <c:auto val="1"/>
        <c:lblAlgn val="ctr"/>
        <c:lblOffset val="100"/>
        <c:noMultiLvlLbl val="0"/>
      </c:catAx>
      <c:valAx>
        <c:axId val="402116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401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F285-47B4-A276-F442DFFA6117}"/>
            </c:ext>
          </c:extLst>
        </c:ser>
        <c:dLbls>
          <c:showLegendKey val="0"/>
          <c:showVal val="0"/>
          <c:showCatName val="0"/>
          <c:showSerName val="0"/>
          <c:showPercent val="0"/>
          <c:showBubbleSize val="0"/>
        </c:dLbls>
        <c:smooth val="0"/>
        <c:axId val="427590288"/>
        <c:axId val="427593568"/>
      </c:lineChart>
      <c:dateAx>
        <c:axId val="427590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593568"/>
        <c:crosses val="autoZero"/>
        <c:auto val="1"/>
        <c:lblOffset val="100"/>
        <c:baseTimeUnit val="days"/>
      </c:dateAx>
      <c:valAx>
        <c:axId val="427593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590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c:v>
                </c:pt>
                <c:pt idx="1">
                  <c:v>40</c:v>
                </c:pt>
                <c:pt idx="2">
                  <c:v>72</c:v>
                </c:pt>
                <c:pt idx="3">
                  <c:v>61</c:v>
                </c:pt>
                <c:pt idx="4">
                  <c:v>49</c:v>
                </c:pt>
                <c:pt idx="5">
                  <c:v>14</c:v>
                </c:pt>
                <c:pt idx="6">
                  <c:v>10</c:v>
                </c:pt>
              </c:numCache>
            </c:numRef>
          </c:val>
          <c:extLst>
            <c:ext xmlns:c16="http://schemas.microsoft.com/office/drawing/2014/chart" uri="{C3380CC4-5D6E-409C-BE32-E72D297353CC}">
              <c16:uniqueId val="{00000000-E8AC-453A-ADE9-1793E11FBDCD}"/>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4</c:v>
                </c:pt>
                <c:pt idx="1">
                  <c:v>99</c:v>
                </c:pt>
                <c:pt idx="2">
                  <c:v>148</c:v>
                </c:pt>
                <c:pt idx="3">
                  <c:v>111</c:v>
                </c:pt>
                <c:pt idx="4">
                  <c:v>84</c:v>
                </c:pt>
                <c:pt idx="5">
                  <c:v>48</c:v>
                </c:pt>
                <c:pt idx="6">
                  <c:v>22</c:v>
                </c:pt>
              </c:numCache>
            </c:numRef>
          </c:val>
          <c:extLst>
            <c:ext xmlns:c16="http://schemas.microsoft.com/office/drawing/2014/chart" uri="{C3380CC4-5D6E-409C-BE32-E72D297353CC}">
              <c16:uniqueId val="{00000001-E8AC-453A-ADE9-1793E11FBDCD}"/>
            </c:ext>
          </c:extLst>
        </c:ser>
        <c:dLbls>
          <c:showLegendKey val="0"/>
          <c:showVal val="0"/>
          <c:showCatName val="0"/>
          <c:showSerName val="0"/>
          <c:showPercent val="0"/>
          <c:showBubbleSize val="0"/>
        </c:dLbls>
        <c:gapWidth val="219"/>
        <c:overlap val="-27"/>
        <c:axId val="427593896"/>
        <c:axId val="427594224"/>
      </c:barChart>
      <c:catAx>
        <c:axId val="427593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594224"/>
        <c:crosses val="autoZero"/>
        <c:auto val="1"/>
        <c:lblAlgn val="ctr"/>
        <c:lblOffset val="100"/>
        <c:noMultiLvlLbl val="0"/>
      </c:catAx>
      <c:valAx>
        <c:axId val="427594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593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1465</c:v>
                </c:pt>
                <c:pt idx="1">
                  <c:v>1632</c:v>
                </c:pt>
                <c:pt idx="2">
                  <c:v>1885</c:v>
                </c:pt>
                <c:pt idx="3">
                  <c:v>1854</c:v>
                </c:pt>
                <c:pt idx="4">
                  <c:v>10111</c:v>
                </c:pt>
                <c:pt idx="5">
                  <c:v>12493</c:v>
                </c:pt>
                <c:pt idx="6">
                  <c:v>13379</c:v>
                </c:pt>
                <c:pt idx="7">
                  <c:v>11573</c:v>
                </c:pt>
                <c:pt idx="8">
                  <c:v>11578</c:v>
                </c:pt>
                <c:pt idx="9">
                  <c:v>12503</c:v>
                </c:pt>
                <c:pt idx="10">
                  <c:v>10498</c:v>
                </c:pt>
                <c:pt idx="11">
                  <c:v>10950</c:v>
                </c:pt>
                <c:pt idx="12">
                  <c:v>9285</c:v>
                </c:pt>
                <c:pt idx="13">
                  <c:v>9993</c:v>
                </c:pt>
                <c:pt idx="14">
                  <c:v>9219</c:v>
                </c:pt>
                <c:pt idx="15">
                  <c:v>10260</c:v>
                </c:pt>
                <c:pt idx="16">
                  <c:v>11168</c:v>
                </c:pt>
                <c:pt idx="17">
                  <c:v>11065</c:v>
                </c:pt>
                <c:pt idx="18">
                  <c:v>10754</c:v>
                </c:pt>
                <c:pt idx="19">
                  <c:v>10928</c:v>
                </c:pt>
                <c:pt idx="20">
                  <c:v>11282</c:v>
                </c:pt>
                <c:pt idx="21">
                  <c:v>9891</c:v>
                </c:pt>
                <c:pt idx="22">
                  <c:v>11577</c:v>
                </c:pt>
                <c:pt idx="23">
                  <c:v>12463</c:v>
                </c:pt>
                <c:pt idx="24">
                  <c:v>11219</c:v>
                </c:pt>
                <c:pt idx="25">
                  <c:v>12002</c:v>
                </c:pt>
                <c:pt idx="26">
                  <c:v>12523</c:v>
                </c:pt>
                <c:pt idx="27">
                  <c:v>12080</c:v>
                </c:pt>
                <c:pt idx="28">
                  <c:v>11826</c:v>
                </c:pt>
                <c:pt idx="29">
                  <c:v>5284</c:v>
                </c:pt>
              </c:numCache>
            </c:numRef>
          </c:val>
          <c:smooth val="0"/>
          <c:extLst>
            <c:ext xmlns:c16="http://schemas.microsoft.com/office/drawing/2014/chart" uri="{C3380CC4-5D6E-409C-BE32-E72D297353CC}">
              <c16:uniqueId val="{00000000-B7FE-4338-8DCF-42AF837785AA}"/>
            </c:ext>
          </c:extLst>
        </c:ser>
        <c:dLbls>
          <c:showLegendKey val="0"/>
          <c:showVal val="0"/>
          <c:showCatName val="0"/>
          <c:showSerName val="0"/>
          <c:showPercent val="0"/>
          <c:showBubbleSize val="0"/>
        </c:dLbls>
        <c:smooth val="0"/>
        <c:axId val="427594552"/>
        <c:axId val="427594880"/>
      </c:lineChart>
      <c:dateAx>
        <c:axId val="427594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594880"/>
        <c:crosses val="autoZero"/>
        <c:auto val="1"/>
        <c:lblOffset val="100"/>
        <c:baseTimeUnit val="days"/>
      </c:dateAx>
      <c:valAx>
        <c:axId val="427594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594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1194</c:v>
                </c:pt>
                <c:pt idx="1">
                  <c:v>1450</c:v>
                </c:pt>
                <c:pt idx="2">
                  <c:v>1659</c:v>
                </c:pt>
                <c:pt idx="3">
                  <c:v>1634</c:v>
                </c:pt>
                <c:pt idx="4">
                  <c:v>9252</c:v>
                </c:pt>
                <c:pt idx="5">
                  <c:v>11172</c:v>
                </c:pt>
                <c:pt idx="6">
                  <c:v>11930</c:v>
                </c:pt>
                <c:pt idx="7">
                  <c:v>10918</c:v>
                </c:pt>
                <c:pt idx="8">
                  <c:v>10903</c:v>
                </c:pt>
                <c:pt idx="9">
                  <c:v>11704</c:v>
                </c:pt>
                <c:pt idx="10">
                  <c:v>9943</c:v>
                </c:pt>
                <c:pt idx="11">
                  <c:v>10302</c:v>
                </c:pt>
                <c:pt idx="12">
                  <c:v>8863</c:v>
                </c:pt>
                <c:pt idx="13">
                  <c:v>9520</c:v>
                </c:pt>
                <c:pt idx="14">
                  <c:v>8857</c:v>
                </c:pt>
                <c:pt idx="15">
                  <c:v>9803</c:v>
                </c:pt>
                <c:pt idx="16">
                  <c:v>10620</c:v>
                </c:pt>
                <c:pt idx="17">
                  <c:v>10172</c:v>
                </c:pt>
                <c:pt idx="18">
                  <c:v>10317</c:v>
                </c:pt>
                <c:pt idx="19">
                  <c:v>10244</c:v>
                </c:pt>
                <c:pt idx="20">
                  <c:v>10924</c:v>
                </c:pt>
                <c:pt idx="21">
                  <c:v>9274</c:v>
                </c:pt>
                <c:pt idx="22">
                  <c:v>11186</c:v>
                </c:pt>
                <c:pt idx="23">
                  <c:v>11930</c:v>
                </c:pt>
                <c:pt idx="24">
                  <c:v>10910</c:v>
                </c:pt>
                <c:pt idx="25">
                  <c:v>11018</c:v>
                </c:pt>
                <c:pt idx="26">
                  <c:v>12023</c:v>
                </c:pt>
                <c:pt idx="27">
                  <c:v>11502</c:v>
                </c:pt>
                <c:pt idx="28">
                  <c:v>10690</c:v>
                </c:pt>
                <c:pt idx="29">
                  <c:v>5204</c:v>
                </c:pt>
              </c:numCache>
            </c:numRef>
          </c:val>
          <c:smooth val="0"/>
          <c:extLst>
            <c:ext xmlns:c16="http://schemas.microsoft.com/office/drawing/2014/chart" uri="{C3380CC4-5D6E-409C-BE32-E72D297353CC}">
              <c16:uniqueId val="{00000000-A8D0-40F5-9D62-46EF2DD993FC}"/>
            </c:ext>
          </c:extLst>
        </c:ser>
        <c:dLbls>
          <c:showLegendKey val="0"/>
          <c:showVal val="0"/>
          <c:showCatName val="0"/>
          <c:showSerName val="0"/>
          <c:showPercent val="0"/>
          <c:showBubbleSize val="0"/>
        </c:dLbls>
        <c:smooth val="0"/>
        <c:axId val="427597504"/>
        <c:axId val="427598160"/>
      </c:lineChart>
      <c:dateAx>
        <c:axId val="427597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598160"/>
        <c:crosses val="autoZero"/>
        <c:auto val="1"/>
        <c:lblOffset val="100"/>
        <c:baseTimeUnit val="days"/>
      </c:dateAx>
      <c:valAx>
        <c:axId val="427598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597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32</c:v>
                </c:pt>
                <c:pt idx="1">
                  <c:v>26</c:v>
                </c:pt>
                <c:pt idx="2">
                  <c:v>23</c:v>
                </c:pt>
                <c:pt idx="3">
                  <c:v>17</c:v>
                </c:pt>
                <c:pt idx="4">
                  <c:v>98</c:v>
                </c:pt>
                <c:pt idx="5">
                  <c:v>143</c:v>
                </c:pt>
                <c:pt idx="6">
                  <c:v>109</c:v>
                </c:pt>
                <c:pt idx="7">
                  <c:v>73</c:v>
                </c:pt>
                <c:pt idx="8">
                  <c:v>64</c:v>
                </c:pt>
                <c:pt idx="9">
                  <c:v>53</c:v>
                </c:pt>
                <c:pt idx="10">
                  <c:v>21</c:v>
                </c:pt>
                <c:pt idx="11">
                  <c:v>60</c:v>
                </c:pt>
                <c:pt idx="12">
                  <c:v>40</c:v>
                </c:pt>
                <c:pt idx="13">
                  <c:v>36</c:v>
                </c:pt>
                <c:pt idx="14">
                  <c:v>36</c:v>
                </c:pt>
                <c:pt idx="15">
                  <c:v>33</c:v>
                </c:pt>
                <c:pt idx="16">
                  <c:v>31</c:v>
                </c:pt>
                <c:pt idx="17">
                  <c:v>53</c:v>
                </c:pt>
                <c:pt idx="18">
                  <c:v>22</c:v>
                </c:pt>
                <c:pt idx="19">
                  <c:v>61</c:v>
                </c:pt>
                <c:pt idx="20">
                  <c:v>39</c:v>
                </c:pt>
                <c:pt idx="21">
                  <c:v>26</c:v>
                </c:pt>
                <c:pt idx="22">
                  <c:v>32</c:v>
                </c:pt>
                <c:pt idx="23">
                  <c:v>28</c:v>
                </c:pt>
                <c:pt idx="24">
                  <c:v>20</c:v>
                </c:pt>
                <c:pt idx="25">
                  <c:v>64</c:v>
                </c:pt>
                <c:pt idx="26">
                  <c:v>58</c:v>
                </c:pt>
                <c:pt idx="27">
                  <c:v>52</c:v>
                </c:pt>
                <c:pt idx="28">
                  <c:v>63</c:v>
                </c:pt>
                <c:pt idx="29">
                  <c:v>30</c:v>
                </c:pt>
              </c:numCache>
            </c:numRef>
          </c:val>
          <c:smooth val="0"/>
          <c:extLst>
            <c:ext xmlns:c16="http://schemas.microsoft.com/office/drawing/2014/chart" uri="{C3380CC4-5D6E-409C-BE32-E72D297353CC}">
              <c16:uniqueId val="{00000000-E35B-4293-872F-B878DFDF74C1}"/>
            </c:ext>
          </c:extLst>
        </c:ser>
        <c:dLbls>
          <c:showLegendKey val="0"/>
          <c:showVal val="0"/>
          <c:showCatName val="0"/>
          <c:showSerName val="0"/>
          <c:showPercent val="0"/>
          <c:showBubbleSize val="0"/>
        </c:dLbls>
        <c:smooth val="0"/>
        <c:axId val="427576184"/>
        <c:axId val="427569952"/>
      </c:lineChart>
      <c:dateAx>
        <c:axId val="427576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569952"/>
        <c:crosses val="autoZero"/>
        <c:auto val="1"/>
        <c:lblOffset val="100"/>
        <c:baseTimeUnit val="days"/>
      </c:dateAx>
      <c:valAx>
        <c:axId val="427569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576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c:v>
                </c:pt>
                <c:pt idx="1">
                  <c:v>2</c:v>
                </c:pt>
                <c:pt idx="2">
                  <c:v>4</c:v>
                </c:pt>
                <c:pt idx="3">
                  <c:v>2</c:v>
                </c:pt>
                <c:pt idx="4">
                  <c:v>6</c:v>
                </c:pt>
                <c:pt idx="5">
                  <c:v>21</c:v>
                </c:pt>
                <c:pt idx="6">
                  <c:v>17</c:v>
                </c:pt>
                <c:pt idx="7">
                  <c:v>8</c:v>
                </c:pt>
                <c:pt idx="8">
                  <c:v>10</c:v>
                </c:pt>
                <c:pt idx="9">
                  <c:v>2</c:v>
                </c:pt>
                <c:pt idx="10">
                  <c:v>6</c:v>
                </c:pt>
                <c:pt idx="11">
                  <c:v>6</c:v>
                </c:pt>
                <c:pt idx="12">
                  <c:v>7</c:v>
                </c:pt>
                <c:pt idx="13">
                  <c:v>10</c:v>
                </c:pt>
                <c:pt idx="14">
                  <c:v>4</c:v>
                </c:pt>
                <c:pt idx="15">
                  <c:v>3</c:v>
                </c:pt>
                <c:pt idx="16">
                  <c:v>1</c:v>
                </c:pt>
                <c:pt idx="17">
                  <c:v>11</c:v>
                </c:pt>
                <c:pt idx="18">
                  <c:v>3</c:v>
                </c:pt>
                <c:pt idx="19">
                  <c:v>3</c:v>
                </c:pt>
                <c:pt idx="20">
                  <c:v>1</c:v>
                </c:pt>
                <c:pt idx="21">
                  <c:v>19</c:v>
                </c:pt>
                <c:pt idx="22">
                  <c:v>5</c:v>
                </c:pt>
                <c:pt idx="23">
                  <c:v>1</c:v>
                </c:pt>
                <c:pt idx="24">
                  <c:v>2</c:v>
                </c:pt>
                <c:pt idx="25">
                  <c:v>6</c:v>
                </c:pt>
                <c:pt idx="26">
                  <c:v>2</c:v>
                </c:pt>
                <c:pt idx="27">
                  <c:v>2</c:v>
                </c:pt>
                <c:pt idx="28">
                  <c:v>3</c:v>
                </c:pt>
                <c:pt idx="29">
                  <c:v>1</c:v>
                </c:pt>
              </c:numCache>
            </c:numRef>
          </c:val>
          <c:smooth val="0"/>
          <c:extLst>
            <c:ext xmlns:c16="http://schemas.microsoft.com/office/drawing/2014/chart" uri="{C3380CC4-5D6E-409C-BE32-E72D297353CC}">
              <c16:uniqueId val="{00000000-3BBC-4345-9527-6AB13170423E}"/>
            </c:ext>
          </c:extLst>
        </c:ser>
        <c:dLbls>
          <c:showLegendKey val="0"/>
          <c:showVal val="0"/>
          <c:showCatName val="0"/>
          <c:showSerName val="0"/>
          <c:showPercent val="0"/>
          <c:showBubbleSize val="0"/>
        </c:dLbls>
        <c:smooth val="0"/>
        <c:axId val="427571920"/>
        <c:axId val="427578480"/>
      </c:lineChart>
      <c:dateAx>
        <c:axId val="427571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578480"/>
        <c:crosses val="autoZero"/>
        <c:auto val="1"/>
        <c:lblOffset val="100"/>
        <c:baseTimeUnit val="days"/>
      </c:dateAx>
      <c:valAx>
        <c:axId val="427578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571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39.888888888888999</c:v>
                </c:pt>
                <c:pt idx="1">
                  <c:v>31.777777777777999</c:v>
                </c:pt>
                <c:pt idx="2">
                  <c:v>39.703703703704001</c:v>
                </c:pt>
                <c:pt idx="3">
                  <c:v>90.629629629630003</c:v>
                </c:pt>
                <c:pt idx="4">
                  <c:v>195.48148148147999</c:v>
                </c:pt>
                <c:pt idx="5">
                  <c:v>257.55555555555998</c:v>
                </c:pt>
                <c:pt idx="6">
                  <c:v>302.55555555555998</c:v>
                </c:pt>
                <c:pt idx="7">
                  <c:v>284.39285714286001</c:v>
                </c:pt>
                <c:pt idx="8">
                  <c:v>283.07142857142998</c:v>
                </c:pt>
                <c:pt idx="9">
                  <c:v>292.64285714286001</c:v>
                </c:pt>
                <c:pt idx="10">
                  <c:v>317.35714285713999</c:v>
                </c:pt>
                <c:pt idx="11">
                  <c:v>299.25</c:v>
                </c:pt>
                <c:pt idx="12">
                  <c:v>302.39285714286001</c:v>
                </c:pt>
                <c:pt idx="13">
                  <c:v>297.96428571428999</c:v>
                </c:pt>
                <c:pt idx="14">
                  <c:v>307.78571428571001</c:v>
                </c:pt>
                <c:pt idx="15">
                  <c:v>318.14285714286001</c:v>
                </c:pt>
                <c:pt idx="16">
                  <c:v>326</c:v>
                </c:pt>
                <c:pt idx="17">
                  <c:v>334.82142857142998</c:v>
                </c:pt>
                <c:pt idx="18">
                  <c:v>350.53571428571001</c:v>
                </c:pt>
                <c:pt idx="19">
                  <c:v>346.46428571428999</c:v>
                </c:pt>
                <c:pt idx="20">
                  <c:v>316.25</c:v>
                </c:pt>
                <c:pt idx="21">
                  <c:v>215.03571428570999</c:v>
                </c:pt>
                <c:pt idx="22">
                  <c:v>125.42857142857</c:v>
                </c:pt>
                <c:pt idx="23">
                  <c:v>66.857142857143003</c:v>
                </c:pt>
              </c:numCache>
            </c:numRef>
          </c:val>
          <c:smooth val="0"/>
          <c:extLst>
            <c:ext xmlns:c16="http://schemas.microsoft.com/office/drawing/2014/chart" uri="{C3380CC4-5D6E-409C-BE32-E72D297353CC}">
              <c16:uniqueId val="{00000000-660C-424D-B783-AAF2AB9FED00}"/>
            </c:ext>
          </c:extLst>
        </c:ser>
        <c:dLbls>
          <c:showLegendKey val="0"/>
          <c:showVal val="0"/>
          <c:showCatName val="0"/>
          <c:showSerName val="0"/>
          <c:showPercent val="0"/>
          <c:showBubbleSize val="0"/>
        </c:dLbls>
        <c:smooth val="0"/>
        <c:axId val="427581104"/>
        <c:axId val="427583728"/>
      </c:lineChart>
      <c:catAx>
        <c:axId val="427581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583728"/>
        <c:crosses val="autoZero"/>
        <c:auto val="1"/>
        <c:lblAlgn val="ctr"/>
        <c:lblOffset val="100"/>
        <c:noMultiLvlLbl val="0"/>
      </c:catAx>
      <c:valAx>
        <c:axId val="427583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581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1194</c:v>
                </c:pt>
                <c:pt idx="1">
                  <c:v>1450</c:v>
                </c:pt>
                <c:pt idx="2">
                  <c:v>1659</c:v>
                </c:pt>
                <c:pt idx="3">
                  <c:v>1634</c:v>
                </c:pt>
                <c:pt idx="4">
                  <c:v>9252</c:v>
                </c:pt>
                <c:pt idx="5">
                  <c:v>11172</c:v>
                </c:pt>
                <c:pt idx="6">
                  <c:v>11930</c:v>
                </c:pt>
                <c:pt idx="7">
                  <c:v>10918</c:v>
                </c:pt>
                <c:pt idx="8">
                  <c:v>10903</c:v>
                </c:pt>
                <c:pt idx="9">
                  <c:v>11704</c:v>
                </c:pt>
                <c:pt idx="10">
                  <c:v>9943</c:v>
                </c:pt>
                <c:pt idx="11">
                  <c:v>10302</c:v>
                </c:pt>
                <c:pt idx="12">
                  <c:v>8863</c:v>
                </c:pt>
                <c:pt idx="13">
                  <c:v>9520</c:v>
                </c:pt>
                <c:pt idx="14">
                  <c:v>8857</c:v>
                </c:pt>
                <c:pt idx="15">
                  <c:v>9803</c:v>
                </c:pt>
                <c:pt idx="16">
                  <c:v>10620</c:v>
                </c:pt>
                <c:pt idx="17">
                  <c:v>10172</c:v>
                </c:pt>
                <c:pt idx="18">
                  <c:v>10317</c:v>
                </c:pt>
                <c:pt idx="19">
                  <c:v>10244</c:v>
                </c:pt>
                <c:pt idx="20">
                  <c:v>10924</c:v>
                </c:pt>
                <c:pt idx="21">
                  <c:v>9274</c:v>
                </c:pt>
                <c:pt idx="22">
                  <c:v>11186</c:v>
                </c:pt>
                <c:pt idx="23">
                  <c:v>11930</c:v>
                </c:pt>
                <c:pt idx="24">
                  <c:v>10910</c:v>
                </c:pt>
                <c:pt idx="25">
                  <c:v>11018</c:v>
                </c:pt>
                <c:pt idx="26">
                  <c:v>12023</c:v>
                </c:pt>
                <c:pt idx="27">
                  <c:v>11502</c:v>
                </c:pt>
                <c:pt idx="28">
                  <c:v>10690</c:v>
                </c:pt>
                <c:pt idx="29">
                  <c:v>5204</c:v>
                </c:pt>
              </c:numCache>
            </c:numRef>
          </c:val>
          <c:smooth val="0"/>
          <c:extLst>
            <c:ext xmlns:c16="http://schemas.microsoft.com/office/drawing/2014/chart" uri="{C3380CC4-5D6E-409C-BE32-E72D297353CC}">
              <c16:uniqueId val="{00000000-D1BC-4C38-8AAB-D4CFEC9899F2}"/>
            </c:ext>
          </c:extLst>
        </c:ser>
        <c:dLbls>
          <c:showLegendKey val="0"/>
          <c:showVal val="0"/>
          <c:showCatName val="0"/>
          <c:showSerName val="0"/>
          <c:showPercent val="0"/>
          <c:showBubbleSize val="0"/>
        </c:dLbls>
        <c:smooth val="0"/>
        <c:axId val="455582072"/>
        <c:axId val="455581744"/>
      </c:lineChart>
      <c:dateAx>
        <c:axId val="455582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581744"/>
        <c:crosses val="autoZero"/>
        <c:auto val="1"/>
        <c:lblOffset val="100"/>
        <c:baseTimeUnit val="days"/>
      </c:dateAx>
      <c:valAx>
        <c:axId val="455581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582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7E635-B851-4A9D-9DEB-89D7C315D862}"/>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68DAC6DA-D997-4B8C-A033-5E4769FC1D49}"/>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1745500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830C6-8191-4973-9B00-FB5885360EE0}"/>
              </a:ext>
            </a:extLst>
          </p:cNvPr>
          <p:cNvSpPr>
            <a:spLocks noGrp="1"/>
          </p:cNvSpPr>
          <p:nvPr>
            <p:ph type="title"/>
          </p:nvPr>
        </p:nvSpPr>
        <p:spPr/>
        <p:txBody>
          <a:bodyPr/>
          <a:lstStyle/>
          <a:p>
            <a:r>
              <a:rPr lang="de-DE"/>
              <a:t>Wichtigste Werte (KPI's) | Schmidt Automobile</a:t>
            </a:r>
            <a:endParaRPr lang="en-US"/>
          </a:p>
        </p:txBody>
      </p:sp>
      <p:graphicFrame>
        <p:nvGraphicFramePr>
          <p:cNvPr id="5" name="Table Placeholder 4">
            <a:extLst>
              <a:ext uri="{FF2B5EF4-FFF2-40B4-BE49-F238E27FC236}">
                <a16:creationId xmlns:a16="http://schemas.microsoft.com/office/drawing/2014/main" id="{A449B909-FA81-4686-B037-478D464F52EB}"/>
              </a:ext>
            </a:extLst>
          </p:cNvPr>
          <p:cNvGraphicFramePr>
            <a:graphicFrameLocks noGrp="1"/>
          </p:cNvGraphicFramePr>
          <p:nvPr>
            <p:ph type="tbl" sz="quarter" idx="13"/>
            <p:extLst>
              <p:ext uri="{D42A27DB-BD31-4B8C-83A1-F6EECF244321}">
                <p14:modId xmlns:p14="http://schemas.microsoft.com/office/powerpoint/2010/main" val="155060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02586150"/>
                    </a:ext>
                  </a:extLst>
                </a:gridCol>
                <a:gridCol w="740664">
                  <a:extLst>
                    <a:ext uri="{9D8B030D-6E8A-4147-A177-3AD203B41FA5}">
                      <a16:colId xmlns:a16="http://schemas.microsoft.com/office/drawing/2014/main" val="3160463681"/>
                    </a:ext>
                  </a:extLst>
                </a:gridCol>
                <a:gridCol w="740664">
                  <a:extLst>
                    <a:ext uri="{9D8B030D-6E8A-4147-A177-3AD203B41FA5}">
                      <a16:colId xmlns:a16="http://schemas.microsoft.com/office/drawing/2014/main" val="961915322"/>
                    </a:ext>
                  </a:extLst>
                </a:gridCol>
                <a:gridCol w="740664">
                  <a:extLst>
                    <a:ext uri="{9D8B030D-6E8A-4147-A177-3AD203B41FA5}">
                      <a16:colId xmlns:a16="http://schemas.microsoft.com/office/drawing/2014/main" val="1899604488"/>
                    </a:ext>
                  </a:extLst>
                </a:gridCol>
                <a:gridCol w="740664">
                  <a:extLst>
                    <a:ext uri="{9D8B030D-6E8A-4147-A177-3AD203B41FA5}">
                      <a16:colId xmlns:a16="http://schemas.microsoft.com/office/drawing/2014/main" val="1210770241"/>
                    </a:ext>
                  </a:extLst>
                </a:gridCol>
                <a:gridCol w="740664">
                  <a:extLst>
                    <a:ext uri="{9D8B030D-6E8A-4147-A177-3AD203B41FA5}">
                      <a16:colId xmlns:a16="http://schemas.microsoft.com/office/drawing/2014/main" val="490137914"/>
                    </a:ext>
                  </a:extLst>
                </a:gridCol>
                <a:gridCol w="740664">
                  <a:extLst>
                    <a:ext uri="{9D8B030D-6E8A-4147-A177-3AD203B41FA5}">
                      <a16:colId xmlns:a16="http://schemas.microsoft.com/office/drawing/2014/main" val="2392099909"/>
                    </a:ext>
                  </a:extLst>
                </a:gridCol>
                <a:gridCol w="740664">
                  <a:extLst>
                    <a:ext uri="{9D8B030D-6E8A-4147-A177-3AD203B41FA5}">
                      <a16:colId xmlns:a16="http://schemas.microsoft.com/office/drawing/2014/main" val="1542460195"/>
                    </a:ext>
                  </a:extLst>
                </a:gridCol>
                <a:gridCol w="740664">
                  <a:extLst>
                    <a:ext uri="{9D8B030D-6E8A-4147-A177-3AD203B41FA5}">
                      <a16:colId xmlns:a16="http://schemas.microsoft.com/office/drawing/2014/main" val="4157927286"/>
                    </a:ext>
                  </a:extLst>
                </a:gridCol>
                <a:gridCol w="740664">
                  <a:extLst>
                    <a:ext uri="{9D8B030D-6E8A-4147-A177-3AD203B41FA5}">
                      <a16:colId xmlns:a16="http://schemas.microsoft.com/office/drawing/2014/main" val="24028833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32463992"/>
                  </a:ext>
                </a:extLst>
              </a:tr>
              <a:tr h="370840">
                <a:tc>
                  <a:txBody>
                    <a:bodyPr/>
                    <a:lstStyle/>
                    <a:p>
                      <a:r>
                        <a:rPr lang="en-US" sz="1000"/>
                        <a:t>Schmidt Automobile</a:t>
                      </a:r>
                    </a:p>
                  </a:txBody>
                  <a:tcPr/>
                </a:tc>
                <a:tc>
                  <a:txBody>
                    <a:bodyPr/>
                    <a:lstStyle/>
                    <a:p>
                      <a:r>
                        <a:rPr lang="en-US" sz="1000"/>
                        <a:t>765</a:t>
                      </a:r>
                    </a:p>
                  </a:txBody>
                  <a:tcPr/>
                </a:tc>
                <a:tc>
                  <a:txBody>
                    <a:bodyPr/>
                    <a:lstStyle/>
                    <a:p>
                      <a:r>
                        <a:rPr lang="en-US" sz="1000"/>
                        <a:t>26</a:t>
                      </a:r>
                    </a:p>
                  </a:txBody>
                  <a:tcPr/>
                </a:tc>
                <a:tc>
                  <a:txBody>
                    <a:bodyPr/>
                    <a:lstStyle/>
                    <a:p>
                      <a:r>
                        <a:rPr lang="en-US" sz="1000"/>
                        <a:t>10</a:t>
                      </a:r>
                    </a:p>
                  </a:txBody>
                  <a:tcPr/>
                </a:tc>
                <a:tc>
                  <a:txBody>
                    <a:bodyPr/>
                    <a:lstStyle/>
                    <a:p>
                      <a:r>
                        <a:rPr lang="en-US" sz="1000"/>
                        <a:t>136</a:t>
                      </a:r>
                    </a:p>
                  </a:txBody>
                  <a:tcPr/>
                </a:tc>
                <a:tc>
                  <a:txBody>
                    <a:bodyPr/>
                    <a:lstStyle/>
                    <a:p>
                      <a:r>
                        <a:rPr lang="en-US" sz="1000"/>
                        <a:t>2</a:t>
                      </a:r>
                    </a:p>
                  </a:txBody>
                  <a:tcPr/>
                </a:tc>
                <a:tc>
                  <a:txBody>
                    <a:bodyPr/>
                    <a:lstStyle/>
                    <a:p>
                      <a:r>
                        <a:rPr lang="en-US" sz="1000"/>
                        <a:t>60</a:t>
                      </a:r>
                    </a:p>
                  </a:txBody>
                  <a:tcPr/>
                </a:tc>
                <a:tc>
                  <a:txBody>
                    <a:bodyPr/>
                    <a:lstStyle/>
                    <a:p>
                      <a:r>
                        <a:rPr lang="en-US" sz="1000"/>
                        <a:t>0</a:t>
                      </a:r>
                    </a:p>
                  </a:txBody>
                  <a:tcPr/>
                </a:tc>
                <a:tc>
                  <a:txBody>
                    <a:bodyPr/>
                    <a:lstStyle/>
                    <a:p>
                      <a:r>
                        <a:rPr lang="en-US" sz="1000"/>
                        <a:t>2.6330 %</a:t>
                      </a:r>
                    </a:p>
                  </a:txBody>
                  <a:tcPr/>
                </a:tc>
                <a:tc>
                  <a:txBody>
                    <a:bodyPr/>
                    <a:lstStyle/>
                    <a:p>
                      <a:r>
                        <a:rPr lang="en-US" sz="1000"/>
                        <a:t>0.0 %</a:t>
                      </a:r>
                    </a:p>
                  </a:txBody>
                  <a:tcPr/>
                </a:tc>
                <a:extLst>
                  <a:ext uri="{0D108BD9-81ED-4DB2-BD59-A6C34878D82A}">
                    <a16:rowId xmlns:a16="http://schemas.microsoft.com/office/drawing/2014/main" val="3498111618"/>
                  </a:ext>
                </a:extLst>
              </a:tr>
            </a:tbl>
          </a:graphicData>
        </a:graphic>
      </p:graphicFrame>
      <p:sp>
        <p:nvSpPr>
          <p:cNvPr id="4" name="Text Placeholder 3">
            <a:extLst>
              <a:ext uri="{FF2B5EF4-FFF2-40B4-BE49-F238E27FC236}">
                <a16:creationId xmlns:a16="http://schemas.microsoft.com/office/drawing/2014/main" id="{93BF5F80-E3F0-414F-9617-3A880EADF43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52247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FF068-C57C-4A7B-9296-AF78B19DA554}"/>
              </a:ext>
            </a:extLst>
          </p:cNvPr>
          <p:cNvSpPr>
            <a:spLocks noGrp="1"/>
          </p:cNvSpPr>
          <p:nvPr>
            <p:ph type="title"/>
          </p:nvPr>
        </p:nvSpPr>
        <p:spPr/>
        <p:txBody>
          <a:bodyPr/>
          <a:lstStyle/>
          <a:p>
            <a:r>
              <a:rPr lang="en-US"/>
              <a:t>Fans (Übersicht) | Schmidt Automobile</a:t>
            </a:r>
          </a:p>
        </p:txBody>
      </p:sp>
      <p:graphicFrame>
        <p:nvGraphicFramePr>
          <p:cNvPr id="5" name="Table Placeholder 4">
            <a:extLst>
              <a:ext uri="{FF2B5EF4-FFF2-40B4-BE49-F238E27FC236}">
                <a16:creationId xmlns:a16="http://schemas.microsoft.com/office/drawing/2014/main" id="{9A4BF810-EDF9-42C5-B0F3-9DFEEDB46C00}"/>
              </a:ext>
            </a:extLst>
          </p:cNvPr>
          <p:cNvGraphicFramePr>
            <a:graphicFrameLocks noGrp="1"/>
          </p:cNvGraphicFramePr>
          <p:nvPr>
            <p:ph type="tbl" sz="quarter" idx="13"/>
            <p:extLst>
              <p:ext uri="{D42A27DB-BD31-4B8C-83A1-F6EECF244321}">
                <p14:modId xmlns:p14="http://schemas.microsoft.com/office/powerpoint/2010/main" val="1038738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08713212"/>
                    </a:ext>
                  </a:extLst>
                </a:gridCol>
                <a:gridCol w="1234440">
                  <a:extLst>
                    <a:ext uri="{9D8B030D-6E8A-4147-A177-3AD203B41FA5}">
                      <a16:colId xmlns:a16="http://schemas.microsoft.com/office/drawing/2014/main" val="1483043814"/>
                    </a:ext>
                  </a:extLst>
                </a:gridCol>
                <a:gridCol w="822960">
                  <a:extLst>
                    <a:ext uri="{9D8B030D-6E8A-4147-A177-3AD203B41FA5}">
                      <a16:colId xmlns:a16="http://schemas.microsoft.com/office/drawing/2014/main" val="1451660538"/>
                    </a:ext>
                  </a:extLst>
                </a:gridCol>
                <a:gridCol w="822960">
                  <a:extLst>
                    <a:ext uri="{9D8B030D-6E8A-4147-A177-3AD203B41FA5}">
                      <a16:colId xmlns:a16="http://schemas.microsoft.com/office/drawing/2014/main" val="3869849361"/>
                    </a:ext>
                  </a:extLst>
                </a:gridCol>
                <a:gridCol w="822960">
                  <a:extLst>
                    <a:ext uri="{9D8B030D-6E8A-4147-A177-3AD203B41FA5}">
                      <a16:colId xmlns:a16="http://schemas.microsoft.com/office/drawing/2014/main" val="768840294"/>
                    </a:ext>
                  </a:extLst>
                </a:gridCol>
                <a:gridCol w="822960">
                  <a:extLst>
                    <a:ext uri="{9D8B030D-6E8A-4147-A177-3AD203B41FA5}">
                      <a16:colId xmlns:a16="http://schemas.microsoft.com/office/drawing/2014/main" val="4205248239"/>
                    </a:ext>
                  </a:extLst>
                </a:gridCol>
                <a:gridCol w="822960">
                  <a:extLst>
                    <a:ext uri="{9D8B030D-6E8A-4147-A177-3AD203B41FA5}">
                      <a16:colId xmlns:a16="http://schemas.microsoft.com/office/drawing/2014/main" val="36073908"/>
                    </a:ext>
                  </a:extLst>
                </a:gridCol>
                <a:gridCol w="822960">
                  <a:extLst>
                    <a:ext uri="{9D8B030D-6E8A-4147-A177-3AD203B41FA5}">
                      <a16:colId xmlns:a16="http://schemas.microsoft.com/office/drawing/2014/main" val="111732120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32708374"/>
                  </a:ext>
                </a:extLst>
              </a:tr>
              <a:tr h="370840">
                <a:tc>
                  <a:txBody>
                    <a:bodyPr/>
                    <a:lstStyle/>
                    <a:p>
                      <a:r>
                        <a:rPr lang="en-US" sz="1000"/>
                        <a:t>Schmidt Automobile</a:t>
                      </a:r>
                    </a:p>
                  </a:txBody>
                  <a:tcPr/>
                </a:tc>
                <a:tc>
                  <a:txBody>
                    <a:bodyPr/>
                    <a:lstStyle/>
                    <a:p>
                      <a:r>
                        <a:rPr lang="en-US" sz="1000"/>
                        <a:t>765</a:t>
                      </a:r>
                    </a:p>
                  </a:txBody>
                  <a:tcPr/>
                </a:tc>
                <a:tc>
                  <a:txBody>
                    <a:bodyPr/>
                    <a:lstStyle/>
                    <a:p>
                      <a:r>
                        <a:rPr lang="en-US" sz="1000"/>
                        <a:t>6</a:t>
                      </a:r>
                    </a:p>
                  </a:txBody>
                  <a:tcPr/>
                </a:tc>
                <a:tc>
                  <a:txBody>
                    <a:bodyPr/>
                    <a:lstStyle/>
                    <a:p>
                      <a:r>
                        <a:rPr lang="en-US" sz="1000"/>
                        <a:t>0.8 %</a:t>
                      </a:r>
                    </a:p>
                  </a:txBody>
                  <a:tcPr/>
                </a:tc>
                <a:tc>
                  <a:txBody>
                    <a:bodyPr/>
                    <a:lstStyle/>
                    <a:p>
                      <a:r>
                        <a:rPr lang="en-US" sz="1000"/>
                        <a:t>7</a:t>
                      </a:r>
                    </a:p>
                  </a:txBody>
                  <a:tcPr/>
                </a:tc>
                <a:tc>
                  <a:txBody>
                    <a:bodyPr/>
                    <a:lstStyle/>
                    <a:p>
                      <a:r>
                        <a:rPr lang="en-US" sz="1000"/>
                        <a:t>0.9 %</a:t>
                      </a:r>
                    </a:p>
                  </a:txBody>
                  <a:tcPr/>
                </a:tc>
                <a:tc>
                  <a:txBody>
                    <a:bodyPr/>
                    <a:lstStyle/>
                    <a:p>
                      <a:r>
                        <a:rPr lang="en-US" sz="1000"/>
                        <a:t>26</a:t>
                      </a:r>
                    </a:p>
                  </a:txBody>
                  <a:tcPr/>
                </a:tc>
                <a:tc>
                  <a:txBody>
                    <a:bodyPr/>
                    <a:lstStyle/>
                    <a:p>
                      <a:r>
                        <a:rPr lang="en-US" sz="1000"/>
                        <a:t>3.5 %</a:t>
                      </a:r>
                    </a:p>
                  </a:txBody>
                  <a:tcPr/>
                </a:tc>
                <a:extLst>
                  <a:ext uri="{0D108BD9-81ED-4DB2-BD59-A6C34878D82A}">
                    <a16:rowId xmlns:a16="http://schemas.microsoft.com/office/drawing/2014/main" val="1514447035"/>
                  </a:ext>
                </a:extLst>
              </a:tr>
            </a:tbl>
          </a:graphicData>
        </a:graphic>
      </p:graphicFrame>
      <p:sp>
        <p:nvSpPr>
          <p:cNvPr id="4" name="Text Placeholder 3">
            <a:extLst>
              <a:ext uri="{FF2B5EF4-FFF2-40B4-BE49-F238E27FC236}">
                <a16:creationId xmlns:a16="http://schemas.microsoft.com/office/drawing/2014/main" id="{8DF4B7E6-7BFE-4BA8-B1EA-F234E1194BA8}"/>
              </a:ext>
            </a:extLst>
          </p:cNvPr>
          <p:cNvSpPr>
            <a:spLocks noGrp="1"/>
          </p:cNvSpPr>
          <p:nvPr>
            <p:ph type="body" sz="quarter" idx="14"/>
          </p:nvPr>
        </p:nvSpPr>
        <p:spPr/>
        <p:txBody>
          <a:bodyPr/>
          <a:lstStyle/>
          <a:p>
            <a:r>
              <a:rPr lang="en-US"/>
              <a:t>05/31/2018 - 06/30/2018</a:t>
            </a:r>
          </a:p>
        </p:txBody>
      </p:sp>
    </p:spTree>
    <p:extLst>
      <p:ext uri="{BB962C8B-B14F-4D97-AF65-F5344CB8AC3E}">
        <p14:creationId xmlns:p14="http://schemas.microsoft.com/office/powerpoint/2010/main" val="36632878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417D1-A234-4001-A050-0793FB0A8D11}"/>
              </a:ext>
            </a:extLst>
          </p:cNvPr>
          <p:cNvSpPr>
            <a:spLocks noGrp="1"/>
          </p:cNvSpPr>
          <p:nvPr>
            <p:ph type="title"/>
          </p:nvPr>
        </p:nvSpPr>
        <p:spPr/>
        <p:txBody>
          <a:bodyPr/>
          <a:lstStyle/>
          <a:p>
            <a:r>
              <a:rPr lang="en-US"/>
              <a:t>Key Metrics Table w. User Post RR | Schmidt Automobile</a:t>
            </a:r>
          </a:p>
        </p:txBody>
      </p:sp>
      <p:graphicFrame>
        <p:nvGraphicFramePr>
          <p:cNvPr id="5" name="Table Placeholder 4">
            <a:extLst>
              <a:ext uri="{FF2B5EF4-FFF2-40B4-BE49-F238E27FC236}">
                <a16:creationId xmlns:a16="http://schemas.microsoft.com/office/drawing/2014/main" id="{19403C2A-EDAB-400B-9BFF-319EF5162398}"/>
              </a:ext>
            </a:extLst>
          </p:cNvPr>
          <p:cNvGraphicFramePr>
            <a:graphicFrameLocks noGrp="1"/>
          </p:cNvGraphicFramePr>
          <p:nvPr>
            <p:ph type="tbl" sz="quarter" idx="13"/>
            <p:extLst>
              <p:ext uri="{D42A27DB-BD31-4B8C-83A1-F6EECF244321}">
                <p14:modId xmlns:p14="http://schemas.microsoft.com/office/powerpoint/2010/main" val="1567574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32835328"/>
                    </a:ext>
                  </a:extLst>
                </a:gridCol>
                <a:gridCol w="740664">
                  <a:extLst>
                    <a:ext uri="{9D8B030D-6E8A-4147-A177-3AD203B41FA5}">
                      <a16:colId xmlns:a16="http://schemas.microsoft.com/office/drawing/2014/main" val="2725001683"/>
                    </a:ext>
                  </a:extLst>
                </a:gridCol>
                <a:gridCol w="740664">
                  <a:extLst>
                    <a:ext uri="{9D8B030D-6E8A-4147-A177-3AD203B41FA5}">
                      <a16:colId xmlns:a16="http://schemas.microsoft.com/office/drawing/2014/main" val="1442961866"/>
                    </a:ext>
                  </a:extLst>
                </a:gridCol>
                <a:gridCol w="740664">
                  <a:extLst>
                    <a:ext uri="{9D8B030D-6E8A-4147-A177-3AD203B41FA5}">
                      <a16:colId xmlns:a16="http://schemas.microsoft.com/office/drawing/2014/main" val="3620217460"/>
                    </a:ext>
                  </a:extLst>
                </a:gridCol>
                <a:gridCol w="740664">
                  <a:extLst>
                    <a:ext uri="{9D8B030D-6E8A-4147-A177-3AD203B41FA5}">
                      <a16:colId xmlns:a16="http://schemas.microsoft.com/office/drawing/2014/main" val="4015884885"/>
                    </a:ext>
                  </a:extLst>
                </a:gridCol>
                <a:gridCol w="740664">
                  <a:extLst>
                    <a:ext uri="{9D8B030D-6E8A-4147-A177-3AD203B41FA5}">
                      <a16:colId xmlns:a16="http://schemas.microsoft.com/office/drawing/2014/main" val="3800178270"/>
                    </a:ext>
                  </a:extLst>
                </a:gridCol>
                <a:gridCol w="740664">
                  <a:extLst>
                    <a:ext uri="{9D8B030D-6E8A-4147-A177-3AD203B41FA5}">
                      <a16:colId xmlns:a16="http://schemas.microsoft.com/office/drawing/2014/main" val="1864190417"/>
                    </a:ext>
                  </a:extLst>
                </a:gridCol>
                <a:gridCol w="740664">
                  <a:extLst>
                    <a:ext uri="{9D8B030D-6E8A-4147-A177-3AD203B41FA5}">
                      <a16:colId xmlns:a16="http://schemas.microsoft.com/office/drawing/2014/main" val="2001991898"/>
                    </a:ext>
                  </a:extLst>
                </a:gridCol>
                <a:gridCol w="740664">
                  <a:extLst>
                    <a:ext uri="{9D8B030D-6E8A-4147-A177-3AD203B41FA5}">
                      <a16:colId xmlns:a16="http://schemas.microsoft.com/office/drawing/2014/main" val="1962880492"/>
                    </a:ext>
                  </a:extLst>
                </a:gridCol>
                <a:gridCol w="740664">
                  <a:extLst>
                    <a:ext uri="{9D8B030D-6E8A-4147-A177-3AD203B41FA5}">
                      <a16:colId xmlns:a16="http://schemas.microsoft.com/office/drawing/2014/main" val="372424870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40433603"/>
                  </a:ext>
                </a:extLst>
              </a:tr>
              <a:tr h="370840">
                <a:tc>
                  <a:txBody>
                    <a:bodyPr/>
                    <a:lstStyle/>
                    <a:p>
                      <a:r>
                        <a:rPr lang="en-US" sz="1000"/>
                        <a:t>Schmidt Automobile</a:t>
                      </a:r>
                    </a:p>
                  </a:txBody>
                  <a:tcPr/>
                </a:tc>
                <a:tc>
                  <a:txBody>
                    <a:bodyPr/>
                    <a:lstStyle/>
                    <a:p>
                      <a:r>
                        <a:rPr lang="en-US" sz="1000"/>
                        <a:t>765</a:t>
                      </a:r>
                    </a:p>
                  </a:txBody>
                  <a:tcPr/>
                </a:tc>
                <a:tc>
                  <a:txBody>
                    <a:bodyPr/>
                    <a:lstStyle/>
                    <a:p>
                      <a:r>
                        <a:rPr lang="en-US" sz="1000"/>
                        <a:t>26</a:t>
                      </a:r>
                    </a:p>
                  </a:txBody>
                  <a:tcPr/>
                </a:tc>
                <a:tc>
                  <a:txBody>
                    <a:bodyPr/>
                    <a:lstStyle/>
                    <a:p>
                      <a:r>
                        <a:rPr lang="en-US" sz="1000"/>
                        <a:t>10</a:t>
                      </a:r>
                    </a:p>
                  </a:txBody>
                  <a:tcPr/>
                </a:tc>
                <a:tc>
                  <a:txBody>
                    <a:bodyPr/>
                    <a:lstStyle/>
                    <a:p>
                      <a:r>
                        <a:rPr lang="en-US" sz="1000"/>
                        <a:t>136</a:t>
                      </a:r>
                    </a:p>
                  </a:txBody>
                  <a:tcPr/>
                </a:tc>
                <a:tc>
                  <a:txBody>
                    <a:bodyPr/>
                    <a:lstStyle/>
                    <a:p>
                      <a:r>
                        <a:rPr lang="en-US" sz="1000"/>
                        <a:t>2</a:t>
                      </a:r>
                    </a:p>
                  </a:txBody>
                  <a:tcPr/>
                </a:tc>
                <a:tc>
                  <a:txBody>
                    <a:bodyPr/>
                    <a:lstStyle/>
                    <a:p>
                      <a:r>
                        <a:rPr lang="en-US" sz="1000"/>
                        <a:t>60</a:t>
                      </a:r>
                    </a:p>
                  </a:txBody>
                  <a:tcPr/>
                </a:tc>
                <a:tc>
                  <a:txBody>
                    <a:bodyPr/>
                    <a:lstStyle/>
                    <a:p>
                      <a:r>
                        <a:rPr lang="en-US" sz="1000"/>
                        <a:t>0</a:t>
                      </a:r>
                    </a:p>
                  </a:txBody>
                  <a:tcPr/>
                </a:tc>
                <a:tc>
                  <a:txBody>
                    <a:bodyPr/>
                    <a:lstStyle/>
                    <a:p>
                      <a:r>
                        <a:rPr lang="en-US" sz="1000"/>
                        <a:t>2.6330 %</a:t>
                      </a:r>
                    </a:p>
                  </a:txBody>
                  <a:tcPr/>
                </a:tc>
                <a:tc>
                  <a:txBody>
                    <a:bodyPr/>
                    <a:lstStyle/>
                    <a:p>
                      <a:r>
                        <a:rPr lang="en-US" sz="1000"/>
                        <a:t>0.0 %</a:t>
                      </a:r>
                    </a:p>
                  </a:txBody>
                  <a:tcPr/>
                </a:tc>
                <a:extLst>
                  <a:ext uri="{0D108BD9-81ED-4DB2-BD59-A6C34878D82A}">
                    <a16:rowId xmlns:a16="http://schemas.microsoft.com/office/drawing/2014/main" val="4111826385"/>
                  </a:ext>
                </a:extLst>
              </a:tr>
            </a:tbl>
          </a:graphicData>
        </a:graphic>
      </p:graphicFrame>
      <p:sp>
        <p:nvSpPr>
          <p:cNvPr id="4" name="Text Placeholder 3">
            <a:extLst>
              <a:ext uri="{FF2B5EF4-FFF2-40B4-BE49-F238E27FC236}">
                <a16:creationId xmlns:a16="http://schemas.microsoft.com/office/drawing/2014/main" id="{14DCF0CA-862B-4E18-98B4-7B4B782B876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238662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C9772-64B1-495E-8DCE-5DBCF3F61194}"/>
              </a:ext>
            </a:extLst>
          </p:cNvPr>
          <p:cNvSpPr>
            <a:spLocks noGrp="1"/>
          </p:cNvSpPr>
          <p:nvPr>
            <p:ph type="title"/>
          </p:nvPr>
        </p:nvSpPr>
        <p:spPr/>
        <p:txBody>
          <a:bodyPr/>
          <a:lstStyle/>
          <a:p>
            <a:r>
              <a:rPr lang="en-US"/>
              <a:t>Facebook Fans Total | Schmidt Automobile</a:t>
            </a:r>
          </a:p>
        </p:txBody>
      </p:sp>
      <p:graphicFrame>
        <p:nvGraphicFramePr>
          <p:cNvPr id="6" name="Chart Placeholder 5">
            <a:extLst>
              <a:ext uri="{FF2B5EF4-FFF2-40B4-BE49-F238E27FC236}">
                <a16:creationId xmlns:a16="http://schemas.microsoft.com/office/drawing/2014/main" id="{02638E20-AF5A-4C4D-9FB6-84EE4284DC3B}"/>
              </a:ext>
            </a:extLst>
          </p:cNvPr>
          <p:cNvGraphicFramePr>
            <a:graphicFrameLocks noGrp="1"/>
          </p:cNvGraphicFramePr>
          <p:nvPr>
            <p:ph type="chart" sz="quarter" idx="13"/>
            <p:extLst>
              <p:ext uri="{D42A27DB-BD31-4B8C-83A1-F6EECF244321}">
                <p14:modId xmlns:p14="http://schemas.microsoft.com/office/powerpoint/2010/main" val="14425322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16C108-6B78-47C9-8550-89D96B7001CC}"/>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7C2FF94D-5BD8-495E-8197-A316B4FC92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8226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96CF3-38FC-4402-8FFD-78262BFF7F7F}"/>
              </a:ext>
            </a:extLst>
          </p:cNvPr>
          <p:cNvSpPr>
            <a:spLocks noGrp="1"/>
          </p:cNvSpPr>
          <p:nvPr>
            <p:ph type="title"/>
          </p:nvPr>
        </p:nvSpPr>
        <p:spPr/>
        <p:txBody>
          <a:bodyPr/>
          <a:lstStyle/>
          <a:p>
            <a:r>
              <a:rPr lang="en-US"/>
              <a:t>Fanwachstum | Schmidt Automobile</a:t>
            </a:r>
          </a:p>
        </p:txBody>
      </p:sp>
      <p:graphicFrame>
        <p:nvGraphicFramePr>
          <p:cNvPr id="6" name="Chart Placeholder 5">
            <a:extLst>
              <a:ext uri="{FF2B5EF4-FFF2-40B4-BE49-F238E27FC236}">
                <a16:creationId xmlns:a16="http://schemas.microsoft.com/office/drawing/2014/main" id="{991C2615-97D3-4021-BFD8-B2C9F43FD3E0}"/>
              </a:ext>
            </a:extLst>
          </p:cNvPr>
          <p:cNvGraphicFramePr>
            <a:graphicFrameLocks noGrp="1"/>
          </p:cNvGraphicFramePr>
          <p:nvPr>
            <p:ph type="chart" sz="quarter" idx="13"/>
            <p:extLst>
              <p:ext uri="{D42A27DB-BD31-4B8C-83A1-F6EECF244321}">
                <p14:modId xmlns:p14="http://schemas.microsoft.com/office/powerpoint/2010/main" val="8555213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4E474F-FF66-4D51-97DE-B575B2627E6D}"/>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B8A7CBA1-F4B9-4426-9121-A47F2A2CBF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24277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679F9-7192-4C66-A6F7-33673A28B203}"/>
              </a:ext>
            </a:extLst>
          </p:cNvPr>
          <p:cNvSpPr>
            <a:spLocks noGrp="1"/>
          </p:cNvSpPr>
          <p:nvPr>
            <p:ph type="title"/>
          </p:nvPr>
        </p:nvSpPr>
        <p:spPr/>
        <p:txBody>
          <a:bodyPr/>
          <a:lstStyle/>
          <a:p>
            <a:r>
              <a:rPr lang="en-US"/>
              <a:t>Verlorene Fans | Schmidt Automobile</a:t>
            </a:r>
          </a:p>
        </p:txBody>
      </p:sp>
      <p:graphicFrame>
        <p:nvGraphicFramePr>
          <p:cNvPr id="6" name="Chart Placeholder 5">
            <a:extLst>
              <a:ext uri="{FF2B5EF4-FFF2-40B4-BE49-F238E27FC236}">
                <a16:creationId xmlns:a16="http://schemas.microsoft.com/office/drawing/2014/main" id="{48AB94DA-4B3C-4094-87D7-1769DEE7C3E1}"/>
              </a:ext>
            </a:extLst>
          </p:cNvPr>
          <p:cNvGraphicFramePr>
            <a:graphicFrameLocks noGrp="1"/>
          </p:cNvGraphicFramePr>
          <p:nvPr>
            <p:ph type="chart" sz="quarter" idx="13"/>
            <p:extLst>
              <p:ext uri="{D42A27DB-BD31-4B8C-83A1-F6EECF244321}">
                <p14:modId xmlns:p14="http://schemas.microsoft.com/office/powerpoint/2010/main" val="10030029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0F2CC6-D6E5-474E-B935-7876DE44B727}"/>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355E0920-52DD-4E34-8658-3023563866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85701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33372-8887-4932-B30F-ED74884652A1}"/>
              </a:ext>
            </a:extLst>
          </p:cNvPr>
          <p:cNvSpPr>
            <a:spLocks noGrp="1"/>
          </p:cNvSpPr>
          <p:nvPr>
            <p:ph type="title"/>
          </p:nvPr>
        </p:nvSpPr>
        <p:spPr/>
        <p:txBody>
          <a:bodyPr/>
          <a:lstStyle/>
          <a:p>
            <a:r>
              <a:rPr lang="de-DE"/>
              <a:t>Eigene Beiträge (Postings) | Schmidt Automobile - 1 of 4</a:t>
            </a:r>
            <a:endParaRPr lang="en-US"/>
          </a:p>
        </p:txBody>
      </p:sp>
      <p:graphicFrame>
        <p:nvGraphicFramePr>
          <p:cNvPr id="5" name="Table Placeholder 4">
            <a:extLst>
              <a:ext uri="{FF2B5EF4-FFF2-40B4-BE49-F238E27FC236}">
                <a16:creationId xmlns:a16="http://schemas.microsoft.com/office/drawing/2014/main" id="{DD6735BA-70CA-4AC8-A2DC-6B79BF676EBE}"/>
              </a:ext>
            </a:extLst>
          </p:cNvPr>
          <p:cNvGraphicFramePr>
            <a:graphicFrameLocks noGrp="1"/>
          </p:cNvGraphicFramePr>
          <p:nvPr>
            <p:ph type="tbl" sz="quarter" idx="13"/>
            <p:extLst>
              <p:ext uri="{D42A27DB-BD31-4B8C-83A1-F6EECF244321}">
                <p14:modId xmlns:p14="http://schemas.microsoft.com/office/powerpoint/2010/main" val="1812615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13077821"/>
                    </a:ext>
                  </a:extLst>
                </a:gridCol>
                <a:gridCol w="658368">
                  <a:extLst>
                    <a:ext uri="{9D8B030D-6E8A-4147-A177-3AD203B41FA5}">
                      <a16:colId xmlns:a16="http://schemas.microsoft.com/office/drawing/2014/main" val="950546897"/>
                    </a:ext>
                  </a:extLst>
                </a:gridCol>
                <a:gridCol w="658368">
                  <a:extLst>
                    <a:ext uri="{9D8B030D-6E8A-4147-A177-3AD203B41FA5}">
                      <a16:colId xmlns:a16="http://schemas.microsoft.com/office/drawing/2014/main" val="244610305"/>
                    </a:ext>
                  </a:extLst>
                </a:gridCol>
                <a:gridCol w="658368">
                  <a:extLst>
                    <a:ext uri="{9D8B030D-6E8A-4147-A177-3AD203B41FA5}">
                      <a16:colId xmlns:a16="http://schemas.microsoft.com/office/drawing/2014/main" val="772039854"/>
                    </a:ext>
                  </a:extLst>
                </a:gridCol>
                <a:gridCol w="658368">
                  <a:extLst>
                    <a:ext uri="{9D8B030D-6E8A-4147-A177-3AD203B41FA5}">
                      <a16:colId xmlns:a16="http://schemas.microsoft.com/office/drawing/2014/main" val="1591739270"/>
                    </a:ext>
                  </a:extLst>
                </a:gridCol>
                <a:gridCol w="658368">
                  <a:extLst>
                    <a:ext uri="{9D8B030D-6E8A-4147-A177-3AD203B41FA5}">
                      <a16:colId xmlns:a16="http://schemas.microsoft.com/office/drawing/2014/main" val="2898476573"/>
                    </a:ext>
                  </a:extLst>
                </a:gridCol>
                <a:gridCol w="658368">
                  <a:extLst>
                    <a:ext uri="{9D8B030D-6E8A-4147-A177-3AD203B41FA5}">
                      <a16:colId xmlns:a16="http://schemas.microsoft.com/office/drawing/2014/main" val="553271410"/>
                    </a:ext>
                  </a:extLst>
                </a:gridCol>
                <a:gridCol w="658368">
                  <a:extLst>
                    <a:ext uri="{9D8B030D-6E8A-4147-A177-3AD203B41FA5}">
                      <a16:colId xmlns:a16="http://schemas.microsoft.com/office/drawing/2014/main" val="2152026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49727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- 2018-06-29 10:02:00 </a:t>
                      </a:r>
                      <a:r>
                        <a:rPr kumimoji="0" lang="de-DE" sz="1000" b="0" i="0" u="none" strike="noStrike" kern="1200" cap="none" spc="0" normalizeH="0" baseline="0" noProof="0">
                          <a:ln>
                            <a:noFill/>
                          </a:ln>
                          <a:solidFill>
                            <a:prstClr val="black"/>
                          </a:solidFill>
                          <a:effectLst/>
                          <a:uLnTx/>
                          <a:uFillTx/>
                          <a:latin typeface="+mn-lt"/>
                          <a:ea typeface="+mn-ea"/>
                          <a:cs typeface="+mn-cs"/>
                        </a:rPr>
                        <a:t> 
 Der neue Fod Focus, auf den freuen wir uns schon! 
Von den ersten drei Generationen wurden seit 1998 bereits 16 Millionen Autos verkauft; aktuell bestellt weltweit alle 48 Sekunden jemand einen Focus. Bald bei uns bei Schmidt Automobile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86289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- 2018-06-26 10:08:13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57265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- 2018-06-26 10:06:00 </a:t>
                      </a:r>
                      <a:r>
                        <a:rPr kumimoji="0" lang="de-DE" sz="1000" b="0" i="0" u="none" strike="noStrike" kern="1200" cap="none" spc="0" normalizeH="0" baseline="0" noProof="0">
                          <a:ln>
                            <a:noFill/>
                          </a:ln>
                          <a:solidFill>
                            <a:prstClr val="black"/>
                          </a:solidFill>
                          <a:effectLst/>
                          <a:uLnTx/>
                          <a:uFillTx/>
                          <a:latin typeface="+mn-lt"/>
                          <a:ea typeface="+mn-ea"/>
                          <a:cs typeface="+mn-cs"/>
                        </a:rPr>
                        <a:t> 
 Das war der Mazda Motor Check! Schaut mal rein! http://www.salzburg24.at/s24-motorcheck-leser-testen-mazda-modelle-auf-herz-und-nieren/5292955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45514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- 2018-06-20 09:50:03 </a:t>
                      </a:r>
                      <a:r>
                        <a:rPr kumimoji="0" lang="de-DE" sz="1000" b="0" i="0" u="none" strike="noStrike" kern="1200" cap="none" spc="0" normalizeH="0" baseline="0" noProof="0">
                          <a:ln>
                            <a:noFill/>
                          </a:ln>
                          <a:solidFill>
                            <a:prstClr val="black"/>
                          </a:solidFill>
                          <a:effectLst/>
                          <a:uLnTx/>
                          <a:uFillTx/>
                          <a:latin typeface="+mn-lt"/>
                          <a:ea typeface="+mn-ea"/>
                          <a:cs typeface="+mn-cs"/>
                        </a:rPr>
                        <a:t> 
 Bald ist es soweit - der neue Volvo V60 kommt auf unsere Straßen. Volvo hat sich mit mehr als sechs Millionen verkauften Kombis seit 1953 (damals legte der „Duett“ den Grundstein) einen Namen in diesem Segment gemacht. Von seinen Konkurrenten hebt sich der V60-Kombi wohltuend ab, optisch wie charakterlich.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21926832"/>
                  </a:ext>
                </a:extLst>
              </a:tr>
            </a:tbl>
          </a:graphicData>
        </a:graphic>
      </p:graphicFrame>
      <p:sp>
        <p:nvSpPr>
          <p:cNvPr id="4" name="Text Placeholder 3">
            <a:extLst>
              <a:ext uri="{FF2B5EF4-FFF2-40B4-BE49-F238E27FC236}">
                <a16:creationId xmlns:a16="http://schemas.microsoft.com/office/drawing/2014/main" id="{B7F42B55-9829-4387-B4AE-17225041093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0239391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D8E54-0EFF-4963-9FB6-BEDEA75C516B}"/>
              </a:ext>
            </a:extLst>
          </p:cNvPr>
          <p:cNvSpPr>
            <a:spLocks noGrp="1"/>
          </p:cNvSpPr>
          <p:nvPr>
            <p:ph type="title"/>
          </p:nvPr>
        </p:nvSpPr>
        <p:spPr/>
        <p:txBody>
          <a:bodyPr/>
          <a:lstStyle/>
          <a:p>
            <a:r>
              <a:rPr lang="de-DE"/>
              <a:t>Eigene Beiträge (Postings) | Schmidt Automobile - 2 of 4</a:t>
            </a:r>
            <a:endParaRPr lang="en-US"/>
          </a:p>
        </p:txBody>
      </p:sp>
      <p:graphicFrame>
        <p:nvGraphicFramePr>
          <p:cNvPr id="5" name="Table Placeholder 4">
            <a:extLst>
              <a:ext uri="{FF2B5EF4-FFF2-40B4-BE49-F238E27FC236}">
                <a16:creationId xmlns:a16="http://schemas.microsoft.com/office/drawing/2014/main" id="{CBFCA474-49D1-40E0-97C5-5B01691C0836}"/>
              </a:ext>
            </a:extLst>
          </p:cNvPr>
          <p:cNvGraphicFramePr>
            <a:graphicFrameLocks noGrp="1"/>
          </p:cNvGraphicFramePr>
          <p:nvPr>
            <p:ph type="tbl" sz="quarter" idx="13"/>
            <p:extLst>
              <p:ext uri="{D42A27DB-BD31-4B8C-83A1-F6EECF244321}">
                <p14:modId xmlns:p14="http://schemas.microsoft.com/office/powerpoint/2010/main" val="478833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27559906"/>
                    </a:ext>
                  </a:extLst>
                </a:gridCol>
                <a:gridCol w="658368">
                  <a:extLst>
                    <a:ext uri="{9D8B030D-6E8A-4147-A177-3AD203B41FA5}">
                      <a16:colId xmlns:a16="http://schemas.microsoft.com/office/drawing/2014/main" val="2734821256"/>
                    </a:ext>
                  </a:extLst>
                </a:gridCol>
                <a:gridCol w="658368">
                  <a:extLst>
                    <a:ext uri="{9D8B030D-6E8A-4147-A177-3AD203B41FA5}">
                      <a16:colId xmlns:a16="http://schemas.microsoft.com/office/drawing/2014/main" val="4144102541"/>
                    </a:ext>
                  </a:extLst>
                </a:gridCol>
                <a:gridCol w="658368">
                  <a:extLst>
                    <a:ext uri="{9D8B030D-6E8A-4147-A177-3AD203B41FA5}">
                      <a16:colId xmlns:a16="http://schemas.microsoft.com/office/drawing/2014/main" val="3075160112"/>
                    </a:ext>
                  </a:extLst>
                </a:gridCol>
                <a:gridCol w="658368">
                  <a:extLst>
                    <a:ext uri="{9D8B030D-6E8A-4147-A177-3AD203B41FA5}">
                      <a16:colId xmlns:a16="http://schemas.microsoft.com/office/drawing/2014/main" val="2153953261"/>
                    </a:ext>
                  </a:extLst>
                </a:gridCol>
                <a:gridCol w="658368">
                  <a:extLst>
                    <a:ext uri="{9D8B030D-6E8A-4147-A177-3AD203B41FA5}">
                      <a16:colId xmlns:a16="http://schemas.microsoft.com/office/drawing/2014/main" val="3122973205"/>
                    </a:ext>
                  </a:extLst>
                </a:gridCol>
                <a:gridCol w="658368">
                  <a:extLst>
                    <a:ext uri="{9D8B030D-6E8A-4147-A177-3AD203B41FA5}">
                      <a16:colId xmlns:a16="http://schemas.microsoft.com/office/drawing/2014/main" val="495565406"/>
                    </a:ext>
                  </a:extLst>
                </a:gridCol>
                <a:gridCol w="658368">
                  <a:extLst>
                    <a:ext uri="{9D8B030D-6E8A-4147-A177-3AD203B41FA5}">
                      <a16:colId xmlns:a16="http://schemas.microsoft.com/office/drawing/2014/main" val="515032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97466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- 2018-06-18 10:20:00 </a:t>
                      </a:r>
                      <a:r>
                        <a:rPr kumimoji="0" lang="de-DE" sz="1000" b="0" i="0" u="none" strike="noStrike" kern="1200" cap="none" spc="0" normalizeH="0" baseline="0" noProof="0">
                          <a:ln>
                            <a:noFill/>
                          </a:ln>
                          <a:solidFill>
                            <a:prstClr val="black"/>
                          </a:solidFill>
                          <a:effectLst/>
                          <a:uLnTx/>
                          <a:uFillTx/>
                          <a:latin typeface="+mn-lt"/>
                          <a:ea typeface="+mn-ea"/>
                          <a:cs typeface="+mn-cs"/>
                        </a:rPr>
                        <a:t> 
 SUV sind einfach in. Heißt ja nicht, dass er gleich riesig sein muss. Bei Ford, die dem Fiesta den Beinamen Active verpassten, gibt es auch die kleine Version. Rundherumschutz, einen Hauch höher gelegt, ein paar Offroad-Designelemente - fertig ist der Soft-SUV.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00687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- 2018-06-07 10:08:00 </a:t>
                      </a:r>
                      <a:r>
                        <a:rPr kumimoji="0" lang="de-DE" sz="1000" b="0" i="0" u="none" strike="noStrike" kern="1200" cap="none" spc="0" normalizeH="0" baseline="0" noProof="0">
                          <a:ln>
                            <a:noFill/>
                          </a:ln>
                          <a:solidFill>
                            <a:prstClr val="black"/>
                          </a:solidFill>
                          <a:effectLst/>
                          <a:uLnTx/>
                          <a:uFillTx/>
                          <a:latin typeface="+mn-lt"/>
                          <a:ea typeface="+mn-ea"/>
                          <a:cs typeface="+mn-cs"/>
                        </a:rPr>
                        <a:t> 
 Nicht nur Schmidt Automobile feiert 90 Jahre, auch Volvo hat den 90er schon überschritten. Da hat sich einiges getan!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58616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- 2018-06-06 15:13:00 </a:t>
                      </a:r>
                      <a:r>
                        <a:rPr kumimoji="0" lang="de-DE" sz="1000" b="0" i="0" u="none" strike="noStrike" kern="1200" cap="none" spc="0" normalizeH="0" baseline="0" noProof="0">
                          <a:ln>
                            <a:noFill/>
                          </a:ln>
                          <a:solidFill>
                            <a:prstClr val="black"/>
                          </a:solidFill>
                          <a:effectLst/>
                          <a:uLnTx/>
                          <a:uFillTx/>
                          <a:latin typeface="+mn-lt"/>
                          <a:ea typeface="+mn-ea"/>
                          <a:cs typeface="+mn-cs"/>
                        </a:rPr>
                        <a:t> 
 Ford Mustang - die Legende lebt - hier bei uns in der Alpenstraße! Michi hat einen Mustang 5,0 Ti-VCT V8 GT, scharfe 419 PS, zugelassen im September 2015, mit Rückfahrkamera - keine 10. 000 Kilometer gefahren-
um sensationelle € 41.500.- - was für eine Rennmaschiene.
Michi und den Mustang erwischt Ihr unter T: 0662 63930 970 oder per email: m.schlager@schmidtauto.at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00426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Schmidt Automobile - 2018-06-06 10:08:00 </a:t>
                      </a:r>
                      <a:r>
                        <a:rPr kumimoji="0" lang="en-US" sz="1000" b="0" i="0" u="none" strike="noStrike" kern="1200" cap="none" spc="0" normalizeH="0" baseline="0" noProof="0">
                          <a:ln>
                            <a:noFill/>
                          </a:ln>
                          <a:solidFill>
                            <a:prstClr val="black"/>
                          </a:solidFill>
                          <a:effectLst/>
                          <a:uLnTx/>
                          <a:uFillTx/>
                          <a:latin typeface="+mn-lt"/>
                          <a:ea typeface="+mn-ea"/>
                          <a:cs typeface="+mn-cs"/>
                        </a:rPr>
                        <a:t> 
 Unser Alex  Boritsch hat heute einen Audi A6 Avant 2.0 TDI Quattro Intense Automatik mit 190 PS starkem Motor und mit NAVI für Euch. Zugelassen im März 2016 und 30.500 Kilometern zum sensationellen Facebook-Fixpreis von € 44.000,- (statt € 44.650,-) Meldet Euch gleich bei ihm bei uns in der Alpenstraße: Tel: 066263930 173 oder unter a.boritsch@schmidtauto.at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1236852"/>
                  </a:ext>
                </a:extLst>
              </a:tr>
            </a:tbl>
          </a:graphicData>
        </a:graphic>
      </p:graphicFrame>
      <p:sp>
        <p:nvSpPr>
          <p:cNvPr id="4" name="Text Placeholder 3">
            <a:extLst>
              <a:ext uri="{FF2B5EF4-FFF2-40B4-BE49-F238E27FC236}">
                <a16:creationId xmlns:a16="http://schemas.microsoft.com/office/drawing/2014/main" id="{FF9BE93C-BB22-472E-889D-3EBA107C857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0221867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94D57-9D7C-460B-866B-A7FB4C290D33}"/>
              </a:ext>
            </a:extLst>
          </p:cNvPr>
          <p:cNvSpPr>
            <a:spLocks noGrp="1"/>
          </p:cNvSpPr>
          <p:nvPr>
            <p:ph type="title"/>
          </p:nvPr>
        </p:nvSpPr>
        <p:spPr/>
        <p:txBody>
          <a:bodyPr/>
          <a:lstStyle/>
          <a:p>
            <a:r>
              <a:rPr lang="de-DE"/>
              <a:t>Eigene Beiträge (Postings) | Schmidt Automobile - 3 of 4</a:t>
            </a:r>
            <a:endParaRPr lang="en-US"/>
          </a:p>
        </p:txBody>
      </p:sp>
      <p:graphicFrame>
        <p:nvGraphicFramePr>
          <p:cNvPr id="5" name="Table Placeholder 4">
            <a:extLst>
              <a:ext uri="{FF2B5EF4-FFF2-40B4-BE49-F238E27FC236}">
                <a16:creationId xmlns:a16="http://schemas.microsoft.com/office/drawing/2014/main" id="{5563B819-106B-4C57-8E5C-D85DDAB9FB7B}"/>
              </a:ext>
            </a:extLst>
          </p:cNvPr>
          <p:cNvGraphicFramePr>
            <a:graphicFrameLocks noGrp="1"/>
          </p:cNvGraphicFramePr>
          <p:nvPr>
            <p:ph type="tbl" sz="quarter" idx="13"/>
            <p:extLst>
              <p:ext uri="{D42A27DB-BD31-4B8C-83A1-F6EECF244321}">
                <p14:modId xmlns:p14="http://schemas.microsoft.com/office/powerpoint/2010/main" val="347158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59883862"/>
                    </a:ext>
                  </a:extLst>
                </a:gridCol>
                <a:gridCol w="658368">
                  <a:extLst>
                    <a:ext uri="{9D8B030D-6E8A-4147-A177-3AD203B41FA5}">
                      <a16:colId xmlns:a16="http://schemas.microsoft.com/office/drawing/2014/main" val="1254939644"/>
                    </a:ext>
                  </a:extLst>
                </a:gridCol>
                <a:gridCol w="658368">
                  <a:extLst>
                    <a:ext uri="{9D8B030D-6E8A-4147-A177-3AD203B41FA5}">
                      <a16:colId xmlns:a16="http://schemas.microsoft.com/office/drawing/2014/main" val="1015914356"/>
                    </a:ext>
                  </a:extLst>
                </a:gridCol>
                <a:gridCol w="658368">
                  <a:extLst>
                    <a:ext uri="{9D8B030D-6E8A-4147-A177-3AD203B41FA5}">
                      <a16:colId xmlns:a16="http://schemas.microsoft.com/office/drawing/2014/main" val="967674402"/>
                    </a:ext>
                  </a:extLst>
                </a:gridCol>
                <a:gridCol w="658368">
                  <a:extLst>
                    <a:ext uri="{9D8B030D-6E8A-4147-A177-3AD203B41FA5}">
                      <a16:colId xmlns:a16="http://schemas.microsoft.com/office/drawing/2014/main" val="3673609917"/>
                    </a:ext>
                  </a:extLst>
                </a:gridCol>
                <a:gridCol w="658368">
                  <a:extLst>
                    <a:ext uri="{9D8B030D-6E8A-4147-A177-3AD203B41FA5}">
                      <a16:colId xmlns:a16="http://schemas.microsoft.com/office/drawing/2014/main" val="1530070283"/>
                    </a:ext>
                  </a:extLst>
                </a:gridCol>
                <a:gridCol w="658368">
                  <a:extLst>
                    <a:ext uri="{9D8B030D-6E8A-4147-A177-3AD203B41FA5}">
                      <a16:colId xmlns:a16="http://schemas.microsoft.com/office/drawing/2014/main" val="83785892"/>
                    </a:ext>
                  </a:extLst>
                </a:gridCol>
                <a:gridCol w="658368">
                  <a:extLst>
                    <a:ext uri="{9D8B030D-6E8A-4147-A177-3AD203B41FA5}">
                      <a16:colId xmlns:a16="http://schemas.microsoft.com/office/drawing/2014/main" val="3781309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76022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Schmidt Automobile - 2018-06-05 15:20:00 </a:t>
                      </a:r>
                      <a:r>
                        <a:rPr kumimoji="0" lang="en-US" sz="1000" b="0" i="0" u="none" strike="noStrike" kern="1200" cap="none" spc="0" normalizeH="0" baseline="0" noProof="0">
                          <a:ln>
                            <a:noFill/>
                          </a:ln>
                          <a:solidFill>
                            <a:prstClr val="black"/>
                          </a:solidFill>
                          <a:effectLst/>
                          <a:uLnTx/>
                          <a:uFillTx/>
                          <a:latin typeface="+mn-lt"/>
                          <a:ea typeface="+mn-ea"/>
                          <a:cs typeface="+mn-cs"/>
                        </a:rPr>
                        <a:t> 
 🚨 Nur für kurze Zeit! 🚨 Sichere Dir jetzt einen unserer 90-Jahre Schmidt Automobile Jubiläumsmodelle. 😍 Im Juni  können wir folgende Modelle zu exklusiven Aktionspreisen anbieten.❗
👉 Ford Focus ab € 14.500,-
👉 Ford C-MAX ab € 15.500,-
👉 Ford Tourneo Custom ab € 29.999,-
Nähere Informationen zu ALLEN lagernden Aktionsmodellen inkl. Details zu den Ausstattungsvarianten findest Du hier: https://bit.ly/2kQ6bYt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11501552"/>
                  </a:ext>
                </a:extLst>
              </a:tr>
            </a:tbl>
          </a:graphicData>
        </a:graphic>
      </p:graphicFrame>
      <p:sp>
        <p:nvSpPr>
          <p:cNvPr id="4" name="Text Placeholder 3">
            <a:extLst>
              <a:ext uri="{FF2B5EF4-FFF2-40B4-BE49-F238E27FC236}">
                <a16:creationId xmlns:a16="http://schemas.microsoft.com/office/drawing/2014/main" id="{4324157E-FCE1-45DA-B4AF-0CD8F703BC4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5449299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00428-CAD8-4A46-B890-798A0D575482}"/>
              </a:ext>
            </a:extLst>
          </p:cNvPr>
          <p:cNvSpPr>
            <a:spLocks noGrp="1"/>
          </p:cNvSpPr>
          <p:nvPr>
            <p:ph type="title"/>
          </p:nvPr>
        </p:nvSpPr>
        <p:spPr/>
        <p:txBody>
          <a:bodyPr/>
          <a:lstStyle/>
          <a:p>
            <a:r>
              <a:rPr lang="de-DE"/>
              <a:t>Eigene Beiträge (Postings) | Schmidt Automobile - 4 of 4</a:t>
            </a:r>
            <a:endParaRPr lang="en-US"/>
          </a:p>
        </p:txBody>
      </p:sp>
      <p:graphicFrame>
        <p:nvGraphicFramePr>
          <p:cNvPr id="5" name="Table Placeholder 4">
            <a:extLst>
              <a:ext uri="{FF2B5EF4-FFF2-40B4-BE49-F238E27FC236}">
                <a16:creationId xmlns:a16="http://schemas.microsoft.com/office/drawing/2014/main" id="{EA92FFF3-C764-40C3-9126-5FD4FCDA2F9F}"/>
              </a:ext>
            </a:extLst>
          </p:cNvPr>
          <p:cNvGraphicFramePr>
            <a:graphicFrameLocks noGrp="1"/>
          </p:cNvGraphicFramePr>
          <p:nvPr>
            <p:ph type="tbl" sz="quarter" idx="13"/>
            <p:extLst>
              <p:ext uri="{D42A27DB-BD31-4B8C-83A1-F6EECF244321}">
                <p14:modId xmlns:p14="http://schemas.microsoft.com/office/powerpoint/2010/main" val="1626990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20984257"/>
                    </a:ext>
                  </a:extLst>
                </a:gridCol>
                <a:gridCol w="658368">
                  <a:extLst>
                    <a:ext uri="{9D8B030D-6E8A-4147-A177-3AD203B41FA5}">
                      <a16:colId xmlns:a16="http://schemas.microsoft.com/office/drawing/2014/main" val="3591809085"/>
                    </a:ext>
                  </a:extLst>
                </a:gridCol>
                <a:gridCol w="658368">
                  <a:extLst>
                    <a:ext uri="{9D8B030D-6E8A-4147-A177-3AD203B41FA5}">
                      <a16:colId xmlns:a16="http://schemas.microsoft.com/office/drawing/2014/main" val="2440471648"/>
                    </a:ext>
                  </a:extLst>
                </a:gridCol>
                <a:gridCol w="658368">
                  <a:extLst>
                    <a:ext uri="{9D8B030D-6E8A-4147-A177-3AD203B41FA5}">
                      <a16:colId xmlns:a16="http://schemas.microsoft.com/office/drawing/2014/main" val="1893635346"/>
                    </a:ext>
                  </a:extLst>
                </a:gridCol>
                <a:gridCol w="658368">
                  <a:extLst>
                    <a:ext uri="{9D8B030D-6E8A-4147-A177-3AD203B41FA5}">
                      <a16:colId xmlns:a16="http://schemas.microsoft.com/office/drawing/2014/main" val="2531283615"/>
                    </a:ext>
                  </a:extLst>
                </a:gridCol>
                <a:gridCol w="658368">
                  <a:extLst>
                    <a:ext uri="{9D8B030D-6E8A-4147-A177-3AD203B41FA5}">
                      <a16:colId xmlns:a16="http://schemas.microsoft.com/office/drawing/2014/main" val="1396416557"/>
                    </a:ext>
                  </a:extLst>
                </a:gridCol>
                <a:gridCol w="658368">
                  <a:extLst>
                    <a:ext uri="{9D8B030D-6E8A-4147-A177-3AD203B41FA5}">
                      <a16:colId xmlns:a16="http://schemas.microsoft.com/office/drawing/2014/main" val="1602134796"/>
                    </a:ext>
                  </a:extLst>
                </a:gridCol>
                <a:gridCol w="658368">
                  <a:extLst>
                    <a:ext uri="{9D8B030D-6E8A-4147-A177-3AD203B41FA5}">
                      <a16:colId xmlns:a16="http://schemas.microsoft.com/office/drawing/2014/main" val="2015055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66968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Schmidt Automobile - 2018-06-05 12:05:00 </a:t>
                      </a:r>
                      <a:r>
                        <a:rPr kumimoji="0" lang="en-US" sz="1000" b="0" i="0" u="none" strike="noStrike" kern="1200" cap="none" spc="0" normalizeH="0" baseline="0" noProof="0">
                          <a:ln>
                            <a:noFill/>
                          </a:ln>
                          <a:solidFill>
                            <a:prstClr val="black"/>
                          </a:solidFill>
                          <a:effectLst/>
                          <a:uLnTx/>
                          <a:uFillTx/>
                          <a:latin typeface="+mn-lt"/>
                          <a:ea typeface="+mn-ea"/>
                          <a:cs typeface="+mn-cs"/>
                        </a:rPr>
                        <a:t> 
 🔥 Nur für kurze Zeit 🔥
Sichere Dir exklusiv im Juni ☀️ eines unserer 90 Jahre Schmidt Automobile Jubiläumsmodelle zum Aktionspreis bereits ab € 14.500,- 😍
▪️ Ford Focus ab € 14.500,- bei Leasing
▪️ Ford C-MAX ab € 17.500,- bei Leasing
▪️ Ford Tourneo Custom ab € 29.999,-
Na, Interesse? 😎
Kontaktiere einfach unser Verkaufsteam am Standort in Deiner Nähe:
👉 Salzburg: +43 662 63930
👉 Hof: +43 6229 2419
👉 Tamsweg: +43 6474 2245
👉  Kitzbühel: +43 5356 62800
👉  Mattighofen: +43 7742 2452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2679333"/>
                  </a:ext>
                </a:extLst>
              </a:tr>
            </a:tbl>
          </a:graphicData>
        </a:graphic>
      </p:graphicFrame>
      <p:sp>
        <p:nvSpPr>
          <p:cNvPr id="4" name="Text Placeholder 3">
            <a:extLst>
              <a:ext uri="{FF2B5EF4-FFF2-40B4-BE49-F238E27FC236}">
                <a16:creationId xmlns:a16="http://schemas.microsoft.com/office/drawing/2014/main" id="{76491E55-7136-4300-8C3C-E2CDD7DB94B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7679256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70B3C-9B3D-47C7-9562-82D90E3BAC5D}"/>
              </a:ext>
            </a:extLst>
          </p:cNvPr>
          <p:cNvSpPr>
            <a:spLocks noGrp="1"/>
          </p:cNvSpPr>
          <p:nvPr>
            <p:ph type="title"/>
          </p:nvPr>
        </p:nvSpPr>
        <p:spPr/>
        <p:txBody>
          <a:bodyPr/>
          <a:lstStyle/>
          <a:p>
            <a:r>
              <a:rPr lang="de-DE"/>
              <a:t>Eigene Beiträge (Postings) + Reactions | Schmidt Automobile - 1 of 5</a:t>
            </a:r>
            <a:endParaRPr lang="en-US"/>
          </a:p>
        </p:txBody>
      </p:sp>
      <p:graphicFrame>
        <p:nvGraphicFramePr>
          <p:cNvPr id="5" name="Table Placeholder 4">
            <a:extLst>
              <a:ext uri="{FF2B5EF4-FFF2-40B4-BE49-F238E27FC236}">
                <a16:creationId xmlns:a16="http://schemas.microsoft.com/office/drawing/2014/main" id="{B3642EC0-5867-48D8-87EE-678ED9348795}"/>
              </a:ext>
            </a:extLst>
          </p:cNvPr>
          <p:cNvGraphicFramePr>
            <a:graphicFrameLocks noGrp="1"/>
          </p:cNvGraphicFramePr>
          <p:nvPr>
            <p:ph type="tbl" sz="quarter" idx="13"/>
            <p:extLst>
              <p:ext uri="{D42A27DB-BD31-4B8C-83A1-F6EECF244321}">
                <p14:modId xmlns:p14="http://schemas.microsoft.com/office/powerpoint/2010/main" val="4114535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76954536"/>
                    </a:ext>
                  </a:extLst>
                </a:gridCol>
                <a:gridCol w="822960">
                  <a:extLst>
                    <a:ext uri="{9D8B030D-6E8A-4147-A177-3AD203B41FA5}">
                      <a16:colId xmlns:a16="http://schemas.microsoft.com/office/drawing/2014/main" val="3263505587"/>
                    </a:ext>
                  </a:extLst>
                </a:gridCol>
                <a:gridCol w="822960">
                  <a:extLst>
                    <a:ext uri="{9D8B030D-6E8A-4147-A177-3AD203B41FA5}">
                      <a16:colId xmlns:a16="http://schemas.microsoft.com/office/drawing/2014/main" val="390606654"/>
                    </a:ext>
                  </a:extLst>
                </a:gridCol>
                <a:gridCol w="822960">
                  <a:extLst>
                    <a:ext uri="{9D8B030D-6E8A-4147-A177-3AD203B41FA5}">
                      <a16:colId xmlns:a16="http://schemas.microsoft.com/office/drawing/2014/main" val="1997178620"/>
                    </a:ext>
                  </a:extLst>
                </a:gridCol>
                <a:gridCol w="822960">
                  <a:extLst>
                    <a:ext uri="{9D8B030D-6E8A-4147-A177-3AD203B41FA5}">
                      <a16:colId xmlns:a16="http://schemas.microsoft.com/office/drawing/2014/main" val="3041460201"/>
                    </a:ext>
                  </a:extLst>
                </a:gridCol>
                <a:gridCol w="822960">
                  <a:extLst>
                    <a:ext uri="{9D8B030D-6E8A-4147-A177-3AD203B41FA5}">
                      <a16:colId xmlns:a16="http://schemas.microsoft.com/office/drawing/2014/main" val="959003916"/>
                    </a:ext>
                  </a:extLst>
                </a:gridCol>
                <a:gridCol w="822960">
                  <a:extLst>
                    <a:ext uri="{9D8B030D-6E8A-4147-A177-3AD203B41FA5}">
                      <a16:colId xmlns:a16="http://schemas.microsoft.com/office/drawing/2014/main" val="1576425337"/>
                    </a:ext>
                  </a:extLst>
                </a:gridCol>
                <a:gridCol w="822960">
                  <a:extLst>
                    <a:ext uri="{9D8B030D-6E8A-4147-A177-3AD203B41FA5}">
                      <a16:colId xmlns:a16="http://schemas.microsoft.com/office/drawing/2014/main" val="2537453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551847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- 2018-06-29 10:02:00 </a:t>
                      </a:r>
                      <a:r>
                        <a:rPr kumimoji="0" lang="de-DE" sz="1000" b="0" i="0" u="none" strike="noStrike" kern="1200" cap="none" spc="0" normalizeH="0" baseline="0" noProof="0">
                          <a:ln>
                            <a:noFill/>
                          </a:ln>
                          <a:solidFill>
                            <a:prstClr val="black"/>
                          </a:solidFill>
                          <a:effectLst/>
                          <a:uLnTx/>
                          <a:uFillTx/>
                          <a:latin typeface="+mn-lt"/>
                          <a:ea typeface="+mn-ea"/>
                          <a:cs typeface="+mn-cs"/>
                        </a:rPr>
                        <a:t> 
 Der neue Fod Focus, auf den freuen wir uns schon! 
Von den ersten drei Generationen wurden seit 1998 bereits 16 Millionen Autos verkauft; aktuell bestellt weltweit alle 48 Sekunden jemand einen Focus. Bald bei uns bei Schmidt Automobile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55819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- 2018-06-26 10:08:13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97345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- 2018-06-26 10:06:00 </a:t>
                      </a:r>
                      <a:r>
                        <a:rPr kumimoji="0" lang="de-DE" sz="1000" b="0" i="0" u="none" strike="noStrike" kern="1200" cap="none" spc="0" normalizeH="0" baseline="0" noProof="0">
                          <a:ln>
                            <a:noFill/>
                          </a:ln>
                          <a:solidFill>
                            <a:prstClr val="black"/>
                          </a:solidFill>
                          <a:effectLst/>
                          <a:uLnTx/>
                          <a:uFillTx/>
                          <a:latin typeface="+mn-lt"/>
                          <a:ea typeface="+mn-ea"/>
                          <a:cs typeface="+mn-cs"/>
                        </a:rPr>
                        <a:t> 
 Das war der Mazda Motor Check! Schaut mal rein! http://www.salzburg24.at/s24-motorcheck-leser-testen-mazda-modelle-auf-herz-und-nieren/5292955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15073803"/>
                  </a:ext>
                </a:extLst>
              </a:tr>
            </a:tbl>
          </a:graphicData>
        </a:graphic>
      </p:graphicFrame>
      <p:sp>
        <p:nvSpPr>
          <p:cNvPr id="4" name="Text Placeholder 3">
            <a:extLst>
              <a:ext uri="{FF2B5EF4-FFF2-40B4-BE49-F238E27FC236}">
                <a16:creationId xmlns:a16="http://schemas.microsoft.com/office/drawing/2014/main" id="{27E4A894-A4BD-41AE-8788-D33B9D25F80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104099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403A6-CAFB-4D31-B644-485D8D8C83D6}"/>
              </a:ext>
            </a:extLst>
          </p:cNvPr>
          <p:cNvSpPr>
            <a:spLocks noGrp="1"/>
          </p:cNvSpPr>
          <p:nvPr>
            <p:ph type="title"/>
          </p:nvPr>
        </p:nvSpPr>
        <p:spPr/>
        <p:txBody>
          <a:bodyPr/>
          <a:lstStyle/>
          <a:p>
            <a:r>
              <a:rPr lang="de-DE"/>
              <a:t>Eigene Beiträge (Postings) + Reactions | Schmidt Automobile - 2 of 5</a:t>
            </a:r>
            <a:endParaRPr lang="en-US"/>
          </a:p>
        </p:txBody>
      </p:sp>
      <p:graphicFrame>
        <p:nvGraphicFramePr>
          <p:cNvPr id="5" name="Table Placeholder 4">
            <a:extLst>
              <a:ext uri="{FF2B5EF4-FFF2-40B4-BE49-F238E27FC236}">
                <a16:creationId xmlns:a16="http://schemas.microsoft.com/office/drawing/2014/main" id="{AC3ABCA4-96AA-4B06-9F87-4725EF20DEF3}"/>
              </a:ext>
            </a:extLst>
          </p:cNvPr>
          <p:cNvGraphicFramePr>
            <a:graphicFrameLocks noGrp="1"/>
          </p:cNvGraphicFramePr>
          <p:nvPr>
            <p:ph type="tbl" sz="quarter" idx="13"/>
            <p:extLst>
              <p:ext uri="{D42A27DB-BD31-4B8C-83A1-F6EECF244321}">
                <p14:modId xmlns:p14="http://schemas.microsoft.com/office/powerpoint/2010/main" val="3843105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32930849"/>
                    </a:ext>
                  </a:extLst>
                </a:gridCol>
                <a:gridCol w="822960">
                  <a:extLst>
                    <a:ext uri="{9D8B030D-6E8A-4147-A177-3AD203B41FA5}">
                      <a16:colId xmlns:a16="http://schemas.microsoft.com/office/drawing/2014/main" val="2810910629"/>
                    </a:ext>
                  </a:extLst>
                </a:gridCol>
                <a:gridCol w="822960">
                  <a:extLst>
                    <a:ext uri="{9D8B030D-6E8A-4147-A177-3AD203B41FA5}">
                      <a16:colId xmlns:a16="http://schemas.microsoft.com/office/drawing/2014/main" val="3907338274"/>
                    </a:ext>
                  </a:extLst>
                </a:gridCol>
                <a:gridCol w="822960">
                  <a:extLst>
                    <a:ext uri="{9D8B030D-6E8A-4147-A177-3AD203B41FA5}">
                      <a16:colId xmlns:a16="http://schemas.microsoft.com/office/drawing/2014/main" val="2671320651"/>
                    </a:ext>
                  </a:extLst>
                </a:gridCol>
                <a:gridCol w="822960">
                  <a:extLst>
                    <a:ext uri="{9D8B030D-6E8A-4147-A177-3AD203B41FA5}">
                      <a16:colId xmlns:a16="http://schemas.microsoft.com/office/drawing/2014/main" val="4029042772"/>
                    </a:ext>
                  </a:extLst>
                </a:gridCol>
                <a:gridCol w="822960">
                  <a:extLst>
                    <a:ext uri="{9D8B030D-6E8A-4147-A177-3AD203B41FA5}">
                      <a16:colId xmlns:a16="http://schemas.microsoft.com/office/drawing/2014/main" val="785820874"/>
                    </a:ext>
                  </a:extLst>
                </a:gridCol>
                <a:gridCol w="822960">
                  <a:extLst>
                    <a:ext uri="{9D8B030D-6E8A-4147-A177-3AD203B41FA5}">
                      <a16:colId xmlns:a16="http://schemas.microsoft.com/office/drawing/2014/main" val="90691734"/>
                    </a:ext>
                  </a:extLst>
                </a:gridCol>
                <a:gridCol w="822960">
                  <a:extLst>
                    <a:ext uri="{9D8B030D-6E8A-4147-A177-3AD203B41FA5}">
                      <a16:colId xmlns:a16="http://schemas.microsoft.com/office/drawing/2014/main" val="1054601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554697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- 2018-06-20 09:50:03 </a:t>
                      </a:r>
                      <a:r>
                        <a:rPr kumimoji="0" lang="de-DE" sz="1000" b="0" i="0" u="none" strike="noStrike" kern="1200" cap="none" spc="0" normalizeH="0" baseline="0" noProof="0">
                          <a:ln>
                            <a:noFill/>
                          </a:ln>
                          <a:solidFill>
                            <a:prstClr val="black"/>
                          </a:solidFill>
                          <a:effectLst/>
                          <a:uLnTx/>
                          <a:uFillTx/>
                          <a:latin typeface="+mn-lt"/>
                          <a:ea typeface="+mn-ea"/>
                          <a:cs typeface="+mn-cs"/>
                        </a:rPr>
                        <a:t> 
 Bald ist es soweit - der neue Volvo V60 kommt auf unsere Straßen. Volvo hat sich mit mehr als sechs Millionen verkauften Kombis seit 1953 (damals legte der „Duett“ den Grundstein) einen Namen in diesem Segment gemacht. Von seinen Konkurrenten hebt sich der V60-Kombi wohltuend ab, optisch wie charakterlich.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0466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- 2018-06-18 10:20:00 </a:t>
                      </a:r>
                      <a:r>
                        <a:rPr kumimoji="0" lang="de-DE" sz="1000" b="0" i="0" u="none" strike="noStrike" kern="1200" cap="none" spc="0" normalizeH="0" baseline="0" noProof="0">
                          <a:ln>
                            <a:noFill/>
                          </a:ln>
                          <a:solidFill>
                            <a:prstClr val="black"/>
                          </a:solidFill>
                          <a:effectLst/>
                          <a:uLnTx/>
                          <a:uFillTx/>
                          <a:latin typeface="+mn-lt"/>
                          <a:ea typeface="+mn-ea"/>
                          <a:cs typeface="+mn-cs"/>
                        </a:rPr>
                        <a:t> 
 SUV sind einfach in. Heißt ja nicht, dass er gleich riesig sein muss. Bei Ford, die dem Fiesta den Beinamen Active verpassten, gibt es auch die kleine Version. Rundherumschutz, einen Hauch höher gelegt, ein paar Offroad-Designelemente - fertig ist der Soft-SUV.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07873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- 2018-06-07 10:08:00 </a:t>
                      </a:r>
                      <a:r>
                        <a:rPr kumimoji="0" lang="de-DE" sz="1000" b="0" i="0" u="none" strike="noStrike" kern="1200" cap="none" spc="0" normalizeH="0" baseline="0" noProof="0">
                          <a:ln>
                            <a:noFill/>
                          </a:ln>
                          <a:solidFill>
                            <a:prstClr val="black"/>
                          </a:solidFill>
                          <a:effectLst/>
                          <a:uLnTx/>
                          <a:uFillTx/>
                          <a:latin typeface="+mn-lt"/>
                          <a:ea typeface="+mn-ea"/>
                          <a:cs typeface="+mn-cs"/>
                        </a:rPr>
                        <a:t> 
 Nicht nur Schmidt Automobile feiert 90 Jahre, auch Volvo hat den 90er schon überschritten. Da hat sich einiges getan!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51555293"/>
                  </a:ext>
                </a:extLst>
              </a:tr>
            </a:tbl>
          </a:graphicData>
        </a:graphic>
      </p:graphicFrame>
      <p:sp>
        <p:nvSpPr>
          <p:cNvPr id="4" name="Text Placeholder 3">
            <a:extLst>
              <a:ext uri="{FF2B5EF4-FFF2-40B4-BE49-F238E27FC236}">
                <a16:creationId xmlns:a16="http://schemas.microsoft.com/office/drawing/2014/main" id="{3FD338E4-0CEC-4C67-B147-57A668CDB6F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6313858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36661-40C1-4F76-9146-3E5C90C6B026}"/>
              </a:ext>
            </a:extLst>
          </p:cNvPr>
          <p:cNvSpPr>
            <a:spLocks noGrp="1"/>
          </p:cNvSpPr>
          <p:nvPr>
            <p:ph type="title"/>
          </p:nvPr>
        </p:nvSpPr>
        <p:spPr/>
        <p:txBody>
          <a:bodyPr/>
          <a:lstStyle/>
          <a:p>
            <a:r>
              <a:rPr lang="de-DE"/>
              <a:t>Eigene Beiträge (Postings) + Reactions | Schmidt Automobile - 3 of 5</a:t>
            </a:r>
            <a:endParaRPr lang="en-US"/>
          </a:p>
        </p:txBody>
      </p:sp>
      <p:graphicFrame>
        <p:nvGraphicFramePr>
          <p:cNvPr id="5" name="Table Placeholder 4">
            <a:extLst>
              <a:ext uri="{FF2B5EF4-FFF2-40B4-BE49-F238E27FC236}">
                <a16:creationId xmlns:a16="http://schemas.microsoft.com/office/drawing/2014/main" id="{2FEA7F8C-738E-4DFF-9068-2CEFE1A02D71}"/>
              </a:ext>
            </a:extLst>
          </p:cNvPr>
          <p:cNvGraphicFramePr>
            <a:graphicFrameLocks noGrp="1"/>
          </p:cNvGraphicFramePr>
          <p:nvPr>
            <p:ph type="tbl" sz="quarter" idx="13"/>
            <p:extLst>
              <p:ext uri="{D42A27DB-BD31-4B8C-83A1-F6EECF244321}">
                <p14:modId xmlns:p14="http://schemas.microsoft.com/office/powerpoint/2010/main" val="3644932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06725283"/>
                    </a:ext>
                  </a:extLst>
                </a:gridCol>
                <a:gridCol w="822960">
                  <a:extLst>
                    <a:ext uri="{9D8B030D-6E8A-4147-A177-3AD203B41FA5}">
                      <a16:colId xmlns:a16="http://schemas.microsoft.com/office/drawing/2014/main" val="4262280081"/>
                    </a:ext>
                  </a:extLst>
                </a:gridCol>
                <a:gridCol w="822960">
                  <a:extLst>
                    <a:ext uri="{9D8B030D-6E8A-4147-A177-3AD203B41FA5}">
                      <a16:colId xmlns:a16="http://schemas.microsoft.com/office/drawing/2014/main" val="4144007698"/>
                    </a:ext>
                  </a:extLst>
                </a:gridCol>
                <a:gridCol w="822960">
                  <a:extLst>
                    <a:ext uri="{9D8B030D-6E8A-4147-A177-3AD203B41FA5}">
                      <a16:colId xmlns:a16="http://schemas.microsoft.com/office/drawing/2014/main" val="4155382253"/>
                    </a:ext>
                  </a:extLst>
                </a:gridCol>
                <a:gridCol w="822960">
                  <a:extLst>
                    <a:ext uri="{9D8B030D-6E8A-4147-A177-3AD203B41FA5}">
                      <a16:colId xmlns:a16="http://schemas.microsoft.com/office/drawing/2014/main" val="2364846795"/>
                    </a:ext>
                  </a:extLst>
                </a:gridCol>
                <a:gridCol w="822960">
                  <a:extLst>
                    <a:ext uri="{9D8B030D-6E8A-4147-A177-3AD203B41FA5}">
                      <a16:colId xmlns:a16="http://schemas.microsoft.com/office/drawing/2014/main" val="123391050"/>
                    </a:ext>
                  </a:extLst>
                </a:gridCol>
                <a:gridCol w="822960">
                  <a:extLst>
                    <a:ext uri="{9D8B030D-6E8A-4147-A177-3AD203B41FA5}">
                      <a16:colId xmlns:a16="http://schemas.microsoft.com/office/drawing/2014/main" val="226087454"/>
                    </a:ext>
                  </a:extLst>
                </a:gridCol>
                <a:gridCol w="822960">
                  <a:extLst>
                    <a:ext uri="{9D8B030D-6E8A-4147-A177-3AD203B41FA5}">
                      <a16:colId xmlns:a16="http://schemas.microsoft.com/office/drawing/2014/main" val="1475417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16296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Schmidt Automobile - 2018-06-06 15:13:00 </a:t>
                      </a:r>
                      <a:r>
                        <a:rPr kumimoji="0" lang="de-DE" sz="1000" b="0" i="0" u="none" strike="noStrike" kern="1200" cap="none" spc="0" normalizeH="0" baseline="0" noProof="0">
                          <a:ln>
                            <a:noFill/>
                          </a:ln>
                          <a:solidFill>
                            <a:prstClr val="black"/>
                          </a:solidFill>
                          <a:effectLst/>
                          <a:uLnTx/>
                          <a:uFillTx/>
                          <a:latin typeface="+mn-lt"/>
                          <a:ea typeface="+mn-ea"/>
                          <a:cs typeface="+mn-cs"/>
                        </a:rPr>
                        <a:t> 
 Ford Mustang - die Legende lebt - hier bei uns in der Alpenstraße! Michi hat einen Mustang 5,0 Ti-VCT V8 GT, scharfe 419 PS, zugelassen im September 2015, mit Rückfahrkamera - keine 10. 000 Kilometer gefahren-
um sensationelle € 41.500.- - was für eine Rennmaschiene.
Michi und den Mustang erwischt Ihr unter T: 0662 63930 970 oder per email: m.schlager@schmidtauto.at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85449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Schmidt Automobile - 2018-06-06 10:08:00 </a:t>
                      </a:r>
                      <a:r>
                        <a:rPr kumimoji="0" lang="en-US" sz="1000" b="0" i="0" u="none" strike="noStrike" kern="1200" cap="none" spc="0" normalizeH="0" baseline="0" noProof="0">
                          <a:ln>
                            <a:noFill/>
                          </a:ln>
                          <a:solidFill>
                            <a:prstClr val="black"/>
                          </a:solidFill>
                          <a:effectLst/>
                          <a:uLnTx/>
                          <a:uFillTx/>
                          <a:latin typeface="+mn-lt"/>
                          <a:ea typeface="+mn-ea"/>
                          <a:cs typeface="+mn-cs"/>
                        </a:rPr>
                        <a:t> 
 Unser Alex  Boritsch hat heute einen Audi A6 Avant 2.0 TDI Quattro Intense Automatik mit 190 PS starkem Motor und mit NAVI für Euch. Zugelassen im März 2016 und 30.500 Kilometern zum sensationellen Facebook-Fixpreis von € 44.000,- (statt € 44.650,-) Meldet Euch gleich bei ihm bei uns in der Alpenstraße: Tel: 066263930 173 oder unter a.boritsch@schmidtauto.at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46675828"/>
                  </a:ext>
                </a:extLst>
              </a:tr>
            </a:tbl>
          </a:graphicData>
        </a:graphic>
      </p:graphicFrame>
      <p:sp>
        <p:nvSpPr>
          <p:cNvPr id="4" name="Text Placeholder 3">
            <a:extLst>
              <a:ext uri="{FF2B5EF4-FFF2-40B4-BE49-F238E27FC236}">
                <a16:creationId xmlns:a16="http://schemas.microsoft.com/office/drawing/2014/main" id="{54D7A9B1-B36D-41E5-833F-DD31FDC1F60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1634955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951AD-B2BE-4E7E-9571-B62C5E097124}"/>
              </a:ext>
            </a:extLst>
          </p:cNvPr>
          <p:cNvSpPr>
            <a:spLocks noGrp="1"/>
          </p:cNvSpPr>
          <p:nvPr>
            <p:ph type="title"/>
          </p:nvPr>
        </p:nvSpPr>
        <p:spPr/>
        <p:txBody>
          <a:bodyPr/>
          <a:lstStyle/>
          <a:p>
            <a:r>
              <a:rPr lang="de-DE"/>
              <a:t>Eigene Beiträge (Postings) + Reactions | Schmidt Automobile - 4 of 5</a:t>
            </a:r>
            <a:endParaRPr lang="en-US"/>
          </a:p>
        </p:txBody>
      </p:sp>
      <p:graphicFrame>
        <p:nvGraphicFramePr>
          <p:cNvPr id="5" name="Table Placeholder 4">
            <a:extLst>
              <a:ext uri="{FF2B5EF4-FFF2-40B4-BE49-F238E27FC236}">
                <a16:creationId xmlns:a16="http://schemas.microsoft.com/office/drawing/2014/main" id="{9D575C9E-C9A3-4A92-A518-06D29522A67F}"/>
              </a:ext>
            </a:extLst>
          </p:cNvPr>
          <p:cNvGraphicFramePr>
            <a:graphicFrameLocks noGrp="1"/>
          </p:cNvGraphicFramePr>
          <p:nvPr>
            <p:ph type="tbl" sz="quarter" idx="13"/>
            <p:extLst>
              <p:ext uri="{D42A27DB-BD31-4B8C-83A1-F6EECF244321}">
                <p14:modId xmlns:p14="http://schemas.microsoft.com/office/powerpoint/2010/main" val="940745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6411606"/>
                    </a:ext>
                  </a:extLst>
                </a:gridCol>
                <a:gridCol w="822960">
                  <a:extLst>
                    <a:ext uri="{9D8B030D-6E8A-4147-A177-3AD203B41FA5}">
                      <a16:colId xmlns:a16="http://schemas.microsoft.com/office/drawing/2014/main" val="2803972616"/>
                    </a:ext>
                  </a:extLst>
                </a:gridCol>
                <a:gridCol w="822960">
                  <a:extLst>
                    <a:ext uri="{9D8B030D-6E8A-4147-A177-3AD203B41FA5}">
                      <a16:colId xmlns:a16="http://schemas.microsoft.com/office/drawing/2014/main" val="536617002"/>
                    </a:ext>
                  </a:extLst>
                </a:gridCol>
                <a:gridCol w="822960">
                  <a:extLst>
                    <a:ext uri="{9D8B030D-6E8A-4147-A177-3AD203B41FA5}">
                      <a16:colId xmlns:a16="http://schemas.microsoft.com/office/drawing/2014/main" val="688978205"/>
                    </a:ext>
                  </a:extLst>
                </a:gridCol>
                <a:gridCol w="822960">
                  <a:extLst>
                    <a:ext uri="{9D8B030D-6E8A-4147-A177-3AD203B41FA5}">
                      <a16:colId xmlns:a16="http://schemas.microsoft.com/office/drawing/2014/main" val="519120133"/>
                    </a:ext>
                  </a:extLst>
                </a:gridCol>
                <a:gridCol w="822960">
                  <a:extLst>
                    <a:ext uri="{9D8B030D-6E8A-4147-A177-3AD203B41FA5}">
                      <a16:colId xmlns:a16="http://schemas.microsoft.com/office/drawing/2014/main" val="4110008681"/>
                    </a:ext>
                  </a:extLst>
                </a:gridCol>
                <a:gridCol w="822960">
                  <a:extLst>
                    <a:ext uri="{9D8B030D-6E8A-4147-A177-3AD203B41FA5}">
                      <a16:colId xmlns:a16="http://schemas.microsoft.com/office/drawing/2014/main" val="1358966954"/>
                    </a:ext>
                  </a:extLst>
                </a:gridCol>
                <a:gridCol w="822960">
                  <a:extLst>
                    <a:ext uri="{9D8B030D-6E8A-4147-A177-3AD203B41FA5}">
                      <a16:colId xmlns:a16="http://schemas.microsoft.com/office/drawing/2014/main" val="3697247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257599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Schmidt Automobile - 2018-06-05 15:20:00 </a:t>
                      </a:r>
                      <a:r>
                        <a:rPr kumimoji="0" lang="en-US" sz="1000" b="0" i="0" u="none" strike="noStrike" kern="1200" cap="none" spc="0" normalizeH="0" baseline="0" noProof="0">
                          <a:ln>
                            <a:noFill/>
                          </a:ln>
                          <a:solidFill>
                            <a:prstClr val="black"/>
                          </a:solidFill>
                          <a:effectLst/>
                          <a:uLnTx/>
                          <a:uFillTx/>
                          <a:latin typeface="+mn-lt"/>
                          <a:ea typeface="+mn-ea"/>
                          <a:cs typeface="+mn-cs"/>
                        </a:rPr>
                        <a:t> 
 🚨 Nur für kurze Zeit! 🚨 Sichere Dir jetzt einen unserer 90-Jahre Schmidt Automobile Jubiläumsmodelle. 😍 Im Juni  können wir folgende Modelle zu exklusiven Aktionspreisen anbieten.❗
👉 Ford Focus ab € 14.500,-
👉 Ford C-MAX ab € 15.500,-
👉 Ford Tourneo Custom ab € 29.999,-
Nähere Informationen zu ALLEN lagernden Aktionsmodellen inkl. Details zu den Ausstattungsvarianten findest Du hier: https://bit.ly/2kQ6bYt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04407316"/>
                  </a:ext>
                </a:extLst>
              </a:tr>
            </a:tbl>
          </a:graphicData>
        </a:graphic>
      </p:graphicFrame>
      <p:sp>
        <p:nvSpPr>
          <p:cNvPr id="4" name="Text Placeholder 3">
            <a:extLst>
              <a:ext uri="{FF2B5EF4-FFF2-40B4-BE49-F238E27FC236}">
                <a16:creationId xmlns:a16="http://schemas.microsoft.com/office/drawing/2014/main" id="{37452B61-8FBC-4DBC-9E01-771D85A43B3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2045587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6D90C-0837-457B-B0C7-520B5D0F4288}"/>
              </a:ext>
            </a:extLst>
          </p:cNvPr>
          <p:cNvSpPr>
            <a:spLocks noGrp="1"/>
          </p:cNvSpPr>
          <p:nvPr>
            <p:ph type="title"/>
          </p:nvPr>
        </p:nvSpPr>
        <p:spPr/>
        <p:txBody>
          <a:bodyPr/>
          <a:lstStyle/>
          <a:p>
            <a:r>
              <a:rPr lang="de-DE"/>
              <a:t>Eigene Beiträge (Postings) + Reactions | Schmidt Automobile - 5 of 5</a:t>
            </a:r>
            <a:endParaRPr lang="en-US"/>
          </a:p>
        </p:txBody>
      </p:sp>
      <p:graphicFrame>
        <p:nvGraphicFramePr>
          <p:cNvPr id="5" name="Table Placeholder 4">
            <a:extLst>
              <a:ext uri="{FF2B5EF4-FFF2-40B4-BE49-F238E27FC236}">
                <a16:creationId xmlns:a16="http://schemas.microsoft.com/office/drawing/2014/main" id="{2F355E22-C40E-49A9-98C6-1F31C7A1A5FA}"/>
              </a:ext>
            </a:extLst>
          </p:cNvPr>
          <p:cNvGraphicFramePr>
            <a:graphicFrameLocks noGrp="1"/>
          </p:cNvGraphicFramePr>
          <p:nvPr>
            <p:ph type="tbl" sz="quarter" idx="13"/>
            <p:extLst>
              <p:ext uri="{D42A27DB-BD31-4B8C-83A1-F6EECF244321}">
                <p14:modId xmlns:p14="http://schemas.microsoft.com/office/powerpoint/2010/main" val="3030585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56349695"/>
                    </a:ext>
                  </a:extLst>
                </a:gridCol>
                <a:gridCol w="822960">
                  <a:extLst>
                    <a:ext uri="{9D8B030D-6E8A-4147-A177-3AD203B41FA5}">
                      <a16:colId xmlns:a16="http://schemas.microsoft.com/office/drawing/2014/main" val="1588955800"/>
                    </a:ext>
                  </a:extLst>
                </a:gridCol>
                <a:gridCol w="822960">
                  <a:extLst>
                    <a:ext uri="{9D8B030D-6E8A-4147-A177-3AD203B41FA5}">
                      <a16:colId xmlns:a16="http://schemas.microsoft.com/office/drawing/2014/main" val="3020684141"/>
                    </a:ext>
                  </a:extLst>
                </a:gridCol>
                <a:gridCol w="822960">
                  <a:extLst>
                    <a:ext uri="{9D8B030D-6E8A-4147-A177-3AD203B41FA5}">
                      <a16:colId xmlns:a16="http://schemas.microsoft.com/office/drawing/2014/main" val="500671457"/>
                    </a:ext>
                  </a:extLst>
                </a:gridCol>
                <a:gridCol w="822960">
                  <a:extLst>
                    <a:ext uri="{9D8B030D-6E8A-4147-A177-3AD203B41FA5}">
                      <a16:colId xmlns:a16="http://schemas.microsoft.com/office/drawing/2014/main" val="215809930"/>
                    </a:ext>
                  </a:extLst>
                </a:gridCol>
                <a:gridCol w="822960">
                  <a:extLst>
                    <a:ext uri="{9D8B030D-6E8A-4147-A177-3AD203B41FA5}">
                      <a16:colId xmlns:a16="http://schemas.microsoft.com/office/drawing/2014/main" val="1626689145"/>
                    </a:ext>
                  </a:extLst>
                </a:gridCol>
                <a:gridCol w="822960">
                  <a:extLst>
                    <a:ext uri="{9D8B030D-6E8A-4147-A177-3AD203B41FA5}">
                      <a16:colId xmlns:a16="http://schemas.microsoft.com/office/drawing/2014/main" val="2899251114"/>
                    </a:ext>
                  </a:extLst>
                </a:gridCol>
                <a:gridCol w="822960">
                  <a:extLst>
                    <a:ext uri="{9D8B030D-6E8A-4147-A177-3AD203B41FA5}">
                      <a16:colId xmlns:a16="http://schemas.microsoft.com/office/drawing/2014/main" val="901446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271191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Schmidt Automobile - 2018-06-05 12:05:00 </a:t>
                      </a:r>
                      <a:r>
                        <a:rPr kumimoji="0" lang="en-US" sz="1000" b="0" i="0" u="none" strike="noStrike" kern="1200" cap="none" spc="0" normalizeH="0" baseline="0" noProof="0">
                          <a:ln>
                            <a:noFill/>
                          </a:ln>
                          <a:solidFill>
                            <a:prstClr val="black"/>
                          </a:solidFill>
                          <a:effectLst/>
                          <a:uLnTx/>
                          <a:uFillTx/>
                          <a:latin typeface="+mn-lt"/>
                          <a:ea typeface="+mn-ea"/>
                          <a:cs typeface="+mn-cs"/>
                        </a:rPr>
                        <a:t> 
 🔥 Nur für kurze Zeit 🔥
Sichere Dir exklusiv im Juni ☀️ eines unserer 90 Jahre Schmidt Automobile Jubiläumsmodelle zum Aktionspreis bereits ab € 14.500,- 😍
▪️ Ford Focus ab € 14.500,- bei Leasing
▪️ Ford C-MAX ab € 17.500,- bei Leasing
▪️ Ford Tourneo Custom ab € 29.999,-
Na, Interesse? 😎
Kontaktiere einfach unser Verkaufsteam am Standort in Deiner Nähe:
👉 Salzburg: +43 662 63930
👉 Hof: +43 6229 2419
👉 Tamsweg: +43 6474 2245
👉  Kitzbühel: +43 5356 62800
👉  Mattighofen: +43 7742 2452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23204931"/>
                  </a:ext>
                </a:extLst>
              </a:tr>
            </a:tbl>
          </a:graphicData>
        </a:graphic>
      </p:graphicFrame>
      <p:sp>
        <p:nvSpPr>
          <p:cNvPr id="4" name="Text Placeholder 3">
            <a:extLst>
              <a:ext uri="{FF2B5EF4-FFF2-40B4-BE49-F238E27FC236}">
                <a16:creationId xmlns:a16="http://schemas.microsoft.com/office/drawing/2014/main" id="{45DBF0B6-A9AE-405E-8EE8-2E0BC32944A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6246395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0F8E4-9BB9-4316-A504-A21361CF3C35}"/>
              </a:ext>
            </a:extLst>
          </p:cNvPr>
          <p:cNvSpPr>
            <a:spLocks noGrp="1"/>
          </p:cNvSpPr>
          <p:nvPr>
            <p:ph type="title"/>
          </p:nvPr>
        </p:nvSpPr>
        <p:spPr/>
        <p:txBody>
          <a:bodyPr/>
          <a:lstStyle/>
          <a:p>
            <a:r>
              <a:rPr lang="en-US"/>
              <a:t>Postings/Wochentag | Schmidt Automobile</a:t>
            </a:r>
          </a:p>
        </p:txBody>
      </p:sp>
      <p:graphicFrame>
        <p:nvGraphicFramePr>
          <p:cNvPr id="6" name="Chart Placeholder 5">
            <a:extLst>
              <a:ext uri="{FF2B5EF4-FFF2-40B4-BE49-F238E27FC236}">
                <a16:creationId xmlns:a16="http://schemas.microsoft.com/office/drawing/2014/main" id="{AF779194-D1E7-4439-9884-2547F78F2EC3}"/>
              </a:ext>
            </a:extLst>
          </p:cNvPr>
          <p:cNvGraphicFramePr>
            <a:graphicFrameLocks noGrp="1"/>
          </p:cNvGraphicFramePr>
          <p:nvPr>
            <p:ph type="chart" sz="quarter" idx="13"/>
            <p:extLst>
              <p:ext uri="{D42A27DB-BD31-4B8C-83A1-F6EECF244321}">
                <p14:modId xmlns:p14="http://schemas.microsoft.com/office/powerpoint/2010/main" val="897609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6E1371-D5A1-4668-8168-EE21BF3F5797}"/>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E99F5B0D-77D9-4E9F-94FD-9AC4EEED02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07346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F12B6-8FBF-411D-8BCB-99EA42253A46}"/>
              </a:ext>
            </a:extLst>
          </p:cNvPr>
          <p:cNvSpPr>
            <a:spLocks noGrp="1"/>
          </p:cNvSpPr>
          <p:nvPr>
            <p:ph type="title"/>
          </p:nvPr>
        </p:nvSpPr>
        <p:spPr/>
        <p:txBody>
          <a:bodyPr/>
          <a:lstStyle/>
          <a:p>
            <a:r>
              <a:rPr lang="en-US"/>
              <a:t>Interaktionsrate | Schmidt Automobile</a:t>
            </a:r>
          </a:p>
        </p:txBody>
      </p:sp>
      <p:graphicFrame>
        <p:nvGraphicFramePr>
          <p:cNvPr id="6" name="Chart Placeholder 5">
            <a:extLst>
              <a:ext uri="{FF2B5EF4-FFF2-40B4-BE49-F238E27FC236}">
                <a16:creationId xmlns:a16="http://schemas.microsoft.com/office/drawing/2014/main" id="{4493AB5C-BA85-4CB5-9BB0-402C14E6B79F}"/>
              </a:ext>
            </a:extLst>
          </p:cNvPr>
          <p:cNvGraphicFramePr>
            <a:graphicFrameLocks noGrp="1"/>
          </p:cNvGraphicFramePr>
          <p:nvPr>
            <p:ph type="chart" sz="quarter" idx="13"/>
            <p:extLst>
              <p:ext uri="{D42A27DB-BD31-4B8C-83A1-F6EECF244321}">
                <p14:modId xmlns:p14="http://schemas.microsoft.com/office/powerpoint/2010/main" val="16666773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F5044A-74DD-45EE-9DB0-4E5F617A7492}"/>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3BF3DB75-FF2F-40CC-AC82-ECA052C5E4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5854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D636E-ECB3-4E71-94C2-132648E5F601}"/>
              </a:ext>
            </a:extLst>
          </p:cNvPr>
          <p:cNvSpPr>
            <a:spLocks noGrp="1"/>
          </p:cNvSpPr>
          <p:nvPr>
            <p:ph type="title"/>
          </p:nvPr>
        </p:nvSpPr>
        <p:spPr/>
        <p:txBody>
          <a:bodyPr/>
          <a:lstStyle/>
          <a:p>
            <a:r>
              <a:rPr lang="en-US"/>
              <a:t>Postingtypen (Verteilung) | Schmidt Automobile</a:t>
            </a:r>
          </a:p>
        </p:txBody>
      </p:sp>
      <p:graphicFrame>
        <p:nvGraphicFramePr>
          <p:cNvPr id="6" name="Chart Placeholder 5">
            <a:extLst>
              <a:ext uri="{FF2B5EF4-FFF2-40B4-BE49-F238E27FC236}">
                <a16:creationId xmlns:a16="http://schemas.microsoft.com/office/drawing/2014/main" id="{70562792-DB54-4167-8B3A-0507010816ED}"/>
              </a:ext>
            </a:extLst>
          </p:cNvPr>
          <p:cNvGraphicFramePr>
            <a:graphicFrameLocks noGrp="1"/>
          </p:cNvGraphicFramePr>
          <p:nvPr>
            <p:ph type="chart" sz="quarter" idx="13"/>
            <p:extLst>
              <p:ext uri="{D42A27DB-BD31-4B8C-83A1-F6EECF244321}">
                <p14:modId xmlns:p14="http://schemas.microsoft.com/office/powerpoint/2010/main" val="20057213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485E2B-6B8F-4B2B-9ECF-A3E54B5C9AAE}"/>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C3EEF108-207B-433B-9AF9-EAA7DA84A1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1676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68098-F517-43DF-AB57-6A61D4FDC83D}"/>
              </a:ext>
            </a:extLst>
          </p:cNvPr>
          <p:cNvSpPr>
            <a:spLocks noGrp="1"/>
          </p:cNvSpPr>
          <p:nvPr>
            <p:ph type="title"/>
          </p:nvPr>
        </p:nvSpPr>
        <p:spPr/>
        <p:txBody>
          <a:bodyPr/>
          <a:lstStyle/>
          <a:p>
            <a:r>
              <a:rPr lang="en-US"/>
              <a:t>Interaktionsrate/Postingtyp | Schmidt Automobile</a:t>
            </a:r>
          </a:p>
        </p:txBody>
      </p:sp>
      <p:graphicFrame>
        <p:nvGraphicFramePr>
          <p:cNvPr id="6" name="Chart Placeholder 5">
            <a:extLst>
              <a:ext uri="{FF2B5EF4-FFF2-40B4-BE49-F238E27FC236}">
                <a16:creationId xmlns:a16="http://schemas.microsoft.com/office/drawing/2014/main" id="{B3363BF1-40A8-4C9A-AB61-953EBF533F1F}"/>
              </a:ext>
            </a:extLst>
          </p:cNvPr>
          <p:cNvGraphicFramePr>
            <a:graphicFrameLocks noGrp="1"/>
          </p:cNvGraphicFramePr>
          <p:nvPr>
            <p:ph type="chart" sz="quarter" idx="13"/>
            <p:extLst>
              <p:ext uri="{D42A27DB-BD31-4B8C-83A1-F6EECF244321}">
                <p14:modId xmlns:p14="http://schemas.microsoft.com/office/powerpoint/2010/main" val="12865213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F88B57-9233-4547-B8BB-FCFBB22027B9}"/>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A054BA5A-C82D-4298-AE53-74869D5C21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17554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7B33A-F806-4C40-B751-DA4FFCD42E62}"/>
              </a:ext>
            </a:extLst>
          </p:cNvPr>
          <p:cNvSpPr>
            <a:spLocks noGrp="1"/>
          </p:cNvSpPr>
          <p:nvPr>
            <p:ph type="title"/>
          </p:nvPr>
        </p:nvSpPr>
        <p:spPr/>
        <p:txBody>
          <a:bodyPr/>
          <a:lstStyle/>
          <a:p>
            <a:r>
              <a:rPr lang="en-US"/>
              <a:t>Antwortzeit | Schmidt Automobile</a:t>
            </a:r>
          </a:p>
        </p:txBody>
      </p:sp>
      <p:graphicFrame>
        <p:nvGraphicFramePr>
          <p:cNvPr id="6" name="Chart Placeholder 5">
            <a:extLst>
              <a:ext uri="{FF2B5EF4-FFF2-40B4-BE49-F238E27FC236}">
                <a16:creationId xmlns:a16="http://schemas.microsoft.com/office/drawing/2014/main" id="{9B5E3573-000A-4466-BBB2-AA00FA7D92C7}"/>
              </a:ext>
            </a:extLst>
          </p:cNvPr>
          <p:cNvGraphicFramePr>
            <a:graphicFrameLocks noGrp="1"/>
          </p:cNvGraphicFramePr>
          <p:nvPr>
            <p:ph type="chart" sz="quarter" idx="13"/>
            <p:extLst>
              <p:ext uri="{D42A27DB-BD31-4B8C-83A1-F6EECF244321}">
                <p14:modId xmlns:p14="http://schemas.microsoft.com/office/powerpoint/2010/main" val="16246048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E56D59-E04D-44A6-8F11-D2661AFC5124}"/>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9EFFF56E-7D03-44CB-BD24-D116ADA334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81207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15178-73C1-471A-8C2A-402C103CBA60}"/>
              </a:ext>
            </a:extLst>
          </p:cNvPr>
          <p:cNvSpPr>
            <a:spLocks noGrp="1"/>
          </p:cNvSpPr>
          <p:nvPr>
            <p:ph type="title"/>
          </p:nvPr>
        </p:nvSpPr>
        <p:spPr/>
        <p:txBody>
          <a:bodyPr/>
          <a:lstStyle/>
          <a:p>
            <a:r>
              <a:rPr lang="de-DE"/>
              <a:t>Facebook Check Ins | Schmidt Automobile</a:t>
            </a:r>
            <a:endParaRPr lang="en-US"/>
          </a:p>
        </p:txBody>
      </p:sp>
      <p:graphicFrame>
        <p:nvGraphicFramePr>
          <p:cNvPr id="6" name="Chart Placeholder 5">
            <a:extLst>
              <a:ext uri="{FF2B5EF4-FFF2-40B4-BE49-F238E27FC236}">
                <a16:creationId xmlns:a16="http://schemas.microsoft.com/office/drawing/2014/main" id="{4520CDE6-FF3F-412E-AB27-D8EE51038348}"/>
              </a:ext>
            </a:extLst>
          </p:cNvPr>
          <p:cNvGraphicFramePr>
            <a:graphicFrameLocks noGrp="1"/>
          </p:cNvGraphicFramePr>
          <p:nvPr>
            <p:ph type="chart" sz="quarter" idx="13"/>
            <p:extLst>
              <p:ext uri="{D42A27DB-BD31-4B8C-83A1-F6EECF244321}">
                <p14:modId xmlns:p14="http://schemas.microsoft.com/office/powerpoint/2010/main" val="20066157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8B4F99-4E5A-46A0-9EE4-8FC62268823E}"/>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F3D6747E-F6B4-4C44-AC60-DBD9400C95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692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825C1-2CF9-47E3-A7B9-139690CAAE4C}"/>
              </a:ext>
            </a:extLst>
          </p:cNvPr>
          <p:cNvSpPr>
            <a:spLocks noGrp="1"/>
          </p:cNvSpPr>
          <p:nvPr>
            <p:ph type="title"/>
          </p:nvPr>
        </p:nvSpPr>
        <p:spPr/>
        <p:txBody>
          <a:bodyPr/>
          <a:lstStyle/>
          <a:p>
            <a:r>
              <a:rPr lang="en-US"/>
              <a:t>Fan Demographie | Schmidt Automobile</a:t>
            </a:r>
          </a:p>
        </p:txBody>
      </p:sp>
      <p:graphicFrame>
        <p:nvGraphicFramePr>
          <p:cNvPr id="6" name="Chart Placeholder 5">
            <a:extLst>
              <a:ext uri="{FF2B5EF4-FFF2-40B4-BE49-F238E27FC236}">
                <a16:creationId xmlns:a16="http://schemas.microsoft.com/office/drawing/2014/main" id="{9A226DEF-2480-4BAF-A551-EEBB4652D099}"/>
              </a:ext>
            </a:extLst>
          </p:cNvPr>
          <p:cNvGraphicFramePr>
            <a:graphicFrameLocks noGrp="1"/>
          </p:cNvGraphicFramePr>
          <p:nvPr>
            <p:ph type="chart" sz="quarter" idx="13"/>
            <p:extLst>
              <p:ext uri="{D42A27DB-BD31-4B8C-83A1-F6EECF244321}">
                <p14:modId xmlns:p14="http://schemas.microsoft.com/office/powerpoint/2010/main" val="33102023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C05FBF-4D15-448E-A72F-4F824C4D64FE}"/>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06C473F9-BF3E-45DC-9B02-00EBC9B3C9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49101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97406-1D29-47FF-ADC7-D21B260F07EF}"/>
              </a:ext>
            </a:extLst>
          </p:cNvPr>
          <p:cNvSpPr>
            <a:spLocks noGrp="1"/>
          </p:cNvSpPr>
          <p:nvPr>
            <p:ph type="title"/>
          </p:nvPr>
        </p:nvSpPr>
        <p:spPr/>
        <p:txBody>
          <a:bodyPr/>
          <a:lstStyle/>
          <a:p>
            <a:r>
              <a:rPr lang="en-US"/>
              <a:t>Impressionen | Schmidt Automobile</a:t>
            </a:r>
          </a:p>
        </p:txBody>
      </p:sp>
      <p:graphicFrame>
        <p:nvGraphicFramePr>
          <p:cNvPr id="6" name="Chart Placeholder 5">
            <a:extLst>
              <a:ext uri="{FF2B5EF4-FFF2-40B4-BE49-F238E27FC236}">
                <a16:creationId xmlns:a16="http://schemas.microsoft.com/office/drawing/2014/main" id="{1682604E-017F-4C23-BE4D-ACA35C5145A2}"/>
              </a:ext>
            </a:extLst>
          </p:cNvPr>
          <p:cNvGraphicFramePr>
            <a:graphicFrameLocks noGrp="1"/>
          </p:cNvGraphicFramePr>
          <p:nvPr>
            <p:ph type="chart" sz="quarter" idx="13"/>
            <p:extLst>
              <p:ext uri="{D42A27DB-BD31-4B8C-83A1-F6EECF244321}">
                <p14:modId xmlns:p14="http://schemas.microsoft.com/office/powerpoint/2010/main" val="41645594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929D12-F51C-4682-BCF6-E0DEE3E217D3}"/>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3C4FEBCB-5E3B-4E0A-8917-2C5BDFEC96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41092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899B7-F1D8-45B5-99F0-B76F3404A05F}"/>
              </a:ext>
            </a:extLst>
          </p:cNvPr>
          <p:cNvSpPr>
            <a:spLocks noGrp="1"/>
          </p:cNvSpPr>
          <p:nvPr>
            <p:ph type="title"/>
          </p:nvPr>
        </p:nvSpPr>
        <p:spPr/>
        <p:txBody>
          <a:bodyPr/>
          <a:lstStyle/>
          <a:p>
            <a:r>
              <a:rPr lang="en-US"/>
              <a:t>Reichweite | Schmidt Automobile</a:t>
            </a:r>
          </a:p>
        </p:txBody>
      </p:sp>
      <p:graphicFrame>
        <p:nvGraphicFramePr>
          <p:cNvPr id="6" name="Chart Placeholder 5">
            <a:extLst>
              <a:ext uri="{FF2B5EF4-FFF2-40B4-BE49-F238E27FC236}">
                <a16:creationId xmlns:a16="http://schemas.microsoft.com/office/drawing/2014/main" id="{FC417DBE-C009-4B68-8971-9310E1ECB8DF}"/>
              </a:ext>
            </a:extLst>
          </p:cNvPr>
          <p:cNvGraphicFramePr>
            <a:graphicFrameLocks noGrp="1"/>
          </p:cNvGraphicFramePr>
          <p:nvPr>
            <p:ph type="chart" sz="quarter" idx="13"/>
            <p:extLst>
              <p:ext uri="{D42A27DB-BD31-4B8C-83A1-F6EECF244321}">
                <p14:modId xmlns:p14="http://schemas.microsoft.com/office/powerpoint/2010/main" val="39670595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798193-DCC5-4962-A8F2-60568B8D2A30}"/>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6E08ED81-8173-409A-86D6-B7364A6289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65114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EC3E4-8F85-4A72-86EB-6EE59F418E5C}"/>
              </a:ext>
            </a:extLst>
          </p:cNvPr>
          <p:cNvSpPr>
            <a:spLocks noGrp="1"/>
          </p:cNvSpPr>
          <p:nvPr>
            <p:ph type="title"/>
          </p:nvPr>
        </p:nvSpPr>
        <p:spPr/>
        <p:txBody>
          <a:bodyPr/>
          <a:lstStyle/>
          <a:p>
            <a:r>
              <a:rPr lang="en-US"/>
              <a:t>Engagierte User | Schmidt Automobile</a:t>
            </a:r>
          </a:p>
        </p:txBody>
      </p:sp>
      <p:graphicFrame>
        <p:nvGraphicFramePr>
          <p:cNvPr id="6" name="Chart Placeholder 5">
            <a:extLst>
              <a:ext uri="{FF2B5EF4-FFF2-40B4-BE49-F238E27FC236}">
                <a16:creationId xmlns:a16="http://schemas.microsoft.com/office/drawing/2014/main" id="{277BB58F-A02E-4639-AB66-BE3C43D06C62}"/>
              </a:ext>
            </a:extLst>
          </p:cNvPr>
          <p:cNvGraphicFramePr>
            <a:graphicFrameLocks noGrp="1"/>
          </p:cNvGraphicFramePr>
          <p:nvPr>
            <p:ph type="chart" sz="quarter" idx="13"/>
            <p:extLst>
              <p:ext uri="{D42A27DB-BD31-4B8C-83A1-F6EECF244321}">
                <p14:modId xmlns:p14="http://schemas.microsoft.com/office/powerpoint/2010/main" val="30657276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D3AF11-0DC2-44FB-BD65-EE16246A50E1}"/>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24BD6407-BD88-43C4-8EF9-852E7074B6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72480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9E627-8E20-4221-A0F1-9754587B79FA}"/>
              </a:ext>
            </a:extLst>
          </p:cNvPr>
          <p:cNvSpPr>
            <a:spLocks noGrp="1"/>
          </p:cNvSpPr>
          <p:nvPr>
            <p:ph type="title"/>
          </p:nvPr>
        </p:nvSpPr>
        <p:spPr/>
        <p:txBody>
          <a:bodyPr/>
          <a:lstStyle/>
          <a:p>
            <a:r>
              <a:rPr lang="en-US"/>
              <a:t>Page Views | Schmidt Automobile</a:t>
            </a:r>
          </a:p>
        </p:txBody>
      </p:sp>
      <p:graphicFrame>
        <p:nvGraphicFramePr>
          <p:cNvPr id="6" name="Chart Placeholder 5">
            <a:extLst>
              <a:ext uri="{FF2B5EF4-FFF2-40B4-BE49-F238E27FC236}">
                <a16:creationId xmlns:a16="http://schemas.microsoft.com/office/drawing/2014/main" id="{B4DA1ADE-4EC0-42C1-9975-EF22A64B4EF8}"/>
              </a:ext>
            </a:extLst>
          </p:cNvPr>
          <p:cNvGraphicFramePr>
            <a:graphicFrameLocks noGrp="1"/>
          </p:cNvGraphicFramePr>
          <p:nvPr>
            <p:ph type="chart" sz="quarter" idx="13"/>
            <p:extLst>
              <p:ext uri="{D42A27DB-BD31-4B8C-83A1-F6EECF244321}">
                <p14:modId xmlns:p14="http://schemas.microsoft.com/office/powerpoint/2010/main" val="29637363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1AD157-FFD8-4AF9-9538-F76F7A493D40}"/>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842567C8-9D34-4F64-A113-9E3F714B8D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22620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A2B8F-E45D-450D-A3B4-9E219D4277C2}"/>
              </a:ext>
            </a:extLst>
          </p:cNvPr>
          <p:cNvSpPr>
            <a:spLocks noGrp="1"/>
          </p:cNvSpPr>
          <p:nvPr>
            <p:ph type="title"/>
          </p:nvPr>
        </p:nvSpPr>
        <p:spPr/>
        <p:txBody>
          <a:bodyPr/>
          <a:lstStyle/>
          <a:p>
            <a:r>
              <a:rPr lang="de-DE"/>
              <a:t>Direktnachrichten von Usern | Schmidt Automobile</a:t>
            </a:r>
            <a:endParaRPr lang="en-US"/>
          </a:p>
        </p:txBody>
      </p:sp>
      <p:graphicFrame>
        <p:nvGraphicFramePr>
          <p:cNvPr id="5" name="Table Placeholder 4">
            <a:extLst>
              <a:ext uri="{FF2B5EF4-FFF2-40B4-BE49-F238E27FC236}">
                <a16:creationId xmlns:a16="http://schemas.microsoft.com/office/drawing/2014/main" id="{FACDE853-BAE0-4B8A-9C67-2A861EE6A517}"/>
              </a:ext>
            </a:extLst>
          </p:cNvPr>
          <p:cNvGraphicFramePr>
            <a:graphicFrameLocks noGrp="1"/>
          </p:cNvGraphicFramePr>
          <p:nvPr>
            <p:ph type="tbl" sz="quarter" idx="13"/>
            <p:extLst>
              <p:ext uri="{D42A27DB-BD31-4B8C-83A1-F6EECF244321}">
                <p14:modId xmlns:p14="http://schemas.microsoft.com/office/powerpoint/2010/main" val="3581899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56492503"/>
                    </a:ext>
                  </a:extLst>
                </a:gridCol>
                <a:gridCol w="2057400">
                  <a:extLst>
                    <a:ext uri="{9D8B030D-6E8A-4147-A177-3AD203B41FA5}">
                      <a16:colId xmlns:a16="http://schemas.microsoft.com/office/drawing/2014/main" val="2797384282"/>
                    </a:ext>
                  </a:extLst>
                </a:gridCol>
                <a:gridCol w="822960">
                  <a:extLst>
                    <a:ext uri="{9D8B030D-6E8A-4147-A177-3AD203B41FA5}">
                      <a16:colId xmlns:a16="http://schemas.microsoft.com/office/drawing/2014/main" val="174217994"/>
                    </a:ext>
                  </a:extLst>
                </a:gridCol>
                <a:gridCol w="1234440">
                  <a:extLst>
                    <a:ext uri="{9D8B030D-6E8A-4147-A177-3AD203B41FA5}">
                      <a16:colId xmlns:a16="http://schemas.microsoft.com/office/drawing/2014/main" val="3323470662"/>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523020167"/>
                  </a:ext>
                </a:extLst>
              </a:tr>
              <a:tr h="370840">
                <a:tc>
                  <a:txBody>
                    <a:bodyPr/>
                    <a:lstStyle/>
                    <a:p>
                      <a:r>
                        <a:rPr lang="en-US" sz="1000" b="1"/>
                        <a:t> Schmidt Automobile </a:t>
                      </a:r>
                      <a:r>
                        <a:rPr lang="en-US" sz="1000"/>
                        <a:t> got a message by </a:t>
                      </a:r>
                      <a:r>
                        <a:rPr lang="en-US" sz="1000" b="1"/>
                        <a:t> Mozart Gastein - 2018-06-10 20:43:52 .</a:t>
                      </a:r>
                      <a:r>
                        <a:rPr lang="en-US" sz="1000"/>
                        <a:t>
 {message}</a:t>
                      </a:r>
                    </a:p>
                  </a:txBody>
                  <a:tcPr/>
                </a:tc>
                <a:tc>
                  <a:txBody>
                    <a:bodyPr/>
                    <a:lstStyle/>
                    <a:p>
                      <a:r>
                        <a:rPr lang="de-DE" sz="1000"/>
                        <a:t>Hi Mozart, danke für deine Nachricht. Wir sind gerade nicht erreichbar, antworten aber so schnell wie möglich!</a:t>
                      </a:r>
                      <a:endParaRPr lang="en-US" sz="1000"/>
                    </a:p>
                  </a:txBody>
                  <a:tcPr/>
                </a:tc>
                <a:tc>
                  <a:txBody>
                    <a:bodyPr/>
                    <a:lstStyle/>
                    <a:p>
                      <a:r>
                        <a:rPr lang="en-US" sz="1000"/>
                        <a:t>4</a:t>
                      </a:r>
                    </a:p>
                  </a:txBody>
                  <a:tcPr/>
                </a:tc>
                <a:tc>
                  <a:txBody>
                    <a:bodyPr/>
                    <a:lstStyle/>
                    <a:p>
                      <a:r>
                        <a:rPr lang="en-US" sz="1000"/>
                        <a:t>06/10/2018 20:43:53</a:t>
                      </a:r>
                    </a:p>
                  </a:txBody>
                  <a:tcPr/>
                </a:tc>
                <a:extLst>
                  <a:ext uri="{0D108BD9-81ED-4DB2-BD59-A6C34878D82A}">
                    <a16:rowId xmlns:a16="http://schemas.microsoft.com/office/drawing/2014/main" val="2207264246"/>
                  </a:ext>
                </a:extLst>
              </a:tr>
              <a:tr h="370840">
                <a:tc>
                  <a:txBody>
                    <a:bodyPr/>
                    <a:lstStyle/>
                    <a:p>
                      <a:r>
                        <a:rPr lang="en-US" sz="1000" b="1"/>
                        <a:t> Schmidt Automobile </a:t>
                      </a:r>
                      <a:r>
                        <a:rPr lang="en-US" sz="1000"/>
                        <a:t> got a message by </a:t>
                      </a:r>
                      <a:r>
                        <a:rPr lang="en-US" sz="1000" b="1"/>
                        <a:t> Marton Eres - 2018-06-08 01:56:59 .</a:t>
                      </a:r>
                      <a:r>
                        <a:rPr lang="en-US" sz="1000"/>
                        <a:t>
 {message}</a:t>
                      </a:r>
                    </a:p>
                  </a:txBody>
                  <a:tcPr/>
                </a:tc>
                <a:tc>
                  <a:txBody>
                    <a:bodyPr/>
                    <a:lstStyle/>
                    <a:p>
                      <a:r>
                        <a:rPr lang="de-DE" sz="1000"/>
                        <a:t>Hi Marton, danke für deine Nachricht. Wir sind gerade nicht erreichbar, antworten aber so schnell wie möglich!</a:t>
                      </a:r>
                      <a:endParaRPr lang="en-US" sz="1000"/>
                    </a:p>
                  </a:txBody>
                  <a:tcPr/>
                </a:tc>
                <a:tc>
                  <a:txBody>
                    <a:bodyPr/>
                    <a:lstStyle/>
                    <a:p>
                      <a:r>
                        <a:rPr lang="en-US" sz="1000"/>
                        <a:t>3</a:t>
                      </a:r>
                    </a:p>
                  </a:txBody>
                  <a:tcPr/>
                </a:tc>
                <a:tc>
                  <a:txBody>
                    <a:bodyPr/>
                    <a:lstStyle/>
                    <a:p>
                      <a:r>
                        <a:rPr lang="en-US" sz="1000"/>
                        <a:t>06/08/2018 01:56:59</a:t>
                      </a:r>
                    </a:p>
                  </a:txBody>
                  <a:tcPr/>
                </a:tc>
                <a:extLst>
                  <a:ext uri="{0D108BD9-81ED-4DB2-BD59-A6C34878D82A}">
                    <a16:rowId xmlns:a16="http://schemas.microsoft.com/office/drawing/2014/main" val="1179786081"/>
                  </a:ext>
                </a:extLst>
              </a:tr>
            </a:tbl>
          </a:graphicData>
        </a:graphic>
      </p:graphicFrame>
      <p:sp>
        <p:nvSpPr>
          <p:cNvPr id="4" name="Text Placeholder 3">
            <a:extLst>
              <a:ext uri="{FF2B5EF4-FFF2-40B4-BE49-F238E27FC236}">
                <a16:creationId xmlns:a16="http://schemas.microsoft.com/office/drawing/2014/main" id="{F80EBD63-C50D-40C7-9C24-492C29C1F32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8355963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CA546-0507-4D5F-8D96-233FBC5A74DB}"/>
              </a:ext>
            </a:extLst>
          </p:cNvPr>
          <p:cNvSpPr>
            <a:spLocks noGrp="1"/>
          </p:cNvSpPr>
          <p:nvPr>
            <p:ph type="title"/>
          </p:nvPr>
        </p:nvSpPr>
        <p:spPr/>
        <p:txBody>
          <a:bodyPr/>
          <a:lstStyle/>
          <a:p>
            <a:r>
              <a:rPr lang="en-US"/>
              <a:t>Page Fans Online | Schmidt Automobile</a:t>
            </a:r>
          </a:p>
        </p:txBody>
      </p:sp>
      <p:graphicFrame>
        <p:nvGraphicFramePr>
          <p:cNvPr id="6" name="Chart Placeholder 5">
            <a:extLst>
              <a:ext uri="{FF2B5EF4-FFF2-40B4-BE49-F238E27FC236}">
                <a16:creationId xmlns:a16="http://schemas.microsoft.com/office/drawing/2014/main" id="{9F6EB5F2-F5DC-4B56-8051-4AD03F5008DE}"/>
              </a:ext>
            </a:extLst>
          </p:cNvPr>
          <p:cNvGraphicFramePr>
            <a:graphicFrameLocks noGrp="1"/>
          </p:cNvGraphicFramePr>
          <p:nvPr>
            <p:ph type="chart" sz="quarter" idx="13"/>
            <p:extLst>
              <p:ext uri="{D42A27DB-BD31-4B8C-83A1-F6EECF244321}">
                <p14:modId xmlns:p14="http://schemas.microsoft.com/office/powerpoint/2010/main" val="21515198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33039A-1BCA-4F5D-8F7F-6CCE68265E17}"/>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CFE31B9A-F472-4012-B69D-540ACA0425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04683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0D860-6FE4-43FD-93E6-E250AE0B2D23}"/>
              </a:ext>
            </a:extLst>
          </p:cNvPr>
          <p:cNvSpPr>
            <a:spLocks noGrp="1"/>
          </p:cNvSpPr>
          <p:nvPr>
            <p:ph type="title"/>
          </p:nvPr>
        </p:nvSpPr>
        <p:spPr/>
        <p:txBody>
          <a:bodyPr/>
          <a:lstStyle/>
          <a:p>
            <a:r>
              <a:rPr lang="en-US"/>
              <a:t>FB Insights - Daily Impressions | Schmidt Automobile - 1 of 3</a:t>
            </a:r>
          </a:p>
        </p:txBody>
      </p:sp>
      <p:graphicFrame>
        <p:nvGraphicFramePr>
          <p:cNvPr id="5" name="Table Placeholder 4">
            <a:extLst>
              <a:ext uri="{FF2B5EF4-FFF2-40B4-BE49-F238E27FC236}">
                <a16:creationId xmlns:a16="http://schemas.microsoft.com/office/drawing/2014/main" id="{D5EDD67D-1795-4873-BFEE-229FDFA6BEB2}"/>
              </a:ext>
            </a:extLst>
          </p:cNvPr>
          <p:cNvGraphicFramePr>
            <a:graphicFrameLocks noGrp="1"/>
          </p:cNvGraphicFramePr>
          <p:nvPr>
            <p:ph type="tbl" sz="quarter" idx="13"/>
            <p:extLst>
              <p:ext uri="{D42A27DB-BD31-4B8C-83A1-F6EECF244321}">
                <p14:modId xmlns:p14="http://schemas.microsoft.com/office/powerpoint/2010/main" val="4059945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52541868"/>
                    </a:ext>
                  </a:extLst>
                </a:gridCol>
                <a:gridCol w="2468880">
                  <a:extLst>
                    <a:ext uri="{9D8B030D-6E8A-4147-A177-3AD203B41FA5}">
                      <a16:colId xmlns:a16="http://schemas.microsoft.com/office/drawing/2014/main" val="3139666408"/>
                    </a:ext>
                  </a:extLst>
                </a:gridCol>
                <a:gridCol w="2468880">
                  <a:extLst>
                    <a:ext uri="{9D8B030D-6E8A-4147-A177-3AD203B41FA5}">
                      <a16:colId xmlns:a16="http://schemas.microsoft.com/office/drawing/2014/main" val="3971213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451003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1465</a:t>
                      </a:r>
                    </a:p>
                  </a:txBody>
                  <a:tcPr/>
                </a:tc>
                <a:extLst>
                  <a:ext uri="{0D108BD9-81ED-4DB2-BD59-A6C34878D82A}">
                    <a16:rowId xmlns:a16="http://schemas.microsoft.com/office/drawing/2014/main" val="1323924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a:t>
                      </a:r>
                    </a:p>
                  </a:txBody>
                  <a:tcPr/>
                </a:tc>
                <a:extLst>
                  <a:ext uri="{0D108BD9-81ED-4DB2-BD59-A6C34878D82A}">
                    <a16:rowId xmlns:a16="http://schemas.microsoft.com/office/drawing/2014/main" val="1681197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a:t>
                      </a:r>
                    </a:p>
                  </a:txBody>
                  <a:tcPr/>
                </a:tc>
                <a:extLst>
                  <a:ext uri="{0D108BD9-81ED-4DB2-BD59-A6C34878D82A}">
                    <a16:rowId xmlns:a16="http://schemas.microsoft.com/office/drawing/2014/main" val="4233168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1854</a:t>
                      </a:r>
                    </a:p>
                  </a:txBody>
                  <a:tcPr/>
                </a:tc>
                <a:extLst>
                  <a:ext uri="{0D108BD9-81ED-4DB2-BD59-A6C34878D82A}">
                    <a16:rowId xmlns:a16="http://schemas.microsoft.com/office/drawing/2014/main" val="101013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10111</a:t>
                      </a:r>
                    </a:p>
                  </a:txBody>
                  <a:tcPr/>
                </a:tc>
                <a:extLst>
                  <a:ext uri="{0D108BD9-81ED-4DB2-BD59-A6C34878D82A}">
                    <a16:rowId xmlns:a16="http://schemas.microsoft.com/office/drawing/2014/main" val="2583546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12493</a:t>
                      </a:r>
                    </a:p>
                  </a:txBody>
                  <a:tcPr/>
                </a:tc>
                <a:extLst>
                  <a:ext uri="{0D108BD9-81ED-4DB2-BD59-A6C34878D82A}">
                    <a16:rowId xmlns:a16="http://schemas.microsoft.com/office/drawing/2014/main" val="2643043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13379</a:t>
                      </a:r>
                    </a:p>
                  </a:txBody>
                  <a:tcPr/>
                </a:tc>
                <a:extLst>
                  <a:ext uri="{0D108BD9-81ED-4DB2-BD59-A6C34878D82A}">
                    <a16:rowId xmlns:a16="http://schemas.microsoft.com/office/drawing/2014/main" val="1331427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11573</a:t>
                      </a:r>
                    </a:p>
                  </a:txBody>
                  <a:tcPr/>
                </a:tc>
                <a:extLst>
                  <a:ext uri="{0D108BD9-81ED-4DB2-BD59-A6C34878D82A}">
                    <a16:rowId xmlns:a16="http://schemas.microsoft.com/office/drawing/2014/main" val="3020201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11578</a:t>
                      </a:r>
                    </a:p>
                  </a:txBody>
                  <a:tcPr/>
                </a:tc>
                <a:extLst>
                  <a:ext uri="{0D108BD9-81ED-4DB2-BD59-A6C34878D82A}">
                    <a16:rowId xmlns:a16="http://schemas.microsoft.com/office/drawing/2014/main" val="1928990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12503</a:t>
                      </a:r>
                    </a:p>
                  </a:txBody>
                  <a:tcPr/>
                </a:tc>
                <a:extLst>
                  <a:ext uri="{0D108BD9-81ED-4DB2-BD59-A6C34878D82A}">
                    <a16:rowId xmlns:a16="http://schemas.microsoft.com/office/drawing/2014/main" val="66608008"/>
                  </a:ext>
                </a:extLst>
              </a:tr>
            </a:tbl>
          </a:graphicData>
        </a:graphic>
      </p:graphicFrame>
      <p:sp>
        <p:nvSpPr>
          <p:cNvPr id="4" name="Text Placeholder 3">
            <a:extLst>
              <a:ext uri="{FF2B5EF4-FFF2-40B4-BE49-F238E27FC236}">
                <a16:creationId xmlns:a16="http://schemas.microsoft.com/office/drawing/2014/main" id="{BEA51F51-37DB-41B4-8E95-EC2C22C3B7A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0074574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D7519-9CAE-4A79-8834-1F684D251555}"/>
              </a:ext>
            </a:extLst>
          </p:cNvPr>
          <p:cNvSpPr>
            <a:spLocks noGrp="1"/>
          </p:cNvSpPr>
          <p:nvPr>
            <p:ph type="title"/>
          </p:nvPr>
        </p:nvSpPr>
        <p:spPr/>
        <p:txBody>
          <a:bodyPr/>
          <a:lstStyle/>
          <a:p>
            <a:r>
              <a:rPr lang="en-US"/>
              <a:t>FB Insights - Daily Impressions | Schmidt Automobile - 2 of 3</a:t>
            </a:r>
          </a:p>
        </p:txBody>
      </p:sp>
      <p:graphicFrame>
        <p:nvGraphicFramePr>
          <p:cNvPr id="5" name="Table Placeholder 4">
            <a:extLst>
              <a:ext uri="{FF2B5EF4-FFF2-40B4-BE49-F238E27FC236}">
                <a16:creationId xmlns:a16="http://schemas.microsoft.com/office/drawing/2014/main" id="{47C1CDF8-A746-402C-A7C4-B6D21C834062}"/>
              </a:ext>
            </a:extLst>
          </p:cNvPr>
          <p:cNvGraphicFramePr>
            <a:graphicFrameLocks noGrp="1"/>
          </p:cNvGraphicFramePr>
          <p:nvPr>
            <p:ph type="tbl" sz="quarter" idx="13"/>
            <p:extLst>
              <p:ext uri="{D42A27DB-BD31-4B8C-83A1-F6EECF244321}">
                <p14:modId xmlns:p14="http://schemas.microsoft.com/office/powerpoint/2010/main" val="559321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95308799"/>
                    </a:ext>
                  </a:extLst>
                </a:gridCol>
                <a:gridCol w="2468880">
                  <a:extLst>
                    <a:ext uri="{9D8B030D-6E8A-4147-A177-3AD203B41FA5}">
                      <a16:colId xmlns:a16="http://schemas.microsoft.com/office/drawing/2014/main" val="2925121992"/>
                    </a:ext>
                  </a:extLst>
                </a:gridCol>
                <a:gridCol w="2468880">
                  <a:extLst>
                    <a:ext uri="{9D8B030D-6E8A-4147-A177-3AD203B41FA5}">
                      <a16:colId xmlns:a16="http://schemas.microsoft.com/office/drawing/2014/main" val="2019502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877699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10498</a:t>
                      </a:r>
                    </a:p>
                  </a:txBody>
                  <a:tcPr/>
                </a:tc>
                <a:extLst>
                  <a:ext uri="{0D108BD9-81ED-4DB2-BD59-A6C34878D82A}">
                    <a16:rowId xmlns:a16="http://schemas.microsoft.com/office/drawing/2014/main" val="1755006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10950</a:t>
                      </a:r>
                    </a:p>
                  </a:txBody>
                  <a:tcPr/>
                </a:tc>
                <a:extLst>
                  <a:ext uri="{0D108BD9-81ED-4DB2-BD59-A6C34878D82A}">
                    <a16:rowId xmlns:a16="http://schemas.microsoft.com/office/drawing/2014/main" val="3830890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9285</a:t>
                      </a:r>
                    </a:p>
                  </a:txBody>
                  <a:tcPr/>
                </a:tc>
                <a:extLst>
                  <a:ext uri="{0D108BD9-81ED-4DB2-BD59-A6C34878D82A}">
                    <a16:rowId xmlns:a16="http://schemas.microsoft.com/office/drawing/2014/main" val="3313309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9993</a:t>
                      </a:r>
                    </a:p>
                  </a:txBody>
                  <a:tcPr/>
                </a:tc>
                <a:extLst>
                  <a:ext uri="{0D108BD9-81ED-4DB2-BD59-A6C34878D82A}">
                    <a16:rowId xmlns:a16="http://schemas.microsoft.com/office/drawing/2014/main" val="3570549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9219</a:t>
                      </a:r>
                    </a:p>
                  </a:txBody>
                  <a:tcPr/>
                </a:tc>
                <a:extLst>
                  <a:ext uri="{0D108BD9-81ED-4DB2-BD59-A6C34878D82A}">
                    <a16:rowId xmlns:a16="http://schemas.microsoft.com/office/drawing/2014/main" val="1993559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10260</a:t>
                      </a:r>
                    </a:p>
                  </a:txBody>
                  <a:tcPr/>
                </a:tc>
                <a:extLst>
                  <a:ext uri="{0D108BD9-81ED-4DB2-BD59-A6C34878D82A}">
                    <a16:rowId xmlns:a16="http://schemas.microsoft.com/office/drawing/2014/main" val="3696119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11168</a:t>
                      </a:r>
                    </a:p>
                  </a:txBody>
                  <a:tcPr/>
                </a:tc>
                <a:extLst>
                  <a:ext uri="{0D108BD9-81ED-4DB2-BD59-A6C34878D82A}">
                    <a16:rowId xmlns:a16="http://schemas.microsoft.com/office/drawing/2014/main" val="1126377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11065</a:t>
                      </a:r>
                    </a:p>
                  </a:txBody>
                  <a:tcPr/>
                </a:tc>
                <a:extLst>
                  <a:ext uri="{0D108BD9-81ED-4DB2-BD59-A6C34878D82A}">
                    <a16:rowId xmlns:a16="http://schemas.microsoft.com/office/drawing/2014/main" val="3042400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10754</a:t>
                      </a:r>
                    </a:p>
                  </a:txBody>
                  <a:tcPr/>
                </a:tc>
                <a:extLst>
                  <a:ext uri="{0D108BD9-81ED-4DB2-BD59-A6C34878D82A}">
                    <a16:rowId xmlns:a16="http://schemas.microsoft.com/office/drawing/2014/main" val="1501142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10928</a:t>
                      </a:r>
                    </a:p>
                  </a:txBody>
                  <a:tcPr/>
                </a:tc>
                <a:extLst>
                  <a:ext uri="{0D108BD9-81ED-4DB2-BD59-A6C34878D82A}">
                    <a16:rowId xmlns:a16="http://schemas.microsoft.com/office/drawing/2014/main" val="3254813529"/>
                  </a:ext>
                </a:extLst>
              </a:tr>
            </a:tbl>
          </a:graphicData>
        </a:graphic>
      </p:graphicFrame>
      <p:sp>
        <p:nvSpPr>
          <p:cNvPr id="4" name="Text Placeholder 3">
            <a:extLst>
              <a:ext uri="{FF2B5EF4-FFF2-40B4-BE49-F238E27FC236}">
                <a16:creationId xmlns:a16="http://schemas.microsoft.com/office/drawing/2014/main" id="{7A038681-B0CB-49B9-8234-BAFDFCD63BF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1291048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125F1-F2BD-4B49-8E31-4632A2EA7F90}"/>
              </a:ext>
            </a:extLst>
          </p:cNvPr>
          <p:cNvSpPr>
            <a:spLocks noGrp="1"/>
          </p:cNvSpPr>
          <p:nvPr>
            <p:ph type="title"/>
          </p:nvPr>
        </p:nvSpPr>
        <p:spPr/>
        <p:txBody>
          <a:bodyPr/>
          <a:lstStyle/>
          <a:p>
            <a:r>
              <a:rPr lang="en-US"/>
              <a:t>FB Insights - Daily Impressions | Schmidt Automobile - 3 of 3</a:t>
            </a:r>
          </a:p>
        </p:txBody>
      </p:sp>
      <p:graphicFrame>
        <p:nvGraphicFramePr>
          <p:cNvPr id="5" name="Table Placeholder 4">
            <a:extLst>
              <a:ext uri="{FF2B5EF4-FFF2-40B4-BE49-F238E27FC236}">
                <a16:creationId xmlns:a16="http://schemas.microsoft.com/office/drawing/2014/main" id="{5351B21B-341A-4789-9073-356B723F361F}"/>
              </a:ext>
            </a:extLst>
          </p:cNvPr>
          <p:cNvGraphicFramePr>
            <a:graphicFrameLocks noGrp="1"/>
          </p:cNvGraphicFramePr>
          <p:nvPr>
            <p:ph type="tbl" sz="quarter" idx="13"/>
            <p:extLst>
              <p:ext uri="{D42A27DB-BD31-4B8C-83A1-F6EECF244321}">
                <p14:modId xmlns:p14="http://schemas.microsoft.com/office/powerpoint/2010/main" val="203016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88527572"/>
                    </a:ext>
                  </a:extLst>
                </a:gridCol>
                <a:gridCol w="2468880">
                  <a:extLst>
                    <a:ext uri="{9D8B030D-6E8A-4147-A177-3AD203B41FA5}">
                      <a16:colId xmlns:a16="http://schemas.microsoft.com/office/drawing/2014/main" val="2163688036"/>
                    </a:ext>
                  </a:extLst>
                </a:gridCol>
                <a:gridCol w="2468880">
                  <a:extLst>
                    <a:ext uri="{9D8B030D-6E8A-4147-A177-3AD203B41FA5}">
                      <a16:colId xmlns:a16="http://schemas.microsoft.com/office/drawing/2014/main" val="3087062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848402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11282</a:t>
                      </a:r>
                    </a:p>
                  </a:txBody>
                  <a:tcPr/>
                </a:tc>
                <a:extLst>
                  <a:ext uri="{0D108BD9-81ED-4DB2-BD59-A6C34878D82A}">
                    <a16:rowId xmlns:a16="http://schemas.microsoft.com/office/drawing/2014/main" val="3246461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9891</a:t>
                      </a:r>
                    </a:p>
                  </a:txBody>
                  <a:tcPr/>
                </a:tc>
                <a:extLst>
                  <a:ext uri="{0D108BD9-81ED-4DB2-BD59-A6C34878D82A}">
                    <a16:rowId xmlns:a16="http://schemas.microsoft.com/office/drawing/2014/main" val="2874050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11577</a:t>
                      </a:r>
                    </a:p>
                  </a:txBody>
                  <a:tcPr/>
                </a:tc>
                <a:extLst>
                  <a:ext uri="{0D108BD9-81ED-4DB2-BD59-A6C34878D82A}">
                    <a16:rowId xmlns:a16="http://schemas.microsoft.com/office/drawing/2014/main" val="3400259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12463</a:t>
                      </a:r>
                    </a:p>
                  </a:txBody>
                  <a:tcPr/>
                </a:tc>
                <a:extLst>
                  <a:ext uri="{0D108BD9-81ED-4DB2-BD59-A6C34878D82A}">
                    <a16:rowId xmlns:a16="http://schemas.microsoft.com/office/drawing/2014/main" val="1197401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11219</a:t>
                      </a:r>
                    </a:p>
                  </a:txBody>
                  <a:tcPr/>
                </a:tc>
                <a:extLst>
                  <a:ext uri="{0D108BD9-81ED-4DB2-BD59-A6C34878D82A}">
                    <a16:rowId xmlns:a16="http://schemas.microsoft.com/office/drawing/2014/main" val="1547591242"/>
                  </a:ext>
                </a:extLst>
              </a:tr>
            </a:tbl>
          </a:graphicData>
        </a:graphic>
      </p:graphicFrame>
      <p:sp>
        <p:nvSpPr>
          <p:cNvPr id="4" name="Text Placeholder 3">
            <a:extLst>
              <a:ext uri="{FF2B5EF4-FFF2-40B4-BE49-F238E27FC236}">
                <a16:creationId xmlns:a16="http://schemas.microsoft.com/office/drawing/2014/main" id="{22872102-B951-428E-99BF-E8D53D2D536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7338946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29142-3D0C-4F3D-A055-BCBCEC541081}"/>
              </a:ext>
            </a:extLst>
          </p:cNvPr>
          <p:cNvSpPr>
            <a:spLocks noGrp="1"/>
          </p:cNvSpPr>
          <p:nvPr>
            <p:ph type="title"/>
          </p:nvPr>
        </p:nvSpPr>
        <p:spPr/>
        <p:txBody>
          <a:bodyPr/>
          <a:lstStyle/>
          <a:p>
            <a:r>
              <a:rPr lang="en-US"/>
              <a:t>FB Insights - Daily Reach | Schmidt Automobile - 1 of 3</a:t>
            </a:r>
          </a:p>
        </p:txBody>
      </p:sp>
      <p:graphicFrame>
        <p:nvGraphicFramePr>
          <p:cNvPr id="5" name="Table Placeholder 4">
            <a:extLst>
              <a:ext uri="{FF2B5EF4-FFF2-40B4-BE49-F238E27FC236}">
                <a16:creationId xmlns:a16="http://schemas.microsoft.com/office/drawing/2014/main" id="{BFABFA53-DD55-45F6-B9EF-012BE09205EE}"/>
              </a:ext>
            </a:extLst>
          </p:cNvPr>
          <p:cNvGraphicFramePr>
            <a:graphicFrameLocks noGrp="1"/>
          </p:cNvGraphicFramePr>
          <p:nvPr>
            <p:ph type="tbl" sz="quarter" idx="13"/>
            <p:extLst>
              <p:ext uri="{D42A27DB-BD31-4B8C-83A1-F6EECF244321}">
                <p14:modId xmlns:p14="http://schemas.microsoft.com/office/powerpoint/2010/main" val="2434091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31590429"/>
                    </a:ext>
                  </a:extLst>
                </a:gridCol>
                <a:gridCol w="2468880">
                  <a:extLst>
                    <a:ext uri="{9D8B030D-6E8A-4147-A177-3AD203B41FA5}">
                      <a16:colId xmlns:a16="http://schemas.microsoft.com/office/drawing/2014/main" val="2752587369"/>
                    </a:ext>
                  </a:extLst>
                </a:gridCol>
                <a:gridCol w="2468880">
                  <a:extLst>
                    <a:ext uri="{9D8B030D-6E8A-4147-A177-3AD203B41FA5}">
                      <a16:colId xmlns:a16="http://schemas.microsoft.com/office/drawing/2014/main" val="1413802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84435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a:t>
                      </a:r>
                    </a:p>
                  </a:txBody>
                  <a:tcPr/>
                </a:tc>
                <a:extLst>
                  <a:ext uri="{0D108BD9-81ED-4DB2-BD59-A6C34878D82A}">
                    <a16:rowId xmlns:a16="http://schemas.microsoft.com/office/drawing/2014/main" val="3413418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1450</a:t>
                      </a:r>
                    </a:p>
                  </a:txBody>
                  <a:tcPr/>
                </a:tc>
                <a:extLst>
                  <a:ext uri="{0D108BD9-81ED-4DB2-BD59-A6C34878D82A}">
                    <a16:rowId xmlns:a16="http://schemas.microsoft.com/office/drawing/2014/main" val="2450681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a:t>
                      </a:r>
                    </a:p>
                  </a:txBody>
                  <a:tcPr/>
                </a:tc>
                <a:extLst>
                  <a:ext uri="{0D108BD9-81ED-4DB2-BD59-A6C34878D82A}">
                    <a16:rowId xmlns:a16="http://schemas.microsoft.com/office/drawing/2014/main" val="2856470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a:t>
                      </a:r>
                    </a:p>
                  </a:txBody>
                  <a:tcPr/>
                </a:tc>
                <a:extLst>
                  <a:ext uri="{0D108BD9-81ED-4DB2-BD59-A6C34878D82A}">
                    <a16:rowId xmlns:a16="http://schemas.microsoft.com/office/drawing/2014/main" val="183844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9252</a:t>
                      </a:r>
                    </a:p>
                  </a:txBody>
                  <a:tcPr/>
                </a:tc>
                <a:extLst>
                  <a:ext uri="{0D108BD9-81ED-4DB2-BD59-A6C34878D82A}">
                    <a16:rowId xmlns:a16="http://schemas.microsoft.com/office/drawing/2014/main" val="2042161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a:t>
                      </a:r>
                    </a:p>
                  </a:txBody>
                  <a:tcPr/>
                </a:tc>
                <a:extLst>
                  <a:ext uri="{0D108BD9-81ED-4DB2-BD59-A6C34878D82A}">
                    <a16:rowId xmlns:a16="http://schemas.microsoft.com/office/drawing/2014/main" val="967761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11930</a:t>
                      </a:r>
                    </a:p>
                  </a:txBody>
                  <a:tcPr/>
                </a:tc>
                <a:extLst>
                  <a:ext uri="{0D108BD9-81ED-4DB2-BD59-A6C34878D82A}">
                    <a16:rowId xmlns:a16="http://schemas.microsoft.com/office/drawing/2014/main" val="1782349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10918</a:t>
                      </a:r>
                    </a:p>
                  </a:txBody>
                  <a:tcPr/>
                </a:tc>
                <a:extLst>
                  <a:ext uri="{0D108BD9-81ED-4DB2-BD59-A6C34878D82A}">
                    <a16:rowId xmlns:a16="http://schemas.microsoft.com/office/drawing/2014/main" val="311898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10903</a:t>
                      </a:r>
                    </a:p>
                  </a:txBody>
                  <a:tcPr/>
                </a:tc>
                <a:extLst>
                  <a:ext uri="{0D108BD9-81ED-4DB2-BD59-A6C34878D82A}">
                    <a16:rowId xmlns:a16="http://schemas.microsoft.com/office/drawing/2014/main" val="3805926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11704</a:t>
                      </a:r>
                    </a:p>
                  </a:txBody>
                  <a:tcPr/>
                </a:tc>
                <a:extLst>
                  <a:ext uri="{0D108BD9-81ED-4DB2-BD59-A6C34878D82A}">
                    <a16:rowId xmlns:a16="http://schemas.microsoft.com/office/drawing/2014/main" val="3182671646"/>
                  </a:ext>
                </a:extLst>
              </a:tr>
            </a:tbl>
          </a:graphicData>
        </a:graphic>
      </p:graphicFrame>
      <p:sp>
        <p:nvSpPr>
          <p:cNvPr id="4" name="Text Placeholder 3">
            <a:extLst>
              <a:ext uri="{FF2B5EF4-FFF2-40B4-BE49-F238E27FC236}">
                <a16:creationId xmlns:a16="http://schemas.microsoft.com/office/drawing/2014/main" id="{86E1F99D-68BF-4059-8878-3668E48B17A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7872495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7928C-9422-4CDC-98FB-ECA4A82D788C}"/>
              </a:ext>
            </a:extLst>
          </p:cNvPr>
          <p:cNvSpPr>
            <a:spLocks noGrp="1"/>
          </p:cNvSpPr>
          <p:nvPr>
            <p:ph type="title"/>
          </p:nvPr>
        </p:nvSpPr>
        <p:spPr/>
        <p:txBody>
          <a:bodyPr/>
          <a:lstStyle/>
          <a:p>
            <a:r>
              <a:rPr lang="en-US"/>
              <a:t>FB Insights - Daily Reach | Schmidt Automobile - 2 of 3</a:t>
            </a:r>
          </a:p>
        </p:txBody>
      </p:sp>
      <p:graphicFrame>
        <p:nvGraphicFramePr>
          <p:cNvPr id="5" name="Table Placeholder 4">
            <a:extLst>
              <a:ext uri="{FF2B5EF4-FFF2-40B4-BE49-F238E27FC236}">
                <a16:creationId xmlns:a16="http://schemas.microsoft.com/office/drawing/2014/main" id="{DF8C3001-A36C-4C6A-9A5F-587FDF228700}"/>
              </a:ext>
            </a:extLst>
          </p:cNvPr>
          <p:cNvGraphicFramePr>
            <a:graphicFrameLocks noGrp="1"/>
          </p:cNvGraphicFramePr>
          <p:nvPr>
            <p:ph type="tbl" sz="quarter" idx="13"/>
            <p:extLst>
              <p:ext uri="{D42A27DB-BD31-4B8C-83A1-F6EECF244321}">
                <p14:modId xmlns:p14="http://schemas.microsoft.com/office/powerpoint/2010/main" val="1929934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08574721"/>
                    </a:ext>
                  </a:extLst>
                </a:gridCol>
                <a:gridCol w="2468880">
                  <a:extLst>
                    <a:ext uri="{9D8B030D-6E8A-4147-A177-3AD203B41FA5}">
                      <a16:colId xmlns:a16="http://schemas.microsoft.com/office/drawing/2014/main" val="1058239356"/>
                    </a:ext>
                  </a:extLst>
                </a:gridCol>
                <a:gridCol w="2468880">
                  <a:extLst>
                    <a:ext uri="{9D8B030D-6E8A-4147-A177-3AD203B41FA5}">
                      <a16:colId xmlns:a16="http://schemas.microsoft.com/office/drawing/2014/main" val="1053716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174802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9943</a:t>
                      </a:r>
                    </a:p>
                  </a:txBody>
                  <a:tcPr/>
                </a:tc>
                <a:extLst>
                  <a:ext uri="{0D108BD9-81ED-4DB2-BD59-A6C34878D82A}">
                    <a16:rowId xmlns:a16="http://schemas.microsoft.com/office/drawing/2014/main" val="3075214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a:t>
                      </a:r>
                    </a:p>
                  </a:txBody>
                  <a:tcPr/>
                </a:tc>
                <a:extLst>
                  <a:ext uri="{0D108BD9-81ED-4DB2-BD59-A6C34878D82A}">
                    <a16:rowId xmlns:a16="http://schemas.microsoft.com/office/drawing/2014/main" val="3469120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8863</a:t>
                      </a:r>
                    </a:p>
                  </a:txBody>
                  <a:tcPr/>
                </a:tc>
                <a:extLst>
                  <a:ext uri="{0D108BD9-81ED-4DB2-BD59-A6C34878D82A}">
                    <a16:rowId xmlns:a16="http://schemas.microsoft.com/office/drawing/2014/main" val="1975361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9520</a:t>
                      </a:r>
                    </a:p>
                  </a:txBody>
                  <a:tcPr/>
                </a:tc>
                <a:extLst>
                  <a:ext uri="{0D108BD9-81ED-4DB2-BD59-A6C34878D82A}">
                    <a16:rowId xmlns:a16="http://schemas.microsoft.com/office/drawing/2014/main" val="2504247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8857</a:t>
                      </a:r>
                    </a:p>
                  </a:txBody>
                  <a:tcPr/>
                </a:tc>
                <a:extLst>
                  <a:ext uri="{0D108BD9-81ED-4DB2-BD59-A6C34878D82A}">
                    <a16:rowId xmlns:a16="http://schemas.microsoft.com/office/drawing/2014/main" val="1480075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9803</a:t>
                      </a:r>
                    </a:p>
                  </a:txBody>
                  <a:tcPr/>
                </a:tc>
                <a:extLst>
                  <a:ext uri="{0D108BD9-81ED-4DB2-BD59-A6C34878D82A}">
                    <a16:rowId xmlns:a16="http://schemas.microsoft.com/office/drawing/2014/main" val="3569543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10620</a:t>
                      </a:r>
                    </a:p>
                  </a:txBody>
                  <a:tcPr/>
                </a:tc>
                <a:extLst>
                  <a:ext uri="{0D108BD9-81ED-4DB2-BD59-A6C34878D82A}">
                    <a16:rowId xmlns:a16="http://schemas.microsoft.com/office/drawing/2014/main" val="2163324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10172</a:t>
                      </a:r>
                    </a:p>
                  </a:txBody>
                  <a:tcPr/>
                </a:tc>
                <a:extLst>
                  <a:ext uri="{0D108BD9-81ED-4DB2-BD59-A6C34878D82A}">
                    <a16:rowId xmlns:a16="http://schemas.microsoft.com/office/drawing/2014/main" val="1963979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10317</a:t>
                      </a:r>
                    </a:p>
                  </a:txBody>
                  <a:tcPr/>
                </a:tc>
                <a:extLst>
                  <a:ext uri="{0D108BD9-81ED-4DB2-BD59-A6C34878D82A}">
                    <a16:rowId xmlns:a16="http://schemas.microsoft.com/office/drawing/2014/main" val="2004101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10244</a:t>
                      </a:r>
                    </a:p>
                  </a:txBody>
                  <a:tcPr/>
                </a:tc>
                <a:extLst>
                  <a:ext uri="{0D108BD9-81ED-4DB2-BD59-A6C34878D82A}">
                    <a16:rowId xmlns:a16="http://schemas.microsoft.com/office/drawing/2014/main" val="127764971"/>
                  </a:ext>
                </a:extLst>
              </a:tr>
            </a:tbl>
          </a:graphicData>
        </a:graphic>
      </p:graphicFrame>
      <p:sp>
        <p:nvSpPr>
          <p:cNvPr id="4" name="Text Placeholder 3">
            <a:extLst>
              <a:ext uri="{FF2B5EF4-FFF2-40B4-BE49-F238E27FC236}">
                <a16:creationId xmlns:a16="http://schemas.microsoft.com/office/drawing/2014/main" id="{7CC2C626-7C3E-453E-8C93-60759BB778A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1726946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5AC8F-7AFF-4F1E-88BC-7225B284710E}"/>
              </a:ext>
            </a:extLst>
          </p:cNvPr>
          <p:cNvSpPr>
            <a:spLocks noGrp="1"/>
          </p:cNvSpPr>
          <p:nvPr>
            <p:ph type="title"/>
          </p:nvPr>
        </p:nvSpPr>
        <p:spPr/>
        <p:txBody>
          <a:bodyPr/>
          <a:lstStyle/>
          <a:p>
            <a:r>
              <a:rPr lang="en-US"/>
              <a:t>FB Insights - Daily Reach | Schmidt Automobile - 3 of 3</a:t>
            </a:r>
          </a:p>
        </p:txBody>
      </p:sp>
      <p:graphicFrame>
        <p:nvGraphicFramePr>
          <p:cNvPr id="5" name="Table Placeholder 4">
            <a:extLst>
              <a:ext uri="{FF2B5EF4-FFF2-40B4-BE49-F238E27FC236}">
                <a16:creationId xmlns:a16="http://schemas.microsoft.com/office/drawing/2014/main" id="{6E190CA6-5586-4205-8BA4-AC20922BBE3B}"/>
              </a:ext>
            </a:extLst>
          </p:cNvPr>
          <p:cNvGraphicFramePr>
            <a:graphicFrameLocks noGrp="1"/>
          </p:cNvGraphicFramePr>
          <p:nvPr>
            <p:ph type="tbl" sz="quarter" idx="13"/>
            <p:extLst>
              <p:ext uri="{D42A27DB-BD31-4B8C-83A1-F6EECF244321}">
                <p14:modId xmlns:p14="http://schemas.microsoft.com/office/powerpoint/2010/main" val="3071671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9747799"/>
                    </a:ext>
                  </a:extLst>
                </a:gridCol>
                <a:gridCol w="2468880">
                  <a:extLst>
                    <a:ext uri="{9D8B030D-6E8A-4147-A177-3AD203B41FA5}">
                      <a16:colId xmlns:a16="http://schemas.microsoft.com/office/drawing/2014/main" val="583754589"/>
                    </a:ext>
                  </a:extLst>
                </a:gridCol>
                <a:gridCol w="2468880">
                  <a:extLst>
                    <a:ext uri="{9D8B030D-6E8A-4147-A177-3AD203B41FA5}">
                      <a16:colId xmlns:a16="http://schemas.microsoft.com/office/drawing/2014/main" val="3913075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899005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10924</a:t>
                      </a:r>
                    </a:p>
                  </a:txBody>
                  <a:tcPr/>
                </a:tc>
                <a:extLst>
                  <a:ext uri="{0D108BD9-81ED-4DB2-BD59-A6C34878D82A}">
                    <a16:rowId xmlns:a16="http://schemas.microsoft.com/office/drawing/2014/main" val="1145790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9274</a:t>
                      </a:r>
                    </a:p>
                  </a:txBody>
                  <a:tcPr/>
                </a:tc>
                <a:extLst>
                  <a:ext uri="{0D108BD9-81ED-4DB2-BD59-A6C34878D82A}">
                    <a16:rowId xmlns:a16="http://schemas.microsoft.com/office/drawing/2014/main" val="3739938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11186</a:t>
                      </a:r>
                    </a:p>
                  </a:txBody>
                  <a:tcPr/>
                </a:tc>
                <a:extLst>
                  <a:ext uri="{0D108BD9-81ED-4DB2-BD59-A6C34878D82A}">
                    <a16:rowId xmlns:a16="http://schemas.microsoft.com/office/drawing/2014/main" val="2675465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11930</a:t>
                      </a:r>
                    </a:p>
                  </a:txBody>
                  <a:tcPr/>
                </a:tc>
                <a:extLst>
                  <a:ext uri="{0D108BD9-81ED-4DB2-BD59-A6C34878D82A}">
                    <a16:rowId xmlns:a16="http://schemas.microsoft.com/office/drawing/2014/main" val="890387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10910</a:t>
                      </a:r>
                    </a:p>
                  </a:txBody>
                  <a:tcPr/>
                </a:tc>
                <a:extLst>
                  <a:ext uri="{0D108BD9-81ED-4DB2-BD59-A6C34878D82A}">
                    <a16:rowId xmlns:a16="http://schemas.microsoft.com/office/drawing/2014/main" val="3746877964"/>
                  </a:ext>
                </a:extLst>
              </a:tr>
            </a:tbl>
          </a:graphicData>
        </a:graphic>
      </p:graphicFrame>
      <p:sp>
        <p:nvSpPr>
          <p:cNvPr id="4" name="Text Placeholder 3">
            <a:extLst>
              <a:ext uri="{FF2B5EF4-FFF2-40B4-BE49-F238E27FC236}">
                <a16:creationId xmlns:a16="http://schemas.microsoft.com/office/drawing/2014/main" id="{A76A01AF-9FA8-4BCA-8F66-73AAE7A20E8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2111306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FED34-E08D-400C-A5B1-3AFF33B6EF01}"/>
              </a:ext>
            </a:extLst>
          </p:cNvPr>
          <p:cNvSpPr>
            <a:spLocks noGrp="1"/>
          </p:cNvSpPr>
          <p:nvPr>
            <p:ph type="title"/>
          </p:nvPr>
        </p:nvSpPr>
        <p:spPr/>
        <p:txBody>
          <a:bodyPr/>
          <a:lstStyle/>
          <a:p>
            <a:r>
              <a:rPr lang="en-US"/>
              <a:t>Facebook Reach | Schmidt Automobile</a:t>
            </a:r>
          </a:p>
        </p:txBody>
      </p:sp>
      <p:graphicFrame>
        <p:nvGraphicFramePr>
          <p:cNvPr id="6" name="Chart Placeholder 5">
            <a:extLst>
              <a:ext uri="{FF2B5EF4-FFF2-40B4-BE49-F238E27FC236}">
                <a16:creationId xmlns:a16="http://schemas.microsoft.com/office/drawing/2014/main" id="{7A68C352-2FBE-4BE2-8AC9-F7A5A5B42521}"/>
              </a:ext>
            </a:extLst>
          </p:cNvPr>
          <p:cNvGraphicFramePr>
            <a:graphicFrameLocks noGrp="1"/>
          </p:cNvGraphicFramePr>
          <p:nvPr>
            <p:ph type="chart" sz="quarter" idx="13"/>
            <p:extLst>
              <p:ext uri="{D42A27DB-BD31-4B8C-83A1-F6EECF244321}">
                <p14:modId xmlns:p14="http://schemas.microsoft.com/office/powerpoint/2010/main" val="33399074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8B2426-41CF-41B2-9544-430B7A883420}"/>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44282DF9-DAB5-4D32-8524-C29CB61134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346661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1197</Words>
  <Application>Microsoft Office PowerPoint</Application>
  <PresentationFormat>On-screen Show (4:3)</PresentationFormat>
  <Paragraphs>556</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Calibri</vt:lpstr>
      <vt:lpstr>Arial</vt:lpstr>
      <vt:lpstr>quintly_template</vt:lpstr>
      <vt:lpstr>Facebook Page Report</vt:lpstr>
      <vt:lpstr>Wichtigste Werte (KPI's) | Schmidt Automobile</vt:lpstr>
      <vt:lpstr>Fans (Übersicht) | Schmidt Automobile</vt:lpstr>
      <vt:lpstr>Key Metrics Table w. User Post RR | Schmidt Automobile</vt:lpstr>
      <vt:lpstr>Facebook Fans Total | Schmidt Automobile</vt:lpstr>
      <vt:lpstr>Fanwachstum | Schmidt Automobile</vt:lpstr>
      <vt:lpstr>Verlorene Fans | Schmidt Automobile</vt:lpstr>
      <vt:lpstr>Eigene Beiträge (Postings) | Schmidt Automobile - 1 of 4</vt:lpstr>
      <vt:lpstr>Eigene Beiträge (Postings) | Schmidt Automobile - 2 of 4</vt:lpstr>
      <vt:lpstr>Eigene Beiträge (Postings) | Schmidt Automobile - 3 of 4</vt:lpstr>
      <vt:lpstr>Eigene Beiträge (Postings) | Schmidt Automobile - 4 of 4</vt:lpstr>
      <vt:lpstr>Eigene Beiträge (Postings) + Reactions | Schmidt Automobile - 1 of 5</vt:lpstr>
      <vt:lpstr>Eigene Beiträge (Postings) + Reactions | Schmidt Automobile - 2 of 5</vt:lpstr>
      <vt:lpstr>Eigene Beiträge (Postings) + Reactions | Schmidt Automobile - 3 of 5</vt:lpstr>
      <vt:lpstr>Eigene Beiträge (Postings) + Reactions | Schmidt Automobile - 4 of 5</vt:lpstr>
      <vt:lpstr>Eigene Beiträge (Postings) + Reactions | Schmidt Automobile - 5 of 5</vt:lpstr>
      <vt:lpstr>Postings/Wochentag | Schmidt Automobile</vt:lpstr>
      <vt:lpstr>Interaktionsrate | Schmidt Automobile</vt:lpstr>
      <vt:lpstr>Postingtypen (Verteilung) | Schmidt Automobile</vt:lpstr>
      <vt:lpstr>Interaktionsrate/Postingtyp | Schmidt Automobile</vt:lpstr>
      <vt:lpstr>Antwortzeit | Schmidt Automobile</vt:lpstr>
      <vt:lpstr>Facebook Check Ins | Schmidt Automobile</vt:lpstr>
      <vt:lpstr>Fan Demographie | Schmidt Automobile</vt:lpstr>
      <vt:lpstr>Impressionen | Schmidt Automobile</vt:lpstr>
      <vt:lpstr>Reichweite | Schmidt Automobile</vt:lpstr>
      <vt:lpstr>Engagierte User | Schmidt Automobile</vt:lpstr>
      <vt:lpstr>Page Views | Schmidt Automobile</vt:lpstr>
      <vt:lpstr>Direktnachrichten von Usern | Schmidt Automobile</vt:lpstr>
      <vt:lpstr>Page Fans Online | Schmidt Automobile</vt:lpstr>
      <vt:lpstr>FB Insights - Daily Impressions | Schmidt Automobile - 1 of 3</vt:lpstr>
      <vt:lpstr>FB Insights - Daily Impressions | Schmidt Automobile - 2 of 3</vt:lpstr>
      <vt:lpstr>FB Insights - Daily Impressions | Schmidt Automobile - 3 of 3</vt:lpstr>
      <vt:lpstr>FB Insights - Daily Reach | Schmidt Automobile - 1 of 3</vt:lpstr>
      <vt:lpstr>FB Insights - Daily Reach | Schmidt Automobile - 2 of 3</vt:lpstr>
      <vt:lpstr>FB Insights - Daily Reach | Schmidt Automobile - 3 of 3</vt:lpstr>
      <vt:lpstr>Facebook Reach | Schmidt Automobile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2018-07-09T14:15:51Z</dcterms:created>
  <dcterms:modified xsi:type="dcterms:W3CDTF">2018-07-09T14:16:46Z</dcterms:modified>
</cp:coreProperties>
</file>