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7" r:id="rId40"/>
    <p:sldId id="298" r:id="rId41"/>
    <p:sldId id="299" r:id="rId42"/>
    <p:sldId id="301" r:id="rId43"/>
    <p:sldId id="302" r:id="rId44"/>
    <p:sldId id="303" r:id="rId45"/>
    <p:sldId id="304"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1615</c:v>
                </c:pt>
                <c:pt idx="1">
                  <c:v>1615</c:v>
                </c:pt>
                <c:pt idx="2">
                  <c:v>1615</c:v>
                </c:pt>
                <c:pt idx="3">
                  <c:v>1616</c:v>
                </c:pt>
                <c:pt idx="4">
                  <c:v>1616</c:v>
                </c:pt>
                <c:pt idx="5">
                  <c:v>1615</c:v>
                </c:pt>
                <c:pt idx="6">
                  <c:v>1615</c:v>
                </c:pt>
                <c:pt idx="7">
                  <c:v>1615</c:v>
                </c:pt>
                <c:pt idx="8">
                  <c:v>1616</c:v>
                </c:pt>
                <c:pt idx="9">
                  <c:v>1616</c:v>
                </c:pt>
                <c:pt idx="10">
                  <c:v>1616</c:v>
                </c:pt>
                <c:pt idx="11">
                  <c:v>1616</c:v>
                </c:pt>
                <c:pt idx="12">
                  <c:v>1618</c:v>
                </c:pt>
                <c:pt idx="13">
                  <c:v>1618</c:v>
                </c:pt>
                <c:pt idx="14">
                  <c:v>1624</c:v>
                </c:pt>
                <c:pt idx="15">
                  <c:v>1625</c:v>
                </c:pt>
                <c:pt idx="16">
                  <c:v>1625</c:v>
                </c:pt>
                <c:pt idx="17">
                  <c:v>1625</c:v>
                </c:pt>
                <c:pt idx="18">
                  <c:v>1626</c:v>
                </c:pt>
                <c:pt idx="19">
                  <c:v>1626</c:v>
                </c:pt>
                <c:pt idx="20">
                  <c:v>1626</c:v>
                </c:pt>
                <c:pt idx="21">
                  <c:v>1626</c:v>
                </c:pt>
                <c:pt idx="22">
                  <c:v>1626</c:v>
                </c:pt>
                <c:pt idx="23">
                  <c:v>1626</c:v>
                </c:pt>
                <c:pt idx="24">
                  <c:v>1627</c:v>
                </c:pt>
                <c:pt idx="25">
                  <c:v>1626</c:v>
                </c:pt>
                <c:pt idx="26">
                  <c:v>1629</c:v>
                </c:pt>
                <c:pt idx="27">
                  <c:v>1630</c:v>
                </c:pt>
                <c:pt idx="28">
                  <c:v>1630</c:v>
                </c:pt>
                <c:pt idx="29">
                  <c:v>1630</c:v>
                </c:pt>
              </c:numCache>
            </c:numRef>
          </c:val>
          <c:smooth val="0"/>
          <c:extLst>
            <c:ext xmlns:c16="http://schemas.microsoft.com/office/drawing/2014/chart" uri="{C3380CC4-5D6E-409C-BE32-E72D297353CC}">
              <c16:uniqueId val="{00000000-5A8B-4B98-81A6-B76744B7F877}"/>
            </c:ext>
          </c:extLst>
        </c:ser>
        <c:dLbls>
          <c:showLegendKey val="0"/>
          <c:showVal val="0"/>
          <c:showCatName val="0"/>
          <c:showSerName val="0"/>
          <c:showPercent val="0"/>
          <c:showBubbleSize val="0"/>
        </c:dLbls>
        <c:smooth val="0"/>
        <c:axId val="346393192"/>
        <c:axId val="273213784"/>
      </c:lineChart>
      <c:dateAx>
        <c:axId val="346393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213784"/>
        <c:crosses val="autoZero"/>
        <c:auto val="1"/>
        <c:lblOffset val="100"/>
        <c:baseTimeUnit val="days"/>
      </c:dateAx>
      <c:valAx>
        <c:axId val="273213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c:v>
                </c:pt>
                <c:pt idx="1">
                  <c:v>0</c:v>
                </c:pt>
                <c:pt idx="2">
                  <c:v>0</c:v>
                </c:pt>
                <c:pt idx="3">
                  <c:v>1</c:v>
                </c:pt>
                <c:pt idx="4">
                  <c:v>0</c:v>
                </c:pt>
                <c:pt idx="5">
                  <c:v>0</c:v>
                </c:pt>
                <c:pt idx="6">
                  <c:v>-1</c:v>
                </c:pt>
                <c:pt idx="7">
                  <c:v>0</c:v>
                </c:pt>
                <c:pt idx="8">
                  <c:v>1</c:v>
                </c:pt>
                <c:pt idx="9">
                  <c:v>0</c:v>
                </c:pt>
                <c:pt idx="10">
                  <c:v>0</c:v>
                </c:pt>
                <c:pt idx="11">
                  <c:v>0</c:v>
                </c:pt>
                <c:pt idx="12">
                  <c:v>2</c:v>
                </c:pt>
                <c:pt idx="13">
                  <c:v>0</c:v>
                </c:pt>
                <c:pt idx="14">
                  <c:v>5</c:v>
                </c:pt>
                <c:pt idx="15">
                  <c:v>2</c:v>
                </c:pt>
                <c:pt idx="16">
                  <c:v>0</c:v>
                </c:pt>
                <c:pt idx="17">
                  <c:v>0</c:v>
                </c:pt>
                <c:pt idx="18">
                  <c:v>0</c:v>
                </c:pt>
                <c:pt idx="19">
                  <c:v>1</c:v>
                </c:pt>
                <c:pt idx="20">
                  <c:v>0</c:v>
                </c:pt>
                <c:pt idx="21">
                  <c:v>0</c:v>
                </c:pt>
                <c:pt idx="22">
                  <c:v>0</c:v>
                </c:pt>
                <c:pt idx="23">
                  <c:v>0</c:v>
                </c:pt>
                <c:pt idx="24">
                  <c:v>1</c:v>
                </c:pt>
                <c:pt idx="25">
                  <c:v>0</c:v>
                </c:pt>
                <c:pt idx="26">
                  <c:v>2</c:v>
                </c:pt>
                <c:pt idx="27">
                  <c:v>0</c:v>
                </c:pt>
                <c:pt idx="28">
                  <c:v>1</c:v>
                </c:pt>
                <c:pt idx="29">
                  <c:v>0</c:v>
                </c:pt>
              </c:numCache>
            </c:numRef>
          </c:val>
          <c:smooth val="0"/>
          <c:extLst>
            <c:ext xmlns:c16="http://schemas.microsoft.com/office/drawing/2014/chart" uri="{C3380CC4-5D6E-409C-BE32-E72D297353CC}">
              <c16:uniqueId val="{00000000-DE58-4E9D-898C-4A1F959C9D21}"/>
            </c:ext>
          </c:extLst>
        </c:ser>
        <c:dLbls>
          <c:showLegendKey val="0"/>
          <c:showVal val="0"/>
          <c:showCatName val="0"/>
          <c:showSerName val="0"/>
          <c:showPercent val="0"/>
          <c:showBubbleSize val="0"/>
        </c:dLbls>
        <c:smooth val="0"/>
        <c:axId val="349317656"/>
        <c:axId val="349316344"/>
      </c:lineChart>
      <c:dateAx>
        <c:axId val="349317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316344"/>
        <c:crosses val="autoZero"/>
        <c:auto val="1"/>
        <c:lblOffset val="100"/>
        <c:baseTimeUnit val="days"/>
      </c:dateAx>
      <c:valAx>
        <c:axId val="349316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31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1</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0</c:v>
                </c:pt>
                <c:pt idx="21">
                  <c:v>0</c:v>
                </c:pt>
                <c:pt idx="22">
                  <c:v>0</c:v>
                </c:pt>
                <c:pt idx="23">
                  <c:v>0</c:v>
                </c:pt>
                <c:pt idx="24">
                  <c:v>1</c:v>
                </c:pt>
                <c:pt idx="25">
                  <c:v>1</c:v>
                </c:pt>
                <c:pt idx="26">
                  <c:v>0</c:v>
                </c:pt>
                <c:pt idx="27">
                  <c:v>0</c:v>
                </c:pt>
                <c:pt idx="28">
                  <c:v>0</c:v>
                </c:pt>
                <c:pt idx="29">
                  <c:v>0</c:v>
                </c:pt>
              </c:numCache>
            </c:numRef>
          </c:val>
          <c:smooth val="0"/>
          <c:extLst>
            <c:ext xmlns:c16="http://schemas.microsoft.com/office/drawing/2014/chart" uri="{C3380CC4-5D6E-409C-BE32-E72D297353CC}">
              <c16:uniqueId val="{00000000-AB50-4A0E-9D99-09CD7CE2B5AF}"/>
            </c:ext>
          </c:extLst>
        </c:ser>
        <c:dLbls>
          <c:showLegendKey val="0"/>
          <c:showVal val="0"/>
          <c:showCatName val="0"/>
          <c:showSerName val="0"/>
          <c:showPercent val="0"/>
          <c:showBubbleSize val="0"/>
        </c:dLbls>
        <c:smooth val="0"/>
        <c:axId val="348433200"/>
        <c:axId val="348433856"/>
      </c:lineChart>
      <c:dateAx>
        <c:axId val="348433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33856"/>
        <c:crosses val="autoZero"/>
        <c:auto val="1"/>
        <c:lblOffset val="100"/>
        <c:baseTimeUnit val="days"/>
      </c:dateAx>
      <c:valAx>
        <c:axId val="34843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3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2</c:v>
                </c:pt>
                <c:pt idx="3">
                  <c:v>2</c:v>
                </c:pt>
                <c:pt idx="4">
                  <c:v>4</c:v>
                </c:pt>
                <c:pt idx="5">
                  <c:v>3</c:v>
                </c:pt>
                <c:pt idx="6">
                  <c:v>1</c:v>
                </c:pt>
              </c:numCache>
            </c:numRef>
          </c:val>
          <c:extLst>
            <c:ext xmlns:c16="http://schemas.microsoft.com/office/drawing/2014/chart" uri="{C3380CC4-5D6E-409C-BE32-E72D297353CC}">
              <c16:uniqueId val="{00000000-3FF1-4DF4-BC9F-79FB0AFE7176}"/>
            </c:ext>
          </c:extLst>
        </c:ser>
        <c:dLbls>
          <c:showLegendKey val="0"/>
          <c:showVal val="0"/>
          <c:showCatName val="0"/>
          <c:showSerName val="0"/>
          <c:showPercent val="0"/>
          <c:showBubbleSize val="0"/>
        </c:dLbls>
        <c:gapWidth val="219"/>
        <c:overlap val="-27"/>
        <c:axId val="447680632"/>
        <c:axId val="447689488"/>
      </c:barChart>
      <c:catAx>
        <c:axId val="447680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89488"/>
        <c:crosses val="autoZero"/>
        <c:auto val="1"/>
        <c:lblAlgn val="ctr"/>
        <c:lblOffset val="100"/>
        <c:noMultiLvlLbl val="0"/>
      </c:catAx>
      <c:valAx>
        <c:axId val="447689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8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0.24767801857585001</c:v>
                </c:pt>
                <c:pt idx="1">
                  <c:v>0</c:v>
                </c:pt>
                <c:pt idx="2">
                  <c:v>2.2910216718265999</c:v>
                </c:pt>
                <c:pt idx="3">
                  <c:v>0</c:v>
                </c:pt>
                <c:pt idx="4">
                  <c:v>0.61881188118812003</c:v>
                </c:pt>
                <c:pt idx="5">
                  <c:v>0</c:v>
                </c:pt>
                <c:pt idx="6">
                  <c:v>1.1145510835913</c:v>
                </c:pt>
                <c:pt idx="7">
                  <c:v>0</c:v>
                </c:pt>
                <c:pt idx="8">
                  <c:v>0.86687306501548</c:v>
                </c:pt>
                <c:pt idx="9">
                  <c:v>0</c:v>
                </c:pt>
                <c:pt idx="10">
                  <c:v>0.37128712871287001</c:v>
                </c:pt>
                <c:pt idx="11">
                  <c:v>0</c:v>
                </c:pt>
                <c:pt idx="12">
                  <c:v>0.80395794681509003</c:v>
                </c:pt>
                <c:pt idx="13">
                  <c:v>0</c:v>
                </c:pt>
                <c:pt idx="14">
                  <c:v>2.4691358024691001</c:v>
                </c:pt>
                <c:pt idx="15">
                  <c:v>1.7857142857143</c:v>
                </c:pt>
                <c:pt idx="16">
                  <c:v>0</c:v>
                </c:pt>
                <c:pt idx="17">
                  <c:v>0</c:v>
                </c:pt>
                <c:pt idx="18">
                  <c:v>1.7230769230769001</c:v>
                </c:pt>
                <c:pt idx="19">
                  <c:v>0</c:v>
                </c:pt>
                <c:pt idx="20">
                  <c:v>1.8450184501844999</c:v>
                </c:pt>
                <c:pt idx="21">
                  <c:v>0</c:v>
                </c:pt>
                <c:pt idx="22">
                  <c:v>0.55350553505535005</c:v>
                </c:pt>
                <c:pt idx="23">
                  <c:v>0</c:v>
                </c:pt>
                <c:pt idx="24">
                  <c:v>2.4600246002459998</c:v>
                </c:pt>
                <c:pt idx="25">
                  <c:v>0</c:v>
                </c:pt>
                <c:pt idx="26">
                  <c:v>0.61425061425061001</c:v>
                </c:pt>
                <c:pt idx="27">
                  <c:v>0</c:v>
                </c:pt>
                <c:pt idx="28">
                  <c:v>0.49109883364027002</c:v>
                </c:pt>
                <c:pt idx="29">
                  <c:v>0</c:v>
                </c:pt>
              </c:numCache>
            </c:numRef>
          </c:val>
          <c:smooth val="0"/>
          <c:extLst>
            <c:ext xmlns:c16="http://schemas.microsoft.com/office/drawing/2014/chart" uri="{C3380CC4-5D6E-409C-BE32-E72D297353CC}">
              <c16:uniqueId val="{00000000-1278-40B9-8137-64F622A8A8AF}"/>
            </c:ext>
          </c:extLst>
        </c:ser>
        <c:dLbls>
          <c:showLegendKey val="0"/>
          <c:showVal val="0"/>
          <c:showCatName val="0"/>
          <c:showSerName val="0"/>
          <c:showPercent val="0"/>
          <c:showBubbleSize val="0"/>
        </c:dLbls>
        <c:smooth val="0"/>
        <c:axId val="447679648"/>
        <c:axId val="447682272"/>
      </c:lineChart>
      <c:dateAx>
        <c:axId val="447679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82272"/>
        <c:crosses val="autoZero"/>
        <c:auto val="1"/>
        <c:lblOffset val="100"/>
        <c:baseTimeUnit val="days"/>
      </c:dateAx>
      <c:valAx>
        <c:axId val="447682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79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Kohla-Strauss GmbH</c:v>
                </c:pt>
              </c:strCache>
            </c:strRef>
          </c:cat>
          <c:val>
            <c:numRef>
              <c:f>Sheet1!$B$2</c:f>
              <c:numCache>
                <c:formatCode>General</c:formatCode>
                <c:ptCount val="1"/>
                <c:pt idx="0">
                  <c:v>3</c:v>
                </c:pt>
              </c:numCache>
            </c:numRef>
          </c:val>
          <c:extLst>
            <c:ext xmlns:c16="http://schemas.microsoft.com/office/drawing/2014/chart" uri="{C3380CC4-5D6E-409C-BE32-E72D297353CC}">
              <c16:uniqueId val="{00000000-E2AE-47D2-956F-5534FFF7AABB}"/>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Kohla-Strauss GmbH</c:v>
                </c:pt>
              </c:strCache>
            </c:strRef>
          </c:cat>
          <c:val>
            <c:numRef>
              <c:f>Sheet1!$C$2</c:f>
              <c:numCache>
                <c:formatCode>General</c:formatCode>
                <c:ptCount val="1"/>
                <c:pt idx="0">
                  <c:v>10</c:v>
                </c:pt>
              </c:numCache>
            </c:numRef>
          </c:val>
          <c:extLst>
            <c:ext xmlns:c16="http://schemas.microsoft.com/office/drawing/2014/chart" uri="{C3380CC4-5D6E-409C-BE32-E72D297353CC}">
              <c16:uniqueId val="{00000001-E2AE-47D2-956F-5534FFF7AABB}"/>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Kohla-Strauss GmbH</c:v>
                </c:pt>
              </c:strCache>
            </c:strRef>
          </c:cat>
          <c:val>
            <c:numRef>
              <c:f>Sheet1!$D$2</c:f>
              <c:numCache>
                <c:formatCode>General</c:formatCode>
                <c:ptCount val="1"/>
                <c:pt idx="0">
                  <c:v>1</c:v>
                </c:pt>
              </c:numCache>
            </c:numRef>
          </c:val>
          <c:extLst>
            <c:ext xmlns:c16="http://schemas.microsoft.com/office/drawing/2014/chart" uri="{C3380CC4-5D6E-409C-BE32-E72D297353CC}">
              <c16:uniqueId val="{00000002-E2AE-47D2-956F-5534FFF7AABB}"/>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Kohla-Strauss GmbH</c:v>
                </c:pt>
              </c:strCache>
            </c:strRef>
          </c:cat>
          <c:val>
            <c:numRef>
              <c:f>Sheet1!$E$2</c:f>
              <c:numCache>
                <c:formatCode>General</c:formatCode>
                <c:ptCount val="1"/>
                <c:pt idx="0">
                  <c:v>2</c:v>
                </c:pt>
              </c:numCache>
            </c:numRef>
          </c:val>
          <c:extLst>
            <c:ext xmlns:c16="http://schemas.microsoft.com/office/drawing/2014/chart" uri="{C3380CC4-5D6E-409C-BE32-E72D297353CC}">
              <c16:uniqueId val="{00000003-E2AE-47D2-956F-5534FFF7AABB}"/>
            </c:ext>
          </c:extLst>
        </c:ser>
        <c:dLbls>
          <c:showLegendKey val="0"/>
          <c:showVal val="0"/>
          <c:showCatName val="0"/>
          <c:showSerName val="0"/>
          <c:showPercent val="0"/>
          <c:showBubbleSize val="0"/>
        </c:dLbls>
        <c:gapWidth val="150"/>
        <c:overlap val="100"/>
        <c:axId val="447687848"/>
        <c:axId val="447683912"/>
      </c:barChart>
      <c:catAx>
        <c:axId val="44768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83912"/>
        <c:crosses val="autoZero"/>
        <c:auto val="1"/>
        <c:lblAlgn val="ctr"/>
        <c:lblOffset val="100"/>
        <c:noMultiLvlLbl val="0"/>
      </c:catAx>
      <c:valAx>
        <c:axId val="447683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8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Sheet1!$A$2:$A$5</c:f>
              <c:strCache>
                <c:ptCount val="4"/>
                <c:pt idx="0">
                  <c:v>Link</c:v>
                </c:pt>
                <c:pt idx="1">
                  <c:v>Photo</c:v>
                </c:pt>
                <c:pt idx="2">
                  <c:v>Status</c:v>
                </c:pt>
                <c:pt idx="3">
                  <c:v>Video</c:v>
                </c:pt>
              </c:strCache>
            </c:strRef>
          </c:cat>
          <c:val>
            <c:numRef>
              <c:f>Sheet1!$B$2:$B$5</c:f>
              <c:numCache>
                <c:formatCode>General</c:formatCode>
                <c:ptCount val="4"/>
                <c:pt idx="0">
                  <c:v>0.86656653281425999</c:v>
                </c:pt>
                <c:pt idx="1">
                  <c:v>1.6692040448333001</c:v>
                </c:pt>
                <c:pt idx="2">
                  <c:v>0.24767801857585001</c:v>
                </c:pt>
                <c:pt idx="3">
                  <c:v>0.58613647871257002</c:v>
                </c:pt>
              </c:numCache>
            </c:numRef>
          </c:val>
          <c:extLst>
            <c:ext xmlns:c16="http://schemas.microsoft.com/office/drawing/2014/chart" uri="{C3380CC4-5D6E-409C-BE32-E72D297353CC}">
              <c16:uniqueId val="{00000000-733A-4082-955B-4CE8AA7F1F8E}"/>
            </c:ext>
          </c:extLst>
        </c:ser>
        <c:dLbls>
          <c:showLegendKey val="0"/>
          <c:showVal val="0"/>
          <c:showCatName val="0"/>
          <c:showSerName val="0"/>
          <c:showPercent val="0"/>
          <c:showBubbleSize val="0"/>
        </c:dLbls>
        <c:gapWidth val="219"/>
        <c:overlap val="-27"/>
        <c:axId val="447697360"/>
        <c:axId val="447697032"/>
      </c:barChart>
      <c:catAx>
        <c:axId val="44769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97032"/>
        <c:crosses val="autoZero"/>
        <c:auto val="1"/>
        <c:lblAlgn val="ctr"/>
        <c:lblOffset val="100"/>
        <c:noMultiLvlLbl val="0"/>
      </c:catAx>
      <c:valAx>
        <c:axId val="447697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9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756A-4761-A213-0F445561AD75}"/>
            </c:ext>
          </c:extLst>
        </c:ser>
        <c:dLbls>
          <c:showLegendKey val="0"/>
          <c:showVal val="0"/>
          <c:showCatName val="0"/>
          <c:showSerName val="0"/>
          <c:showPercent val="0"/>
          <c:showBubbleSize val="0"/>
        </c:dLbls>
        <c:gapWidth val="219"/>
        <c:overlap val="-27"/>
        <c:axId val="447693752"/>
        <c:axId val="447694080"/>
      </c:barChart>
      <c:catAx>
        <c:axId val="447693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94080"/>
        <c:crosses val="autoZero"/>
        <c:auto val="1"/>
        <c:lblAlgn val="ctr"/>
        <c:lblOffset val="100"/>
        <c:noMultiLvlLbl val="0"/>
      </c:catAx>
      <c:valAx>
        <c:axId val="447694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9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123</c:v>
                </c:pt>
                <c:pt idx="1">
                  <c:v>123</c:v>
                </c:pt>
                <c:pt idx="2">
                  <c:v>123</c:v>
                </c:pt>
                <c:pt idx="3">
                  <c:v>123</c:v>
                </c:pt>
                <c:pt idx="4">
                  <c:v>123</c:v>
                </c:pt>
                <c:pt idx="5">
                  <c:v>123</c:v>
                </c:pt>
                <c:pt idx="6">
                  <c:v>123</c:v>
                </c:pt>
                <c:pt idx="7">
                  <c:v>123</c:v>
                </c:pt>
                <c:pt idx="8">
                  <c:v>123</c:v>
                </c:pt>
                <c:pt idx="9">
                  <c:v>123</c:v>
                </c:pt>
                <c:pt idx="10">
                  <c:v>124</c:v>
                </c:pt>
                <c:pt idx="11">
                  <c:v>124</c:v>
                </c:pt>
                <c:pt idx="12">
                  <c:v>124</c:v>
                </c:pt>
                <c:pt idx="13">
                  <c:v>124</c:v>
                </c:pt>
                <c:pt idx="14">
                  <c:v>124</c:v>
                </c:pt>
                <c:pt idx="15">
                  <c:v>126</c:v>
                </c:pt>
                <c:pt idx="16">
                  <c:v>127</c:v>
                </c:pt>
                <c:pt idx="17">
                  <c:v>127</c:v>
                </c:pt>
                <c:pt idx="18">
                  <c:v>127</c:v>
                </c:pt>
                <c:pt idx="19">
                  <c:v>127</c:v>
                </c:pt>
                <c:pt idx="20">
                  <c:v>127</c:v>
                </c:pt>
                <c:pt idx="21">
                  <c:v>127</c:v>
                </c:pt>
                <c:pt idx="22">
                  <c:v>127</c:v>
                </c:pt>
                <c:pt idx="23">
                  <c:v>127</c:v>
                </c:pt>
                <c:pt idx="24">
                  <c:v>127</c:v>
                </c:pt>
                <c:pt idx="25">
                  <c:v>127</c:v>
                </c:pt>
                <c:pt idx="26">
                  <c:v>127</c:v>
                </c:pt>
                <c:pt idx="27">
                  <c:v>127</c:v>
                </c:pt>
                <c:pt idx="28">
                  <c:v>127</c:v>
                </c:pt>
                <c:pt idx="29">
                  <c:v>127</c:v>
                </c:pt>
              </c:numCache>
            </c:numRef>
          </c:val>
          <c:smooth val="0"/>
          <c:extLst>
            <c:ext xmlns:c16="http://schemas.microsoft.com/office/drawing/2014/chart" uri="{C3380CC4-5D6E-409C-BE32-E72D297353CC}">
              <c16:uniqueId val="{00000000-2438-4896-9615-F2550F05BD09}"/>
            </c:ext>
          </c:extLst>
        </c:ser>
        <c:dLbls>
          <c:showLegendKey val="0"/>
          <c:showVal val="0"/>
          <c:showCatName val="0"/>
          <c:showSerName val="0"/>
          <c:showPercent val="0"/>
          <c:showBubbleSize val="0"/>
        </c:dLbls>
        <c:smooth val="0"/>
        <c:axId val="447694736"/>
        <c:axId val="447696048"/>
      </c:lineChart>
      <c:dateAx>
        <c:axId val="447694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96048"/>
        <c:crosses val="autoZero"/>
        <c:auto val="1"/>
        <c:lblOffset val="100"/>
        <c:baseTimeUnit val="days"/>
      </c:dateAx>
      <c:valAx>
        <c:axId val="44769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9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c:v>
                </c:pt>
                <c:pt idx="1">
                  <c:v>94</c:v>
                </c:pt>
                <c:pt idx="2">
                  <c:v>162</c:v>
                </c:pt>
                <c:pt idx="3">
                  <c:v>125</c:v>
                </c:pt>
                <c:pt idx="4">
                  <c:v>84</c:v>
                </c:pt>
                <c:pt idx="5">
                  <c:v>48</c:v>
                </c:pt>
                <c:pt idx="6">
                  <c:v>26</c:v>
                </c:pt>
              </c:numCache>
            </c:numRef>
          </c:val>
          <c:extLst>
            <c:ext xmlns:c16="http://schemas.microsoft.com/office/drawing/2014/chart" uri="{C3380CC4-5D6E-409C-BE32-E72D297353CC}">
              <c16:uniqueId val="{00000000-7F74-4E44-8766-A4D2A0B662CC}"/>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c:v>
                </c:pt>
                <c:pt idx="1">
                  <c:v>251</c:v>
                </c:pt>
                <c:pt idx="2">
                  <c:v>325</c:v>
                </c:pt>
                <c:pt idx="3">
                  <c:v>218</c:v>
                </c:pt>
                <c:pt idx="4">
                  <c:v>154</c:v>
                </c:pt>
                <c:pt idx="5">
                  <c:v>74</c:v>
                </c:pt>
                <c:pt idx="6">
                  <c:v>39</c:v>
                </c:pt>
              </c:numCache>
            </c:numRef>
          </c:val>
          <c:extLst>
            <c:ext xmlns:c16="http://schemas.microsoft.com/office/drawing/2014/chart" uri="{C3380CC4-5D6E-409C-BE32-E72D297353CC}">
              <c16:uniqueId val="{00000001-7F74-4E44-8766-A4D2A0B662CC}"/>
            </c:ext>
          </c:extLst>
        </c:ser>
        <c:dLbls>
          <c:showLegendKey val="0"/>
          <c:showVal val="0"/>
          <c:showCatName val="0"/>
          <c:showSerName val="0"/>
          <c:showPercent val="0"/>
          <c:showBubbleSize val="0"/>
        </c:dLbls>
        <c:gapWidth val="219"/>
        <c:overlap val="-27"/>
        <c:axId val="447697688"/>
        <c:axId val="447691456"/>
      </c:barChart>
      <c:catAx>
        <c:axId val="447697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91456"/>
        <c:crosses val="autoZero"/>
        <c:auto val="1"/>
        <c:lblAlgn val="ctr"/>
        <c:lblOffset val="100"/>
        <c:noMultiLvlLbl val="0"/>
      </c:catAx>
      <c:valAx>
        <c:axId val="44769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69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1820</c:v>
                </c:pt>
                <c:pt idx="1">
                  <c:v>978</c:v>
                </c:pt>
                <c:pt idx="2">
                  <c:v>2250</c:v>
                </c:pt>
                <c:pt idx="3">
                  <c:v>1630</c:v>
                </c:pt>
                <c:pt idx="4">
                  <c:v>1049</c:v>
                </c:pt>
                <c:pt idx="5">
                  <c:v>773</c:v>
                </c:pt>
                <c:pt idx="6">
                  <c:v>1036</c:v>
                </c:pt>
                <c:pt idx="7">
                  <c:v>836</c:v>
                </c:pt>
                <c:pt idx="8">
                  <c:v>1042</c:v>
                </c:pt>
                <c:pt idx="9">
                  <c:v>5019</c:v>
                </c:pt>
                <c:pt idx="10">
                  <c:v>5197</c:v>
                </c:pt>
                <c:pt idx="11">
                  <c:v>3859</c:v>
                </c:pt>
                <c:pt idx="12">
                  <c:v>4461</c:v>
                </c:pt>
                <c:pt idx="13">
                  <c:v>3466</c:v>
                </c:pt>
                <c:pt idx="14">
                  <c:v>8592</c:v>
                </c:pt>
                <c:pt idx="15">
                  <c:v>6491</c:v>
                </c:pt>
                <c:pt idx="16">
                  <c:v>4983</c:v>
                </c:pt>
                <c:pt idx="17">
                  <c:v>4220</c:v>
                </c:pt>
                <c:pt idx="18">
                  <c:v>5867</c:v>
                </c:pt>
                <c:pt idx="19">
                  <c:v>4307</c:v>
                </c:pt>
                <c:pt idx="20">
                  <c:v>4413</c:v>
                </c:pt>
                <c:pt idx="21">
                  <c:v>3502</c:v>
                </c:pt>
                <c:pt idx="22">
                  <c:v>4188</c:v>
                </c:pt>
                <c:pt idx="23">
                  <c:v>4090</c:v>
                </c:pt>
                <c:pt idx="24">
                  <c:v>5250</c:v>
                </c:pt>
                <c:pt idx="25">
                  <c:v>3530</c:v>
                </c:pt>
                <c:pt idx="26">
                  <c:v>4989</c:v>
                </c:pt>
                <c:pt idx="27">
                  <c:v>3962</c:v>
                </c:pt>
                <c:pt idx="28">
                  <c:v>5146</c:v>
                </c:pt>
                <c:pt idx="29">
                  <c:v>515</c:v>
                </c:pt>
              </c:numCache>
            </c:numRef>
          </c:val>
          <c:smooth val="0"/>
          <c:extLst>
            <c:ext xmlns:c16="http://schemas.microsoft.com/office/drawing/2014/chart" uri="{C3380CC4-5D6E-409C-BE32-E72D297353CC}">
              <c16:uniqueId val="{00000000-8A9A-44AE-AE66-5D74878AF132}"/>
            </c:ext>
          </c:extLst>
        </c:ser>
        <c:dLbls>
          <c:showLegendKey val="0"/>
          <c:showVal val="0"/>
          <c:showCatName val="0"/>
          <c:showSerName val="0"/>
          <c:showPercent val="0"/>
          <c:showBubbleSize val="0"/>
        </c:dLbls>
        <c:smooth val="0"/>
        <c:axId val="426726928"/>
        <c:axId val="426726272"/>
      </c:lineChart>
      <c:dateAx>
        <c:axId val="426726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726272"/>
        <c:crosses val="autoZero"/>
        <c:auto val="1"/>
        <c:lblOffset val="100"/>
        <c:baseTimeUnit val="days"/>
      </c:dateAx>
      <c:valAx>
        <c:axId val="42672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72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1061</c:v>
                </c:pt>
                <c:pt idx="1">
                  <c:v>757</c:v>
                </c:pt>
                <c:pt idx="2">
                  <c:v>1404</c:v>
                </c:pt>
                <c:pt idx="3">
                  <c:v>898</c:v>
                </c:pt>
                <c:pt idx="4">
                  <c:v>754</c:v>
                </c:pt>
                <c:pt idx="5">
                  <c:v>576</c:v>
                </c:pt>
                <c:pt idx="6">
                  <c:v>789</c:v>
                </c:pt>
                <c:pt idx="7">
                  <c:v>672</c:v>
                </c:pt>
                <c:pt idx="8">
                  <c:v>792</c:v>
                </c:pt>
                <c:pt idx="9">
                  <c:v>4188</c:v>
                </c:pt>
                <c:pt idx="10">
                  <c:v>4496</c:v>
                </c:pt>
                <c:pt idx="11">
                  <c:v>3391</c:v>
                </c:pt>
                <c:pt idx="12">
                  <c:v>3672</c:v>
                </c:pt>
                <c:pt idx="13">
                  <c:v>3045</c:v>
                </c:pt>
                <c:pt idx="14">
                  <c:v>5216</c:v>
                </c:pt>
                <c:pt idx="15">
                  <c:v>4645</c:v>
                </c:pt>
                <c:pt idx="16">
                  <c:v>4097</c:v>
                </c:pt>
                <c:pt idx="17">
                  <c:v>3572</c:v>
                </c:pt>
                <c:pt idx="18">
                  <c:v>3893</c:v>
                </c:pt>
                <c:pt idx="19">
                  <c:v>3732</c:v>
                </c:pt>
                <c:pt idx="20">
                  <c:v>3636</c:v>
                </c:pt>
                <c:pt idx="21">
                  <c:v>3274</c:v>
                </c:pt>
                <c:pt idx="22">
                  <c:v>3827</c:v>
                </c:pt>
                <c:pt idx="23">
                  <c:v>3708</c:v>
                </c:pt>
                <c:pt idx="24">
                  <c:v>4505</c:v>
                </c:pt>
                <c:pt idx="25">
                  <c:v>3206</c:v>
                </c:pt>
                <c:pt idx="26">
                  <c:v>4135</c:v>
                </c:pt>
                <c:pt idx="27">
                  <c:v>3482</c:v>
                </c:pt>
                <c:pt idx="28">
                  <c:v>4165</c:v>
                </c:pt>
                <c:pt idx="29">
                  <c:v>321</c:v>
                </c:pt>
              </c:numCache>
            </c:numRef>
          </c:val>
          <c:smooth val="0"/>
          <c:extLst>
            <c:ext xmlns:c16="http://schemas.microsoft.com/office/drawing/2014/chart" uri="{C3380CC4-5D6E-409C-BE32-E72D297353CC}">
              <c16:uniqueId val="{00000000-C176-451C-AC29-5FFA7CC0C256}"/>
            </c:ext>
          </c:extLst>
        </c:ser>
        <c:dLbls>
          <c:showLegendKey val="0"/>
          <c:showVal val="0"/>
          <c:showCatName val="0"/>
          <c:showSerName val="0"/>
          <c:showPercent val="0"/>
          <c:showBubbleSize val="0"/>
        </c:dLbls>
        <c:smooth val="0"/>
        <c:axId val="426733488"/>
        <c:axId val="426723648"/>
      </c:lineChart>
      <c:dateAx>
        <c:axId val="426733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723648"/>
        <c:crosses val="autoZero"/>
        <c:auto val="1"/>
        <c:lblOffset val="100"/>
        <c:baseTimeUnit val="days"/>
      </c:dateAx>
      <c:valAx>
        <c:axId val="42672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733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37</c:v>
                </c:pt>
                <c:pt idx="1">
                  <c:v>8</c:v>
                </c:pt>
                <c:pt idx="2">
                  <c:v>197</c:v>
                </c:pt>
                <c:pt idx="3">
                  <c:v>38</c:v>
                </c:pt>
                <c:pt idx="4">
                  <c:v>18</c:v>
                </c:pt>
                <c:pt idx="5">
                  <c:v>15</c:v>
                </c:pt>
                <c:pt idx="6">
                  <c:v>22</c:v>
                </c:pt>
                <c:pt idx="7">
                  <c:v>12</c:v>
                </c:pt>
                <c:pt idx="8">
                  <c:v>15</c:v>
                </c:pt>
                <c:pt idx="9">
                  <c:v>31</c:v>
                </c:pt>
                <c:pt idx="10">
                  <c:v>49</c:v>
                </c:pt>
                <c:pt idx="11">
                  <c:v>25</c:v>
                </c:pt>
                <c:pt idx="12">
                  <c:v>74</c:v>
                </c:pt>
                <c:pt idx="13">
                  <c:v>59</c:v>
                </c:pt>
                <c:pt idx="14">
                  <c:v>627</c:v>
                </c:pt>
                <c:pt idx="15">
                  <c:v>234</c:v>
                </c:pt>
                <c:pt idx="16">
                  <c:v>88</c:v>
                </c:pt>
                <c:pt idx="17">
                  <c:v>42</c:v>
                </c:pt>
                <c:pt idx="18">
                  <c:v>279</c:v>
                </c:pt>
                <c:pt idx="19">
                  <c:v>92</c:v>
                </c:pt>
                <c:pt idx="20">
                  <c:v>68</c:v>
                </c:pt>
                <c:pt idx="21">
                  <c:v>25</c:v>
                </c:pt>
                <c:pt idx="22">
                  <c:v>35</c:v>
                </c:pt>
                <c:pt idx="23">
                  <c:v>33</c:v>
                </c:pt>
                <c:pt idx="24">
                  <c:v>105</c:v>
                </c:pt>
                <c:pt idx="25">
                  <c:v>19</c:v>
                </c:pt>
                <c:pt idx="26">
                  <c:v>68</c:v>
                </c:pt>
                <c:pt idx="27">
                  <c:v>20</c:v>
                </c:pt>
                <c:pt idx="28">
                  <c:v>75</c:v>
                </c:pt>
                <c:pt idx="29">
                  <c:v>14</c:v>
                </c:pt>
              </c:numCache>
            </c:numRef>
          </c:val>
          <c:smooth val="0"/>
          <c:extLst>
            <c:ext xmlns:c16="http://schemas.microsoft.com/office/drawing/2014/chart" uri="{C3380CC4-5D6E-409C-BE32-E72D297353CC}">
              <c16:uniqueId val="{00000000-3D9C-49E1-B675-8ECC3D6ED5FE}"/>
            </c:ext>
          </c:extLst>
        </c:ser>
        <c:dLbls>
          <c:showLegendKey val="0"/>
          <c:showVal val="0"/>
          <c:showCatName val="0"/>
          <c:showSerName val="0"/>
          <c:showPercent val="0"/>
          <c:showBubbleSize val="0"/>
        </c:dLbls>
        <c:smooth val="0"/>
        <c:axId val="426724304"/>
        <c:axId val="426730536"/>
      </c:lineChart>
      <c:dateAx>
        <c:axId val="426724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730536"/>
        <c:crosses val="autoZero"/>
        <c:auto val="1"/>
        <c:lblOffset val="100"/>
        <c:baseTimeUnit val="days"/>
      </c:dateAx>
      <c:valAx>
        <c:axId val="426730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724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13</c:v>
                </c:pt>
                <c:pt idx="1">
                  <c:v>5</c:v>
                </c:pt>
                <c:pt idx="2">
                  <c:v>10</c:v>
                </c:pt>
                <c:pt idx="3">
                  <c:v>26</c:v>
                </c:pt>
                <c:pt idx="4">
                  <c:v>23</c:v>
                </c:pt>
                <c:pt idx="5">
                  <c:v>9</c:v>
                </c:pt>
                <c:pt idx="6">
                  <c:v>14</c:v>
                </c:pt>
                <c:pt idx="7">
                  <c:v>13</c:v>
                </c:pt>
                <c:pt idx="8">
                  <c:v>15</c:v>
                </c:pt>
                <c:pt idx="9">
                  <c:v>12</c:v>
                </c:pt>
                <c:pt idx="10">
                  <c:v>9</c:v>
                </c:pt>
                <c:pt idx="11">
                  <c:v>10</c:v>
                </c:pt>
                <c:pt idx="12">
                  <c:v>17</c:v>
                </c:pt>
                <c:pt idx="13">
                  <c:v>21</c:v>
                </c:pt>
                <c:pt idx="14">
                  <c:v>62</c:v>
                </c:pt>
                <c:pt idx="15">
                  <c:v>22</c:v>
                </c:pt>
                <c:pt idx="16">
                  <c:v>20</c:v>
                </c:pt>
                <c:pt idx="17">
                  <c:v>15</c:v>
                </c:pt>
                <c:pt idx="18">
                  <c:v>26</c:v>
                </c:pt>
                <c:pt idx="19">
                  <c:v>21</c:v>
                </c:pt>
                <c:pt idx="20">
                  <c:v>34</c:v>
                </c:pt>
                <c:pt idx="21">
                  <c:v>13</c:v>
                </c:pt>
                <c:pt idx="22">
                  <c:v>7</c:v>
                </c:pt>
                <c:pt idx="23">
                  <c:v>8</c:v>
                </c:pt>
                <c:pt idx="24">
                  <c:v>16</c:v>
                </c:pt>
                <c:pt idx="25">
                  <c:v>19</c:v>
                </c:pt>
                <c:pt idx="26">
                  <c:v>12</c:v>
                </c:pt>
                <c:pt idx="27">
                  <c:v>5</c:v>
                </c:pt>
                <c:pt idx="28">
                  <c:v>13</c:v>
                </c:pt>
                <c:pt idx="29">
                  <c:v>10</c:v>
                </c:pt>
              </c:numCache>
            </c:numRef>
          </c:val>
          <c:smooth val="0"/>
          <c:extLst>
            <c:ext xmlns:c16="http://schemas.microsoft.com/office/drawing/2014/chart" uri="{C3380CC4-5D6E-409C-BE32-E72D297353CC}">
              <c16:uniqueId val="{00000000-AD4F-4EEE-877F-F736AC89810F}"/>
            </c:ext>
          </c:extLst>
        </c:ser>
        <c:dLbls>
          <c:showLegendKey val="0"/>
          <c:showVal val="0"/>
          <c:showCatName val="0"/>
          <c:showSerName val="0"/>
          <c:showPercent val="0"/>
          <c:showBubbleSize val="0"/>
        </c:dLbls>
        <c:smooth val="0"/>
        <c:axId val="426742344"/>
        <c:axId val="426737752"/>
      </c:lineChart>
      <c:dateAx>
        <c:axId val="426742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737752"/>
        <c:crosses val="autoZero"/>
        <c:auto val="1"/>
        <c:lblOffset val="100"/>
        <c:baseTimeUnit val="days"/>
      </c:dateAx>
      <c:valAx>
        <c:axId val="42673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742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87.814814814814994</c:v>
                </c:pt>
                <c:pt idx="1">
                  <c:v>74.851851851852004</c:v>
                </c:pt>
                <c:pt idx="2">
                  <c:v>107.74074074073999</c:v>
                </c:pt>
                <c:pt idx="3">
                  <c:v>226.14814814815</c:v>
                </c:pt>
                <c:pt idx="4">
                  <c:v>439.51851851852001</c:v>
                </c:pt>
                <c:pt idx="5">
                  <c:v>555.14814814814997</c:v>
                </c:pt>
                <c:pt idx="6">
                  <c:v>641.77777777777999</c:v>
                </c:pt>
                <c:pt idx="7">
                  <c:v>617.32142857143003</c:v>
                </c:pt>
                <c:pt idx="8">
                  <c:v>596.85714285714005</c:v>
                </c:pt>
                <c:pt idx="9">
                  <c:v>614.5</c:v>
                </c:pt>
                <c:pt idx="10">
                  <c:v>692.60714285714005</c:v>
                </c:pt>
                <c:pt idx="11">
                  <c:v>658.25</c:v>
                </c:pt>
                <c:pt idx="12">
                  <c:v>637.25</c:v>
                </c:pt>
                <c:pt idx="13">
                  <c:v>641.03571428571001</c:v>
                </c:pt>
                <c:pt idx="14">
                  <c:v>659.57142857143003</c:v>
                </c:pt>
                <c:pt idx="15">
                  <c:v>679.53571428571001</c:v>
                </c:pt>
                <c:pt idx="16">
                  <c:v>703.35714285714005</c:v>
                </c:pt>
                <c:pt idx="17">
                  <c:v>733.64285714285995</c:v>
                </c:pt>
                <c:pt idx="18">
                  <c:v>782.67857142856997</c:v>
                </c:pt>
                <c:pt idx="19">
                  <c:v>780.85714285714005</c:v>
                </c:pt>
                <c:pt idx="20">
                  <c:v>670.21428571428999</c:v>
                </c:pt>
                <c:pt idx="21">
                  <c:v>422.28571428571001</c:v>
                </c:pt>
                <c:pt idx="22">
                  <c:v>240.03571428570999</c:v>
                </c:pt>
                <c:pt idx="23">
                  <c:v>134.35714285713999</c:v>
                </c:pt>
              </c:numCache>
            </c:numRef>
          </c:val>
          <c:smooth val="0"/>
          <c:extLst>
            <c:ext xmlns:c16="http://schemas.microsoft.com/office/drawing/2014/chart" uri="{C3380CC4-5D6E-409C-BE32-E72D297353CC}">
              <c16:uniqueId val="{00000000-A51E-4F7C-ACDB-89CEFB844DBE}"/>
            </c:ext>
          </c:extLst>
        </c:ser>
        <c:dLbls>
          <c:showLegendKey val="0"/>
          <c:showVal val="0"/>
          <c:showCatName val="0"/>
          <c:showSerName val="0"/>
          <c:showPercent val="0"/>
          <c:showBubbleSize val="0"/>
        </c:dLbls>
        <c:smooth val="0"/>
        <c:axId val="426741688"/>
        <c:axId val="426734800"/>
      </c:lineChart>
      <c:catAx>
        <c:axId val="426741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734800"/>
        <c:crosses val="autoZero"/>
        <c:auto val="1"/>
        <c:lblAlgn val="ctr"/>
        <c:lblOffset val="100"/>
        <c:noMultiLvlLbl val="0"/>
      </c:catAx>
      <c:valAx>
        <c:axId val="42673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74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1061</c:v>
                </c:pt>
                <c:pt idx="1">
                  <c:v>757</c:v>
                </c:pt>
                <c:pt idx="2">
                  <c:v>1404</c:v>
                </c:pt>
                <c:pt idx="3">
                  <c:v>898</c:v>
                </c:pt>
                <c:pt idx="4">
                  <c:v>754</c:v>
                </c:pt>
                <c:pt idx="5">
                  <c:v>576</c:v>
                </c:pt>
                <c:pt idx="6">
                  <c:v>789</c:v>
                </c:pt>
                <c:pt idx="7">
                  <c:v>672</c:v>
                </c:pt>
                <c:pt idx="8">
                  <c:v>792</c:v>
                </c:pt>
                <c:pt idx="9">
                  <c:v>4188</c:v>
                </c:pt>
                <c:pt idx="10">
                  <c:v>4496</c:v>
                </c:pt>
                <c:pt idx="11">
                  <c:v>3391</c:v>
                </c:pt>
                <c:pt idx="12">
                  <c:v>3672</c:v>
                </c:pt>
                <c:pt idx="13">
                  <c:v>3045</c:v>
                </c:pt>
                <c:pt idx="14">
                  <c:v>5216</c:v>
                </c:pt>
                <c:pt idx="15">
                  <c:v>4645</c:v>
                </c:pt>
                <c:pt idx="16">
                  <c:v>4097</c:v>
                </c:pt>
                <c:pt idx="17">
                  <c:v>3572</c:v>
                </c:pt>
                <c:pt idx="18">
                  <c:v>3893</c:v>
                </c:pt>
                <c:pt idx="19">
                  <c:v>3732</c:v>
                </c:pt>
                <c:pt idx="20">
                  <c:v>3636</c:v>
                </c:pt>
                <c:pt idx="21">
                  <c:v>3274</c:v>
                </c:pt>
                <c:pt idx="22">
                  <c:v>3827</c:v>
                </c:pt>
                <c:pt idx="23">
                  <c:v>3708</c:v>
                </c:pt>
                <c:pt idx="24">
                  <c:v>4505</c:v>
                </c:pt>
                <c:pt idx="25">
                  <c:v>3206</c:v>
                </c:pt>
                <c:pt idx="26">
                  <c:v>4135</c:v>
                </c:pt>
                <c:pt idx="27">
                  <c:v>3482</c:v>
                </c:pt>
                <c:pt idx="28">
                  <c:v>4165</c:v>
                </c:pt>
                <c:pt idx="29">
                  <c:v>321</c:v>
                </c:pt>
              </c:numCache>
            </c:numRef>
          </c:val>
          <c:smooth val="0"/>
          <c:extLst>
            <c:ext xmlns:c16="http://schemas.microsoft.com/office/drawing/2014/chart" uri="{C3380CC4-5D6E-409C-BE32-E72D297353CC}">
              <c16:uniqueId val="{00000000-3A6C-4EDE-A90C-46D4B75FAC56}"/>
            </c:ext>
          </c:extLst>
        </c:ser>
        <c:dLbls>
          <c:showLegendKey val="0"/>
          <c:showVal val="0"/>
          <c:showCatName val="0"/>
          <c:showSerName val="0"/>
          <c:showPercent val="0"/>
          <c:showBubbleSize val="0"/>
        </c:dLbls>
        <c:smooth val="0"/>
        <c:axId val="425507136"/>
        <c:axId val="425512712"/>
      </c:lineChart>
      <c:dateAx>
        <c:axId val="425507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512712"/>
        <c:crosses val="autoZero"/>
        <c:auto val="1"/>
        <c:lblOffset val="100"/>
        <c:baseTimeUnit val="days"/>
      </c:dateAx>
      <c:valAx>
        <c:axId val="425512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50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5408F-8C25-4C72-972F-8487D90C0C34}"/>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879EE1AD-196E-4AAA-AE93-7E5FA2E4EFC0}"/>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111790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4F3E7-BF89-46E3-ABB6-AB5DC9C9CF4A}"/>
              </a:ext>
            </a:extLst>
          </p:cNvPr>
          <p:cNvSpPr>
            <a:spLocks noGrp="1"/>
          </p:cNvSpPr>
          <p:nvPr>
            <p:ph type="title"/>
          </p:nvPr>
        </p:nvSpPr>
        <p:spPr/>
        <p:txBody>
          <a:bodyPr/>
          <a:lstStyle/>
          <a:p>
            <a:r>
              <a:rPr lang="de-DE"/>
              <a:t>Wichtigste Werte (KPI's) | Kohla-Strauss GmbH</a:t>
            </a:r>
            <a:endParaRPr lang="en-US"/>
          </a:p>
        </p:txBody>
      </p:sp>
      <p:graphicFrame>
        <p:nvGraphicFramePr>
          <p:cNvPr id="5" name="Table Placeholder 4">
            <a:extLst>
              <a:ext uri="{FF2B5EF4-FFF2-40B4-BE49-F238E27FC236}">
                <a16:creationId xmlns:a16="http://schemas.microsoft.com/office/drawing/2014/main" id="{2265B9EC-ADE0-41B9-BA0E-3B10D920F8AE}"/>
              </a:ext>
            </a:extLst>
          </p:cNvPr>
          <p:cNvGraphicFramePr>
            <a:graphicFrameLocks noGrp="1"/>
          </p:cNvGraphicFramePr>
          <p:nvPr>
            <p:ph type="tbl" sz="quarter" idx="13"/>
            <p:extLst>
              <p:ext uri="{D42A27DB-BD31-4B8C-83A1-F6EECF244321}">
                <p14:modId xmlns:p14="http://schemas.microsoft.com/office/powerpoint/2010/main" val="385425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28193662"/>
                    </a:ext>
                  </a:extLst>
                </a:gridCol>
                <a:gridCol w="740664">
                  <a:extLst>
                    <a:ext uri="{9D8B030D-6E8A-4147-A177-3AD203B41FA5}">
                      <a16:colId xmlns:a16="http://schemas.microsoft.com/office/drawing/2014/main" val="2600807257"/>
                    </a:ext>
                  </a:extLst>
                </a:gridCol>
                <a:gridCol w="740664">
                  <a:extLst>
                    <a:ext uri="{9D8B030D-6E8A-4147-A177-3AD203B41FA5}">
                      <a16:colId xmlns:a16="http://schemas.microsoft.com/office/drawing/2014/main" val="1745853085"/>
                    </a:ext>
                  </a:extLst>
                </a:gridCol>
                <a:gridCol w="740664">
                  <a:extLst>
                    <a:ext uri="{9D8B030D-6E8A-4147-A177-3AD203B41FA5}">
                      <a16:colId xmlns:a16="http://schemas.microsoft.com/office/drawing/2014/main" val="592612140"/>
                    </a:ext>
                  </a:extLst>
                </a:gridCol>
                <a:gridCol w="740664">
                  <a:extLst>
                    <a:ext uri="{9D8B030D-6E8A-4147-A177-3AD203B41FA5}">
                      <a16:colId xmlns:a16="http://schemas.microsoft.com/office/drawing/2014/main" val="139054202"/>
                    </a:ext>
                  </a:extLst>
                </a:gridCol>
                <a:gridCol w="740664">
                  <a:extLst>
                    <a:ext uri="{9D8B030D-6E8A-4147-A177-3AD203B41FA5}">
                      <a16:colId xmlns:a16="http://schemas.microsoft.com/office/drawing/2014/main" val="4219608380"/>
                    </a:ext>
                  </a:extLst>
                </a:gridCol>
                <a:gridCol w="740664">
                  <a:extLst>
                    <a:ext uri="{9D8B030D-6E8A-4147-A177-3AD203B41FA5}">
                      <a16:colId xmlns:a16="http://schemas.microsoft.com/office/drawing/2014/main" val="3139514995"/>
                    </a:ext>
                  </a:extLst>
                </a:gridCol>
                <a:gridCol w="740664">
                  <a:extLst>
                    <a:ext uri="{9D8B030D-6E8A-4147-A177-3AD203B41FA5}">
                      <a16:colId xmlns:a16="http://schemas.microsoft.com/office/drawing/2014/main" val="2723539808"/>
                    </a:ext>
                  </a:extLst>
                </a:gridCol>
                <a:gridCol w="740664">
                  <a:extLst>
                    <a:ext uri="{9D8B030D-6E8A-4147-A177-3AD203B41FA5}">
                      <a16:colId xmlns:a16="http://schemas.microsoft.com/office/drawing/2014/main" val="3410595058"/>
                    </a:ext>
                  </a:extLst>
                </a:gridCol>
                <a:gridCol w="740664">
                  <a:extLst>
                    <a:ext uri="{9D8B030D-6E8A-4147-A177-3AD203B41FA5}">
                      <a16:colId xmlns:a16="http://schemas.microsoft.com/office/drawing/2014/main" val="100874007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78062154"/>
                  </a:ext>
                </a:extLst>
              </a:tr>
              <a:tr h="370840">
                <a:tc>
                  <a:txBody>
                    <a:bodyPr/>
                    <a:lstStyle/>
                    <a:p>
                      <a:r>
                        <a:rPr lang="en-US" sz="1000"/>
                        <a:t>Kohla-Strauss GmbH</a:t>
                      </a:r>
                    </a:p>
                  </a:txBody>
                  <a:tcPr/>
                </a:tc>
                <a:tc>
                  <a:txBody>
                    <a:bodyPr/>
                    <a:lstStyle/>
                    <a:p>
                      <a:r>
                        <a:rPr lang="en-US" sz="1000"/>
                        <a:t>1630</a:t>
                      </a:r>
                    </a:p>
                  </a:txBody>
                  <a:tcPr/>
                </a:tc>
                <a:tc>
                  <a:txBody>
                    <a:bodyPr/>
                    <a:lstStyle/>
                    <a:p>
                      <a:r>
                        <a:rPr lang="en-US" sz="1000"/>
                        <a:t>14</a:t>
                      </a:r>
                    </a:p>
                  </a:txBody>
                  <a:tcPr/>
                </a:tc>
                <a:tc>
                  <a:txBody>
                    <a:bodyPr/>
                    <a:lstStyle/>
                    <a:p>
                      <a:r>
                        <a:rPr lang="en-US" sz="1000"/>
                        <a:t>16</a:t>
                      </a:r>
                    </a:p>
                  </a:txBody>
                  <a:tcPr/>
                </a:tc>
                <a:tc>
                  <a:txBody>
                    <a:bodyPr/>
                    <a:lstStyle/>
                    <a:p>
                      <a:r>
                        <a:rPr lang="en-US" sz="1000"/>
                        <a:t>306</a:t>
                      </a:r>
                    </a:p>
                  </a:txBody>
                  <a:tcPr/>
                </a:tc>
                <a:tc>
                  <a:txBody>
                    <a:bodyPr/>
                    <a:lstStyle/>
                    <a:p>
                      <a:r>
                        <a:rPr lang="en-US" sz="1000"/>
                        <a:t>3</a:t>
                      </a:r>
                    </a:p>
                  </a:txBody>
                  <a:tcPr/>
                </a:tc>
                <a:tc>
                  <a:txBody>
                    <a:bodyPr/>
                    <a:lstStyle/>
                    <a:p>
                      <a:r>
                        <a:rPr lang="en-US" sz="1000"/>
                        <a:t>27</a:t>
                      </a:r>
                    </a:p>
                  </a:txBody>
                  <a:tcPr/>
                </a:tc>
                <a:tc>
                  <a:txBody>
                    <a:bodyPr/>
                    <a:lstStyle/>
                    <a:p>
                      <a:r>
                        <a:rPr lang="en-US" sz="1000"/>
                        <a:t>0</a:t>
                      </a:r>
                    </a:p>
                  </a:txBody>
                  <a:tcPr/>
                </a:tc>
                <a:tc>
                  <a:txBody>
                    <a:bodyPr/>
                    <a:lstStyle/>
                    <a:p>
                      <a:r>
                        <a:rPr lang="en-US" sz="1000"/>
                        <a:t>1.2939 %</a:t>
                      </a:r>
                    </a:p>
                  </a:txBody>
                  <a:tcPr/>
                </a:tc>
                <a:tc>
                  <a:txBody>
                    <a:bodyPr/>
                    <a:lstStyle/>
                    <a:p>
                      <a:r>
                        <a:rPr lang="en-US" sz="1000"/>
                        <a:t>0.0 %</a:t>
                      </a:r>
                    </a:p>
                  </a:txBody>
                  <a:tcPr/>
                </a:tc>
                <a:extLst>
                  <a:ext uri="{0D108BD9-81ED-4DB2-BD59-A6C34878D82A}">
                    <a16:rowId xmlns:a16="http://schemas.microsoft.com/office/drawing/2014/main" val="4082473556"/>
                  </a:ext>
                </a:extLst>
              </a:tr>
            </a:tbl>
          </a:graphicData>
        </a:graphic>
      </p:graphicFrame>
      <p:sp>
        <p:nvSpPr>
          <p:cNvPr id="4" name="Text Placeholder 3">
            <a:extLst>
              <a:ext uri="{FF2B5EF4-FFF2-40B4-BE49-F238E27FC236}">
                <a16:creationId xmlns:a16="http://schemas.microsoft.com/office/drawing/2014/main" id="{CA468147-20B6-4270-82DC-C995D34C2FC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039335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5375A-5F1D-446C-8B81-836F42FFB5E9}"/>
              </a:ext>
            </a:extLst>
          </p:cNvPr>
          <p:cNvSpPr>
            <a:spLocks noGrp="1"/>
          </p:cNvSpPr>
          <p:nvPr>
            <p:ph type="title"/>
          </p:nvPr>
        </p:nvSpPr>
        <p:spPr/>
        <p:txBody>
          <a:bodyPr/>
          <a:lstStyle/>
          <a:p>
            <a:r>
              <a:rPr lang="en-US"/>
              <a:t>Fans (Übersicht) | Kohla-Strauss GmbH</a:t>
            </a:r>
          </a:p>
        </p:txBody>
      </p:sp>
      <p:graphicFrame>
        <p:nvGraphicFramePr>
          <p:cNvPr id="5" name="Table Placeholder 4">
            <a:extLst>
              <a:ext uri="{FF2B5EF4-FFF2-40B4-BE49-F238E27FC236}">
                <a16:creationId xmlns:a16="http://schemas.microsoft.com/office/drawing/2014/main" id="{1655BABE-7CC5-497A-8EA3-9B22F30FE070}"/>
              </a:ext>
            </a:extLst>
          </p:cNvPr>
          <p:cNvGraphicFramePr>
            <a:graphicFrameLocks noGrp="1"/>
          </p:cNvGraphicFramePr>
          <p:nvPr>
            <p:ph type="tbl" sz="quarter" idx="13"/>
            <p:extLst>
              <p:ext uri="{D42A27DB-BD31-4B8C-83A1-F6EECF244321}">
                <p14:modId xmlns:p14="http://schemas.microsoft.com/office/powerpoint/2010/main" val="1002736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7728976"/>
                    </a:ext>
                  </a:extLst>
                </a:gridCol>
                <a:gridCol w="1234440">
                  <a:extLst>
                    <a:ext uri="{9D8B030D-6E8A-4147-A177-3AD203B41FA5}">
                      <a16:colId xmlns:a16="http://schemas.microsoft.com/office/drawing/2014/main" val="995351052"/>
                    </a:ext>
                  </a:extLst>
                </a:gridCol>
                <a:gridCol w="822960">
                  <a:extLst>
                    <a:ext uri="{9D8B030D-6E8A-4147-A177-3AD203B41FA5}">
                      <a16:colId xmlns:a16="http://schemas.microsoft.com/office/drawing/2014/main" val="3316881606"/>
                    </a:ext>
                  </a:extLst>
                </a:gridCol>
                <a:gridCol w="822960">
                  <a:extLst>
                    <a:ext uri="{9D8B030D-6E8A-4147-A177-3AD203B41FA5}">
                      <a16:colId xmlns:a16="http://schemas.microsoft.com/office/drawing/2014/main" val="2236241527"/>
                    </a:ext>
                  </a:extLst>
                </a:gridCol>
                <a:gridCol w="822960">
                  <a:extLst>
                    <a:ext uri="{9D8B030D-6E8A-4147-A177-3AD203B41FA5}">
                      <a16:colId xmlns:a16="http://schemas.microsoft.com/office/drawing/2014/main" val="47929038"/>
                    </a:ext>
                  </a:extLst>
                </a:gridCol>
                <a:gridCol w="822960">
                  <a:extLst>
                    <a:ext uri="{9D8B030D-6E8A-4147-A177-3AD203B41FA5}">
                      <a16:colId xmlns:a16="http://schemas.microsoft.com/office/drawing/2014/main" val="1837152072"/>
                    </a:ext>
                  </a:extLst>
                </a:gridCol>
                <a:gridCol w="822960">
                  <a:extLst>
                    <a:ext uri="{9D8B030D-6E8A-4147-A177-3AD203B41FA5}">
                      <a16:colId xmlns:a16="http://schemas.microsoft.com/office/drawing/2014/main" val="3242513061"/>
                    </a:ext>
                  </a:extLst>
                </a:gridCol>
                <a:gridCol w="822960">
                  <a:extLst>
                    <a:ext uri="{9D8B030D-6E8A-4147-A177-3AD203B41FA5}">
                      <a16:colId xmlns:a16="http://schemas.microsoft.com/office/drawing/2014/main" val="191140897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817620375"/>
                  </a:ext>
                </a:extLst>
              </a:tr>
              <a:tr h="370840">
                <a:tc>
                  <a:txBody>
                    <a:bodyPr/>
                    <a:lstStyle/>
                    <a:p>
                      <a:r>
                        <a:rPr lang="en-US" sz="1000"/>
                        <a:t>Kohla-Strauss GmbH</a:t>
                      </a:r>
                    </a:p>
                  </a:txBody>
                  <a:tcPr/>
                </a:tc>
                <a:tc>
                  <a:txBody>
                    <a:bodyPr/>
                    <a:lstStyle/>
                    <a:p>
                      <a:r>
                        <a:rPr lang="en-US" sz="1000"/>
                        <a:t>1630</a:t>
                      </a:r>
                    </a:p>
                  </a:txBody>
                  <a:tcPr/>
                </a:tc>
                <a:tc>
                  <a:txBody>
                    <a:bodyPr/>
                    <a:lstStyle/>
                    <a:p>
                      <a:r>
                        <a:rPr lang="en-US" sz="1000"/>
                        <a:t>1</a:t>
                      </a:r>
                    </a:p>
                  </a:txBody>
                  <a:tcPr/>
                </a:tc>
                <a:tc>
                  <a:txBody>
                    <a:bodyPr/>
                    <a:lstStyle/>
                    <a:p>
                      <a:r>
                        <a:rPr lang="en-US" sz="1000"/>
                        <a:t>0.1 %</a:t>
                      </a:r>
                    </a:p>
                  </a:txBody>
                  <a:tcPr/>
                </a:tc>
                <a:tc>
                  <a:txBody>
                    <a:bodyPr/>
                    <a:lstStyle/>
                    <a:p>
                      <a:r>
                        <a:rPr lang="en-US" sz="1000"/>
                        <a:t>4</a:t>
                      </a:r>
                    </a:p>
                  </a:txBody>
                  <a:tcPr/>
                </a:tc>
                <a:tc>
                  <a:txBody>
                    <a:bodyPr/>
                    <a:lstStyle/>
                    <a:p>
                      <a:r>
                        <a:rPr lang="en-US" sz="1000"/>
                        <a:t>0.2 %</a:t>
                      </a:r>
                    </a:p>
                  </a:txBody>
                  <a:tcPr/>
                </a:tc>
                <a:tc>
                  <a:txBody>
                    <a:bodyPr/>
                    <a:lstStyle/>
                    <a:p>
                      <a:r>
                        <a:rPr lang="en-US" sz="1000"/>
                        <a:t>14</a:t>
                      </a:r>
                    </a:p>
                  </a:txBody>
                  <a:tcPr/>
                </a:tc>
                <a:tc>
                  <a:txBody>
                    <a:bodyPr/>
                    <a:lstStyle/>
                    <a:p>
                      <a:r>
                        <a:rPr lang="en-US" sz="1000"/>
                        <a:t>0.9 %</a:t>
                      </a:r>
                    </a:p>
                  </a:txBody>
                  <a:tcPr/>
                </a:tc>
                <a:extLst>
                  <a:ext uri="{0D108BD9-81ED-4DB2-BD59-A6C34878D82A}">
                    <a16:rowId xmlns:a16="http://schemas.microsoft.com/office/drawing/2014/main" val="590280115"/>
                  </a:ext>
                </a:extLst>
              </a:tr>
            </a:tbl>
          </a:graphicData>
        </a:graphic>
      </p:graphicFrame>
      <p:sp>
        <p:nvSpPr>
          <p:cNvPr id="4" name="Text Placeholder 3">
            <a:extLst>
              <a:ext uri="{FF2B5EF4-FFF2-40B4-BE49-F238E27FC236}">
                <a16:creationId xmlns:a16="http://schemas.microsoft.com/office/drawing/2014/main" id="{FD1D540D-0ED2-41D1-A1CF-41FDB9BB4A8B}"/>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2857656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BA2BE-F192-4E62-ABC0-0CB7B8BEA620}"/>
              </a:ext>
            </a:extLst>
          </p:cNvPr>
          <p:cNvSpPr>
            <a:spLocks noGrp="1"/>
          </p:cNvSpPr>
          <p:nvPr>
            <p:ph type="title"/>
          </p:nvPr>
        </p:nvSpPr>
        <p:spPr/>
        <p:txBody>
          <a:bodyPr/>
          <a:lstStyle/>
          <a:p>
            <a:r>
              <a:rPr lang="en-US"/>
              <a:t>Key Metrics Table w. User Post RR | Kohla-Strauss GmbH</a:t>
            </a:r>
          </a:p>
        </p:txBody>
      </p:sp>
      <p:graphicFrame>
        <p:nvGraphicFramePr>
          <p:cNvPr id="5" name="Table Placeholder 4">
            <a:extLst>
              <a:ext uri="{FF2B5EF4-FFF2-40B4-BE49-F238E27FC236}">
                <a16:creationId xmlns:a16="http://schemas.microsoft.com/office/drawing/2014/main" id="{9401F96B-F6E2-43B3-9181-ECA84F9CB508}"/>
              </a:ext>
            </a:extLst>
          </p:cNvPr>
          <p:cNvGraphicFramePr>
            <a:graphicFrameLocks noGrp="1"/>
          </p:cNvGraphicFramePr>
          <p:nvPr>
            <p:ph type="tbl" sz="quarter" idx="13"/>
            <p:extLst>
              <p:ext uri="{D42A27DB-BD31-4B8C-83A1-F6EECF244321}">
                <p14:modId xmlns:p14="http://schemas.microsoft.com/office/powerpoint/2010/main" val="3155811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12856625"/>
                    </a:ext>
                  </a:extLst>
                </a:gridCol>
                <a:gridCol w="740664">
                  <a:extLst>
                    <a:ext uri="{9D8B030D-6E8A-4147-A177-3AD203B41FA5}">
                      <a16:colId xmlns:a16="http://schemas.microsoft.com/office/drawing/2014/main" val="1301128285"/>
                    </a:ext>
                  </a:extLst>
                </a:gridCol>
                <a:gridCol w="740664">
                  <a:extLst>
                    <a:ext uri="{9D8B030D-6E8A-4147-A177-3AD203B41FA5}">
                      <a16:colId xmlns:a16="http://schemas.microsoft.com/office/drawing/2014/main" val="1732176650"/>
                    </a:ext>
                  </a:extLst>
                </a:gridCol>
                <a:gridCol w="740664">
                  <a:extLst>
                    <a:ext uri="{9D8B030D-6E8A-4147-A177-3AD203B41FA5}">
                      <a16:colId xmlns:a16="http://schemas.microsoft.com/office/drawing/2014/main" val="3588120773"/>
                    </a:ext>
                  </a:extLst>
                </a:gridCol>
                <a:gridCol w="740664">
                  <a:extLst>
                    <a:ext uri="{9D8B030D-6E8A-4147-A177-3AD203B41FA5}">
                      <a16:colId xmlns:a16="http://schemas.microsoft.com/office/drawing/2014/main" val="1338103401"/>
                    </a:ext>
                  </a:extLst>
                </a:gridCol>
                <a:gridCol w="740664">
                  <a:extLst>
                    <a:ext uri="{9D8B030D-6E8A-4147-A177-3AD203B41FA5}">
                      <a16:colId xmlns:a16="http://schemas.microsoft.com/office/drawing/2014/main" val="3436844007"/>
                    </a:ext>
                  </a:extLst>
                </a:gridCol>
                <a:gridCol w="740664">
                  <a:extLst>
                    <a:ext uri="{9D8B030D-6E8A-4147-A177-3AD203B41FA5}">
                      <a16:colId xmlns:a16="http://schemas.microsoft.com/office/drawing/2014/main" val="2144113162"/>
                    </a:ext>
                  </a:extLst>
                </a:gridCol>
                <a:gridCol w="740664">
                  <a:extLst>
                    <a:ext uri="{9D8B030D-6E8A-4147-A177-3AD203B41FA5}">
                      <a16:colId xmlns:a16="http://schemas.microsoft.com/office/drawing/2014/main" val="2290223441"/>
                    </a:ext>
                  </a:extLst>
                </a:gridCol>
                <a:gridCol w="740664">
                  <a:extLst>
                    <a:ext uri="{9D8B030D-6E8A-4147-A177-3AD203B41FA5}">
                      <a16:colId xmlns:a16="http://schemas.microsoft.com/office/drawing/2014/main" val="1625794758"/>
                    </a:ext>
                  </a:extLst>
                </a:gridCol>
                <a:gridCol w="740664">
                  <a:extLst>
                    <a:ext uri="{9D8B030D-6E8A-4147-A177-3AD203B41FA5}">
                      <a16:colId xmlns:a16="http://schemas.microsoft.com/office/drawing/2014/main" val="356952327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46371651"/>
                  </a:ext>
                </a:extLst>
              </a:tr>
              <a:tr h="370840">
                <a:tc>
                  <a:txBody>
                    <a:bodyPr/>
                    <a:lstStyle/>
                    <a:p>
                      <a:r>
                        <a:rPr lang="en-US" sz="1000"/>
                        <a:t>Kohla-Strauss GmbH</a:t>
                      </a:r>
                    </a:p>
                  </a:txBody>
                  <a:tcPr/>
                </a:tc>
                <a:tc>
                  <a:txBody>
                    <a:bodyPr/>
                    <a:lstStyle/>
                    <a:p>
                      <a:r>
                        <a:rPr lang="en-US" sz="1000"/>
                        <a:t>1630</a:t>
                      </a:r>
                    </a:p>
                  </a:txBody>
                  <a:tcPr/>
                </a:tc>
                <a:tc>
                  <a:txBody>
                    <a:bodyPr/>
                    <a:lstStyle/>
                    <a:p>
                      <a:r>
                        <a:rPr lang="en-US" sz="1000"/>
                        <a:t>14</a:t>
                      </a:r>
                    </a:p>
                  </a:txBody>
                  <a:tcPr/>
                </a:tc>
                <a:tc>
                  <a:txBody>
                    <a:bodyPr/>
                    <a:lstStyle/>
                    <a:p>
                      <a:r>
                        <a:rPr lang="en-US" sz="1000"/>
                        <a:t>16</a:t>
                      </a:r>
                    </a:p>
                  </a:txBody>
                  <a:tcPr/>
                </a:tc>
                <a:tc>
                  <a:txBody>
                    <a:bodyPr/>
                    <a:lstStyle/>
                    <a:p>
                      <a:r>
                        <a:rPr lang="en-US" sz="1000"/>
                        <a:t>306</a:t>
                      </a:r>
                    </a:p>
                  </a:txBody>
                  <a:tcPr/>
                </a:tc>
                <a:tc>
                  <a:txBody>
                    <a:bodyPr/>
                    <a:lstStyle/>
                    <a:p>
                      <a:r>
                        <a:rPr lang="en-US" sz="1000"/>
                        <a:t>3</a:t>
                      </a:r>
                    </a:p>
                  </a:txBody>
                  <a:tcPr/>
                </a:tc>
                <a:tc>
                  <a:txBody>
                    <a:bodyPr/>
                    <a:lstStyle/>
                    <a:p>
                      <a:r>
                        <a:rPr lang="en-US" sz="1000"/>
                        <a:t>27</a:t>
                      </a:r>
                    </a:p>
                  </a:txBody>
                  <a:tcPr/>
                </a:tc>
                <a:tc>
                  <a:txBody>
                    <a:bodyPr/>
                    <a:lstStyle/>
                    <a:p>
                      <a:r>
                        <a:rPr lang="en-US" sz="1000"/>
                        <a:t>0</a:t>
                      </a:r>
                    </a:p>
                  </a:txBody>
                  <a:tcPr/>
                </a:tc>
                <a:tc>
                  <a:txBody>
                    <a:bodyPr/>
                    <a:lstStyle/>
                    <a:p>
                      <a:r>
                        <a:rPr lang="en-US" sz="1000"/>
                        <a:t>1.2939 %</a:t>
                      </a:r>
                    </a:p>
                  </a:txBody>
                  <a:tcPr/>
                </a:tc>
                <a:tc>
                  <a:txBody>
                    <a:bodyPr/>
                    <a:lstStyle/>
                    <a:p>
                      <a:r>
                        <a:rPr lang="en-US" sz="1000"/>
                        <a:t>0.0 %</a:t>
                      </a:r>
                    </a:p>
                  </a:txBody>
                  <a:tcPr/>
                </a:tc>
                <a:extLst>
                  <a:ext uri="{0D108BD9-81ED-4DB2-BD59-A6C34878D82A}">
                    <a16:rowId xmlns:a16="http://schemas.microsoft.com/office/drawing/2014/main" val="3324764623"/>
                  </a:ext>
                </a:extLst>
              </a:tr>
            </a:tbl>
          </a:graphicData>
        </a:graphic>
      </p:graphicFrame>
      <p:sp>
        <p:nvSpPr>
          <p:cNvPr id="4" name="Text Placeholder 3">
            <a:extLst>
              <a:ext uri="{FF2B5EF4-FFF2-40B4-BE49-F238E27FC236}">
                <a16:creationId xmlns:a16="http://schemas.microsoft.com/office/drawing/2014/main" id="{FB8A5CEB-BE92-4FD0-9AA3-58E4668DBE2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4684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6F65B-3FF1-4D29-B8A1-A2797D1C60FB}"/>
              </a:ext>
            </a:extLst>
          </p:cNvPr>
          <p:cNvSpPr>
            <a:spLocks noGrp="1"/>
          </p:cNvSpPr>
          <p:nvPr>
            <p:ph type="title"/>
          </p:nvPr>
        </p:nvSpPr>
        <p:spPr/>
        <p:txBody>
          <a:bodyPr/>
          <a:lstStyle/>
          <a:p>
            <a:r>
              <a:rPr lang="en-US"/>
              <a:t>Facebook Fans Total | Kohla-Strauss GmbH</a:t>
            </a:r>
          </a:p>
        </p:txBody>
      </p:sp>
      <p:graphicFrame>
        <p:nvGraphicFramePr>
          <p:cNvPr id="6" name="Chart Placeholder 5">
            <a:extLst>
              <a:ext uri="{FF2B5EF4-FFF2-40B4-BE49-F238E27FC236}">
                <a16:creationId xmlns:a16="http://schemas.microsoft.com/office/drawing/2014/main" id="{77FF3EA8-AD5D-48A4-99B3-6B9095E02FFF}"/>
              </a:ext>
            </a:extLst>
          </p:cNvPr>
          <p:cNvGraphicFramePr>
            <a:graphicFrameLocks noGrp="1"/>
          </p:cNvGraphicFramePr>
          <p:nvPr>
            <p:ph type="chart" sz="quarter" idx="13"/>
            <p:extLst>
              <p:ext uri="{D42A27DB-BD31-4B8C-83A1-F6EECF244321}">
                <p14:modId xmlns:p14="http://schemas.microsoft.com/office/powerpoint/2010/main" val="834004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312324-286E-4898-81E0-910286A0FC1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C72AAA9-2894-422B-BB4F-B42B5A45D2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3662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A49C0-1A9F-4FA5-96BF-2801F927E9FC}"/>
              </a:ext>
            </a:extLst>
          </p:cNvPr>
          <p:cNvSpPr>
            <a:spLocks noGrp="1"/>
          </p:cNvSpPr>
          <p:nvPr>
            <p:ph type="title"/>
          </p:nvPr>
        </p:nvSpPr>
        <p:spPr/>
        <p:txBody>
          <a:bodyPr/>
          <a:lstStyle/>
          <a:p>
            <a:r>
              <a:rPr lang="en-US"/>
              <a:t>Fanwachstum | Kohla-Strauss GmbH</a:t>
            </a:r>
          </a:p>
        </p:txBody>
      </p:sp>
      <p:graphicFrame>
        <p:nvGraphicFramePr>
          <p:cNvPr id="6" name="Chart Placeholder 5">
            <a:extLst>
              <a:ext uri="{FF2B5EF4-FFF2-40B4-BE49-F238E27FC236}">
                <a16:creationId xmlns:a16="http://schemas.microsoft.com/office/drawing/2014/main" id="{4D9C1130-A75D-4F80-B824-38BB7325B8AC}"/>
              </a:ext>
            </a:extLst>
          </p:cNvPr>
          <p:cNvGraphicFramePr>
            <a:graphicFrameLocks noGrp="1"/>
          </p:cNvGraphicFramePr>
          <p:nvPr>
            <p:ph type="chart" sz="quarter" idx="13"/>
            <p:extLst>
              <p:ext uri="{D42A27DB-BD31-4B8C-83A1-F6EECF244321}">
                <p14:modId xmlns:p14="http://schemas.microsoft.com/office/powerpoint/2010/main" val="3740043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D074F8-6F20-47F1-B8B0-B5C3A791EDB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9267D78-11D8-4B33-B2F4-8F919A759D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1270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85C3F-98A9-4212-A5F2-D9FF13B2E3AA}"/>
              </a:ext>
            </a:extLst>
          </p:cNvPr>
          <p:cNvSpPr>
            <a:spLocks noGrp="1"/>
          </p:cNvSpPr>
          <p:nvPr>
            <p:ph type="title"/>
          </p:nvPr>
        </p:nvSpPr>
        <p:spPr/>
        <p:txBody>
          <a:bodyPr/>
          <a:lstStyle/>
          <a:p>
            <a:r>
              <a:rPr lang="en-US"/>
              <a:t>Verlorene Fans | Kohla-Strauss GmbH</a:t>
            </a:r>
          </a:p>
        </p:txBody>
      </p:sp>
      <p:graphicFrame>
        <p:nvGraphicFramePr>
          <p:cNvPr id="6" name="Chart Placeholder 5">
            <a:extLst>
              <a:ext uri="{FF2B5EF4-FFF2-40B4-BE49-F238E27FC236}">
                <a16:creationId xmlns:a16="http://schemas.microsoft.com/office/drawing/2014/main" id="{EA16FE0F-C0F9-4A64-8DA7-B2004435A64A}"/>
              </a:ext>
            </a:extLst>
          </p:cNvPr>
          <p:cNvGraphicFramePr>
            <a:graphicFrameLocks noGrp="1"/>
          </p:cNvGraphicFramePr>
          <p:nvPr>
            <p:ph type="chart" sz="quarter" idx="13"/>
            <p:extLst>
              <p:ext uri="{D42A27DB-BD31-4B8C-83A1-F6EECF244321}">
                <p14:modId xmlns:p14="http://schemas.microsoft.com/office/powerpoint/2010/main" val="1827357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D4A9D8-6E20-4833-9F74-35CCCA3809A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AD735936-4D6F-4A51-9597-247E50C792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6136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D9F99-9E8B-48ED-A850-CA74D9217756}"/>
              </a:ext>
            </a:extLst>
          </p:cNvPr>
          <p:cNvSpPr>
            <a:spLocks noGrp="1"/>
          </p:cNvSpPr>
          <p:nvPr>
            <p:ph type="title"/>
          </p:nvPr>
        </p:nvSpPr>
        <p:spPr/>
        <p:txBody>
          <a:bodyPr/>
          <a:lstStyle/>
          <a:p>
            <a:r>
              <a:rPr lang="de-DE"/>
              <a:t>Eigene Beiträge (Postings) | Kohla-Strauss GmbH - 1 of 8</a:t>
            </a:r>
            <a:endParaRPr lang="en-US"/>
          </a:p>
        </p:txBody>
      </p:sp>
      <p:graphicFrame>
        <p:nvGraphicFramePr>
          <p:cNvPr id="5" name="Table Placeholder 4">
            <a:extLst>
              <a:ext uri="{FF2B5EF4-FFF2-40B4-BE49-F238E27FC236}">
                <a16:creationId xmlns:a16="http://schemas.microsoft.com/office/drawing/2014/main" id="{6E832A81-BE43-479C-BD20-ACA8AD1E127D}"/>
              </a:ext>
            </a:extLst>
          </p:cNvPr>
          <p:cNvGraphicFramePr>
            <a:graphicFrameLocks noGrp="1"/>
          </p:cNvGraphicFramePr>
          <p:nvPr>
            <p:ph type="tbl" sz="quarter" idx="13"/>
            <p:extLst>
              <p:ext uri="{D42A27DB-BD31-4B8C-83A1-F6EECF244321}">
                <p14:modId xmlns:p14="http://schemas.microsoft.com/office/powerpoint/2010/main" val="1121126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16071940"/>
                    </a:ext>
                  </a:extLst>
                </a:gridCol>
                <a:gridCol w="658368">
                  <a:extLst>
                    <a:ext uri="{9D8B030D-6E8A-4147-A177-3AD203B41FA5}">
                      <a16:colId xmlns:a16="http://schemas.microsoft.com/office/drawing/2014/main" val="3193873792"/>
                    </a:ext>
                  </a:extLst>
                </a:gridCol>
                <a:gridCol w="658368">
                  <a:extLst>
                    <a:ext uri="{9D8B030D-6E8A-4147-A177-3AD203B41FA5}">
                      <a16:colId xmlns:a16="http://schemas.microsoft.com/office/drawing/2014/main" val="505153644"/>
                    </a:ext>
                  </a:extLst>
                </a:gridCol>
                <a:gridCol w="658368">
                  <a:extLst>
                    <a:ext uri="{9D8B030D-6E8A-4147-A177-3AD203B41FA5}">
                      <a16:colId xmlns:a16="http://schemas.microsoft.com/office/drawing/2014/main" val="154434959"/>
                    </a:ext>
                  </a:extLst>
                </a:gridCol>
                <a:gridCol w="658368">
                  <a:extLst>
                    <a:ext uri="{9D8B030D-6E8A-4147-A177-3AD203B41FA5}">
                      <a16:colId xmlns:a16="http://schemas.microsoft.com/office/drawing/2014/main" val="1622261891"/>
                    </a:ext>
                  </a:extLst>
                </a:gridCol>
                <a:gridCol w="658368">
                  <a:extLst>
                    <a:ext uri="{9D8B030D-6E8A-4147-A177-3AD203B41FA5}">
                      <a16:colId xmlns:a16="http://schemas.microsoft.com/office/drawing/2014/main" val="3838820707"/>
                    </a:ext>
                  </a:extLst>
                </a:gridCol>
                <a:gridCol w="658368">
                  <a:extLst>
                    <a:ext uri="{9D8B030D-6E8A-4147-A177-3AD203B41FA5}">
                      <a16:colId xmlns:a16="http://schemas.microsoft.com/office/drawing/2014/main" val="1992226639"/>
                    </a:ext>
                  </a:extLst>
                </a:gridCol>
                <a:gridCol w="658368">
                  <a:extLst>
                    <a:ext uri="{9D8B030D-6E8A-4147-A177-3AD203B41FA5}">
                      <a16:colId xmlns:a16="http://schemas.microsoft.com/office/drawing/2014/main" val="4227172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74034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- 2018-06-29 06:07:00 </a:t>
                      </a:r>
                      <a:r>
                        <a:rPr kumimoji="0" lang="en-US" sz="1000" b="0" i="0" u="none" strike="noStrike" kern="1200" cap="none" spc="0" normalizeH="0" baseline="0" noProof="0">
                          <a:ln>
                            <a:noFill/>
                          </a:ln>
                          <a:solidFill>
                            <a:prstClr val="black"/>
                          </a:solidFill>
                          <a:effectLst/>
                          <a:uLnTx/>
                          <a:uFillTx/>
                          <a:latin typeface="+mn-lt"/>
                          <a:ea typeface="+mn-ea"/>
                          <a:cs typeface="+mn-cs"/>
                        </a:rPr>
                        <a:t> 
 💙❤️ GROSSE LIEBE.
🚙 MINI Countryman. Große Abenteuer.
Inklusive MINI Relax ab € 239,-- im Monat.
🚗 MINI Clubman. Platz für Familien. Und solche, die es noch werden wollen.
Inklusive MINI Relax ab € 199,-- im Monat.
➡️ € 0,-- Anzahlung
➡️ 4 Jahre oder 60.000 km kostenloses Service mit "MINI Paket Care"
📸 MINI 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0185337"/>
                  </a:ext>
                </a:extLst>
              </a:tr>
            </a:tbl>
          </a:graphicData>
        </a:graphic>
      </p:graphicFrame>
      <p:sp>
        <p:nvSpPr>
          <p:cNvPr id="4" name="Text Placeholder 3">
            <a:extLst>
              <a:ext uri="{FF2B5EF4-FFF2-40B4-BE49-F238E27FC236}">
                <a16:creationId xmlns:a16="http://schemas.microsoft.com/office/drawing/2014/main" id="{05DC21AC-9AFD-4B3F-8482-4704FE119F5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1661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B5FA3-2BA8-41B1-A100-DCA420DBC0C9}"/>
              </a:ext>
            </a:extLst>
          </p:cNvPr>
          <p:cNvSpPr>
            <a:spLocks noGrp="1"/>
          </p:cNvSpPr>
          <p:nvPr>
            <p:ph type="title"/>
          </p:nvPr>
        </p:nvSpPr>
        <p:spPr/>
        <p:txBody>
          <a:bodyPr/>
          <a:lstStyle/>
          <a:p>
            <a:r>
              <a:rPr lang="de-DE"/>
              <a:t>Eigene Beiträge (Postings) | Kohla-Strauss GmbH - 2 of 8</a:t>
            </a:r>
            <a:endParaRPr lang="en-US"/>
          </a:p>
        </p:txBody>
      </p:sp>
      <p:graphicFrame>
        <p:nvGraphicFramePr>
          <p:cNvPr id="5" name="Table Placeholder 4">
            <a:extLst>
              <a:ext uri="{FF2B5EF4-FFF2-40B4-BE49-F238E27FC236}">
                <a16:creationId xmlns:a16="http://schemas.microsoft.com/office/drawing/2014/main" id="{8BEE10B1-89F0-4605-A580-341A277DA5E0}"/>
              </a:ext>
            </a:extLst>
          </p:cNvPr>
          <p:cNvGraphicFramePr>
            <a:graphicFrameLocks noGrp="1"/>
          </p:cNvGraphicFramePr>
          <p:nvPr>
            <p:ph type="tbl" sz="quarter" idx="13"/>
            <p:extLst>
              <p:ext uri="{D42A27DB-BD31-4B8C-83A1-F6EECF244321}">
                <p14:modId xmlns:p14="http://schemas.microsoft.com/office/powerpoint/2010/main" val="1802002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13265435"/>
                    </a:ext>
                  </a:extLst>
                </a:gridCol>
                <a:gridCol w="658368">
                  <a:extLst>
                    <a:ext uri="{9D8B030D-6E8A-4147-A177-3AD203B41FA5}">
                      <a16:colId xmlns:a16="http://schemas.microsoft.com/office/drawing/2014/main" val="2710029125"/>
                    </a:ext>
                  </a:extLst>
                </a:gridCol>
                <a:gridCol w="658368">
                  <a:extLst>
                    <a:ext uri="{9D8B030D-6E8A-4147-A177-3AD203B41FA5}">
                      <a16:colId xmlns:a16="http://schemas.microsoft.com/office/drawing/2014/main" val="2336980828"/>
                    </a:ext>
                  </a:extLst>
                </a:gridCol>
                <a:gridCol w="658368">
                  <a:extLst>
                    <a:ext uri="{9D8B030D-6E8A-4147-A177-3AD203B41FA5}">
                      <a16:colId xmlns:a16="http://schemas.microsoft.com/office/drawing/2014/main" val="1448780152"/>
                    </a:ext>
                  </a:extLst>
                </a:gridCol>
                <a:gridCol w="658368">
                  <a:extLst>
                    <a:ext uri="{9D8B030D-6E8A-4147-A177-3AD203B41FA5}">
                      <a16:colId xmlns:a16="http://schemas.microsoft.com/office/drawing/2014/main" val="3797113656"/>
                    </a:ext>
                  </a:extLst>
                </a:gridCol>
                <a:gridCol w="658368">
                  <a:extLst>
                    <a:ext uri="{9D8B030D-6E8A-4147-A177-3AD203B41FA5}">
                      <a16:colId xmlns:a16="http://schemas.microsoft.com/office/drawing/2014/main" val="1920914560"/>
                    </a:ext>
                  </a:extLst>
                </a:gridCol>
                <a:gridCol w="658368">
                  <a:extLst>
                    <a:ext uri="{9D8B030D-6E8A-4147-A177-3AD203B41FA5}">
                      <a16:colId xmlns:a16="http://schemas.microsoft.com/office/drawing/2014/main" val="166230587"/>
                    </a:ext>
                  </a:extLst>
                </a:gridCol>
                <a:gridCol w="658368">
                  <a:extLst>
                    <a:ext uri="{9D8B030D-6E8A-4147-A177-3AD203B41FA5}">
                      <a16:colId xmlns:a16="http://schemas.microsoft.com/office/drawing/2014/main" val="1983877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7830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- 2018-06-27 10:22:00 </a:t>
                      </a:r>
                      <a:r>
                        <a:rPr kumimoji="0" lang="en-US" sz="1000" b="0" i="0" u="none" strike="noStrike" kern="1200" cap="none" spc="0" normalizeH="0" baseline="0" noProof="0">
                          <a:ln>
                            <a:noFill/>
                          </a:ln>
                          <a:solidFill>
                            <a:prstClr val="black"/>
                          </a:solidFill>
                          <a:effectLst/>
                          <a:uLnTx/>
                          <a:uFillTx/>
                          <a:latin typeface="+mn-lt"/>
                          <a:ea typeface="+mn-ea"/>
                          <a:cs typeface="+mn-cs"/>
                        </a:rPr>
                        <a:t> 
 Der erste BMW X2 geht seinen ganz eigenen Weg - und du kannst ihm folgen! 💙🤩🚙
⏩ Der BMW X2 ab € 325,00/Monat! ⏪
☑ 0% Anzahlung
☑ 4 Jahre kostenloses Service
☑ Freisprecheinrichtung
☑ Navigationssystem
☑ Parkassistent
☑ Rückfahrkamera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46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- 2018-06-25 06:47:00 </a:t>
                      </a:r>
                      <a:r>
                        <a:rPr kumimoji="0" lang="de-DE" sz="1000" b="0" i="0" u="none" strike="noStrike" kern="1200" cap="none" spc="0" normalizeH="0" baseline="0" noProof="0">
                          <a:ln>
                            <a:noFill/>
                          </a:ln>
                          <a:solidFill>
                            <a:prstClr val="black"/>
                          </a:solidFill>
                          <a:effectLst/>
                          <a:uLnTx/>
                          <a:uFillTx/>
                          <a:latin typeface="+mn-lt"/>
                          <a:ea typeface="+mn-ea"/>
                          <a:cs typeface="+mn-cs"/>
                        </a:rPr>
                        <a:t> 
 Mauricio Heigl aus Stegersbach unterstützt ab sofort unser Verkaufsteam als MINI Verkäufer. 😎🚙
Herzlich Willkommen im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6444961"/>
                  </a:ext>
                </a:extLst>
              </a:tr>
            </a:tbl>
          </a:graphicData>
        </a:graphic>
      </p:graphicFrame>
      <p:sp>
        <p:nvSpPr>
          <p:cNvPr id="4" name="Text Placeholder 3">
            <a:extLst>
              <a:ext uri="{FF2B5EF4-FFF2-40B4-BE49-F238E27FC236}">
                <a16:creationId xmlns:a16="http://schemas.microsoft.com/office/drawing/2014/main" id="{42C4BF9D-CAB7-4157-A931-E62EA72A711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30041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0A1BC-86AB-4D92-A193-7527792DED26}"/>
              </a:ext>
            </a:extLst>
          </p:cNvPr>
          <p:cNvSpPr>
            <a:spLocks noGrp="1"/>
          </p:cNvSpPr>
          <p:nvPr>
            <p:ph type="title"/>
          </p:nvPr>
        </p:nvSpPr>
        <p:spPr/>
        <p:txBody>
          <a:bodyPr/>
          <a:lstStyle/>
          <a:p>
            <a:r>
              <a:rPr lang="de-DE"/>
              <a:t>Eigene Beiträge (Postings) | Kohla-Strauss GmbH - 3 of 8</a:t>
            </a:r>
            <a:endParaRPr lang="en-US"/>
          </a:p>
        </p:txBody>
      </p:sp>
      <p:graphicFrame>
        <p:nvGraphicFramePr>
          <p:cNvPr id="5" name="Table Placeholder 4">
            <a:extLst>
              <a:ext uri="{FF2B5EF4-FFF2-40B4-BE49-F238E27FC236}">
                <a16:creationId xmlns:a16="http://schemas.microsoft.com/office/drawing/2014/main" id="{DABFBFAE-F2E7-4588-BB28-31158E9D6822}"/>
              </a:ext>
            </a:extLst>
          </p:cNvPr>
          <p:cNvGraphicFramePr>
            <a:graphicFrameLocks noGrp="1"/>
          </p:cNvGraphicFramePr>
          <p:nvPr>
            <p:ph type="tbl" sz="quarter" idx="13"/>
            <p:extLst>
              <p:ext uri="{D42A27DB-BD31-4B8C-83A1-F6EECF244321}">
                <p14:modId xmlns:p14="http://schemas.microsoft.com/office/powerpoint/2010/main" val="53298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00700410"/>
                    </a:ext>
                  </a:extLst>
                </a:gridCol>
                <a:gridCol w="658368">
                  <a:extLst>
                    <a:ext uri="{9D8B030D-6E8A-4147-A177-3AD203B41FA5}">
                      <a16:colId xmlns:a16="http://schemas.microsoft.com/office/drawing/2014/main" val="2808191302"/>
                    </a:ext>
                  </a:extLst>
                </a:gridCol>
                <a:gridCol w="658368">
                  <a:extLst>
                    <a:ext uri="{9D8B030D-6E8A-4147-A177-3AD203B41FA5}">
                      <a16:colId xmlns:a16="http://schemas.microsoft.com/office/drawing/2014/main" val="80047752"/>
                    </a:ext>
                  </a:extLst>
                </a:gridCol>
                <a:gridCol w="658368">
                  <a:extLst>
                    <a:ext uri="{9D8B030D-6E8A-4147-A177-3AD203B41FA5}">
                      <a16:colId xmlns:a16="http://schemas.microsoft.com/office/drawing/2014/main" val="2639799473"/>
                    </a:ext>
                  </a:extLst>
                </a:gridCol>
                <a:gridCol w="658368">
                  <a:extLst>
                    <a:ext uri="{9D8B030D-6E8A-4147-A177-3AD203B41FA5}">
                      <a16:colId xmlns:a16="http://schemas.microsoft.com/office/drawing/2014/main" val="819022663"/>
                    </a:ext>
                  </a:extLst>
                </a:gridCol>
                <a:gridCol w="658368">
                  <a:extLst>
                    <a:ext uri="{9D8B030D-6E8A-4147-A177-3AD203B41FA5}">
                      <a16:colId xmlns:a16="http://schemas.microsoft.com/office/drawing/2014/main" val="2621986578"/>
                    </a:ext>
                  </a:extLst>
                </a:gridCol>
                <a:gridCol w="658368">
                  <a:extLst>
                    <a:ext uri="{9D8B030D-6E8A-4147-A177-3AD203B41FA5}">
                      <a16:colId xmlns:a16="http://schemas.microsoft.com/office/drawing/2014/main" val="95412603"/>
                    </a:ext>
                  </a:extLst>
                </a:gridCol>
                <a:gridCol w="658368">
                  <a:extLst>
                    <a:ext uri="{9D8B030D-6E8A-4147-A177-3AD203B41FA5}">
                      <a16:colId xmlns:a16="http://schemas.microsoft.com/office/drawing/2014/main" val="1078806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9114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- 2018-06-23 09:33:00 </a:t>
                      </a:r>
                      <a:r>
                        <a:rPr kumimoji="0" lang="de-DE" sz="1000" b="0" i="0" u="none" strike="noStrike" kern="1200" cap="none" spc="0" normalizeH="0" baseline="0" noProof="0">
                          <a:ln>
                            <a:noFill/>
                          </a:ln>
                          <a:solidFill>
                            <a:prstClr val="black"/>
                          </a:solidFill>
                          <a:effectLst/>
                          <a:uLnTx/>
                          <a:uFillTx/>
                          <a:latin typeface="+mn-lt"/>
                          <a:ea typeface="+mn-ea"/>
                          <a:cs typeface="+mn-cs"/>
                        </a:rPr>
                        <a:t> 
 ⚡ Mit Spannung erwartet ... 
... und in 3 Wochen live bei uns 🤩 
💙 Samstag, 14. Juli 2018 von 08 - 12 Uhr.
Der neue BMW X4 - "WILLE. ENTFESSELT."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7966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- 2018-06-21 14:27:00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einen schönen (kalendarischen) Sommerbeginn 🏖️🏝️☀️
Genießt den ☀️en Tag - es ist heute der längste Tag des Jahres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0507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- 2018-06-19 13:09:54 </a:t>
                      </a:r>
                      <a:r>
                        <a:rPr kumimoji="0" lang="en-US" sz="1000" b="0" i="0" u="none" strike="noStrike" kern="1200" cap="none" spc="0" normalizeH="0" baseline="0" noProof="0">
                          <a:ln>
                            <a:noFill/>
                          </a:ln>
                          <a:solidFill>
                            <a:prstClr val="black"/>
                          </a:solidFill>
                          <a:effectLst/>
                          <a:uLnTx/>
                          <a:uFillTx/>
                          <a:latin typeface="+mn-lt"/>
                          <a:ea typeface="+mn-ea"/>
                          <a:cs typeface="+mn-cs"/>
                        </a:rPr>
                        <a:t> 
 Maximale Fahrfreude für MINI Fans quer durch's Südburgenland!
Fotoquellen: Kohla-Strauss GmbH, Daniela Hummel, Eva-Maria Pilz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7149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- 2018-06-16 06:00:02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den Teilnehmern unserer MINI Ausfahrt einen wunderschönen 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6478491"/>
                  </a:ext>
                </a:extLst>
              </a:tr>
            </a:tbl>
          </a:graphicData>
        </a:graphic>
      </p:graphicFrame>
      <p:sp>
        <p:nvSpPr>
          <p:cNvPr id="4" name="Text Placeholder 3">
            <a:extLst>
              <a:ext uri="{FF2B5EF4-FFF2-40B4-BE49-F238E27FC236}">
                <a16:creationId xmlns:a16="http://schemas.microsoft.com/office/drawing/2014/main" id="{E018187E-3B7A-44D0-B0C9-71170103A7D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33658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A04B1-0FA3-4E42-BA2D-76AF62CC639C}"/>
              </a:ext>
            </a:extLst>
          </p:cNvPr>
          <p:cNvSpPr>
            <a:spLocks noGrp="1"/>
          </p:cNvSpPr>
          <p:nvPr>
            <p:ph type="title"/>
          </p:nvPr>
        </p:nvSpPr>
        <p:spPr/>
        <p:txBody>
          <a:bodyPr/>
          <a:lstStyle/>
          <a:p>
            <a:r>
              <a:rPr lang="de-DE"/>
              <a:t>Eigene Beiträge (Postings) | Kohla-Strauss GmbH - 4 of 8</a:t>
            </a:r>
            <a:endParaRPr lang="en-US"/>
          </a:p>
        </p:txBody>
      </p:sp>
      <p:graphicFrame>
        <p:nvGraphicFramePr>
          <p:cNvPr id="5" name="Table Placeholder 4">
            <a:extLst>
              <a:ext uri="{FF2B5EF4-FFF2-40B4-BE49-F238E27FC236}">
                <a16:creationId xmlns:a16="http://schemas.microsoft.com/office/drawing/2014/main" id="{33BAA4B7-0484-4436-9318-FDA83D7CA124}"/>
              </a:ext>
            </a:extLst>
          </p:cNvPr>
          <p:cNvGraphicFramePr>
            <a:graphicFrameLocks noGrp="1"/>
          </p:cNvGraphicFramePr>
          <p:nvPr>
            <p:ph type="tbl" sz="quarter" idx="13"/>
            <p:extLst>
              <p:ext uri="{D42A27DB-BD31-4B8C-83A1-F6EECF244321}">
                <p14:modId xmlns:p14="http://schemas.microsoft.com/office/powerpoint/2010/main" val="861626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56947100"/>
                    </a:ext>
                  </a:extLst>
                </a:gridCol>
                <a:gridCol w="658368">
                  <a:extLst>
                    <a:ext uri="{9D8B030D-6E8A-4147-A177-3AD203B41FA5}">
                      <a16:colId xmlns:a16="http://schemas.microsoft.com/office/drawing/2014/main" val="504130494"/>
                    </a:ext>
                  </a:extLst>
                </a:gridCol>
                <a:gridCol w="658368">
                  <a:extLst>
                    <a:ext uri="{9D8B030D-6E8A-4147-A177-3AD203B41FA5}">
                      <a16:colId xmlns:a16="http://schemas.microsoft.com/office/drawing/2014/main" val="1910433001"/>
                    </a:ext>
                  </a:extLst>
                </a:gridCol>
                <a:gridCol w="658368">
                  <a:extLst>
                    <a:ext uri="{9D8B030D-6E8A-4147-A177-3AD203B41FA5}">
                      <a16:colId xmlns:a16="http://schemas.microsoft.com/office/drawing/2014/main" val="3730465713"/>
                    </a:ext>
                  </a:extLst>
                </a:gridCol>
                <a:gridCol w="658368">
                  <a:extLst>
                    <a:ext uri="{9D8B030D-6E8A-4147-A177-3AD203B41FA5}">
                      <a16:colId xmlns:a16="http://schemas.microsoft.com/office/drawing/2014/main" val="1064643309"/>
                    </a:ext>
                  </a:extLst>
                </a:gridCol>
                <a:gridCol w="658368">
                  <a:extLst>
                    <a:ext uri="{9D8B030D-6E8A-4147-A177-3AD203B41FA5}">
                      <a16:colId xmlns:a16="http://schemas.microsoft.com/office/drawing/2014/main" val="3253268325"/>
                    </a:ext>
                  </a:extLst>
                </a:gridCol>
                <a:gridCol w="658368">
                  <a:extLst>
                    <a:ext uri="{9D8B030D-6E8A-4147-A177-3AD203B41FA5}">
                      <a16:colId xmlns:a16="http://schemas.microsoft.com/office/drawing/2014/main" val="2333065187"/>
                    </a:ext>
                  </a:extLst>
                </a:gridCol>
                <a:gridCol w="658368">
                  <a:extLst>
                    <a:ext uri="{9D8B030D-6E8A-4147-A177-3AD203B41FA5}">
                      <a16:colId xmlns:a16="http://schemas.microsoft.com/office/drawing/2014/main" val="2892607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3818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- 2018-06-15 09:28:00 </a:t>
                      </a:r>
                      <a:r>
                        <a:rPr kumimoji="0" lang="de-DE" sz="1000" b="0" i="0" u="none" strike="noStrike" kern="1200" cap="none" spc="0" normalizeH="0" baseline="0" noProof="0">
                          <a:ln>
                            <a:noFill/>
                          </a:ln>
                          <a:solidFill>
                            <a:prstClr val="black"/>
                          </a:solidFill>
                          <a:effectLst/>
                          <a:uLnTx/>
                          <a:uFillTx/>
                          <a:latin typeface="+mn-lt"/>
                          <a:ea typeface="+mn-ea"/>
                          <a:cs typeface="+mn-cs"/>
                        </a:rPr>
                        <a:t> 
 Die Vorbereitungen für die morgige MINI Ausfahrt laufen auf Hochtouren! 🤩
📌⚡Für Schnellentschlossene MINI-Fahrer und MINI-Interessenten: Wir haben noch ein MINI Cabrio zur Verfügung - melde dich gleich unter minidrive@kohla-strauss.bmw.at an und du bist morgen bei unserer Ausfahrt dabei 😎☺
(es gilt die Regel: "wer zuerst kommt, mahlt zuerst"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0396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- 2018-06-15 06:37:00 </a:t>
                      </a:r>
                      <a:r>
                        <a:rPr kumimoji="0" lang="de-DE" sz="1000" b="0" i="0" u="none" strike="noStrike" kern="1200" cap="none" spc="0" normalizeH="0" baseline="0" noProof="0">
                          <a:ln>
                            <a:noFill/>
                          </a:ln>
                          <a:solidFill>
                            <a:prstClr val="black"/>
                          </a:solidFill>
                          <a:effectLst/>
                          <a:uLnTx/>
                          <a:uFillTx/>
                          <a:latin typeface="+mn-lt"/>
                          <a:ea typeface="+mn-ea"/>
                          <a:cs typeface="+mn-cs"/>
                        </a:rPr>
                        <a:t> 
 ⚡ GRENZENLOS. SPONTAN. ⚡
Sabine und Reinhard Peter freuen sich über ihren neuen BMW X1 (im Bild mit ihrer Tochter und unserer Serviceassistentin Iris Peter 😀). Wir danken ihnen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1216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- 2018-06-13 10:06:00 </a:t>
                      </a:r>
                      <a:r>
                        <a:rPr kumimoji="0" lang="de-DE" sz="1000" b="0" i="0" u="none" strike="noStrike" kern="1200" cap="none" spc="0" normalizeH="0" baseline="0" noProof="0">
                          <a:ln>
                            <a:noFill/>
                          </a:ln>
                          <a:solidFill>
                            <a:prstClr val="black"/>
                          </a:solidFill>
                          <a:effectLst/>
                          <a:uLnTx/>
                          <a:uFillTx/>
                          <a:latin typeface="+mn-lt"/>
                          <a:ea typeface="+mn-ea"/>
                          <a:cs typeface="+mn-cs"/>
                        </a:rPr>
                        <a:t> 
 ⚡ Die neue Art der Fahrfreude. ⚡
Waltraud und Ing. Michael Holzhacker freuen sich über ihren neuen BMW i3s eDrive in Melbourne Rot. Wir danken ihnen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5558484"/>
                  </a:ext>
                </a:extLst>
              </a:tr>
            </a:tbl>
          </a:graphicData>
        </a:graphic>
      </p:graphicFrame>
      <p:sp>
        <p:nvSpPr>
          <p:cNvPr id="4" name="Text Placeholder 3">
            <a:extLst>
              <a:ext uri="{FF2B5EF4-FFF2-40B4-BE49-F238E27FC236}">
                <a16:creationId xmlns:a16="http://schemas.microsoft.com/office/drawing/2014/main" id="{2CA3E08D-C379-4C0C-8693-7463A41EB25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95752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0784A-5C56-4B30-9B5F-18606D633F2B}"/>
              </a:ext>
            </a:extLst>
          </p:cNvPr>
          <p:cNvSpPr>
            <a:spLocks noGrp="1"/>
          </p:cNvSpPr>
          <p:nvPr>
            <p:ph type="title"/>
          </p:nvPr>
        </p:nvSpPr>
        <p:spPr/>
        <p:txBody>
          <a:bodyPr/>
          <a:lstStyle/>
          <a:p>
            <a:r>
              <a:rPr lang="de-DE"/>
              <a:t>Eigene Beiträge (Postings) | Kohla-Strauss GmbH - 5 of 8</a:t>
            </a:r>
            <a:endParaRPr lang="en-US"/>
          </a:p>
        </p:txBody>
      </p:sp>
      <p:graphicFrame>
        <p:nvGraphicFramePr>
          <p:cNvPr id="5" name="Table Placeholder 4">
            <a:extLst>
              <a:ext uri="{FF2B5EF4-FFF2-40B4-BE49-F238E27FC236}">
                <a16:creationId xmlns:a16="http://schemas.microsoft.com/office/drawing/2014/main" id="{4BA3BC32-9CD8-4FF9-A074-98DD0AB0082A}"/>
              </a:ext>
            </a:extLst>
          </p:cNvPr>
          <p:cNvGraphicFramePr>
            <a:graphicFrameLocks noGrp="1"/>
          </p:cNvGraphicFramePr>
          <p:nvPr>
            <p:ph type="tbl" sz="quarter" idx="13"/>
            <p:extLst>
              <p:ext uri="{D42A27DB-BD31-4B8C-83A1-F6EECF244321}">
                <p14:modId xmlns:p14="http://schemas.microsoft.com/office/powerpoint/2010/main" val="3802451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28700878"/>
                    </a:ext>
                  </a:extLst>
                </a:gridCol>
                <a:gridCol w="658368">
                  <a:extLst>
                    <a:ext uri="{9D8B030D-6E8A-4147-A177-3AD203B41FA5}">
                      <a16:colId xmlns:a16="http://schemas.microsoft.com/office/drawing/2014/main" val="4095303129"/>
                    </a:ext>
                  </a:extLst>
                </a:gridCol>
                <a:gridCol w="658368">
                  <a:extLst>
                    <a:ext uri="{9D8B030D-6E8A-4147-A177-3AD203B41FA5}">
                      <a16:colId xmlns:a16="http://schemas.microsoft.com/office/drawing/2014/main" val="2895850803"/>
                    </a:ext>
                  </a:extLst>
                </a:gridCol>
                <a:gridCol w="658368">
                  <a:extLst>
                    <a:ext uri="{9D8B030D-6E8A-4147-A177-3AD203B41FA5}">
                      <a16:colId xmlns:a16="http://schemas.microsoft.com/office/drawing/2014/main" val="2923580619"/>
                    </a:ext>
                  </a:extLst>
                </a:gridCol>
                <a:gridCol w="658368">
                  <a:extLst>
                    <a:ext uri="{9D8B030D-6E8A-4147-A177-3AD203B41FA5}">
                      <a16:colId xmlns:a16="http://schemas.microsoft.com/office/drawing/2014/main" val="4269192634"/>
                    </a:ext>
                  </a:extLst>
                </a:gridCol>
                <a:gridCol w="658368">
                  <a:extLst>
                    <a:ext uri="{9D8B030D-6E8A-4147-A177-3AD203B41FA5}">
                      <a16:colId xmlns:a16="http://schemas.microsoft.com/office/drawing/2014/main" val="2498542945"/>
                    </a:ext>
                  </a:extLst>
                </a:gridCol>
                <a:gridCol w="658368">
                  <a:extLst>
                    <a:ext uri="{9D8B030D-6E8A-4147-A177-3AD203B41FA5}">
                      <a16:colId xmlns:a16="http://schemas.microsoft.com/office/drawing/2014/main" val="2685489153"/>
                    </a:ext>
                  </a:extLst>
                </a:gridCol>
                <a:gridCol w="658368">
                  <a:extLst>
                    <a:ext uri="{9D8B030D-6E8A-4147-A177-3AD203B41FA5}">
                      <a16:colId xmlns:a16="http://schemas.microsoft.com/office/drawing/2014/main" val="1987739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4994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- 2018-06-11 06:07:00 </a:t>
                      </a:r>
                      <a:r>
                        <a:rPr kumimoji="0" lang="en-US" sz="1000" b="0" i="0" u="none" strike="noStrike" kern="1200" cap="none" spc="0" normalizeH="0" baseline="0" noProof="0">
                          <a:ln>
                            <a:noFill/>
                          </a:ln>
                          <a:solidFill>
                            <a:prstClr val="black"/>
                          </a:solidFill>
                          <a:effectLst/>
                          <a:uLnTx/>
                          <a:uFillTx/>
                          <a:latin typeface="+mn-lt"/>
                          <a:ea typeface="+mn-ea"/>
                          <a:cs typeface="+mn-cs"/>
                        </a:rPr>
                        <a:t> 
 Der BMW X1.
Ab € 299,-- im Monat. 🚙💙
📌 0 % Anzahlung
📌 4 Jahre kostenloses Service
📌 Freisprecheinrichtung
📌 Navigationssystem
📌 Parkassistent
📌 Rückfahrkamera
Sichere dir jetzt dein unverbindliches Angebot!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4133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- 2018-06-09 12:00:01 </a:t>
                      </a:r>
                      <a:r>
                        <a:rPr kumimoji="0" lang="en-US" sz="1000" b="0" i="0" u="none" strike="noStrike" kern="1200" cap="none" spc="0" normalizeH="0" baseline="0" noProof="0">
                          <a:ln>
                            <a:noFill/>
                          </a:ln>
                          <a:solidFill>
                            <a:prstClr val="black"/>
                          </a:solidFill>
                          <a:effectLst/>
                          <a:uLnTx/>
                          <a:uFillTx/>
                          <a:latin typeface="+mn-lt"/>
                          <a:ea typeface="+mn-ea"/>
                          <a:cs typeface="+mn-cs"/>
                        </a:rPr>
                        <a:t> 
 Sichere Dir den ultimativen Allrounder. 💙
Der MINI Countryman mit Allrandantrieb bringt Dich dahin, wo andere Fahrzeuge aufgeben müssen. 😉
Mit dem MINI RELAX-Leasing bereits ab € 239,- p.M. 😍
Jetzt online Probefahrt vereinbaren. 👉 https://bit.ly/2H3pohJ
#AusfahrtAbenteuer #GroßeLiebe #MINI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6843332"/>
                  </a:ext>
                </a:extLst>
              </a:tr>
            </a:tbl>
          </a:graphicData>
        </a:graphic>
      </p:graphicFrame>
      <p:sp>
        <p:nvSpPr>
          <p:cNvPr id="4" name="Text Placeholder 3">
            <a:extLst>
              <a:ext uri="{FF2B5EF4-FFF2-40B4-BE49-F238E27FC236}">
                <a16:creationId xmlns:a16="http://schemas.microsoft.com/office/drawing/2014/main" id="{F14F110D-3EA7-457D-9F4B-B7FEC0C1686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84740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58E64-9ADA-42E4-B96B-9B906A4C735B}"/>
              </a:ext>
            </a:extLst>
          </p:cNvPr>
          <p:cNvSpPr>
            <a:spLocks noGrp="1"/>
          </p:cNvSpPr>
          <p:nvPr>
            <p:ph type="title"/>
          </p:nvPr>
        </p:nvSpPr>
        <p:spPr/>
        <p:txBody>
          <a:bodyPr/>
          <a:lstStyle/>
          <a:p>
            <a:r>
              <a:rPr lang="de-DE"/>
              <a:t>Eigene Beiträge (Postings) | Kohla-Strauss GmbH - 6 of 8</a:t>
            </a:r>
            <a:endParaRPr lang="en-US"/>
          </a:p>
        </p:txBody>
      </p:sp>
      <p:graphicFrame>
        <p:nvGraphicFramePr>
          <p:cNvPr id="5" name="Table Placeholder 4">
            <a:extLst>
              <a:ext uri="{FF2B5EF4-FFF2-40B4-BE49-F238E27FC236}">
                <a16:creationId xmlns:a16="http://schemas.microsoft.com/office/drawing/2014/main" id="{ABDA59FD-5474-4C99-9E0F-372F95E86D82}"/>
              </a:ext>
            </a:extLst>
          </p:cNvPr>
          <p:cNvGraphicFramePr>
            <a:graphicFrameLocks noGrp="1"/>
          </p:cNvGraphicFramePr>
          <p:nvPr>
            <p:ph type="tbl" sz="quarter" idx="13"/>
            <p:extLst>
              <p:ext uri="{D42A27DB-BD31-4B8C-83A1-F6EECF244321}">
                <p14:modId xmlns:p14="http://schemas.microsoft.com/office/powerpoint/2010/main" val="1138567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83855150"/>
                    </a:ext>
                  </a:extLst>
                </a:gridCol>
                <a:gridCol w="658368">
                  <a:extLst>
                    <a:ext uri="{9D8B030D-6E8A-4147-A177-3AD203B41FA5}">
                      <a16:colId xmlns:a16="http://schemas.microsoft.com/office/drawing/2014/main" val="2710535765"/>
                    </a:ext>
                  </a:extLst>
                </a:gridCol>
                <a:gridCol w="658368">
                  <a:extLst>
                    <a:ext uri="{9D8B030D-6E8A-4147-A177-3AD203B41FA5}">
                      <a16:colId xmlns:a16="http://schemas.microsoft.com/office/drawing/2014/main" val="3956736678"/>
                    </a:ext>
                  </a:extLst>
                </a:gridCol>
                <a:gridCol w="658368">
                  <a:extLst>
                    <a:ext uri="{9D8B030D-6E8A-4147-A177-3AD203B41FA5}">
                      <a16:colId xmlns:a16="http://schemas.microsoft.com/office/drawing/2014/main" val="4121947996"/>
                    </a:ext>
                  </a:extLst>
                </a:gridCol>
                <a:gridCol w="658368">
                  <a:extLst>
                    <a:ext uri="{9D8B030D-6E8A-4147-A177-3AD203B41FA5}">
                      <a16:colId xmlns:a16="http://schemas.microsoft.com/office/drawing/2014/main" val="3419515714"/>
                    </a:ext>
                  </a:extLst>
                </a:gridCol>
                <a:gridCol w="658368">
                  <a:extLst>
                    <a:ext uri="{9D8B030D-6E8A-4147-A177-3AD203B41FA5}">
                      <a16:colId xmlns:a16="http://schemas.microsoft.com/office/drawing/2014/main" val="3673162741"/>
                    </a:ext>
                  </a:extLst>
                </a:gridCol>
                <a:gridCol w="658368">
                  <a:extLst>
                    <a:ext uri="{9D8B030D-6E8A-4147-A177-3AD203B41FA5}">
                      <a16:colId xmlns:a16="http://schemas.microsoft.com/office/drawing/2014/main" val="4130834046"/>
                    </a:ext>
                  </a:extLst>
                </a:gridCol>
                <a:gridCol w="658368">
                  <a:extLst>
                    <a:ext uri="{9D8B030D-6E8A-4147-A177-3AD203B41FA5}">
                      <a16:colId xmlns:a16="http://schemas.microsoft.com/office/drawing/2014/main" val="3972056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7636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- 2018-06-07 07:15:00 </a:t>
                      </a:r>
                      <a:r>
                        <a:rPr kumimoji="0" lang="en-US" sz="1000" b="0" i="0" u="none" strike="noStrike" kern="1200" cap="none" spc="0" normalizeH="0" baseline="0" noProof="0">
                          <a:ln>
                            <a:noFill/>
                          </a:ln>
                          <a:solidFill>
                            <a:prstClr val="black"/>
                          </a:solidFill>
                          <a:effectLst/>
                          <a:uLnTx/>
                          <a:uFillTx/>
                          <a:latin typeface="+mn-lt"/>
                          <a:ea typeface="+mn-ea"/>
                          <a:cs typeface="+mn-cs"/>
                        </a:rPr>
                        <a:t> 
 Fahre die Zukunft schon jetzt. ✨ Für kurze Zeit können wir den BMW 5er mit den innovativen Antriebsformen von BMW und € 4.900,- Preisvorteil anbieten!
Sichere Dir das Angebot inklusive dem Business Line Paket:
🗺 Navigationssystem Professional
♨️ Sitzheizung
⚡ Wireless Charging
📹 Rückfahrkamera
🛣 Echtzeit-Verkehrsinformationen
⏬ Parksensoren vorne und hinten
Teste den Gamechanger exklusiv bei uns in St. Michael und Oberpullendorf. Wir freuen uns auf deinen Besuch!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5707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- 2018-06-05 06:01:00 </a:t>
                      </a:r>
                      <a:r>
                        <a:rPr kumimoji="0" lang="de-DE" sz="1000" b="0" i="0" u="none" strike="noStrike" kern="1200" cap="none" spc="0" normalizeH="0" baseline="0" noProof="0">
                          <a:ln>
                            <a:noFill/>
                          </a:ln>
                          <a:solidFill>
                            <a:prstClr val="black"/>
                          </a:solidFill>
                          <a:effectLst/>
                          <a:uLnTx/>
                          <a:uFillTx/>
                          <a:latin typeface="+mn-lt"/>
                          <a:ea typeface="+mn-ea"/>
                          <a:cs typeface="+mn-cs"/>
                        </a:rPr>
                        <a:t> 
 Steyr wird der Standort der Zukunft ⚡
Der BMW iX3 und der BMW i Next werden im Herzen echte Österreicher 💙🇦🇹️
www.neuemobilitaet.at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9144180"/>
                  </a:ext>
                </a:extLst>
              </a:tr>
            </a:tbl>
          </a:graphicData>
        </a:graphic>
      </p:graphicFrame>
      <p:sp>
        <p:nvSpPr>
          <p:cNvPr id="4" name="Text Placeholder 3">
            <a:extLst>
              <a:ext uri="{FF2B5EF4-FFF2-40B4-BE49-F238E27FC236}">
                <a16:creationId xmlns:a16="http://schemas.microsoft.com/office/drawing/2014/main" id="{BEF0D32C-83A6-4FCB-9F00-AF6DF71E020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81865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72FA4-88A0-4503-B974-799821C8D75C}"/>
              </a:ext>
            </a:extLst>
          </p:cNvPr>
          <p:cNvSpPr>
            <a:spLocks noGrp="1"/>
          </p:cNvSpPr>
          <p:nvPr>
            <p:ph type="title"/>
          </p:nvPr>
        </p:nvSpPr>
        <p:spPr/>
        <p:txBody>
          <a:bodyPr/>
          <a:lstStyle/>
          <a:p>
            <a:r>
              <a:rPr lang="de-DE"/>
              <a:t>Eigene Beiträge (Postings) | Kohla-Strauss GmbH - 7 of 8</a:t>
            </a:r>
            <a:endParaRPr lang="en-US"/>
          </a:p>
        </p:txBody>
      </p:sp>
      <p:graphicFrame>
        <p:nvGraphicFramePr>
          <p:cNvPr id="5" name="Table Placeholder 4">
            <a:extLst>
              <a:ext uri="{FF2B5EF4-FFF2-40B4-BE49-F238E27FC236}">
                <a16:creationId xmlns:a16="http://schemas.microsoft.com/office/drawing/2014/main" id="{DD57085F-7473-45DB-8EED-00EFC11F515A}"/>
              </a:ext>
            </a:extLst>
          </p:cNvPr>
          <p:cNvGraphicFramePr>
            <a:graphicFrameLocks noGrp="1"/>
          </p:cNvGraphicFramePr>
          <p:nvPr>
            <p:ph type="tbl" sz="quarter" idx="13"/>
            <p:extLst>
              <p:ext uri="{D42A27DB-BD31-4B8C-83A1-F6EECF244321}">
                <p14:modId xmlns:p14="http://schemas.microsoft.com/office/powerpoint/2010/main" val="1942163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14062791"/>
                    </a:ext>
                  </a:extLst>
                </a:gridCol>
                <a:gridCol w="658368">
                  <a:extLst>
                    <a:ext uri="{9D8B030D-6E8A-4147-A177-3AD203B41FA5}">
                      <a16:colId xmlns:a16="http://schemas.microsoft.com/office/drawing/2014/main" val="67720511"/>
                    </a:ext>
                  </a:extLst>
                </a:gridCol>
                <a:gridCol w="658368">
                  <a:extLst>
                    <a:ext uri="{9D8B030D-6E8A-4147-A177-3AD203B41FA5}">
                      <a16:colId xmlns:a16="http://schemas.microsoft.com/office/drawing/2014/main" val="2726808571"/>
                    </a:ext>
                  </a:extLst>
                </a:gridCol>
                <a:gridCol w="658368">
                  <a:extLst>
                    <a:ext uri="{9D8B030D-6E8A-4147-A177-3AD203B41FA5}">
                      <a16:colId xmlns:a16="http://schemas.microsoft.com/office/drawing/2014/main" val="2136687621"/>
                    </a:ext>
                  </a:extLst>
                </a:gridCol>
                <a:gridCol w="658368">
                  <a:extLst>
                    <a:ext uri="{9D8B030D-6E8A-4147-A177-3AD203B41FA5}">
                      <a16:colId xmlns:a16="http://schemas.microsoft.com/office/drawing/2014/main" val="3586991769"/>
                    </a:ext>
                  </a:extLst>
                </a:gridCol>
                <a:gridCol w="658368">
                  <a:extLst>
                    <a:ext uri="{9D8B030D-6E8A-4147-A177-3AD203B41FA5}">
                      <a16:colId xmlns:a16="http://schemas.microsoft.com/office/drawing/2014/main" val="1177120498"/>
                    </a:ext>
                  </a:extLst>
                </a:gridCol>
                <a:gridCol w="658368">
                  <a:extLst>
                    <a:ext uri="{9D8B030D-6E8A-4147-A177-3AD203B41FA5}">
                      <a16:colId xmlns:a16="http://schemas.microsoft.com/office/drawing/2014/main" val="2604232665"/>
                    </a:ext>
                  </a:extLst>
                </a:gridCol>
                <a:gridCol w="658368">
                  <a:extLst>
                    <a:ext uri="{9D8B030D-6E8A-4147-A177-3AD203B41FA5}">
                      <a16:colId xmlns:a16="http://schemas.microsoft.com/office/drawing/2014/main" val="762128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4821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- 2018-06-03 10:13:00 </a:t>
                      </a:r>
                      <a:r>
                        <a:rPr kumimoji="0" lang="en-US" sz="1000" b="0" i="0" u="none" strike="noStrike" kern="1200" cap="none" spc="0" normalizeH="0" baseline="0" noProof="0">
                          <a:ln>
                            <a:noFill/>
                          </a:ln>
                          <a:solidFill>
                            <a:prstClr val="black"/>
                          </a:solidFill>
                          <a:effectLst/>
                          <a:uLnTx/>
                          <a:uFillTx/>
                          <a:latin typeface="+mn-lt"/>
                          <a:ea typeface="+mn-ea"/>
                          <a:cs typeface="+mn-cs"/>
                        </a:rPr>
                        <a:t> 
 René Haselbacher, Leo Hillinger, Frank van Asperen, Lise Bryer und Ole Hansen besuchten unser Autohaus in Oberpullendorf während ihrer Radtour.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8562450"/>
                  </a:ext>
                </a:extLst>
              </a:tr>
            </a:tbl>
          </a:graphicData>
        </a:graphic>
      </p:graphicFrame>
      <p:sp>
        <p:nvSpPr>
          <p:cNvPr id="4" name="Text Placeholder 3">
            <a:extLst>
              <a:ext uri="{FF2B5EF4-FFF2-40B4-BE49-F238E27FC236}">
                <a16:creationId xmlns:a16="http://schemas.microsoft.com/office/drawing/2014/main" id="{C8E4E759-1B93-4E22-B962-5AA869DD89B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54777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2A294-30E9-460F-AFBD-0BDE6D81145F}"/>
              </a:ext>
            </a:extLst>
          </p:cNvPr>
          <p:cNvSpPr>
            <a:spLocks noGrp="1"/>
          </p:cNvSpPr>
          <p:nvPr>
            <p:ph type="title"/>
          </p:nvPr>
        </p:nvSpPr>
        <p:spPr/>
        <p:txBody>
          <a:bodyPr/>
          <a:lstStyle/>
          <a:p>
            <a:r>
              <a:rPr lang="de-DE"/>
              <a:t>Eigene Beiträge (Postings) | Kohla-Strauss GmbH - 8 of 8</a:t>
            </a:r>
            <a:endParaRPr lang="en-US"/>
          </a:p>
        </p:txBody>
      </p:sp>
      <p:graphicFrame>
        <p:nvGraphicFramePr>
          <p:cNvPr id="5" name="Table Placeholder 4">
            <a:extLst>
              <a:ext uri="{FF2B5EF4-FFF2-40B4-BE49-F238E27FC236}">
                <a16:creationId xmlns:a16="http://schemas.microsoft.com/office/drawing/2014/main" id="{31EADF45-F9AD-4AE4-8B42-8177764F144B}"/>
              </a:ext>
            </a:extLst>
          </p:cNvPr>
          <p:cNvGraphicFramePr>
            <a:graphicFrameLocks noGrp="1"/>
          </p:cNvGraphicFramePr>
          <p:nvPr>
            <p:ph type="tbl" sz="quarter" idx="13"/>
            <p:extLst>
              <p:ext uri="{D42A27DB-BD31-4B8C-83A1-F6EECF244321}">
                <p14:modId xmlns:p14="http://schemas.microsoft.com/office/powerpoint/2010/main" val="3965236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1779601"/>
                    </a:ext>
                  </a:extLst>
                </a:gridCol>
                <a:gridCol w="658368">
                  <a:extLst>
                    <a:ext uri="{9D8B030D-6E8A-4147-A177-3AD203B41FA5}">
                      <a16:colId xmlns:a16="http://schemas.microsoft.com/office/drawing/2014/main" val="2202036280"/>
                    </a:ext>
                  </a:extLst>
                </a:gridCol>
                <a:gridCol w="658368">
                  <a:extLst>
                    <a:ext uri="{9D8B030D-6E8A-4147-A177-3AD203B41FA5}">
                      <a16:colId xmlns:a16="http://schemas.microsoft.com/office/drawing/2014/main" val="1497410761"/>
                    </a:ext>
                  </a:extLst>
                </a:gridCol>
                <a:gridCol w="658368">
                  <a:extLst>
                    <a:ext uri="{9D8B030D-6E8A-4147-A177-3AD203B41FA5}">
                      <a16:colId xmlns:a16="http://schemas.microsoft.com/office/drawing/2014/main" val="1469605656"/>
                    </a:ext>
                  </a:extLst>
                </a:gridCol>
                <a:gridCol w="658368">
                  <a:extLst>
                    <a:ext uri="{9D8B030D-6E8A-4147-A177-3AD203B41FA5}">
                      <a16:colId xmlns:a16="http://schemas.microsoft.com/office/drawing/2014/main" val="3348650203"/>
                    </a:ext>
                  </a:extLst>
                </a:gridCol>
                <a:gridCol w="658368">
                  <a:extLst>
                    <a:ext uri="{9D8B030D-6E8A-4147-A177-3AD203B41FA5}">
                      <a16:colId xmlns:a16="http://schemas.microsoft.com/office/drawing/2014/main" val="2508266311"/>
                    </a:ext>
                  </a:extLst>
                </a:gridCol>
                <a:gridCol w="658368">
                  <a:extLst>
                    <a:ext uri="{9D8B030D-6E8A-4147-A177-3AD203B41FA5}">
                      <a16:colId xmlns:a16="http://schemas.microsoft.com/office/drawing/2014/main" val="1715196065"/>
                    </a:ext>
                  </a:extLst>
                </a:gridCol>
                <a:gridCol w="658368">
                  <a:extLst>
                    <a:ext uri="{9D8B030D-6E8A-4147-A177-3AD203B41FA5}">
                      <a16:colId xmlns:a16="http://schemas.microsoft.com/office/drawing/2014/main" val="4247663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1879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- 2018-06-01 07:07:00 </a:t>
                      </a:r>
                      <a:r>
                        <a:rPr kumimoji="0" lang="en-US" sz="1000" b="0" i="0" u="none" strike="noStrike" kern="1200" cap="none" spc="0" normalizeH="0" baseline="0" noProof="0">
                          <a:ln>
                            <a:noFill/>
                          </a:ln>
                          <a:solidFill>
                            <a:prstClr val="black"/>
                          </a:solidFill>
                          <a:effectLst/>
                          <a:uLnTx/>
                          <a:uFillTx/>
                          <a:latin typeface="+mn-lt"/>
                          <a:ea typeface="+mn-ea"/>
                          <a:cs typeface="+mn-cs"/>
                        </a:rPr>
                        <a:t> 
 BMW Golfturnier 2018 - Ergebnisliste
NETTOWERTUNG HERREN
Gruppe A (Handicap -0 - -12,4):
1. Ekanem James Odoro (Teilnehmer Österreich-Finale)
2. Unger Alfred
3. Enderle Gerald
Gruppe B (Handicap -12,5 - -28,4):
1. Schabhüttl Helmut (Teilnehmer Österreich-Finale)
2. Gerger Manfred
3. Magdits Günter
NETTOWERTUNG DAMEN (Handicap -0 - -28,4)
1. Müller Manuela (Teilnehmer Österreich-Finale)
2. Kollegger Christiana
3. Wagner Marianne
SONDERWERTUNG (Handicap -28,5 - -54,0)
1. Radosztics Josef
2. Rest Christoph
3. Ringhofer Günter
BRUTTOSIEGER
Herren: Oswald Patrick
Damen: Petschinger Helga
LONGEST DRIVE
Herren: Oswald Patrick
Damen: Petschinger Helga
NEAREST TO THE PIN
Haidwagner Gabi
Die Erstplatzierten der Qualifikationsturniere wetteifern am 15. September bei der österreichischen Endausscheidung in den Kategorien Herren A (bis Stammvorgabe 12,4) und Herren B (Stammvorgabe 12,5 – 28,4) sowie Damen (bis Stammvorgabe 28,4) um die Einladung zum Weltfinale im Frühjahr 2019.
Wir gratul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6159423"/>
                  </a:ext>
                </a:extLst>
              </a:tr>
            </a:tbl>
          </a:graphicData>
        </a:graphic>
      </p:graphicFrame>
      <p:sp>
        <p:nvSpPr>
          <p:cNvPr id="4" name="Text Placeholder 3">
            <a:extLst>
              <a:ext uri="{FF2B5EF4-FFF2-40B4-BE49-F238E27FC236}">
                <a16:creationId xmlns:a16="http://schemas.microsoft.com/office/drawing/2014/main" id="{D25E48C1-6629-4DF6-B8C2-CB1C39350A1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94222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EEA58-CB6C-4542-A0F8-9119643FEA7D}"/>
              </a:ext>
            </a:extLst>
          </p:cNvPr>
          <p:cNvSpPr>
            <a:spLocks noGrp="1"/>
          </p:cNvSpPr>
          <p:nvPr>
            <p:ph type="title"/>
          </p:nvPr>
        </p:nvSpPr>
        <p:spPr/>
        <p:txBody>
          <a:bodyPr/>
          <a:lstStyle/>
          <a:p>
            <a:r>
              <a:rPr lang="de-DE"/>
              <a:t>Eigene Beiträge (Postings) + Reactions | Kohla-Strauss GmbH - 1 of 10</a:t>
            </a:r>
            <a:endParaRPr lang="en-US"/>
          </a:p>
        </p:txBody>
      </p:sp>
      <p:graphicFrame>
        <p:nvGraphicFramePr>
          <p:cNvPr id="5" name="Table Placeholder 4">
            <a:extLst>
              <a:ext uri="{FF2B5EF4-FFF2-40B4-BE49-F238E27FC236}">
                <a16:creationId xmlns:a16="http://schemas.microsoft.com/office/drawing/2014/main" id="{F5A28AE6-746C-42C5-970E-4B271F04E1EA}"/>
              </a:ext>
            </a:extLst>
          </p:cNvPr>
          <p:cNvGraphicFramePr>
            <a:graphicFrameLocks noGrp="1"/>
          </p:cNvGraphicFramePr>
          <p:nvPr>
            <p:ph type="tbl" sz="quarter" idx="13"/>
            <p:extLst>
              <p:ext uri="{D42A27DB-BD31-4B8C-83A1-F6EECF244321}">
                <p14:modId xmlns:p14="http://schemas.microsoft.com/office/powerpoint/2010/main" val="3883173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62694883"/>
                    </a:ext>
                  </a:extLst>
                </a:gridCol>
                <a:gridCol w="822960">
                  <a:extLst>
                    <a:ext uri="{9D8B030D-6E8A-4147-A177-3AD203B41FA5}">
                      <a16:colId xmlns:a16="http://schemas.microsoft.com/office/drawing/2014/main" val="904006448"/>
                    </a:ext>
                  </a:extLst>
                </a:gridCol>
                <a:gridCol w="822960">
                  <a:extLst>
                    <a:ext uri="{9D8B030D-6E8A-4147-A177-3AD203B41FA5}">
                      <a16:colId xmlns:a16="http://schemas.microsoft.com/office/drawing/2014/main" val="1266233009"/>
                    </a:ext>
                  </a:extLst>
                </a:gridCol>
                <a:gridCol w="822960">
                  <a:extLst>
                    <a:ext uri="{9D8B030D-6E8A-4147-A177-3AD203B41FA5}">
                      <a16:colId xmlns:a16="http://schemas.microsoft.com/office/drawing/2014/main" val="1589156962"/>
                    </a:ext>
                  </a:extLst>
                </a:gridCol>
                <a:gridCol w="822960">
                  <a:extLst>
                    <a:ext uri="{9D8B030D-6E8A-4147-A177-3AD203B41FA5}">
                      <a16:colId xmlns:a16="http://schemas.microsoft.com/office/drawing/2014/main" val="3136907841"/>
                    </a:ext>
                  </a:extLst>
                </a:gridCol>
                <a:gridCol w="822960">
                  <a:extLst>
                    <a:ext uri="{9D8B030D-6E8A-4147-A177-3AD203B41FA5}">
                      <a16:colId xmlns:a16="http://schemas.microsoft.com/office/drawing/2014/main" val="3197037568"/>
                    </a:ext>
                  </a:extLst>
                </a:gridCol>
                <a:gridCol w="822960">
                  <a:extLst>
                    <a:ext uri="{9D8B030D-6E8A-4147-A177-3AD203B41FA5}">
                      <a16:colId xmlns:a16="http://schemas.microsoft.com/office/drawing/2014/main" val="1539895589"/>
                    </a:ext>
                  </a:extLst>
                </a:gridCol>
                <a:gridCol w="822960">
                  <a:extLst>
                    <a:ext uri="{9D8B030D-6E8A-4147-A177-3AD203B41FA5}">
                      <a16:colId xmlns:a16="http://schemas.microsoft.com/office/drawing/2014/main" val="1110550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60405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- 2018-06-29 06:07:00 </a:t>
                      </a:r>
                      <a:r>
                        <a:rPr kumimoji="0" lang="en-US" sz="1000" b="0" i="0" u="none" strike="noStrike" kern="1200" cap="none" spc="0" normalizeH="0" baseline="0" noProof="0">
                          <a:ln>
                            <a:noFill/>
                          </a:ln>
                          <a:solidFill>
                            <a:prstClr val="black"/>
                          </a:solidFill>
                          <a:effectLst/>
                          <a:uLnTx/>
                          <a:uFillTx/>
                          <a:latin typeface="+mn-lt"/>
                          <a:ea typeface="+mn-ea"/>
                          <a:cs typeface="+mn-cs"/>
                        </a:rPr>
                        <a:t> 
 💙❤️ GROSSE LIEBE.
🚙 MINI Countryman. Große Abenteuer.
Inklusive MINI Relax ab € 239,-- im Monat.
🚗 MINI Clubman. Platz für Familien. Und solche, die es noch werden wollen.
Inklusive MINI Relax ab € 199,-- im Monat.
➡️ € 0,-- Anzahlung
➡️ 4 Jahre oder 60.000 km kostenloses Service mit "MINI Paket Care"
📸 MINI 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71751300"/>
                  </a:ext>
                </a:extLst>
              </a:tr>
            </a:tbl>
          </a:graphicData>
        </a:graphic>
      </p:graphicFrame>
      <p:sp>
        <p:nvSpPr>
          <p:cNvPr id="4" name="Text Placeholder 3">
            <a:extLst>
              <a:ext uri="{FF2B5EF4-FFF2-40B4-BE49-F238E27FC236}">
                <a16:creationId xmlns:a16="http://schemas.microsoft.com/office/drawing/2014/main" id="{27DE42F4-AB67-4716-867B-72321CDB4CB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774442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A4655-DCFF-41E5-B07B-A3D63D469ABA}"/>
              </a:ext>
            </a:extLst>
          </p:cNvPr>
          <p:cNvSpPr>
            <a:spLocks noGrp="1"/>
          </p:cNvSpPr>
          <p:nvPr>
            <p:ph type="title"/>
          </p:nvPr>
        </p:nvSpPr>
        <p:spPr/>
        <p:txBody>
          <a:bodyPr/>
          <a:lstStyle/>
          <a:p>
            <a:r>
              <a:rPr lang="de-DE"/>
              <a:t>Eigene Beiträge (Postings) + Reactions | Kohla-Strauss GmbH - 2 of 10</a:t>
            </a:r>
            <a:endParaRPr lang="en-US"/>
          </a:p>
        </p:txBody>
      </p:sp>
      <p:graphicFrame>
        <p:nvGraphicFramePr>
          <p:cNvPr id="5" name="Table Placeholder 4">
            <a:extLst>
              <a:ext uri="{FF2B5EF4-FFF2-40B4-BE49-F238E27FC236}">
                <a16:creationId xmlns:a16="http://schemas.microsoft.com/office/drawing/2014/main" id="{A54ABE2F-380B-471B-A492-ED0B150B4F5A}"/>
              </a:ext>
            </a:extLst>
          </p:cNvPr>
          <p:cNvGraphicFramePr>
            <a:graphicFrameLocks noGrp="1"/>
          </p:cNvGraphicFramePr>
          <p:nvPr>
            <p:ph type="tbl" sz="quarter" idx="13"/>
            <p:extLst>
              <p:ext uri="{D42A27DB-BD31-4B8C-83A1-F6EECF244321}">
                <p14:modId xmlns:p14="http://schemas.microsoft.com/office/powerpoint/2010/main" val="1298242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20997329"/>
                    </a:ext>
                  </a:extLst>
                </a:gridCol>
                <a:gridCol w="822960">
                  <a:extLst>
                    <a:ext uri="{9D8B030D-6E8A-4147-A177-3AD203B41FA5}">
                      <a16:colId xmlns:a16="http://schemas.microsoft.com/office/drawing/2014/main" val="599557715"/>
                    </a:ext>
                  </a:extLst>
                </a:gridCol>
                <a:gridCol w="822960">
                  <a:extLst>
                    <a:ext uri="{9D8B030D-6E8A-4147-A177-3AD203B41FA5}">
                      <a16:colId xmlns:a16="http://schemas.microsoft.com/office/drawing/2014/main" val="3337198512"/>
                    </a:ext>
                  </a:extLst>
                </a:gridCol>
                <a:gridCol w="822960">
                  <a:extLst>
                    <a:ext uri="{9D8B030D-6E8A-4147-A177-3AD203B41FA5}">
                      <a16:colId xmlns:a16="http://schemas.microsoft.com/office/drawing/2014/main" val="543425726"/>
                    </a:ext>
                  </a:extLst>
                </a:gridCol>
                <a:gridCol w="822960">
                  <a:extLst>
                    <a:ext uri="{9D8B030D-6E8A-4147-A177-3AD203B41FA5}">
                      <a16:colId xmlns:a16="http://schemas.microsoft.com/office/drawing/2014/main" val="3733252838"/>
                    </a:ext>
                  </a:extLst>
                </a:gridCol>
                <a:gridCol w="822960">
                  <a:extLst>
                    <a:ext uri="{9D8B030D-6E8A-4147-A177-3AD203B41FA5}">
                      <a16:colId xmlns:a16="http://schemas.microsoft.com/office/drawing/2014/main" val="3076410102"/>
                    </a:ext>
                  </a:extLst>
                </a:gridCol>
                <a:gridCol w="822960">
                  <a:extLst>
                    <a:ext uri="{9D8B030D-6E8A-4147-A177-3AD203B41FA5}">
                      <a16:colId xmlns:a16="http://schemas.microsoft.com/office/drawing/2014/main" val="612636313"/>
                    </a:ext>
                  </a:extLst>
                </a:gridCol>
                <a:gridCol w="822960">
                  <a:extLst>
                    <a:ext uri="{9D8B030D-6E8A-4147-A177-3AD203B41FA5}">
                      <a16:colId xmlns:a16="http://schemas.microsoft.com/office/drawing/2014/main" val="4279886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34323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- 2018-06-27 10:22:00 </a:t>
                      </a:r>
                      <a:r>
                        <a:rPr kumimoji="0" lang="en-US" sz="1000" b="0" i="0" u="none" strike="noStrike" kern="1200" cap="none" spc="0" normalizeH="0" baseline="0" noProof="0">
                          <a:ln>
                            <a:noFill/>
                          </a:ln>
                          <a:solidFill>
                            <a:prstClr val="black"/>
                          </a:solidFill>
                          <a:effectLst/>
                          <a:uLnTx/>
                          <a:uFillTx/>
                          <a:latin typeface="+mn-lt"/>
                          <a:ea typeface="+mn-ea"/>
                          <a:cs typeface="+mn-cs"/>
                        </a:rPr>
                        <a:t> 
 Der erste BMW X2 geht seinen ganz eigenen Weg - und du kannst ihm folgen! 💙🤩🚙
⏩ Der BMW X2 ab € 325,00/Monat! ⏪
☑ 0% Anzahlung
☑ 4 Jahre kostenloses Service
☑ Freisprecheinrichtung
☑ Navigationssystem
☑ Parkassistent
☑ Rückfahrkamera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04594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- 2018-06-25 06:47:00 </a:t>
                      </a:r>
                      <a:r>
                        <a:rPr kumimoji="0" lang="de-DE" sz="1000" b="0" i="0" u="none" strike="noStrike" kern="1200" cap="none" spc="0" normalizeH="0" baseline="0" noProof="0">
                          <a:ln>
                            <a:noFill/>
                          </a:ln>
                          <a:solidFill>
                            <a:prstClr val="black"/>
                          </a:solidFill>
                          <a:effectLst/>
                          <a:uLnTx/>
                          <a:uFillTx/>
                          <a:latin typeface="+mn-lt"/>
                          <a:ea typeface="+mn-ea"/>
                          <a:cs typeface="+mn-cs"/>
                        </a:rPr>
                        <a:t> 
 Mauricio Heigl aus Stegersbach unterstützt ab sofort unser Verkaufsteam als MINI Verkäufer. 😎🚙
Herzlich Willkommen im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86622096"/>
                  </a:ext>
                </a:extLst>
              </a:tr>
            </a:tbl>
          </a:graphicData>
        </a:graphic>
      </p:graphicFrame>
      <p:sp>
        <p:nvSpPr>
          <p:cNvPr id="4" name="Text Placeholder 3">
            <a:extLst>
              <a:ext uri="{FF2B5EF4-FFF2-40B4-BE49-F238E27FC236}">
                <a16:creationId xmlns:a16="http://schemas.microsoft.com/office/drawing/2014/main" id="{86B3E16B-464A-4EB6-88AD-7077073AF25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97679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EAED7-DFBC-4284-88B0-8A5E06B5543B}"/>
              </a:ext>
            </a:extLst>
          </p:cNvPr>
          <p:cNvSpPr>
            <a:spLocks noGrp="1"/>
          </p:cNvSpPr>
          <p:nvPr>
            <p:ph type="title"/>
          </p:nvPr>
        </p:nvSpPr>
        <p:spPr/>
        <p:txBody>
          <a:bodyPr/>
          <a:lstStyle/>
          <a:p>
            <a:r>
              <a:rPr lang="de-DE"/>
              <a:t>Eigene Beiträge (Postings) + Reactions | Kohla-Strauss GmbH - 3 of 10</a:t>
            </a:r>
            <a:endParaRPr lang="en-US"/>
          </a:p>
        </p:txBody>
      </p:sp>
      <p:graphicFrame>
        <p:nvGraphicFramePr>
          <p:cNvPr id="5" name="Table Placeholder 4">
            <a:extLst>
              <a:ext uri="{FF2B5EF4-FFF2-40B4-BE49-F238E27FC236}">
                <a16:creationId xmlns:a16="http://schemas.microsoft.com/office/drawing/2014/main" id="{C03EBEF1-198C-430B-93E8-BE66D36B7F12}"/>
              </a:ext>
            </a:extLst>
          </p:cNvPr>
          <p:cNvGraphicFramePr>
            <a:graphicFrameLocks noGrp="1"/>
          </p:cNvGraphicFramePr>
          <p:nvPr>
            <p:ph type="tbl" sz="quarter" idx="13"/>
            <p:extLst>
              <p:ext uri="{D42A27DB-BD31-4B8C-83A1-F6EECF244321}">
                <p14:modId xmlns:p14="http://schemas.microsoft.com/office/powerpoint/2010/main" val="237815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17313779"/>
                    </a:ext>
                  </a:extLst>
                </a:gridCol>
                <a:gridCol w="822960">
                  <a:extLst>
                    <a:ext uri="{9D8B030D-6E8A-4147-A177-3AD203B41FA5}">
                      <a16:colId xmlns:a16="http://schemas.microsoft.com/office/drawing/2014/main" val="343816320"/>
                    </a:ext>
                  </a:extLst>
                </a:gridCol>
                <a:gridCol w="822960">
                  <a:extLst>
                    <a:ext uri="{9D8B030D-6E8A-4147-A177-3AD203B41FA5}">
                      <a16:colId xmlns:a16="http://schemas.microsoft.com/office/drawing/2014/main" val="2631470111"/>
                    </a:ext>
                  </a:extLst>
                </a:gridCol>
                <a:gridCol w="822960">
                  <a:extLst>
                    <a:ext uri="{9D8B030D-6E8A-4147-A177-3AD203B41FA5}">
                      <a16:colId xmlns:a16="http://schemas.microsoft.com/office/drawing/2014/main" val="1604700451"/>
                    </a:ext>
                  </a:extLst>
                </a:gridCol>
                <a:gridCol w="822960">
                  <a:extLst>
                    <a:ext uri="{9D8B030D-6E8A-4147-A177-3AD203B41FA5}">
                      <a16:colId xmlns:a16="http://schemas.microsoft.com/office/drawing/2014/main" val="3202638611"/>
                    </a:ext>
                  </a:extLst>
                </a:gridCol>
                <a:gridCol w="822960">
                  <a:extLst>
                    <a:ext uri="{9D8B030D-6E8A-4147-A177-3AD203B41FA5}">
                      <a16:colId xmlns:a16="http://schemas.microsoft.com/office/drawing/2014/main" val="839446136"/>
                    </a:ext>
                  </a:extLst>
                </a:gridCol>
                <a:gridCol w="822960">
                  <a:extLst>
                    <a:ext uri="{9D8B030D-6E8A-4147-A177-3AD203B41FA5}">
                      <a16:colId xmlns:a16="http://schemas.microsoft.com/office/drawing/2014/main" val="1633856444"/>
                    </a:ext>
                  </a:extLst>
                </a:gridCol>
                <a:gridCol w="822960">
                  <a:extLst>
                    <a:ext uri="{9D8B030D-6E8A-4147-A177-3AD203B41FA5}">
                      <a16:colId xmlns:a16="http://schemas.microsoft.com/office/drawing/2014/main" val="2798986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75679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- 2018-06-23 09:33:00 </a:t>
                      </a:r>
                      <a:r>
                        <a:rPr kumimoji="0" lang="de-DE" sz="1000" b="0" i="0" u="none" strike="noStrike" kern="1200" cap="none" spc="0" normalizeH="0" baseline="0" noProof="0">
                          <a:ln>
                            <a:noFill/>
                          </a:ln>
                          <a:solidFill>
                            <a:prstClr val="black"/>
                          </a:solidFill>
                          <a:effectLst/>
                          <a:uLnTx/>
                          <a:uFillTx/>
                          <a:latin typeface="+mn-lt"/>
                          <a:ea typeface="+mn-ea"/>
                          <a:cs typeface="+mn-cs"/>
                        </a:rPr>
                        <a:t> 
 ⚡ Mit Spannung erwartet ... 
... und in 3 Wochen live bei uns 🤩 
💙 Samstag, 14. Juli 2018 von 08 - 12 Uhr.
Der neue BMW X4 - "WILLE. ENTFESSELT."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18153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- 2018-06-21 14:27:00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einen schönen (kalendarischen) Sommerbeginn 🏖️🏝️☀️
Genießt den ☀️en Tag - es ist heute der längste Tag des Jahres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14276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- 2018-06-19 13:09:54 </a:t>
                      </a:r>
                      <a:r>
                        <a:rPr kumimoji="0" lang="en-US" sz="1000" b="0" i="0" u="none" strike="noStrike" kern="1200" cap="none" spc="0" normalizeH="0" baseline="0" noProof="0">
                          <a:ln>
                            <a:noFill/>
                          </a:ln>
                          <a:solidFill>
                            <a:prstClr val="black"/>
                          </a:solidFill>
                          <a:effectLst/>
                          <a:uLnTx/>
                          <a:uFillTx/>
                          <a:latin typeface="+mn-lt"/>
                          <a:ea typeface="+mn-ea"/>
                          <a:cs typeface="+mn-cs"/>
                        </a:rPr>
                        <a:t> 
 Maximale Fahrfreude für MINI Fans quer durch's Südburgenland!
Fotoquellen: Kohla-Strauss GmbH, Daniela Hummel, Eva-Maria Pilz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6366135"/>
                  </a:ext>
                </a:extLst>
              </a:tr>
            </a:tbl>
          </a:graphicData>
        </a:graphic>
      </p:graphicFrame>
      <p:sp>
        <p:nvSpPr>
          <p:cNvPr id="4" name="Text Placeholder 3">
            <a:extLst>
              <a:ext uri="{FF2B5EF4-FFF2-40B4-BE49-F238E27FC236}">
                <a16:creationId xmlns:a16="http://schemas.microsoft.com/office/drawing/2014/main" id="{21E4FD97-520F-435B-BD16-B946F7B9B5F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97637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135CA-816A-40DE-B756-A9BE47AF4BD9}"/>
              </a:ext>
            </a:extLst>
          </p:cNvPr>
          <p:cNvSpPr>
            <a:spLocks noGrp="1"/>
          </p:cNvSpPr>
          <p:nvPr>
            <p:ph type="title"/>
          </p:nvPr>
        </p:nvSpPr>
        <p:spPr/>
        <p:txBody>
          <a:bodyPr/>
          <a:lstStyle/>
          <a:p>
            <a:r>
              <a:rPr lang="de-DE"/>
              <a:t>Eigene Beiträge (Postings) + Reactions | Kohla-Strauss GmbH - 4 of 10</a:t>
            </a:r>
            <a:endParaRPr lang="en-US"/>
          </a:p>
        </p:txBody>
      </p:sp>
      <p:graphicFrame>
        <p:nvGraphicFramePr>
          <p:cNvPr id="5" name="Table Placeholder 4">
            <a:extLst>
              <a:ext uri="{FF2B5EF4-FFF2-40B4-BE49-F238E27FC236}">
                <a16:creationId xmlns:a16="http://schemas.microsoft.com/office/drawing/2014/main" id="{7AF76F86-2E67-4964-8175-217E45F927B2}"/>
              </a:ext>
            </a:extLst>
          </p:cNvPr>
          <p:cNvGraphicFramePr>
            <a:graphicFrameLocks noGrp="1"/>
          </p:cNvGraphicFramePr>
          <p:nvPr>
            <p:ph type="tbl" sz="quarter" idx="13"/>
            <p:extLst>
              <p:ext uri="{D42A27DB-BD31-4B8C-83A1-F6EECF244321}">
                <p14:modId xmlns:p14="http://schemas.microsoft.com/office/powerpoint/2010/main" val="4072538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97268937"/>
                    </a:ext>
                  </a:extLst>
                </a:gridCol>
                <a:gridCol w="822960">
                  <a:extLst>
                    <a:ext uri="{9D8B030D-6E8A-4147-A177-3AD203B41FA5}">
                      <a16:colId xmlns:a16="http://schemas.microsoft.com/office/drawing/2014/main" val="3339554987"/>
                    </a:ext>
                  </a:extLst>
                </a:gridCol>
                <a:gridCol w="822960">
                  <a:extLst>
                    <a:ext uri="{9D8B030D-6E8A-4147-A177-3AD203B41FA5}">
                      <a16:colId xmlns:a16="http://schemas.microsoft.com/office/drawing/2014/main" val="2955721052"/>
                    </a:ext>
                  </a:extLst>
                </a:gridCol>
                <a:gridCol w="822960">
                  <a:extLst>
                    <a:ext uri="{9D8B030D-6E8A-4147-A177-3AD203B41FA5}">
                      <a16:colId xmlns:a16="http://schemas.microsoft.com/office/drawing/2014/main" val="3205260851"/>
                    </a:ext>
                  </a:extLst>
                </a:gridCol>
                <a:gridCol w="822960">
                  <a:extLst>
                    <a:ext uri="{9D8B030D-6E8A-4147-A177-3AD203B41FA5}">
                      <a16:colId xmlns:a16="http://schemas.microsoft.com/office/drawing/2014/main" val="4188228684"/>
                    </a:ext>
                  </a:extLst>
                </a:gridCol>
                <a:gridCol w="822960">
                  <a:extLst>
                    <a:ext uri="{9D8B030D-6E8A-4147-A177-3AD203B41FA5}">
                      <a16:colId xmlns:a16="http://schemas.microsoft.com/office/drawing/2014/main" val="2942759304"/>
                    </a:ext>
                  </a:extLst>
                </a:gridCol>
                <a:gridCol w="822960">
                  <a:extLst>
                    <a:ext uri="{9D8B030D-6E8A-4147-A177-3AD203B41FA5}">
                      <a16:colId xmlns:a16="http://schemas.microsoft.com/office/drawing/2014/main" val="766559500"/>
                    </a:ext>
                  </a:extLst>
                </a:gridCol>
                <a:gridCol w="822960">
                  <a:extLst>
                    <a:ext uri="{9D8B030D-6E8A-4147-A177-3AD203B41FA5}">
                      <a16:colId xmlns:a16="http://schemas.microsoft.com/office/drawing/2014/main" val="1116912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64328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- 2018-06-16 06:00:02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den Teilnehmern unserer MINI Ausfahrt einen wunderschönen 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07916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- 2018-06-15 09:28:00 </a:t>
                      </a:r>
                      <a:r>
                        <a:rPr kumimoji="0" lang="de-DE" sz="1000" b="0" i="0" u="none" strike="noStrike" kern="1200" cap="none" spc="0" normalizeH="0" baseline="0" noProof="0">
                          <a:ln>
                            <a:noFill/>
                          </a:ln>
                          <a:solidFill>
                            <a:prstClr val="black"/>
                          </a:solidFill>
                          <a:effectLst/>
                          <a:uLnTx/>
                          <a:uFillTx/>
                          <a:latin typeface="+mn-lt"/>
                          <a:ea typeface="+mn-ea"/>
                          <a:cs typeface="+mn-cs"/>
                        </a:rPr>
                        <a:t> 
 Die Vorbereitungen für die morgige MINI Ausfahrt laufen auf Hochtouren! 🤩
📌⚡Für Schnellentschlossene MINI-Fahrer und MINI-Interessenten: Wir haben noch ein MINI Cabrio zur Verfügung - melde dich gleich unter minidrive@kohla-strauss.bmw.at an und du bist morgen bei unserer Ausfahrt dabei 😎☺
(es gilt die Regel: "wer zuerst kommt, mahlt zuerst"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14419873"/>
                  </a:ext>
                </a:extLst>
              </a:tr>
            </a:tbl>
          </a:graphicData>
        </a:graphic>
      </p:graphicFrame>
      <p:sp>
        <p:nvSpPr>
          <p:cNvPr id="4" name="Text Placeholder 3">
            <a:extLst>
              <a:ext uri="{FF2B5EF4-FFF2-40B4-BE49-F238E27FC236}">
                <a16:creationId xmlns:a16="http://schemas.microsoft.com/office/drawing/2014/main" id="{8B082989-B723-43D9-8B04-0D8EBA03A2F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99723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CCFD-8D3D-4C6B-909E-E13F2EC32308}"/>
              </a:ext>
            </a:extLst>
          </p:cNvPr>
          <p:cNvSpPr>
            <a:spLocks noGrp="1"/>
          </p:cNvSpPr>
          <p:nvPr>
            <p:ph type="title"/>
          </p:nvPr>
        </p:nvSpPr>
        <p:spPr/>
        <p:txBody>
          <a:bodyPr/>
          <a:lstStyle/>
          <a:p>
            <a:r>
              <a:rPr lang="de-DE"/>
              <a:t>Eigene Beiträge (Postings) + Reactions | Kohla-Strauss GmbH - 5 of 10</a:t>
            </a:r>
            <a:endParaRPr lang="en-US"/>
          </a:p>
        </p:txBody>
      </p:sp>
      <p:graphicFrame>
        <p:nvGraphicFramePr>
          <p:cNvPr id="5" name="Table Placeholder 4">
            <a:extLst>
              <a:ext uri="{FF2B5EF4-FFF2-40B4-BE49-F238E27FC236}">
                <a16:creationId xmlns:a16="http://schemas.microsoft.com/office/drawing/2014/main" id="{EE0818AC-1D11-4DF2-ACB5-2D041ACF7122}"/>
              </a:ext>
            </a:extLst>
          </p:cNvPr>
          <p:cNvGraphicFramePr>
            <a:graphicFrameLocks noGrp="1"/>
          </p:cNvGraphicFramePr>
          <p:nvPr>
            <p:ph type="tbl" sz="quarter" idx="13"/>
            <p:extLst>
              <p:ext uri="{D42A27DB-BD31-4B8C-83A1-F6EECF244321}">
                <p14:modId xmlns:p14="http://schemas.microsoft.com/office/powerpoint/2010/main" val="230534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93676870"/>
                    </a:ext>
                  </a:extLst>
                </a:gridCol>
                <a:gridCol w="822960">
                  <a:extLst>
                    <a:ext uri="{9D8B030D-6E8A-4147-A177-3AD203B41FA5}">
                      <a16:colId xmlns:a16="http://schemas.microsoft.com/office/drawing/2014/main" val="2577714423"/>
                    </a:ext>
                  </a:extLst>
                </a:gridCol>
                <a:gridCol w="822960">
                  <a:extLst>
                    <a:ext uri="{9D8B030D-6E8A-4147-A177-3AD203B41FA5}">
                      <a16:colId xmlns:a16="http://schemas.microsoft.com/office/drawing/2014/main" val="121407074"/>
                    </a:ext>
                  </a:extLst>
                </a:gridCol>
                <a:gridCol w="822960">
                  <a:extLst>
                    <a:ext uri="{9D8B030D-6E8A-4147-A177-3AD203B41FA5}">
                      <a16:colId xmlns:a16="http://schemas.microsoft.com/office/drawing/2014/main" val="3144792089"/>
                    </a:ext>
                  </a:extLst>
                </a:gridCol>
                <a:gridCol w="822960">
                  <a:extLst>
                    <a:ext uri="{9D8B030D-6E8A-4147-A177-3AD203B41FA5}">
                      <a16:colId xmlns:a16="http://schemas.microsoft.com/office/drawing/2014/main" val="2723486668"/>
                    </a:ext>
                  </a:extLst>
                </a:gridCol>
                <a:gridCol w="822960">
                  <a:extLst>
                    <a:ext uri="{9D8B030D-6E8A-4147-A177-3AD203B41FA5}">
                      <a16:colId xmlns:a16="http://schemas.microsoft.com/office/drawing/2014/main" val="2266033388"/>
                    </a:ext>
                  </a:extLst>
                </a:gridCol>
                <a:gridCol w="822960">
                  <a:extLst>
                    <a:ext uri="{9D8B030D-6E8A-4147-A177-3AD203B41FA5}">
                      <a16:colId xmlns:a16="http://schemas.microsoft.com/office/drawing/2014/main" val="2691678178"/>
                    </a:ext>
                  </a:extLst>
                </a:gridCol>
                <a:gridCol w="822960">
                  <a:extLst>
                    <a:ext uri="{9D8B030D-6E8A-4147-A177-3AD203B41FA5}">
                      <a16:colId xmlns:a16="http://schemas.microsoft.com/office/drawing/2014/main" val="4100147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2905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- 2018-06-15 06:37:00 </a:t>
                      </a:r>
                      <a:r>
                        <a:rPr kumimoji="0" lang="de-DE" sz="1000" b="0" i="0" u="none" strike="noStrike" kern="1200" cap="none" spc="0" normalizeH="0" baseline="0" noProof="0">
                          <a:ln>
                            <a:noFill/>
                          </a:ln>
                          <a:solidFill>
                            <a:prstClr val="black"/>
                          </a:solidFill>
                          <a:effectLst/>
                          <a:uLnTx/>
                          <a:uFillTx/>
                          <a:latin typeface="+mn-lt"/>
                          <a:ea typeface="+mn-ea"/>
                          <a:cs typeface="+mn-cs"/>
                        </a:rPr>
                        <a:t> 
 ⚡ GRENZENLOS. SPONTAN. ⚡
Sabine und Reinhard Peter freuen sich über ihren neuen BMW X1 (im Bild mit ihrer Tochter und unserer Serviceassistentin Iris Peter 😀). Wir danken ihnen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05869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- 2018-06-13 10:06:00 </a:t>
                      </a:r>
                      <a:r>
                        <a:rPr kumimoji="0" lang="de-DE" sz="1000" b="0" i="0" u="none" strike="noStrike" kern="1200" cap="none" spc="0" normalizeH="0" baseline="0" noProof="0">
                          <a:ln>
                            <a:noFill/>
                          </a:ln>
                          <a:solidFill>
                            <a:prstClr val="black"/>
                          </a:solidFill>
                          <a:effectLst/>
                          <a:uLnTx/>
                          <a:uFillTx/>
                          <a:latin typeface="+mn-lt"/>
                          <a:ea typeface="+mn-ea"/>
                          <a:cs typeface="+mn-cs"/>
                        </a:rPr>
                        <a:t> 
 ⚡ Die neue Art der Fahrfreude. ⚡
Waltraud und Ing. Michael Holzhacker freuen sich über ihren neuen BMW i3s eDrive in Melbourne Rot. Wir danken ihnen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23034584"/>
                  </a:ext>
                </a:extLst>
              </a:tr>
            </a:tbl>
          </a:graphicData>
        </a:graphic>
      </p:graphicFrame>
      <p:sp>
        <p:nvSpPr>
          <p:cNvPr id="4" name="Text Placeholder 3">
            <a:extLst>
              <a:ext uri="{FF2B5EF4-FFF2-40B4-BE49-F238E27FC236}">
                <a16:creationId xmlns:a16="http://schemas.microsoft.com/office/drawing/2014/main" id="{3B0B6596-DEDF-4579-B761-753A2FBDF1F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164874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03661-CFE0-4AF3-852F-37576110F828}"/>
              </a:ext>
            </a:extLst>
          </p:cNvPr>
          <p:cNvSpPr>
            <a:spLocks noGrp="1"/>
          </p:cNvSpPr>
          <p:nvPr>
            <p:ph type="title"/>
          </p:nvPr>
        </p:nvSpPr>
        <p:spPr/>
        <p:txBody>
          <a:bodyPr/>
          <a:lstStyle/>
          <a:p>
            <a:r>
              <a:rPr lang="de-DE"/>
              <a:t>Eigene Beiträge (Postings) + Reactions | Kohla-Strauss GmbH - 6 of 10</a:t>
            </a:r>
            <a:endParaRPr lang="en-US"/>
          </a:p>
        </p:txBody>
      </p:sp>
      <p:graphicFrame>
        <p:nvGraphicFramePr>
          <p:cNvPr id="5" name="Table Placeholder 4">
            <a:extLst>
              <a:ext uri="{FF2B5EF4-FFF2-40B4-BE49-F238E27FC236}">
                <a16:creationId xmlns:a16="http://schemas.microsoft.com/office/drawing/2014/main" id="{6F971514-7872-41CA-8BA1-4706BB72BCB2}"/>
              </a:ext>
            </a:extLst>
          </p:cNvPr>
          <p:cNvGraphicFramePr>
            <a:graphicFrameLocks noGrp="1"/>
          </p:cNvGraphicFramePr>
          <p:nvPr>
            <p:ph type="tbl" sz="quarter" idx="13"/>
            <p:extLst>
              <p:ext uri="{D42A27DB-BD31-4B8C-83A1-F6EECF244321}">
                <p14:modId xmlns:p14="http://schemas.microsoft.com/office/powerpoint/2010/main" val="2584099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31368971"/>
                    </a:ext>
                  </a:extLst>
                </a:gridCol>
                <a:gridCol w="822960">
                  <a:extLst>
                    <a:ext uri="{9D8B030D-6E8A-4147-A177-3AD203B41FA5}">
                      <a16:colId xmlns:a16="http://schemas.microsoft.com/office/drawing/2014/main" val="3196562299"/>
                    </a:ext>
                  </a:extLst>
                </a:gridCol>
                <a:gridCol w="822960">
                  <a:extLst>
                    <a:ext uri="{9D8B030D-6E8A-4147-A177-3AD203B41FA5}">
                      <a16:colId xmlns:a16="http://schemas.microsoft.com/office/drawing/2014/main" val="2251577415"/>
                    </a:ext>
                  </a:extLst>
                </a:gridCol>
                <a:gridCol w="822960">
                  <a:extLst>
                    <a:ext uri="{9D8B030D-6E8A-4147-A177-3AD203B41FA5}">
                      <a16:colId xmlns:a16="http://schemas.microsoft.com/office/drawing/2014/main" val="124584686"/>
                    </a:ext>
                  </a:extLst>
                </a:gridCol>
                <a:gridCol w="822960">
                  <a:extLst>
                    <a:ext uri="{9D8B030D-6E8A-4147-A177-3AD203B41FA5}">
                      <a16:colId xmlns:a16="http://schemas.microsoft.com/office/drawing/2014/main" val="3970178300"/>
                    </a:ext>
                  </a:extLst>
                </a:gridCol>
                <a:gridCol w="822960">
                  <a:extLst>
                    <a:ext uri="{9D8B030D-6E8A-4147-A177-3AD203B41FA5}">
                      <a16:colId xmlns:a16="http://schemas.microsoft.com/office/drawing/2014/main" val="1495705483"/>
                    </a:ext>
                  </a:extLst>
                </a:gridCol>
                <a:gridCol w="822960">
                  <a:extLst>
                    <a:ext uri="{9D8B030D-6E8A-4147-A177-3AD203B41FA5}">
                      <a16:colId xmlns:a16="http://schemas.microsoft.com/office/drawing/2014/main" val="3441291824"/>
                    </a:ext>
                  </a:extLst>
                </a:gridCol>
                <a:gridCol w="822960">
                  <a:extLst>
                    <a:ext uri="{9D8B030D-6E8A-4147-A177-3AD203B41FA5}">
                      <a16:colId xmlns:a16="http://schemas.microsoft.com/office/drawing/2014/main" val="2690358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6484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- 2018-06-11 06:07:00 </a:t>
                      </a:r>
                      <a:r>
                        <a:rPr kumimoji="0" lang="en-US" sz="1000" b="0" i="0" u="none" strike="noStrike" kern="1200" cap="none" spc="0" normalizeH="0" baseline="0" noProof="0">
                          <a:ln>
                            <a:noFill/>
                          </a:ln>
                          <a:solidFill>
                            <a:prstClr val="black"/>
                          </a:solidFill>
                          <a:effectLst/>
                          <a:uLnTx/>
                          <a:uFillTx/>
                          <a:latin typeface="+mn-lt"/>
                          <a:ea typeface="+mn-ea"/>
                          <a:cs typeface="+mn-cs"/>
                        </a:rPr>
                        <a:t> 
 Der BMW X1.
Ab € 299,-- im Monat. 🚙💙
📌 0 % Anzahlung
📌 4 Jahre kostenloses Service
📌 Freisprecheinrichtung
📌 Navigationssystem
📌 Parkassistent
📌 Rückfahrkamera
Sichere dir jetzt dein unverbindliches Angebot!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56357002"/>
                  </a:ext>
                </a:extLst>
              </a:tr>
            </a:tbl>
          </a:graphicData>
        </a:graphic>
      </p:graphicFrame>
      <p:sp>
        <p:nvSpPr>
          <p:cNvPr id="4" name="Text Placeholder 3">
            <a:extLst>
              <a:ext uri="{FF2B5EF4-FFF2-40B4-BE49-F238E27FC236}">
                <a16:creationId xmlns:a16="http://schemas.microsoft.com/office/drawing/2014/main" id="{49E0435C-214D-4F0E-9111-FBB029C4F28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41836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8CCC8-A12B-47A6-B795-33885B41A316}"/>
              </a:ext>
            </a:extLst>
          </p:cNvPr>
          <p:cNvSpPr>
            <a:spLocks noGrp="1"/>
          </p:cNvSpPr>
          <p:nvPr>
            <p:ph type="title"/>
          </p:nvPr>
        </p:nvSpPr>
        <p:spPr/>
        <p:txBody>
          <a:bodyPr/>
          <a:lstStyle/>
          <a:p>
            <a:r>
              <a:rPr lang="de-DE"/>
              <a:t>Eigene Beiträge (Postings) + Reactions | Kohla-Strauss GmbH - 7 of 10</a:t>
            </a:r>
            <a:endParaRPr lang="en-US"/>
          </a:p>
        </p:txBody>
      </p:sp>
      <p:graphicFrame>
        <p:nvGraphicFramePr>
          <p:cNvPr id="5" name="Table Placeholder 4">
            <a:extLst>
              <a:ext uri="{FF2B5EF4-FFF2-40B4-BE49-F238E27FC236}">
                <a16:creationId xmlns:a16="http://schemas.microsoft.com/office/drawing/2014/main" id="{AB14017A-2CDA-4FAD-A0EA-1DCF3C3819B6}"/>
              </a:ext>
            </a:extLst>
          </p:cNvPr>
          <p:cNvGraphicFramePr>
            <a:graphicFrameLocks noGrp="1"/>
          </p:cNvGraphicFramePr>
          <p:nvPr>
            <p:ph type="tbl" sz="quarter" idx="13"/>
            <p:extLst>
              <p:ext uri="{D42A27DB-BD31-4B8C-83A1-F6EECF244321}">
                <p14:modId xmlns:p14="http://schemas.microsoft.com/office/powerpoint/2010/main" val="1167451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78738940"/>
                    </a:ext>
                  </a:extLst>
                </a:gridCol>
                <a:gridCol w="822960">
                  <a:extLst>
                    <a:ext uri="{9D8B030D-6E8A-4147-A177-3AD203B41FA5}">
                      <a16:colId xmlns:a16="http://schemas.microsoft.com/office/drawing/2014/main" val="758009351"/>
                    </a:ext>
                  </a:extLst>
                </a:gridCol>
                <a:gridCol w="822960">
                  <a:extLst>
                    <a:ext uri="{9D8B030D-6E8A-4147-A177-3AD203B41FA5}">
                      <a16:colId xmlns:a16="http://schemas.microsoft.com/office/drawing/2014/main" val="2213059881"/>
                    </a:ext>
                  </a:extLst>
                </a:gridCol>
                <a:gridCol w="822960">
                  <a:extLst>
                    <a:ext uri="{9D8B030D-6E8A-4147-A177-3AD203B41FA5}">
                      <a16:colId xmlns:a16="http://schemas.microsoft.com/office/drawing/2014/main" val="2870845117"/>
                    </a:ext>
                  </a:extLst>
                </a:gridCol>
                <a:gridCol w="822960">
                  <a:extLst>
                    <a:ext uri="{9D8B030D-6E8A-4147-A177-3AD203B41FA5}">
                      <a16:colId xmlns:a16="http://schemas.microsoft.com/office/drawing/2014/main" val="1032330740"/>
                    </a:ext>
                  </a:extLst>
                </a:gridCol>
                <a:gridCol w="822960">
                  <a:extLst>
                    <a:ext uri="{9D8B030D-6E8A-4147-A177-3AD203B41FA5}">
                      <a16:colId xmlns:a16="http://schemas.microsoft.com/office/drawing/2014/main" val="2011972991"/>
                    </a:ext>
                  </a:extLst>
                </a:gridCol>
                <a:gridCol w="822960">
                  <a:extLst>
                    <a:ext uri="{9D8B030D-6E8A-4147-A177-3AD203B41FA5}">
                      <a16:colId xmlns:a16="http://schemas.microsoft.com/office/drawing/2014/main" val="3482237548"/>
                    </a:ext>
                  </a:extLst>
                </a:gridCol>
                <a:gridCol w="822960">
                  <a:extLst>
                    <a:ext uri="{9D8B030D-6E8A-4147-A177-3AD203B41FA5}">
                      <a16:colId xmlns:a16="http://schemas.microsoft.com/office/drawing/2014/main" val="2413678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45498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- 2018-06-09 12:00:01 </a:t>
                      </a:r>
                      <a:r>
                        <a:rPr kumimoji="0" lang="en-US" sz="1000" b="0" i="0" u="none" strike="noStrike" kern="1200" cap="none" spc="0" normalizeH="0" baseline="0" noProof="0">
                          <a:ln>
                            <a:noFill/>
                          </a:ln>
                          <a:solidFill>
                            <a:prstClr val="black"/>
                          </a:solidFill>
                          <a:effectLst/>
                          <a:uLnTx/>
                          <a:uFillTx/>
                          <a:latin typeface="+mn-lt"/>
                          <a:ea typeface="+mn-ea"/>
                          <a:cs typeface="+mn-cs"/>
                        </a:rPr>
                        <a:t> 
 Sichere Dir den ultimativen Allrounder. 💙
Der MINI Countryman mit Allrandantrieb bringt Dich dahin, wo andere Fahrzeuge aufgeben müssen. 😉
Mit dem MINI RELAX-Leasing bereits ab € 239,- p.M. 😍
Jetzt online Probefahrt vereinbaren. 👉 https://bit.ly/2H3pohJ
#AusfahrtAbenteuer #GroßeLiebe #MINI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68662210"/>
                  </a:ext>
                </a:extLst>
              </a:tr>
            </a:tbl>
          </a:graphicData>
        </a:graphic>
      </p:graphicFrame>
      <p:sp>
        <p:nvSpPr>
          <p:cNvPr id="4" name="Text Placeholder 3">
            <a:extLst>
              <a:ext uri="{FF2B5EF4-FFF2-40B4-BE49-F238E27FC236}">
                <a16:creationId xmlns:a16="http://schemas.microsoft.com/office/drawing/2014/main" id="{BF714C1C-78B7-45CD-8B27-AB8DB5854A6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86189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1C26C-6EEC-4F0A-8569-BB07A282B887}"/>
              </a:ext>
            </a:extLst>
          </p:cNvPr>
          <p:cNvSpPr>
            <a:spLocks noGrp="1"/>
          </p:cNvSpPr>
          <p:nvPr>
            <p:ph type="title"/>
          </p:nvPr>
        </p:nvSpPr>
        <p:spPr/>
        <p:txBody>
          <a:bodyPr/>
          <a:lstStyle/>
          <a:p>
            <a:r>
              <a:rPr lang="de-DE"/>
              <a:t>Eigene Beiträge (Postings) + Reactions | Kohla-Strauss GmbH - 8 of 10</a:t>
            </a:r>
            <a:endParaRPr lang="en-US"/>
          </a:p>
        </p:txBody>
      </p:sp>
      <p:graphicFrame>
        <p:nvGraphicFramePr>
          <p:cNvPr id="5" name="Table Placeholder 4">
            <a:extLst>
              <a:ext uri="{FF2B5EF4-FFF2-40B4-BE49-F238E27FC236}">
                <a16:creationId xmlns:a16="http://schemas.microsoft.com/office/drawing/2014/main" id="{C777D754-1C1B-496F-9172-26F5FCF1E93F}"/>
              </a:ext>
            </a:extLst>
          </p:cNvPr>
          <p:cNvGraphicFramePr>
            <a:graphicFrameLocks noGrp="1"/>
          </p:cNvGraphicFramePr>
          <p:nvPr>
            <p:ph type="tbl" sz="quarter" idx="13"/>
            <p:extLst>
              <p:ext uri="{D42A27DB-BD31-4B8C-83A1-F6EECF244321}">
                <p14:modId xmlns:p14="http://schemas.microsoft.com/office/powerpoint/2010/main" val="217846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43983765"/>
                    </a:ext>
                  </a:extLst>
                </a:gridCol>
                <a:gridCol w="822960">
                  <a:extLst>
                    <a:ext uri="{9D8B030D-6E8A-4147-A177-3AD203B41FA5}">
                      <a16:colId xmlns:a16="http://schemas.microsoft.com/office/drawing/2014/main" val="28122464"/>
                    </a:ext>
                  </a:extLst>
                </a:gridCol>
                <a:gridCol w="822960">
                  <a:extLst>
                    <a:ext uri="{9D8B030D-6E8A-4147-A177-3AD203B41FA5}">
                      <a16:colId xmlns:a16="http://schemas.microsoft.com/office/drawing/2014/main" val="3231874710"/>
                    </a:ext>
                  </a:extLst>
                </a:gridCol>
                <a:gridCol w="822960">
                  <a:extLst>
                    <a:ext uri="{9D8B030D-6E8A-4147-A177-3AD203B41FA5}">
                      <a16:colId xmlns:a16="http://schemas.microsoft.com/office/drawing/2014/main" val="1484276064"/>
                    </a:ext>
                  </a:extLst>
                </a:gridCol>
                <a:gridCol w="822960">
                  <a:extLst>
                    <a:ext uri="{9D8B030D-6E8A-4147-A177-3AD203B41FA5}">
                      <a16:colId xmlns:a16="http://schemas.microsoft.com/office/drawing/2014/main" val="3058595842"/>
                    </a:ext>
                  </a:extLst>
                </a:gridCol>
                <a:gridCol w="822960">
                  <a:extLst>
                    <a:ext uri="{9D8B030D-6E8A-4147-A177-3AD203B41FA5}">
                      <a16:colId xmlns:a16="http://schemas.microsoft.com/office/drawing/2014/main" val="504560011"/>
                    </a:ext>
                  </a:extLst>
                </a:gridCol>
                <a:gridCol w="822960">
                  <a:extLst>
                    <a:ext uri="{9D8B030D-6E8A-4147-A177-3AD203B41FA5}">
                      <a16:colId xmlns:a16="http://schemas.microsoft.com/office/drawing/2014/main" val="3046496344"/>
                    </a:ext>
                  </a:extLst>
                </a:gridCol>
                <a:gridCol w="822960">
                  <a:extLst>
                    <a:ext uri="{9D8B030D-6E8A-4147-A177-3AD203B41FA5}">
                      <a16:colId xmlns:a16="http://schemas.microsoft.com/office/drawing/2014/main" val="3846912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89555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- 2018-06-07 07:15:00 </a:t>
                      </a:r>
                      <a:r>
                        <a:rPr kumimoji="0" lang="en-US" sz="1000" b="0" i="0" u="none" strike="noStrike" kern="1200" cap="none" spc="0" normalizeH="0" baseline="0" noProof="0">
                          <a:ln>
                            <a:noFill/>
                          </a:ln>
                          <a:solidFill>
                            <a:prstClr val="black"/>
                          </a:solidFill>
                          <a:effectLst/>
                          <a:uLnTx/>
                          <a:uFillTx/>
                          <a:latin typeface="+mn-lt"/>
                          <a:ea typeface="+mn-ea"/>
                          <a:cs typeface="+mn-cs"/>
                        </a:rPr>
                        <a:t> 
 Fahre die Zukunft schon jetzt. ✨ Für kurze Zeit können wir den BMW 5er mit den innovativen Antriebsformen von BMW und € 4.900,- Preisvorteil anbieten!
Sichere Dir das Angebot inklusive dem Business Line Paket:
🗺 Navigationssystem Professional
♨️ Sitzheizung
⚡ Wireless Charging
📹 Rückfahrkamera
🛣 Echtzeit-Verkehrsinformationen
⏬ Parksensoren vorne und hinten
Teste den Gamechanger exklusiv bei uns in St. Michael und Oberpullendorf. Wir freuen uns auf deinen Besuch!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56525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- 2018-06-05 06:01:00 </a:t>
                      </a:r>
                      <a:r>
                        <a:rPr kumimoji="0" lang="de-DE" sz="1000" b="0" i="0" u="none" strike="noStrike" kern="1200" cap="none" spc="0" normalizeH="0" baseline="0" noProof="0">
                          <a:ln>
                            <a:noFill/>
                          </a:ln>
                          <a:solidFill>
                            <a:prstClr val="black"/>
                          </a:solidFill>
                          <a:effectLst/>
                          <a:uLnTx/>
                          <a:uFillTx/>
                          <a:latin typeface="+mn-lt"/>
                          <a:ea typeface="+mn-ea"/>
                          <a:cs typeface="+mn-cs"/>
                        </a:rPr>
                        <a:t> 
 Steyr wird der Standort der Zukunft ⚡
Der BMW iX3 und der BMW i Next werden im Herzen echte Österreicher 💙🇦🇹️
www.neuemobilitaet.at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27108727"/>
                  </a:ext>
                </a:extLst>
              </a:tr>
            </a:tbl>
          </a:graphicData>
        </a:graphic>
      </p:graphicFrame>
      <p:sp>
        <p:nvSpPr>
          <p:cNvPr id="4" name="Text Placeholder 3">
            <a:extLst>
              <a:ext uri="{FF2B5EF4-FFF2-40B4-BE49-F238E27FC236}">
                <a16:creationId xmlns:a16="http://schemas.microsoft.com/office/drawing/2014/main" id="{5B89CC0B-F0D3-4656-B9FE-613012EB8F2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2666307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30D33-30C0-4892-BAAB-DC9C9A542D16}"/>
              </a:ext>
            </a:extLst>
          </p:cNvPr>
          <p:cNvSpPr>
            <a:spLocks noGrp="1"/>
          </p:cNvSpPr>
          <p:nvPr>
            <p:ph type="title"/>
          </p:nvPr>
        </p:nvSpPr>
        <p:spPr/>
        <p:txBody>
          <a:bodyPr/>
          <a:lstStyle/>
          <a:p>
            <a:r>
              <a:rPr lang="de-DE"/>
              <a:t>Eigene Beiträge (Postings) + Reactions | Kohla-Strauss GmbH - 9 of 10</a:t>
            </a:r>
            <a:endParaRPr lang="en-US"/>
          </a:p>
        </p:txBody>
      </p:sp>
      <p:graphicFrame>
        <p:nvGraphicFramePr>
          <p:cNvPr id="5" name="Table Placeholder 4">
            <a:extLst>
              <a:ext uri="{FF2B5EF4-FFF2-40B4-BE49-F238E27FC236}">
                <a16:creationId xmlns:a16="http://schemas.microsoft.com/office/drawing/2014/main" id="{E6635168-A87E-47A7-A6BE-C1F6AC0E8E72}"/>
              </a:ext>
            </a:extLst>
          </p:cNvPr>
          <p:cNvGraphicFramePr>
            <a:graphicFrameLocks noGrp="1"/>
          </p:cNvGraphicFramePr>
          <p:nvPr>
            <p:ph type="tbl" sz="quarter" idx="13"/>
            <p:extLst>
              <p:ext uri="{D42A27DB-BD31-4B8C-83A1-F6EECF244321}">
                <p14:modId xmlns:p14="http://schemas.microsoft.com/office/powerpoint/2010/main" val="65944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72608654"/>
                    </a:ext>
                  </a:extLst>
                </a:gridCol>
                <a:gridCol w="822960">
                  <a:extLst>
                    <a:ext uri="{9D8B030D-6E8A-4147-A177-3AD203B41FA5}">
                      <a16:colId xmlns:a16="http://schemas.microsoft.com/office/drawing/2014/main" val="2909845039"/>
                    </a:ext>
                  </a:extLst>
                </a:gridCol>
                <a:gridCol w="822960">
                  <a:extLst>
                    <a:ext uri="{9D8B030D-6E8A-4147-A177-3AD203B41FA5}">
                      <a16:colId xmlns:a16="http://schemas.microsoft.com/office/drawing/2014/main" val="1143969712"/>
                    </a:ext>
                  </a:extLst>
                </a:gridCol>
                <a:gridCol w="822960">
                  <a:extLst>
                    <a:ext uri="{9D8B030D-6E8A-4147-A177-3AD203B41FA5}">
                      <a16:colId xmlns:a16="http://schemas.microsoft.com/office/drawing/2014/main" val="4039919326"/>
                    </a:ext>
                  </a:extLst>
                </a:gridCol>
                <a:gridCol w="822960">
                  <a:extLst>
                    <a:ext uri="{9D8B030D-6E8A-4147-A177-3AD203B41FA5}">
                      <a16:colId xmlns:a16="http://schemas.microsoft.com/office/drawing/2014/main" val="4045169517"/>
                    </a:ext>
                  </a:extLst>
                </a:gridCol>
                <a:gridCol w="822960">
                  <a:extLst>
                    <a:ext uri="{9D8B030D-6E8A-4147-A177-3AD203B41FA5}">
                      <a16:colId xmlns:a16="http://schemas.microsoft.com/office/drawing/2014/main" val="2491500068"/>
                    </a:ext>
                  </a:extLst>
                </a:gridCol>
                <a:gridCol w="822960">
                  <a:extLst>
                    <a:ext uri="{9D8B030D-6E8A-4147-A177-3AD203B41FA5}">
                      <a16:colId xmlns:a16="http://schemas.microsoft.com/office/drawing/2014/main" val="3603667352"/>
                    </a:ext>
                  </a:extLst>
                </a:gridCol>
                <a:gridCol w="822960">
                  <a:extLst>
                    <a:ext uri="{9D8B030D-6E8A-4147-A177-3AD203B41FA5}">
                      <a16:colId xmlns:a16="http://schemas.microsoft.com/office/drawing/2014/main" val="1137279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34097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- 2018-06-03 10:13:00 </a:t>
                      </a:r>
                      <a:r>
                        <a:rPr kumimoji="0" lang="en-US" sz="1000" b="0" i="0" u="none" strike="noStrike" kern="1200" cap="none" spc="0" normalizeH="0" baseline="0" noProof="0">
                          <a:ln>
                            <a:noFill/>
                          </a:ln>
                          <a:solidFill>
                            <a:prstClr val="black"/>
                          </a:solidFill>
                          <a:effectLst/>
                          <a:uLnTx/>
                          <a:uFillTx/>
                          <a:latin typeface="+mn-lt"/>
                          <a:ea typeface="+mn-ea"/>
                          <a:cs typeface="+mn-cs"/>
                        </a:rPr>
                        <a:t> 
 René Haselbacher, Leo Hillinger, Frank van Asperen, Lise Bryer und Ole Hansen besuchten unser Autohaus in Oberpullendorf während ihrer Radtour.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69935968"/>
                  </a:ext>
                </a:extLst>
              </a:tr>
            </a:tbl>
          </a:graphicData>
        </a:graphic>
      </p:graphicFrame>
      <p:sp>
        <p:nvSpPr>
          <p:cNvPr id="4" name="Text Placeholder 3">
            <a:extLst>
              <a:ext uri="{FF2B5EF4-FFF2-40B4-BE49-F238E27FC236}">
                <a16:creationId xmlns:a16="http://schemas.microsoft.com/office/drawing/2014/main" id="{1A6A531F-300B-4A2F-B6A7-DE9213C086B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252126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9051A-CAD9-4B79-8F4E-C8B87CB3A656}"/>
              </a:ext>
            </a:extLst>
          </p:cNvPr>
          <p:cNvSpPr>
            <a:spLocks noGrp="1"/>
          </p:cNvSpPr>
          <p:nvPr>
            <p:ph type="title"/>
          </p:nvPr>
        </p:nvSpPr>
        <p:spPr/>
        <p:txBody>
          <a:bodyPr/>
          <a:lstStyle/>
          <a:p>
            <a:r>
              <a:rPr lang="de-DE"/>
              <a:t>Eigene Beiträge (Postings) + Reactions | Kohla-Strauss GmbH - 10 of 10</a:t>
            </a:r>
            <a:endParaRPr lang="en-US"/>
          </a:p>
        </p:txBody>
      </p:sp>
      <p:graphicFrame>
        <p:nvGraphicFramePr>
          <p:cNvPr id="5" name="Table Placeholder 4">
            <a:extLst>
              <a:ext uri="{FF2B5EF4-FFF2-40B4-BE49-F238E27FC236}">
                <a16:creationId xmlns:a16="http://schemas.microsoft.com/office/drawing/2014/main" id="{740CA453-0D78-4A3E-9560-3EEB7AC634CB}"/>
              </a:ext>
            </a:extLst>
          </p:cNvPr>
          <p:cNvGraphicFramePr>
            <a:graphicFrameLocks noGrp="1"/>
          </p:cNvGraphicFramePr>
          <p:nvPr>
            <p:ph type="tbl" sz="quarter" idx="13"/>
            <p:extLst>
              <p:ext uri="{D42A27DB-BD31-4B8C-83A1-F6EECF244321}">
                <p14:modId xmlns:p14="http://schemas.microsoft.com/office/powerpoint/2010/main" val="111993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14764675"/>
                    </a:ext>
                  </a:extLst>
                </a:gridCol>
                <a:gridCol w="822960">
                  <a:extLst>
                    <a:ext uri="{9D8B030D-6E8A-4147-A177-3AD203B41FA5}">
                      <a16:colId xmlns:a16="http://schemas.microsoft.com/office/drawing/2014/main" val="2428924278"/>
                    </a:ext>
                  </a:extLst>
                </a:gridCol>
                <a:gridCol w="822960">
                  <a:extLst>
                    <a:ext uri="{9D8B030D-6E8A-4147-A177-3AD203B41FA5}">
                      <a16:colId xmlns:a16="http://schemas.microsoft.com/office/drawing/2014/main" val="2450203803"/>
                    </a:ext>
                  </a:extLst>
                </a:gridCol>
                <a:gridCol w="822960">
                  <a:extLst>
                    <a:ext uri="{9D8B030D-6E8A-4147-A177-3AD203B41FA5}">
                      <a16:colId xmlns:a16="http://schemas.microsoft.com/office/drawing/2014/main" val="2103890366"/>
                    </a:ext>
                  </a:extLst>
                </a:gridCol>
                <a:gridCol w="822960">
                  <a:extLst>
                    <a:ext uri="{9D8B030D-6E8A-4147-A177-3AD203B41FA5}">
                      <a16:colId xmlns:a16="http://schemas.microsoft.com/office/drawing/2014/main" val="2033579471"/>
                    </a:ext>
                  </a:extLst>
                </a:gridCol>
                <a:gridCol w="822960">
                  <a:extLst>
                    <a:ext uri="{9D8B030D-6E8A-4147-A177-3AD203B41FA5}">
                      <a16:colId xmlns:a16="http://schemas.microsoft.com/office/drawing/2014/main" val="2691854400"/>
                    </a:ext>
                  </a:extLst>
                </a:gridCol>
                <a:gridCol w="822960">
                  <a:extLst>
                    <a:ext uri="{9D8B030D-6E8A-4147-A177-3AD203B41FA5}">
                      <a16:colId xmlns:a16="http://schemas.microsoft.com/office/drawing/2014/main" val="3838717270"/>
                    </a:ext>
                  </a:extLst>
                </a:gridCol>
                <a:gridCol w="822960">
                  <a:extLst>
                    <a:ext uri="{9D8B030D-6E8A-4147-A177-3AD203B41FA5}">
                      <a16:colId xmlns:a16="http://schemas.microsoft.com/office/drawing/2014/main" val="4039227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52584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- 2018-06-01 07:07:00 </a:t>
                      </a:r>
                      <a:r>
                        <a:rPr kumimoji="0" lang="en-US" sz="1000" b="0" i="0" u="none" strike="noStrike" kern="1200" cap="none" spc="0" normalizeH="0" baseline="0" noProof="0">
                          <a:ln>
                            <a:noFill/>
                          </a:ln>
                          <a:solidFill>
                            <a:prstClr val="black"/>
                          </a:solidFill>
                          <a:effectLst/>
                          <a:uLnTx/>
                          <a:uFillTx/>
                          <a:latin typeface="+mn-lt"/>
                          <a:ea typeface="+mn-ea"/>
                          <a:cs typeface="+mn-cs"/>
                        </a:rPr>
                        <a:t> 
 BMW Golfturnier 2018 - Ergebnisliste
NETTOWERTUNG HERREN
Gruppe A (Handicap -0 - -12,4):
1. Ekanem James Odoro (Teilnehmer Österreich-Finale)
2. Unger Alfred
3. Enderle Gerald
Gruppe B (Handicap -12,5 - -28,4):
1. Schabhüttl Helmut (Teilnehmer Österreich-Finale)
2. Gerger Manfred
3. Magdits Günter
NETTOWERTUNG DAMEN (Handicap -0 - -28,4)
1. Müller Manuela (Teilnehmer Österreich-Finale)
2. Kollegger Christiana
3. Wagner Marianne
SONDERWERTUNG (Handicap -28,5 - -54,0)
1. Radosztics Josef
2. Rest Christoph
3. Ringhofer Günter
BRUTTOSIEGER
Herren: Oswald Patrick
Damen: Petschinger Helga
LONGEST DRIVE
Herren: Oswald Patrick
Damen: Petschinger Helga
NEAREST TO THE PIN
Haidwagner Gabi
Die Erstplatzierten der Qualifikationsturniere wetteifern am 15. September bei der österreichischen Endausscheidung in den Kategorien Herren A (bis Stammvorgabe 12,4) und Herren B (Stammvorgabe 12,5 – 28,4) sowie Damen (bis Stammvorgabe 28,4) um die Einladung zum Weltfinale im Frühjahr 2019.
Wir gratul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73111636"/>
                  </a:ext>
                </a:extLst>
              </a:tr>
            </a:tbl>
          </a:graphicData>
        </a:graphic>
      </p:graphicFrame>
      <p:sp>
        <p:nvSpPr>
          <p:cNvPr id="4" name="Text Placeholder 3">
            <a:extLst>
              <a:ext uri="{FF2B5EF4-FFF2-40B4-BE49-F238E27FC236}">
                <a16:creationId xmlns:a16="http://schemas.microsoft.com/office/drawing/2014/main" id="{23AE0E83-47A6-4FA7-98B9-0201597C839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3513183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9D421-4105-45C7-A989-EFE0FB16A0E6}"/>
              </a:ext>
            </a:extLst>
          </p:cNvPr>
          <p:cNvSpPr>
            <a:spLocks noGrp="1"/>
          </p:cNvSpPr>
          <p:nvPr>
            <p:ph type="title"/>
          </p:nvPr>
        </p:nvSpPr>
        <p:spPr/>
        <p:txBody>
          <a:bodyPr/>
          <a:lstStyle/>
          <a:p>
            <a:r>
              <a:rPr lang="en-US"/>
              <a:t>Postings/Wochentag | Kohla-Strauss GmbH</a:t>
            </a:r>
          </a:p>
        </p:txBody>
      </p:sp>
      <p:graphicFrame>
        <p:nvGraphicFramePr>
          <p:cNvPr id="6" name="Chart Placeholder 5">
            <a:extLst>
              <a:ext uri="{FF2B5EF4-FFF2-40B4-BE49-F238E27FC236}">
                <a16:creationId xmlns:a16="http://schemas.microsoft.com/office/drawing/2014/main" id="{2BE69BF6-9D43-4BA9-BEC0-82920AD35900}"/>
              </a:ext>
            </a:extLst>
          </p:cNvPr>
          <p:cNvGraphicFramePr>
            <a:graphicFrameLocks noGrp="1"/>
          </p:cNvGraphicFramePr>
          <p:nvPr>
            <p:ph type="chart" sz="quarter" idx="13"/>
            <p:extLst>
              <p:ext uri="{D42A27DB-BD31-4B8C-83A1-F6EECF244321}">
                <p14:modId xmlns:p14="http://schemas.microsoft.com/office/powerpoint/2010/main" val="1731954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A4010A-1F16-4D85-B659-ACE914A8972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D96CAB2-ED1E-4C52-A041-A267447242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9264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02BE1-CC2B-4419-AD23-2BB9DDF67D29}"/>
              </a:ext>
            </a:extLst>
          </p:cNvPr>
          <p:cNvSpPr>
            <a:spLocks noGrp="1"/>
          </p:cNvSpPr>
          <p:nvPr>
            <p:ph type="title"/>
          </p:nvPr>
        </p:nvSpPr>
        <p:spPr/>
        <p:txBody>
          <a:bodyPr/>
          <a:lstStyle/>
          <a:p>
            <a:r>
              <a:rPr lang="en-US"/>
              <a:t>Interaktionsrate | Kohla-Strauss GmbH</a:t>
            </a:r>
          </a:p>
        </p:txBody>
      </p:sp>
      <p:graphicFrame>
        <p:nvGraphicFramePr>
          <p:cNvPr id="6" name="Chart Placeholder 5">
            <a:extLst>
              <a:ext uri="{FF2B5EF4-FFF2-40B4-BE49-F238E27FC236}">
                <a16:creationId xmlns:a16="http://schemas.microsoft.com/office/drawing/2014/main" id="{16F52480-7EEB-45B3-AEC6-F1B0D91BC04A}"/>
              </a:ext>
            </a:extLst>
          </p:cNvPr>
          <p:cNvGraphicFramePr>
            <a:graphicFrameLocks noGrp="1"/>
          </p:cNvGraphicFramePr>
          <p:nvPr>
            <p:ph type="chart" sz="quarter" idx="13"/>
            <p:extLst>
              <p:ext uri="{D42A27DB-BD31-4B8C-83A1-F6EECF244321}">
                <p14:modId xmlns:p14="http://schemas.microsoft.com/office/powerpoint/2010/main" val="2068231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5D138C-589C-48C3-AEE6-B373234D621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C070C24-9C63-4F4A-81CF-B7CE1F60B4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3081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D6BE0-4968-4406-A2F6-539D2668EF27}"/>
              </a:ext>
            </a:extLst>
          </p:cNvPr>
          <p:cNvSpPr>
            <a:spLocks noGrp="1"/>
          </p:cNvSpPr>
          <p:nvPr>
            <p:ph type="title"/>
          </p:nvPr>
        </p:nvSpPr>
        <p:spPr/>
        <p:txBody>
          <a:bodyPr/>
          <a:lstStyle/>
          <a:p>
            <a:r>
              <a:rPr lang="en-US"/>
              <a:t>Postingtypen (Verteilung) | Kohla-Strauss GmbH</a:t>
            </a:r>
          </a:p>
        </p:txBody>
      </p:sp>
      <p:graphicFrame>
        <p:nvGraphicFramePr>
          <p:cNvPr id="6" name="Chart Placeholder 5">
            <a:extLst>
              <a:ext uri="{FF2B5EF4-FFF2-40B4-BE49-F238E27FC236}">
                <a16:creationId xmlns:a16="http://schemas.microsoft.com/office/drawing/2014/main" id="{92E7C4AA-6FB7-4AF1-9D13-466A24E32B3B}"/>
              </a:ext>
            </a:extLst>
          </p:cNvPr>
          <p:cNvGraphicFramePr>
            <a:graphicFrameLocks noGrp="1"/>
          </p:cNvGraphicFramePr>
          <p:nvPr>
            <p:ph type="chart" sz="quarter" idx="13"/>
            <p:extLst>
              <p:ext uri="{D42A27DB-BD31-4B8C-83A1-F6EECF244321}">
                <p14:modId xmlns:p14="http://schemas.microsoft.com/office/powerpoint/2010/main" val="3801625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E74F7B-620F-41BB-889D-4CCD4989EEA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455BF92-6442-4CF7-B642-D87188869E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40555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91DDA-E930-4DB4-B46E-BBB84BC20BFE}"/>
              </a:ext>
            </a:extLst>
          </p:cNvPr>
          <p:cNvSpPr>
            <a:spLocks noGrp="1"/>
          </p:cNvSpPr>
          <p:nvPr>
            <p:ph type="title"/>
          </p:nvPr>
        </p:nvSpPr>
        <p:spPr/>
        <p:txBody>
          <a:bodyPr/>
          <a:lstStyle/>
          <a:p>
            <a:r>
              <a:rPr lang="en-US"/>
              <a:t>Interaktionsrate/Postingtyp | Kohla-Strauss GmbH</a:t>
            </a:r>
          </a:p>
        </p:txBody>
      </p:sp>
      <p:graphicFrame>
        <p:nvGraphicFramePr>
          <p:cNvPr id="6" name="Chart Placeholder 5">
            <a:extLst>
              <a:ext uri="{FF2B5EF4-FFF2-40B4-BE49-F238E27FC236}">
                <a16:creationId xmlns:a16="http://schemas.microsoft.com/office/drawing/2014/main" id="{1E71B3FB-25E1-4C54-BA79-C339E81BD172}"/>
              </a:ext>
            </a:extLst>
          </p:cNvPr>
          <p:cNvGraphicFramePr>
            <a:graphicFrameLocks noGrp="1"/>
          </p:cNvGraphicFramePr>
          <p:nvPr>
            <p:ph type="chart" sz="quarter" idx="13"/>
            <p:extLst>
              <p:ext uri="{D42A27DB-BD31-4B8C-83A1-F6EECF244321}">
                <p14:modId xmlns:p14="http://schemas.microsoft.com/office/powerpoint/2010/main" val="846098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6A224B-C2D7-4668-97A5-DEB0EA9B12A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0349F25-A791-48F8-B674-FDDACA87D8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5562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A66F6-42A2-47FB-9A6C-C6867DABA531}"/>
              </a:ext>
            </a:extLst>
          </p:cNvPr>
          <p:cNvSpPr>
            <a:spLocks noGrp="1"/>
          </p:cNvSpPr>
          <p:nvPr>
            <p:ph type="title"/>
          </p:nvPr>
        </p:nvSpPr>
        <p:spPr/>
        <p:txBody>
          <a:bodyPr/>
          <a:lstStyle/>
          <a:p>
            <a:r>
              <a:rPr lang="en-US"/>
              <a:t>Antwortzeit | Kohla-Strauss GmbH</a:t>
            </a:r>
          </a:p>
        </p:txBody>
      </p:sp>
      <p:graphicFrame>
        <p:nvGraphicFramePr>
          <p:cNvPr id="6" name="Chart Placeholder 5">
            <a:extLst>
              <a:ext uri="{FF2B5EF4-FFF2-40B4-BE49-F238E27FC236}">
                <a16:creationId xmlns:a16="http://schemas.microsoft.com/office/drawing/2014/main" id="{4236B5B3-1232-4B08-A111-6E6557A406E4}"/>
              </a:ext>
            </a:extLst>
          </p:cNvPr>
          <p:cNvGraphicFramePr>
            <a:graphicFrameLocks noGrp="1"/>
          </p:cNvGraphicFramePr>
          <p:nvPr>
            <p:ph type="chart" sz="quarter" idx="13"/>
            <p:extLst>
              <p:ext uri="{D42A27DB-BD31-4B8C-83A1-F6EECF244321}">
                <p14:modId xmlns:p14="http://schemas.microsoft.com/office/powerpoint/2010/main" val="3554362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1F7F44-0880-455B-95A5-76B2B3FBB6CA}"/>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9B78198-2B0E-4FB1-A9E0-AFB372DADC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97478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FCE10-093E-4A34-8A62-F1FB6B00CBFE}"/>
              </a:ext>
            </a:extLst>
          </p:cNvPr>
          <p:cNvSpPr>
            <a:spLocks noGrp="1"/>
          </p:cNvSpPr>
          <p:nvPr>
            <p:ph type="title"/>
          </p:nvPr>
        </p:nvSpPr>
        <p:spPr/>
        <p:txBody>
          <a:bodyPr/>
          <a:lstStyle/>
          <a:p>
            <a:r>
              <a:rPr lang="en-US"/>
              <a:t>Facebook Check Ins | Kohla-Strauss GmbH</a:t>
            </a:r>
          </a:p>
        </p:txBody>
      </p:sp>
      <p:graphicFrame>
        <p:nvGraphicFramePr>
          <p:cNvPr id="6" name="Chart Placeholder 5">
            <a:extLst>
              <a:ext uri="{FF2B5EF4-FFF2-40B4-BE49-F238E27FC236}">
                <a16:creationId xmlns:a16="http://schemas.microsoft.com/office/drawing/2014/main" id="{47CDBD93-65E4-4CA6-B53A-A1DDFB11639F}"/>
              </a:ext>
            </a:extLst>
          </p:cNvPr>
          <p:cNvGraphicFramePr>
            <a:graphicFrameLocks noGrp="1"/>
          </p:cNvGraphicFramePr>
          <p:nvPr>
            <p:ph type="chart" sz="quarter" idx="13"/>
            <p:extLst>
              <p:ext uri="{D42A27DB-BD31-4B8C-83A1-F6EECF244321}">
                <p14:modId xmlns:p14="http://schemas.microsoft.com/office/powerpoint/2010/main" val="3608452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0F76D5-A29F-4AB3-995E-0376B372E19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FFFC6A5-3F39-40B5-954A-5B16C92DFF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93017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79F00-5CF3-4321-B7B2-58073FF36A9D}"/>
              </a:ext>
            </a:extLst>
          </p:cNvPr>
          <p:cNvSpPr>
            <a:spLocks noGrp="1"/>
          </p:cNvSpPr>
          <p:nvPr>
            <p:ph type="title"/>
          </p:nvPr>
        </p:nvSpPr>
        <p:spPr/>
        <p:txBody>
          <a:bodyPr/>
          <a:lstStyle/>
          <a:p>
            <a:r>
              <a:rPr lang="en-US"/>
              <a:t>Fan Demographie | Kohla-Strauss GmbH</a:t>
            </a:r>
          </a:p>
        </p:txBody>
      </p:sp>
      <p:graphicFrame>
        <p:nvGraphicFramePr>
          <p:cNvPr id="6" name="Chart Placeholder 5">
            <a:extLst>
              <a:ext uri="{FF2B5EF4-FFF2-40B4-BE49-F238E27FC236}">
                <a16:creationId xmlns:a16="http://schemas.microsoft.com/office/drawing/2014/main" id="{33A91109-A48B-4AAC-BCF3-7CC1AB837079}"/>
              </a:ext>
            </a:extLst>
          </p:cNvPr>
          <p:cNvGraphicFramePr>
            <a:graphicFrameLocks noGrp="1"/>
          </p:cNvGraphicFramePr>
          <p:nvPr>
            <p:ph type="chart" sz="quarter" idx="13"/>
            <p:extLst>
              <p:ext uri="{D42A27DB-BD31-4B8C-83A1-F6EECF244321}">
                <p14:modId xmlns:p14="http://schemas.microsoft.com/office/powerpoint/2010/main" val="3200503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473B87-2F08-4A3A-805B-7C912027FD2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59C24A8-38CA-4845-9272-BCB440E630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62841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A4F46-C2CF-4F02-9BC3-7C88168729AA}"/>
              </a:ext>
            </a:extLst>
          </p:cNvPr>
          <p:cNvSpPr>
            <a:spLocks noGrp="1"/>
          </p:cNvSpPr>
          <p:nvPr>
            <p:ph type="title"/>
          </p:nvPr>
        </p:nvSpPr>
        <p:spPr/>
        <p:txBody>
          <a:bodyPr/>
          <a:lstStyle/>
          <a:p>
            <a:r>
              <a:rPr lang="en-US"/>
              <a:t>Impressionen | Kohla-Strauss GmbH</a:t>
            </a:r>
          </a:p>
        </p:txBody>
      </p:sp>
      <p:graphicFrame>
        <p:nvGraphicFramePr>
          <p:cNvPr id="6" name="Chart Placeholder 5">
            <a:extLst>
              <a:ext uri="{FF2B5EF4-FFF2-40B4-BE49-F238E27FC236}">
                <a16:creationId xmlns:a16="http://schemas.microsoft.com/office/drawing/2014/main" id="{B29D83AA-2D95-419B-8E74-C6C155BA0F46}"/>
              </a:ext>
            </a:extLst>
          </p:cNvPr>
          <p:cNvGraphicFramePr>
            <a:graphicFrameLocks noGrp="1"/>
          </p:cNvGraphicFramePr>
          <p:nvPr>
            <p:ph type="chart" sz="quarter" idx="13"/>
            <p:extLst>
              <p:ext uri="{D42A27DB-BD31-4B8C-83A1-F6EECF244321}">
                <p14:modId xmlns:p14="http://schemas.microsoft.com/office/powerpoint/2010/main" val="3123472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563B16-7FFC-4775-B0B7-980C739F646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5287725-24C9-4AED-B6A2-1AD481B87C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29964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A0974-8FC8-444E-9884-33BB0824B5CC}"/>
              </a:ext>
            </a:extLst>
          </p:cNvPr>
          <p:cNvSpPr>
            <a:spLocks noGrp="1"/>
          </p:cNvSpPr>
          <p:nvPr>
            <p:ph type="title"/>
          </p:nvPr>
        </p:nvSpPr>
        <p:spPr/>
        <p:txBody>
          <a:bodyPr/>
          <a:lstStyle/>
          <a:p>
            <a:r>
              <a:rPr lang="en-US"/>
              <a:t>Reichweite | Kohla-Strauss GmbH</a:t>
            </a:r>
          </a:p>
        </p:txBody>
      </p:sp>
      <p:graphicFrame>
        <p:nvGraphicFramePr>
          <p:cNvPr id="6" name="Chart Placeholder 5">
            <a:extLst>
              <a:ext uri="{FF2B5EF4-FFF2-40B4-BE49-F238E27FC236}">
                <a16:creationId xmlns:a16="http://schemas.microsoft.com/office/drawing/2014/main" id="{622EA898-7317-4110-A844-59E6735CD756}"/>
              </a:ext>
            </a:extLst>
          </p:cNvPr>
          <p:cNvGraphicFramePr>
            <a:graphicFrameLocks noGrp="1"/>
          </p:cNvGraphicFramePr>
          <p:nvPr>
            <p:ph type="chart" sz="quarter" idx="13"/>
            <p:extLst>
              <p:ext uri="{D42A27DB-BD31-4B8C-83A1-F6EECF244321}">
                <p14:modId xmlns:p14="http://schemas.microsoft.com/office/powerpoint/2010/main" val="3966869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9544B3-DC4F-4621-A642-8376D9398F3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30EE694-65C9-4A33-A2EA-C4C23F6002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66010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90E36-088A-4C66-92CC-EB9A3A8FE3CB}"/>
              </a:ext>
            </a:extLst>
          </p:cNvPr>
          <p:cNvSpPr>
            <a:spLocks noGrp="1"/>
          </p:cNvSpPr>
          <p:nvPr>
            <p:ph type="title"/>
          </p:nvPr>
        </p:nvSpPr>
        <p:spPr/>
        <p:txBody>
          <a:bodyPr/>
          <a:lstStyle/>
          <a:p>
            <a:r>
              <a:rPr lang="en-US"/>
              <a:t>Engagierte User | Kohla-Strauss GmbH</a:t>
            </a:r>
          </a:p>
        </p:txBody>
      </p:sp>
      <p:graphicFrame>
        <p:nvGraphicFramePr>
          <p:cNvPr id="6" name="Chart Placeholder 5">
            <a:extLst>
              <a:ext uri="{FF2B5EF4-FFF2-40B4-BE49-F238E27FC236}">
                <a16:creationId xmlns:a16="http://schemas.microsoft.com/office/drawing/2014/main" id="{46848336-340E-4108-8690-79F0A1AA0F48}"/>
              </a:ext>
            </a:extLst>
          </p:cNvPr>
          <p:cNvGraphicFramePr>
            <a:graphicFrameLocks noGrp="1"/>
          </p:cNvGraphicFramePr>
          <p:nvPr>
            <p:ph type="chart" sz="quarter" idx="13"/>
            <p:extLst>
              <p:ext uri="{D42A27DB-BD31-4B8C-83A1-F6EECF244321}">
                <p14:modId xmlns:p14="http://schemas.microsoft.com/office/powerpoint/2010/main" val="1184292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A6B185-89C4-4729-A385-C5E389DFD5A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812B4ECC-C489-4987-8845-6897A4D071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86846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FDA80-DF42-4E2A-B25F-E551A0BD76AA}"/>
              </a:ext>
            </a:extLst>
          </p:cNvPr>
          <p:cNvSpPr>
            <a:spLocks noGrp="1"/>
          </p:cNvSpPr>
          <p:nvPr>
            <p:ph type="title"/>
          </p:nvPr>
        </p:nvSpPr>
        <p:spPr/>
        <p:txBody>
          <a:bodyPr/>
          <a:lstStyle/>
          <a:p>
            <a:r>
              <a:rPr lang="en-US"/>
              <a:t>Page Views | Kohla-Strauss GmbH</a:t>
            </a:r>
          </a:p>
        </p:txBody>
      </p:sp>
      <p:graphicFrame>
        <p:nvGraphicFramePr>
          <p:cNvPr id="6" name="Chart Placeholder 5">
            <a:extLst>
              <a:ext uri="{FF2B5EF4-FFF2-40B4-BE49-F238E27FC236}">
                <a16:creationId xmlns:a16="http://schemas.microsoft.com/office/drawing/2014/main" id="{A5CB3F95-0C4D-4AB8-AD6C-FE6BCD04B9CD}"/>
              </a:ext>
            </a:extLst>
          </p:cNvPr>
          <p:cNvGraphicFramePr>
            <a:graphicFrameLocks noGrp="1"/>
          </p:cNvGraphicFramePr>
          <p:nvPr>
            <p:ph type="chart" sz="quarter" idx="13"/>
            <p:extLst>
              <p:ext uri="{D42A27DB-BD31-4B8C-83A1-F6EECF244321}">
                <p14:modId xmlns:p14="http://schemas.microsoft.com/office/powerpoint/2010/main" val="1589501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CB44B2-CFA3-40EA-BA9D-27F5AB418A8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E607620-AE5C-4C68-A1A1-58BDF056FF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07356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D587A-C1A2-4E66-9732-EFA32B0D9803}"/>
              </a:ext>
            </a:extLst>
          </p:cNvPr>
          <p:cNvSpPr>
            <a:spLocks noGrp="1"/>
          </p:cNvSpPr>
          <p:nvPr>
            <p:ph type="title"/>
          </p:nvPr>
        </p:nvSpPr>
        <p:spPr/>
        <p:txBody>
          <a:bodyPr/>
          <a:lstStyle/>
          <a:p>
            <a:r>
              <a:rPr lang="de-DE"/>
              <a:t>Direktnachrichten von Usern | Kohla-Strauss GmbH</a:t>
            </a:r>
            <a:endParaRPr lang="en-US"/>
          </a:p>
        </p:txBody>
      </p:sp>
      <p:graphicFrame>
        <p:nvGraphicFramePr>
          <p:cNvPr id="5" name="Table Placeholder 4">
            <a:extLst>
              <a:ext uri="{FF2B5EF4-FFF2-40B4-BE49-F238E27FC236}">
                <a16:creationId xmlns:a16="http://schemas.microsoft.com/office/drawing/2014/main" id="{840C85C0-E5C6-4EC3-8150-9FCFB9730F07}"/>
              </a:ext>
            </a:extLst>
          </p:cNvPr>
          <p:cNvGraphicFramePr>
            <a:graphicFrameLocks noGrp="1"/>
          </p:cNvGraphicFramePr>
          <p:nvPr>
            <p:ph type="tbl" sz="quarter" idx="13"/>
            <p:extLst>
              <p:ext uri="{D42A27DB-BD31-4B8C-83A1-F6EECF244321}">
                <p14:modId xmlns:p14="http://schemas.microsoft.com/office/powerpoint/2010/main" val="3287253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10036149"/>
                    </a:ext>
                  </a:extLst>
                </a:gridCol>
                <a:gridCol w="2057400">
                  <a:extLst>
                    <a:ext uri="{9D8B030D-6E8A-4147-A177-3AD203B41FA5}">
                      <a16:colId xmlns:a16="http://schemas.microsoft.com/office/drawing/2014/main" val="4225734151"/>
                    </a:ext>
                  </a:extLst>
                </a:gridCol>
                <a:gridCol w="822960">
                  <a:extLst>
                    <a:ext uri="{9D8B030D-6E8A-4147-A177-3AD203B41FA5}">
                      <a16:colId xmlns:a16="http://schemas.microsoft.com/office/drawing/2014/main" val="4138497313"/>
                    </a:ext>
                  </a:extLst>
                </a:gridCol>
                <a:gridCol w="1234440">
                  <a:extLst>
                    <a:ext uri="{9D8B030D-6E8A-4147-A177-3AD203B41FA5}">
                      <a16:colId xmlns:a16="http://schemas.microsoft.com/office/drawing/2014/main" val="2635385202"/>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1615880686"/>
                  </a:ext>
                </a:extLst>
              </a:tr>
              <a:tr h="370840">
                <a:tc>
                  <a:txBody>
                    <a:bodyPr/>
                    <a:lstStyle/>
                    <a:p>
                      <a:r>
                        <a:rPr lang="en-US" sz="1000" b="1"/>
                        <a:t> Kohla-Strauss GmbH </a:t>
                      </a:r>
                      <a:r>
                        <a:rPr lang="en-US" sz="1000"/>
                        <a:t> got a message by </a:t>
                      </a:r>
                      <a:r>
                        <a:rPr lang="en-US" sz="1000" b="1"/>
                        <a:t> Fred Tomisser - 2018-06-25 18:51:39 .</a:t>
                      </a:r>
                      <a:r>
                        <a:rPr lang="en-US" sz="1000"/>
                        <a:t>
 {message}</a:t>
                      </a:r>
                    </a:p>
                  </a:txBody>
                  <a:tcPr/>
                </a:tc>
                <a:tc>
                  <a:txBody>
                    <a:bodyPr/>
                    <a:lstStyle/>
                    <a:p>
                      <a:r>
                        <a:rPr lang="de-DE" sz="1000"/>
                        <a:t>Vielen Dank für deine Nachricht. Wir versuchen so gut und so schnell wie möglich zu antworten.</a:t>
                      </a:r>
                      <a:endParaRPr lang="en-US" sz="1000"/>
                    </a:p>
                  </a:txBody>
                  <a:tcPr/>
                </a:tc>
                <a:tc>
                  <a:txBody>
                    <a:bodyPr/>
                    <a:lstStyle/>
                    <a:p>
                      <a:r>
                        <a:rPr lang="en-US" sz="1000"/>
                        <a:t>4</a:t>
                      </a:r>
                    </a:p>
                  </a:txBody>
                  <a:tcPr/>
                </a:tc>
                <a:tc>
                  <a:txBody>
                    <a:bodyPr/>
                    <a:lstStyle/>
                    <a:p>
                      <a:r>
                        <a:rPr lang="en-US" sz="1000"/>
                        <a:t>06/25/2018 18:51:40</a:t>
                      </a:r>
                    </a:p>
                  </a:txBody>
                  <a:tcPr/>
                </a:tc>
                <a:extLst>
                  <a:ext uri="{0D108BD9-81ED-4DB2-BD59-A6C34878D82A}">
                    <a16:rowId xmlns:a16="http://schemas.microsoft.com/office/drawing/2014/main" val="1291140891"/>
                  </a:ext>
                </a:extLst>
              </a:tr>
            </a:tbl>
          </a:graphicData>
        </a:graphic>
      </p:graphicFrame>
      <p:sp>
        <p:nvSpPr>
          <p:cNvPr id="4" name="Text Placeholder 3">
            <a:extLst>
              <a:ext uri="{FF2B5EF4-FFF2-40B4-BE49-F238E27FC236}">
                <a16:creationId xmlns:a16="http://schemas.microsoft.com/office/drawing/2014/main" id="{7BD4C449-8B7B-49AC-954D-B732426BEAF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499038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A2F1C-975A-44C4-8682-870CDB83AD85}"/>
              </a:ext>
            </a:extLst>
          </p:cNvPr>
          <p:cNvSpPr>
            <a:spLocks noGrp="1"/>
          </p:cNvSpPr>
          <p:nvPr>
            <p:ph type="title"/>
          </p:nvPr>
        </p:nvSpPr>
        <p:spPr/>
        <p:txBody>
          <a:bodyPr/>
          <a:lstStyle/>
          <a:p>
            <a:r>
              <a:rPr lang="en-US"/>
              <a:t>Page Fans Online | Kohla-Strauss GmbH</a:t>
            </a:r>
          </a:p>
        </p:txBody>
      </p:sp>
      <p:graphicFrame>
        <p:nvGraphicFramePr>
          <p:cNvPr id="6" name="Chart Placeholder 5">
            <a:extLst>
              <a:ext uri="{FF2B5EF4-FFF2-40B4-BE49-F238E27FC236}">
                <a16:creationId xmlns:a16="http://schemas.microsoft.com/office/drawing/2014/main" id="{32BF6C23-A107-4C91-864D-10500B88C965}"/>
              </a:ext>
            </a:extLst>
          </p:cNvPr>
          <p:cNvGraphicFramePr>
            <a:graphicFrameLocks noGrp="1"/>
          </p:cNvGraphicFramePr>
          <p:nvPr>
            <p:ph type="chart" sz="quarter" idx="13"/>
            <p:extLst>
              <p:ext uri="{D42A27DB-BD31-4B8C-83A1-F6EECF244321}">
                <p14:modId xmlns:p14="http://schemas.microsoft.com/office/powerpoint/2010/main" val="1942856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76D96E-5F24-4897-852F-000B40AB197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0071CD9-5D79-4BB9-BF09-E5FBABA2C1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59871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2E891-EC09-4D47-817F-E3279EDE719D}"/>
              </a:ext>
            </a:extLst>
          </p:cNvPr>
          <p:cNvSpPr>
            <a:spLocks noGrp="1"/>
          </p:cNvSpPr>
          <p:nvPr>
            <p:ph type="title"/>
          </p:nvPr>
        </p:nvSpPr>
        <p:spPr/>
        <p:txBody>
          <a:bodyPr/>
          <a:lstStyle/>
          <a:p>
            <a:r>
              <a:rPr lang="en-US"/>
              <a:t>FB Insights - Daily Impressions | Kohla-Strauss GmbH - 1 of 3</a:t>
            </a:r>
          </a:p>
        </p:txBody>
      </p:sp>
      <p:graphicFrame>
        <p:nvGraphicFramePr>
          <p:cNvPr id="5" name="Table Placeholder 4">
            <a:extLst>
              <a:ext uri="{FF2B5EF4-FFF2-40B4-BE49-F238E27FC236}">
                <a16:creationId xmlns:a16="http://schemas.microsoft.com/office/drawing/2014/main" id="{46A1A3D0-0C30-4890-A404-E0583CE58D2B}"/>
              </a:ext>
            </a:extLst>
          </p:cNvPr>
          <p:cNvGraphicFramePr>
            <a:graphicFrameLocks noGrp="1"/>
          </p:cNvGraphicFramePr>
          <p:nvPr>
            <p:ph type="tbl" sz="quarter" idx="13"/>
            <p:extLst>
              <p:ext uri="{D42A27DB-BD31-4B8C-83A1-F6EECF244321}">
                <p14:modId xmlns:p14="http://schemas.microsoft.com/office/powerpoint/2010/main" val="922452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0507305"/>
                    </a:ext>
                  </a:extLst>
                </a:gridCol>
                <a:gridCol w="2468880">
                  <a:extLst>
                    <a:ext uri="{9D8B030D-6E8A-4147-A177-3AD203B41FA5}">
                      <a16:colId xmlns:a16="http://schemas.microsoft.com/office/drawing/2014/main" val="3436984654"/>
                    </a:ext>
                  </a:extLst>
                </a:gridCol>
                <a:gridCol w="2468880">
                  <a:extLst>
                    <a:ext uri="{9D8B030D-6E8A-4147-A177-3AD203B41FA5}">
                      <a16:colId xmlns:a16="http://schemas.microsoft.com/office/drawing/2014/main" val="1217406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952952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a:t>
                      </a:r>
                    </a:p>
                  </a:txBody>
                  <a:tcPr/>
                </a:tc>
                <a:extLst>
                  <a:ext uri="{0D108BD9-81ED-4DB2-BD59-A6C34878D82A}">
                    <a16:rowId xmlns:a16="http://schemas.microsoft.com/office/drawing/2014/main" val="1761429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extLst>
                  <a:ext uri="{0D108BD9-81ED-4DB2-BD59-A6C34878D82A}">
                    <a16:rowId xmlns:a16="http://schemas.microsoft.com/office/drawing/2014/main" val="2417525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a:t>
                      </a:r>
                    </a:p>
                  </a:txBody>
                  <a:tcPr/>
                </a:tc>
                <a:extLst>
                  <a:ext uri="{0D108BD9-81ED-4DB2-BD59-A6C34878D82A}">
                    <a16:rowId xmlns:a16="http://schemas.microsoft.com/office/drawing/2014/main" val="3374575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a:t>
                      </a:r>
                    </a:p>
                  </a:txBody>
                  <a:tcPr/>
                </a:tc>
                <a:extLst>
                  <a:ext uri="{0D108BD9-81ED-4DB2-BD59-A6C34878D82A}">
                    <a16:rowId xmlns:a16="http://schemas.microsoft.com/office/drawing/2014/main" val="1922504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extLst>
                  <a:ext uri="{0D108BD9-81ED-4DB2-BD59-A6C34878D82A}">
                    <a16:rowId xmlns:a16="http://schemas.microsoft.com/office/drawing/2014/main" val="563054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extLst>
                  <a:ext uri="{0D108BD9-81ED-4DB2-BD59-A6C34878D82A}">
                    <a16:rowId xmlns:a16="http://schemas.microsoft.com/office/drawing/2014/main" val="487703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extLst>
                  <a:ext uri="{0D108BD9-81ED-4DB2-BD59-A6C34878D82A}">
                    <a16:rowId xmlns:a16="http://schemas.microsoft.com/office/drawing/2014/main" val="3490723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extLst>
                  <a:ext uri="{0D108BD9-81ED-4DB2-BD59-A6C34878D82A}">
                    <a16:rowId xmlns:a16="http://schemas.microsoft.com/office/drawing/2014/main" val="2515950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extLst>
                  <a:ext uri="{0D108BD9-81ED-4DB2-BD59-A6C34878D82A}">
                    <a16:rowId xmlns:a16="http://schemas.microsoft.com/office/drawing/2014/main" val="184664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5019</a:t>
                      </a:r>
                    </a:p>
                  </a:txBody>
                  <a:tcPr/>
                </a:tc>
                <a:extLst>
                  <a:ext uri="{0D108BD9-81ED-4DB2-BD59-A6C34878D82A}">
                    <a16:rowId xmlns:a16="http://schemas.microsoft.com/office/drawing/2014/main" val="2220940215"/>
                  </a:ext>
                </a:extLst>
              </a:tr>
            </a:tbl>
          </a:graphicData>
        </a:graphic>
      </p:graphicFrame>
      <p:sp>
        <p:nvSpPr>
          <p:cNvPr id="4" name="Text Placeholder 3">
            <a:extLst>
              <a:ext uri="{FF2B5EF4-FFF2-40B4-BE49-F238E27FC236}">
                <a16:creationId xmlns:a16="http://schemas.microsoft.com/office/drawing/2014/main" id="{4AF50C07-EA7D-4204-BF29-B371408F4DC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124737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C71E7-6342-475E-A508-0E33B24CA3A0}"/>
              </a:ext>
            </a:extLst>
          </p:cNvPr>
          <p:cNvSpPr>
            <a:spLocks noGrp="1"/>
          </p:cNvSpPr>
          <p:nvPr>
            <p:ph type="title"/>
          </p:nvPr>
        </p:nvSpPr>
        <p:spPr/>
        <p:txBody>
          <a:bodyPr/>
          <a:lstStyle/>
          <a:p>
            <a:r>
              <a:rPr lang="en-US"/>
              <a:t>FB Insights - Daily Impressions | Kohla-Strauss GmbH - 2 of 3</a:t>
            </a:r>
          </a:p>
        </p:txBody>
      </p:sp>
      <p:graphicFrame>
        <p:nvGraphicFramePr>
          <p:cNvPr id="5" name="Table Placeholder 4">
            <a:extLst>
              <a:ext uri="{FF2B5EF4-FFF2-40B4-BE49-F238E27FC236}">
                <a16:creationId xmlns:a16="http://schemas.microsoft.com/office/drawing/2014/main" id="{5B220F69-F07A-4EF1-BB6F-5B7D5731E529}"/>
              </a:ext>
            </a:extLst>
          </p:cNvPr>
          <p:cNvGraphicFramePr>
            <a:graphicFrameLocks noGrp="1"/>
          </p:cNvGraphicFramePr>
          <p:nvPr>
            <p:ph type="tbl" sz="quarter" idx="13"/>
            <p:extLst>
              <p:ext uri="{D42A27DB-BD31-4B8C-83A1-F6EECF244321}">
                <p14:modId xmlns:p14="http://schemas.microsoft.com/office/powerpoint/2010/main" val="8170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1057694"/>
                    </a:ext>
                  </a:extLst>
                </a:gridCol>
                <a:gridCol w="2468880">
                  <a:extLst>
                    <a:ext uri="{9D8B030D-6E8A-4147-A177-3AD203B41FA5}">
                      <a16:colId xmlns:a16="http://schemas.microsoft.com/office/drawing/2014/main" val="2119747358"/>
                    </a:ext>
                  </a:extLst>
                </a:gridCol>
                <a:gridCol w="2468880">
                  <a:extLst>
                    <a:ext uri="{9D8B030D-6E8A-4147-A177-3AD203B41FA5}">
                      <a16:colId xmlns:a16="http://schemas.microsoft.com/office/drawing/2014/main" val="1013529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041996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5197</a:t>
                      </a:r>
                    </a:p>
                  </a:txBody>
                  <a:tcPr/>
                </a:tc>
                <a:extLst>
                  <a:ext uri="{0D108BD9-81ED-4DB2-BD59-A6C34878D82A}">
                    <a16:rowId xmlns:a16="http://schemas.microsoft.com/office/drawing/2014/main" val="1360442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3859</a:t>
                      </a:r>
                    </a:p>
                  </a:txBody>
                  <a:tcPr/>
                </a:tc>
                <a:extLst>
                  <a:ext uri="{0D108BD9-81ED-4DB2-BD59-A6C34878D82A}">
                    <a16:rowId xmlns:a16="http://schemas.microsoft.com/office/drawing/2014/main" val="964324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4461</a:t>
                      </a:r>
                    </a:p>
                  </a:txBody>
                  <a:tcPr/>
                </a:tc>
                <a:extLst>
                  <a:ext uri="{0D108BD9-81ED-4DB2-BD59-A6C34878D82A}">
                    <a16:rowId xmlns:a16="http://schemas.microsoft.com/office/drawing/2014/main" val="2358011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a:t>
                      </a:r>
                    </a:p>
                  </a:txBody>
                  <a:tcPr/>
                </a:tc>
                <a:extLst>
                  <a:ext uri="{0D108BD9-81ED-4DB2-BD59-A6C34878D82A}">
                    <a16:rowId xmlns:a16="http://schemas.microsoft.com/office/drawing/2014/main" val="843352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8592</a:t>
                      </a:r>
                    </a:p>
                  </a:txBody>
                  <a:tcPr/>
                </a:tc>
                <a:extLst>
                  <a:ext uri="{0D108BD9-81ED-4DB2-BD59-A6C34878D82A}">
                    <a16:rowId xmlns:a16="http://schemas.microsoft.com/office/drawing/2014/main" val="3966176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6491</a:t>
                      </a:r>
                    </a:p>
                  </a:txBody>
                  <a:tcPr/>
                </a:tc>
                <a:extLst>
                  <a:ext uri="{0D108BD9-81ED-4DB2-BD59-A6C34878D82A}">
                    <a16:rowId xmlns:a16="http://schemas.microsoft.com/office/drawing/2014/main" val="1878835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4983</a:t>
                      </a:r>
                    </a:p>
                  </a:txBody>
                  <a:tcPr/>
                </a:tc>
                <a:extLst>
                  <a:ext uri="{0D108BD9-81ED-4DB2-BD59-A6C34878D82A}">
                    <a16:rowId xmlns:a16="http://schemas.microsoft.com/office/drawing/2014/main" val="1241405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4220</a:t>
                      </a:r>
                    </a:p>
                  </a:txBody>
                  <a:tcPr/>
                </a:tc>
                <a:extLst>
                  <a:ext uri="{0D108BD9-81ED-4DB2-BD59-A6C34878D82A}">
                    <a16:rowId xmlns:a16="http://schemas.microsoft.com/office/drawing/2014/main" val="1457472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5867</a:t>
                      </a:r>
                    </a:p>
                  </a:txBody>
                  <a:tcPr/>
                </a:tc>
                <a:extLst>
                  <a:ext uri="{0D108BD9-81ED-4DB2-BD59-A6C34878D82A}">
                    <a16:rowId xmlns:a16="http://schemas.microsoft.com/office/drawing/2014/main" val="3382373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a:t>
                      </a:r>
                    </a:p>
                  </a:txBody>
                  <a:tcPr/>
                </a:tc>
                <a:extLst>
                  <a:ext uri="{0D108BD9-81ED-4DB2-BD59-A6C34878D82A}">
                    <a16:rowId xmlns:a16="http://schemas.microsoft.com/office/drawing/2014/main" val="1676051736"/>
                  </a:ext>
                </a:extLst>
              </a:tr>
            </a:tbl>
          </a:graphicData>
        </a:graphic>
      </p:graphicFrame>
      <p:sp>
        <p:nvSpPr>
          <p:cNvPr id="4" name="Text Placeholder 3">
            <a:extLst>
              <a:ext uri="{FF2B5EF4-FFF2-40B4-BE49-F238E27FC236}">
                <a16:creationId xmlns:a16="http://schemas.microsoft.com/office/drawing/2014/main" id="{216EBADC-A417-4387-9901-96BB0F2AEE3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62568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8464E-62B4-4133-A269-FF13942E549C}"/>
              </a:ext>
            </a:extLst>
          </p:cNvPr>
          <p:cNvSpPr>
            <a:spLocks noGrp="1"/>
          </p:cNvSpPr>
          <p:nvPr>
            <p:ph type="title"/>
          </p:nvPr>
        </p:nvSpPr>
        <p:spPr/>
        <p:txBody>
          <a:bodyPr/>
          <a:lstStyle/>
          <a:p>
            <a:r>
              <a:rPr lang="en-US"/>
              <a:t>FB Insights - Daily Impressions | Kohla-Strauss GmbH - 3 of 3</a:t>
            </a:r>
          </a:p>
        </p:txBody>
      </p:sp>
      <p:graphicFrame>
        <p:nvGraphicFramePr>
          <p:cNvPr id="5" name="Table Placeholder 4">
            <a:extLst>
              <a:ext uri="{FF2B5EF4-FFF2-40B4-BE49-F238E27FC236}">
                <a16:creationId xmlns:a16="http://schemas.microsoft.com/office/drawing/2014/main" id="{34E26EA6-5C88-41CD-A589-C096CE4392EA}"/>
              </a:ext>
            </a:extLst>
          </p:cNvPr>
          <p:cNvGraphicFramePr>
            <a:graphicFrameLocks noGrp="1"/>
          </p:cNvGraphicFramePr>
          <p:nvPr>
            <p:ph type="tbl" sz="quarter" idx="13"/>
            <p:extLst>
              <p:ext uri="{D42A27DB-BD31-4B8C-83A1-F6EECF244321}">
                <p14:modId xmlns:p14="http://schemas.microsoft.com/office/powerpoint/2010/main" val="429883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10542083"/>
                    </a:ext>
                  </a:extLst>
                </a:gridCol>
                <a:gridCol w="2468880">
                  <a:extLst>
                    <a:ext uri="{9D8B030D-6E8A-4147-A177-3AD203B41FA5}">
                      <a16:colId xmlns:a16="http://schemas.microsoft.com/office/drawing/2014/main" val="3966946815"/>
                    </a:ext>
                  </a:extLst>
                </a:gridCol>
                <a:gridCol w="2468880">
                  <a:extLst>
                    <a:ext uri="{9D8B030D-6E8A-4147-A177-3AD203B41FA5}">
                      <a16:colId xmlns:a16="http://schemas.microsoft.com/office/drawing/2014/main" val="529672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070958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extLst>
                  <a:ext uri="{0D108BD9-81ED-4DB2-BD59-A6C34878D82A}">
                    <a16:rowId xmlns:a16="http://schemas.microsoft.com/office/drawing/2014/main" val="1104773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extLst>
                  <a:ext uri="{0D108BD9-81ED-4DB2-BD59-A6C34878D82A}">
                    <a16:rowId xmlns:a16="http://schemas.microsoft.com/office/drawing/2014/main" val="4008809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4188</a:t>
                      </a:r>
                    </a:p>
                  </a:txBody>
                  <a:tcPr/>
                </a:tc>
                <a:extLst>
                  <a:ext uri="{0D108BD9-81ED-4DB2-BD59-A6C34878D82A}">
                    <a16:rowId xmlns:a16="http://schemas.microsoft.com/office/drawing/2014/main" val="1982609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a:t>
                      </a:r>
                    </a:p>
                  </a:txBody>
                  <a:tcPr/>
                </a:tc>
                <a:extLst>
                  <a:ext uri="{0D108BD9-81ED-4DB2-BD59-A6C34878D82A}">
                    <a16:rowId xmlns:a16="http://schemas.microsoft.com/office/drawing/2014/main" val="50215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5250</a:t>
                      </a:r>
                    </a:p>
                  </a:txBody>
                  <a:tcPr/>
                </a:tc>
                <a:extLst>
                  <a:ext uri="{0D108BD9-81ED-4DB2-BD59-A6C34878D82A}">
                    <a16:rowId xmlns:a16="http://schemas.microsoft.com/office/drawing/2014/main" val="1120795738"/>
                  </a:ext>
                </a:extLst>
              </a:tr>
            </a:tbl>
          </a:graphicData>
        </a:graphic>
      </p:graphicFrame>
      <p:sp>
        <p:nvSpPr>
          <p:cNvPr id="4" name="Text Placeholder 3">
            <a:extLst>
              <a:ext uri="{FF2B5EF4-FFF2-40B4-BE49-F238E27FC236}">
                <a16:creationId xmlns:a16="http://schemas.microsoft.com/office/drawing/2014/main" id="{CA750442-AAEB-4B0B-8904-E10F6925D2C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9256349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C2E9F-BDFC-469B-AB50-ADA257E1C47A}"/>
              </a:ext>
            </a:extLst>
          </p:cNvPr>
          <p:cNvSpPr>
            <a:spLocks noGrp="1"/>
          </p:cNvSpPr>
          <p:nvPr>
            <p:ph type="title"/>
          </p:nvPr>
        </p:nvSpPr>
        <p:spPr/>
        <p:txBody>
          <a:bodyPr/>
          <a:lstStyle/>
          <a:p>
            <a:r>
              <a:rPr lang="en-US"/>
              <a:t>FB Insights - Daily Reach | Kohla-Strauss GmbH - 1 of 3</a:t>
            </a:r>
          </a:p>
        </p:txBody>
      </p:sp>
      <p:graphicFrame>
        <p:nvGraphicFramePr>
          <p:cNvPr id="5" name="Table Placeholder 4">
            <a:extLst>
              <a:ext uri="{FF2B5EF4-FFF2-40B4-BE49-F238E27FC236}">
                <a16:creationId xmlns:a16="http://schemas.microsoft.com/office/drawing/2014/main" id="{FAB234F8-C117-4CFA-B98E-F442A9BC63DA}"/>
              </a:ext>
            </a:extLst>
          </p:cNvPr>
          <p:cNvGraphicFramePr>
            <a:graphicFrameLocks noGrp="1"/>
          </p:cNvGraphicFramePr>
          <p:nvPr>
            <p:ph type="tbl" sz="quarter" idx="13"/>
            <p:extLst>
              <p:ext uri="{D42A27DB-BD31-4B8C-83A1-F6EECF244321}">
                <p14:modId xmlns:p14="http://schemas.microsoft.com/office/powerpoint/2010/main" val="4067329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00938497"/>
                    </a:ext>
                  </a:extLst>
                </a:gridCol>
                <a:gridCol w="2468880">
                  <a:extLst>
                    <a:ext uri="{9D8B030D-6E8A-4147-A177-3AD203B41FA5}">
                      <a16:colId xmlns:a16="http://schemas.microsoft.com/office/drawing/2014/main" val="286303059"/>
                    </a:ext>
                  </a:extLst>
                </a:gridCol>
                <a:gridCol w="2468880">
                  <a:extLst>
                    <a:ext uri="{9D8B030D-6E8A-4147-A177-3AD203B41FA5}">
                      <a16:colId xmlns:a16="http://schemas.microsoft.com/office/drawing/2014/main" val="2594825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33891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extLst>
                  <a:ext uri="{0D108BD9-81ED-4DB2-BD59-A6C34878D82A}">
                    <a16:rowId xmlns:a16="http://schemas.microsoft.com/office/drawing/2014/main" val="658483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extLst>
                  <a:ext uri="{0D108BD9-81ED-4DB2-BD59-A6C34878D82A}">
                    <a16:rowId xmlns:a16="http://schemas.microsoft.com/office/drawing/2014/main" val="2836605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extLst>
                  <a:ext uri="{0D108BD9-81ED-4DB2-BD59-A6C34878D82A}">
                    <a16:rowId xmlns:a16="http://schemas.microsoft.com/office/drawing/2014/main" val="1684329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extLst>
                  <a:ext uri="{0D108BD9-81ED-4DB2-BD59-A6C34878D82A}">
                    <a16:rowId xmlns:a16="http://schemas.microsoft.com/office/drawing/2014/main" val="3932981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extLst>
                  <a:ext uri="{0D108BD9-81ED-4DB2-BD59-A6C34878D82A}">
                    <a16:rowId xmlns:a16="http://schemas.microsoft.com/office/drawing/2014/main" val="48234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extLst>
                  <a:ext uri="{0D108BD9-81ED-4DB2-BD59-A6C34878D82A}">
                    <a16:rowId xmlns:a16="http://schemas.microsoft.com/office/drawing/2014/main" val="3975430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extLst>
                  <a:ext uri="{0D108BD9-81ED-4DB2-BD59-A6C34878D82A}">
                    <a16:rowId xmlns:a16="http://schemas.microsoft.com/office/drawing/2014/main" val="4218063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extLst>
                  <a:ext uri="{0D108BD9-81ED-4DB2-BD59-A6C34878D82A}">
                    <a16:rowId xmlns:a16="http://schemas.microsoft.com/office/drawing/2014/main" val="1653231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extLst>
                  <a:ext uri="{0D108BD9-81ED-4DB2-BD59-A6C34878D82A}">
                    <a16:rowId xmlns:a16="http://schemas.microsoft.com/office/drawing/2014/main" val="3225582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4188</a:t>
                      </a:r>
                    </a:p>
                  </a:txBody>
                  <a:tcPr/>
                </a:tc>
                <a:extLst>
                  <a:ext uri="{0D108BD9-81ED-4DB2-BD59-A6C34878D82A}">
                    <a16:rowId xmlns:a16="http://schemas.microsoft.com/office/drawing/2014/main" val="1656905033"/>
                  </a:ext>
                </a:extLst>
              </a:tr>
            </a:tbl>
          </a:graphicData>
        </a:graphic>
      </p:graphicFrame>
      <p:sp>
        <p:nvSpPr>
          <p:cNvPr id="4" name="Text Placeholder 3">
            <a:extLst>
              <a:ext uri="{FF2B5EF4-FFF2-40B4-BE49-F238E27FC236}">
                <a16:creationId xmlns:a16="http://schemas.microsoft.com/office/drawing/2014/main" id="{8BE01FAB-7350-4D5F-9C56-AC141311FD9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2740636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96ADF-A18D-4D60-B214-B8DA3066D0AA}"/>
              </a:ext>
            </a:extLst>
          </p:cNvPr>
          <p:cNvSpPr>
            <a:spLocks noGrp="1"/>
          </p:cNvSpPr>
          <p:nvPr>
            <p:ph type="title"/>
          </p:nvPr>
        </p:nvSpPr>
        <p:spPr/>
        <p:txBody>
          <a:bodyPr/>
          <a:lstStyle/>
          <a:p>
            <a:r>
              <a:rPr lang="en-US"/>
              <a:t>FB Insights - Daily Reach | Kohla-Strauss GmbH - 2 of 3</a:t>
            </a:r>
          </a:p>
        </p:txBody>
      </p:sp>
      <p:graphicFrame>
        <p:nvGraphicFramePr>
          <p:cNvPr id="5" name="Table Placeholder 4">
            <a:extLst>
              <a:ext uri="{FF2B5EF4-FFF2-40B4-BE49-F238E27FC236}">
                <a16:creationId xmlns:a16="http://schemas.microsoft.com/office/drawing/2014/main" id="{3956D0BB-701B-4DC3-8DBD-D899ED55A8D2}"/>
              </a:ext>
            </a:extLst>
          </p:cNvPr>
          <p:cNvGraphicFramePr>
            <a:graphicFrameLocks noGrp="1"/>
          </p:cNvGraphicFramePr>
          <p:nvPr>
            <p:ph type="tbl" sz="quarter" idx="13"/>
            <p:extLst>
              <p:ext uri="{D42A27DB-BD31-4B8C-83A1-F6EECF244321}">
                <p14:modId xmlns:p14="http://schemas.microsoft.com/office/powerpoint/2010/main" val="209223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43933574"/>
                    </a:ext>
                  </a:extLst>
                </a:gridCol>
                <a:gridCol w="2468880">
                  <a:extLst>
                    <a:ext uri="{9D8B030D-6E8A-4147-A177-3AD203B41FA5}">
                      <a16:colId xmlns:a16="http://schemas.microsoft.com/office/drawing/2014/main" val="1109872907"/>
                    </a:ext>
                  </a:extLst>
                </a:gridCol>
                <a:gridCol w="2468880">
                  <a:extLst>
                    <a:ext uri="{9D8B030D-6E8A-4147-A177-3AD203B41FA5}">
                      <a16:colId xmlns:a16="http://schemas.microsoft.com/office/drawing/2014/main" val="2689652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69773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4496</a:t>
                      </a:r>
                    </a:p>
                  </a:txBody>
                  <a:tcPr/>
                </a:tc>
                <a:extLst>
                  <a:ext uri="{0D108BD9-81ED-4DB2-BD59-A6C34878D82A}">
                    <a16:rowId xmlns:a16="http://schemas.microsoft.com/office/drawing/2014/main" val="2887733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a:t>
                      </a:r>
                    </a:p>
                  </a:txBody>
                  <a:tcPr/>
                </a:tc>
                <a:extLst>
                  <a:ext uri="{0D108BD9-81ED-4DB2-BD59-A6C34878D82A}">
                    <a16:rowId xmlns:a16="http://schemas.microsoft.com/office/drawing/2014/main" val="3548191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3672</a:t>
                      </a:r>
                    </a:p>
                  </a:txBody>
                  <a:tcPr/>
                </a:tc>
                <a:extLst>
                  <a:ext uri="{0D108BD9-81ED-4DB2-BD59-A6C34878D82A}">
                    <a16:rowId xmlns:a16="http://schemas.microsoft.com/office/drawing/2014/main" val="342041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a:t>
                      </a:r>
                    </a:p>
                  </a:txBody>
                  <a:tcPr/>
                </a:tc>
                <a:extLst>
                  <a:ext uri="{0D108BD9-81ED-4DB2-BD59-A6C34878D82A}">
                    <a16:rowId xmlns:a16="http://schemas.microsoft.com/office/drawing/2014/main" val="1509169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5216</a:t>
                      </a:r>
                    </a:p>
                  </a:txBody>
                  <a:tcPr/>
                </a:tc>
                <a:extLst>
                  <a:ext uri="{0D108BD9-81ED-4DB2-BD59-A6C34878D82A}">
                    <a16:rowId xmlns:a16="http://schemas.microsoft.com/office/drawing/2014/main" val="2574457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4645</a:t>
                      </a:r>
                    </a:p>
                  </a:txBody>
                  <a:tcPr/>
                </a:tc>
                <a:extLst>
                  <a:ext uri="{0D108BD9-81ED-4DB2-BD59-A6C34878D82A}">
                    <a16:rowId xmlns:a16="http://schemas.microsoft.com/office/drawing/2014/main" val="330770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a:t>
                      </a:r>
                    </a:p>
                  </a:txBody>
                  <a:tcPr/>
                </a:tc>
                <a:extLst>
                  <a:ext uri="{0D108BD9-81ED-4DB2-BD59-A6C34878D82A}">
                    <a16:rowId xmlns:a16="http://schemas.microsoft.com/office/drawing/2014/main" val="3329650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3572</a:t>
                      </a:r>
                    </a:p>
                  </a:txBody>
                  <a:tcPr/>
                </a:tc>
                <a:extLst>
                  <a:ext uri="{0D108BD9-81ED-4DB2-BD59-A6C34878D82A}">
                    <a16:rowId xmlns:a16="http://schemas.microsoft.com/office/drawing/2014/main" val="3854413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3893</a:t>
                      </a:r>
                    </a:p>
                  </a:txBody>
                  <a:tcPr/>
                </a:tc>
                <a:extLst>
                  <a:ext uri="{0D108BD9-81ED-4DB2-BD59-A6C34878D82A}">
                    <a16:rowId xmlns:a16="http://schemas.microsoft.com/office/drawing/2014/main" val="334074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extLst>
                  <a:ext uri="{0D108BD9-81ED-4DB2-BD59-A6C34878D82A}">
                    <a16:rowId xmlns:a16="http://schemas.microsoft.com/office/drawing/2014/main" val="1129666022"/>
                  </a:ext>
                </a:extLst>
              </a:tr>
            </a:tbl>
          </a:graphicData>
        </a:graphic>
      </p:graphicFrame>
      <p:sp>
        <p:nvSpPr>
          <p:cNvPr id="4" name="Text Placeholder 3">
            <a:extLst>
              <a:ext uri="{FF2B5EF4-FFF2-40B4-BE49-F238E27FC236}">
                <a16:creationId xmlns:a16="http://schemas.microsoft.com/office/drawing/2014/main" id="{61B3A2DF-E77D-496A-B8B7-230EA3BDCF3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329806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C0E71-3253-47A6-A4FC-29A8BE1A2D18}"/>
              </a:ext>
            </a:extLst>
          </p:cNvPr>
          <p:cNvSpPr>
            <a:spLocks noGrp="1"/>
          </p:cNvSpPr>
          <p:nvPr>
            <p:ph type="title"/>
          </p:nvPr>
        </p:nvSpPr>
        <p:spPr/>
        <p:txBody>
          <a:bodyPr/>
          <a:lstStyle/>
          <a:p>
            <a:r>
              <a:rPr lang="en-US"/>
              <a:t>FB Insights - Daily Reach | Kohla-Strauss GmbH - 3 of 3</a:t>
            </a:r>
          </a:p>
        </p:txBody>
      </p:sp>
      <p:graphicFrame>
        <p:nvGraphicFramePr>
          <p:cNvPr id="5" name="Table Placeholder 4">
            <a:extLst>
              <a:ext uri="{FF2B5EF4-FFF2-40B4-BE49-F238E27FC236}">
                <a16:creationId xmlns:a16="http://schemas.microsoft.com/office/drawing/2014/main" id="{A2D743DC-199A-48F9-9CDB-8E070E2A9CBF}"/>
              </a:ext>
            </a:extLst>
          </p:cNvPr>
          <p:cNvGraphicFramePr>
            <a:graphicFrameLocks noGrp="1"/>
          </p:cNvGraphicFramePr>
          <p:nvPr>
            <p:ph type="tbl" sz="quarter" idx="13"/>
            <p:extLst>
              <p:ext uri="{D42A27DB-BD31-4B8C-83A1-F6EECF244321}">
                <p14:modId xmlns:p14="http://schemas.microsoft.com/office/powerpoint/2010/main" val="1900033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11853280"/>
                    </a:ext>
                  </a:extLst>
                </a:gridCol>
                <a:gridCol w="2468880">
                  <a:extLst>
                    <a:ext uri="{9D8B030D-6E8A-4147-A177-3AD203B41FA5}">
                      <a16:colId xmlns:a16="http://schemas.microsoft.com/office/drawing/2014/main" val="1080862724"/>
                    </a:ext>
                  </a:extLst>
                </a:gridCol>
                <a:gridCol w="2468880">
                  <a:extLst>
                    <a:ext uri="{9D8B030D-6E8A-4147-A177-3AD203B41FA5}">
                      <a16:colId xmlns:a16="http://schemas.microsoft.com/office/drawing/2014/main" val="3845269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78943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a:t>
                      </a:r>
                    </a:p>
                  </a:txBody>
                  <a:tcPr/>
                </a:tc>
                <a:extLst>
                  <a:ext uri="{0D108BD9-81ED-4DB2-BD59-A6C34878D82A}">
                    <a16:rowId xmlns:a16="http://schemas.microsoft.com/office/drawing/2014/main" val="3184792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a:t>
                      </a:r>
                    </a:p>
                  </a:txBody>
                  <a:tcPr/>
                </a:tc>
                <a:extLst>
                  <a:ext uri="{0D108BD9-81ED-4DB2-BD59-A6C34878D82A}">
                    <a16:rowId xmlns:a16="http://schemas.microsoft.com/office/drawing/2014/main" val="481172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a:t>
                      </a:r>
                    </a:p>
                  </a:txBody>
                  <a:tcPr/>
                </a:tc>
                <a:extLst>
                  <a:ext uri="{0D108BD9-81ED-4DB2-BD59-A6C34878D82A}">
                    <a16:rowId xmlns:a16="http://schemas.microsoft.com/office/drawing/2014/main" val="745575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a:t>
                      </a:r>
                    </a:p>
                  </a:txBody>
                  <a:tcPr/>
                </a:tc>
                <a:extLst>
                  <a:ext uri="{0D108BD9-81ED-4DB2-BD59-A6C34878D82A}">
                    <a16:rowId xmlns:a16="http://schemas.microsoft.com/office/drawing/2014/main" val="1092965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extLst>
                  <a:ext uri="{0D108BD9-81ED-4DB2-BD59-A6C34878D82A}">
                    <a16:rowId xmlns:a16="http://schemas.microsoft.com/office/drawing/2014/main" val="3427145469"/>
                  </a:ext>
                </a:extLst>
              </a:tr>
            </a:tbl>
          </a:graphicData>
        </a:graphic>
      </p:graphicFrame>
      <p:sp>
        <p:nvSpPr>
          <p:cNvPr id="4" name="Text Placeholder 3">
            <a:extLst>
              <a:ext uri="{FF2B5EF4-FFF2-40B4-BE49-F238E27FC236}">
                <a16:creationId xmlns:a16="http://schemas.microsoft.com/office/drawing/2014/main" id="{CFD33D5D-1C1A-4275-9A3A-4A8AE4DA3B3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0217521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0F3C1-4324-40BC-AAFF-E10517C5E9A8}"/>
              </a:ext>
            </a:extLst>
          </p:cNvPr>
          <p:cNvSpPr>
            <a:spLocks noGrp="1"/>
          </p:cNvSpPr>
          <p:nvPr>
            <p:ph type="title"/>
          </p:nvPr>
        </p:nvSpPr>
        <p:spPr/>
        <p:txBody>
          <a:bodyPr/>
          <a:lstStyle/>
          <a:p>
            <a:r>
              <a:rPr lang="en-US"/>
              <a:t>Facebook Reach | Kohla-Strauss GmbH</a:t>
            </a:r>
          </a:p>
        </p:txBody>
      </p:sp>
      <p:graphicFrame>
        <p:nvGraphicFramePr>
          <p:cNvPr id="6" name="Chart Placeholder 5">
            <a:extLst>
              <a:ext uri="{FF2B5EF4-FFF2-40B4-BE49-F238E27FC236}">
                <a16:creationId xmlns:a16="http://schemas.microsoft.com/office/drawing/2014/main" id="{99F5400F-5FB2-4E12-B42A-4B018258EF84}"/>
              </a:ext>
            </a:extLst>
          </p:cNvPr>
          <p:cNvGraphicFramePr>
            <a:graphicFrameLocks noGrp="1"/>
          </p:cNvGraphicFramePr>
          <p:nvPr>
            <p:ph type="chart" sz="quarter" idx="13"/>
            <p:extLst>
              <p:ext uri="{D42A27DB-BD31-4B8C-83A1-F6EECF244321}">
                <p14:modId xmlns:p14="http://schemas.microsoft.com/office/powerpoint/2010/main" val="3661227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96DC0C-3F6A-4FD1-904B-B1D882B2E9C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75708AD-56EA-4761-863D-DD26896C60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24811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1550</Words>
  <Application>Microsoft Office PowerPoint</Application>
  <PresentationFormat>On-screen Show (4:3)</PresentationFormat>
  <Paragraphs>738</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Calibri</vt:lpstr>
      <vt:lpstr>Arial</vt:lpstr>
      <vt:lpstr>quintly_template</vt:lpstr>
      <vt:lpstr>Facebook Page Report</vt:lpstr>
      <vt:lpstr>Wichtigste Werte (KPI's) | Kohla-Strauss GmbH</vt:lpstr>
      <vt:lpstr>Fans (Übersicht) | Kohla-Strauss GmbH</vt:lpstr>
      <vt:lpstr>Key Metrics Table w. User Post RR | Kohla-Strauss GmbH</vt:lpstr>
      <vt:lpstr>Facebook Fans Total | Kohla-Strauss GmbH</vt:lpstr>
      <vt:lpstr>Fanwachstum | Kohla-Strauss GmbH</vt:lpstr>
      <vt:lpstr>Verlorene Fans | Kohla-Strauss GmbH</vt:lpstr>
      <vt:lpstr>Eigene Beiträge (Postings) | Kohla-Strauss GmbH - 1 of 8</vt:lpstr>
      <vt:lpstr>Eigene Beiträge (Postings) | Kohla-Strauss GmbH - 2 of 8</vt:lpstr>
      <vt:lpstr>Eigene Beiträge (Postings) | Kohla-Strauss GmbH - 3 of 8</vt:lpstr>
      <vt:lpstr>Eigene Beiträge (Postings) | Kohla-Strauss GmbH - 4 of 8</vt:lpstr>
      <vt:lpstr>Eigene Beiträge (Postings) | Kohla-Strauss GmbH - 5 of 8</vt:lpstr>
      <vt:lpstr>Eigene Beiträge (Postings) | Kohla-Strauss GmbH - 6 of 8</vt:lpstr>
      <vt:lpstr>Eigene Beiträge (Postings) | Kohla-Strauss GmbH - 7 of 8</vt:lpstr>
      <vt:lpstr>Eigene Beiträge (Postings) | Kohla-Strauss GmbH - 8 of 8</vt:lpstr>
      <vt:lpstr>Eigene Beiträge (Postings) + Reactions | Kohla-Strauss GmbH - 1 of 10</vt:lpstr>
      <vt:lpstr>Eigene Beiträge (Postings) + Reactions | Kohla-Strauss GmbH - 2 of 10</vt:lpstr>
      <vt:lpstr>Eigene Beiträge (Postings) + Reactions | Kohla-Strauss GmbH - 3 of 10</vt:lpstr>
      <vt:lpstr>Eigene Beiträge (Postings) + Reactions | Kohla-Strauss GmbH - 4 of 10</vt:lpstr>
      <vt:lpstr>Eigene Beiträge (Postings) + Reactions | Kohla-Strauss GmbH - 5 of 10</vt:lpstr>
      <vt:lpstr>Eigene Beiträge (Postings) + Reactions | Kohla-Strauss GmbH - 6 of 10</vt:lpstr>
      <vt:lpstr>Eigene Beiträge (Postings) + Reactions | Kohla-Strauss GmbH - 7 of 10</vt:lpstr>
      <vt:lpstr>Eigene Beiträge (Postings) + Reactions | Kohla-Strauss GmbH - 8 of 10</vt:lpstr>
      <vt:lpstr>Eigene Beiträge (Postings) + Reactions | Kohla-Strauss GmbH - 9 of 10</vt:lpstr>
      <vt:lpstr>Eigene Beiträge (Postings) + Reactions | Kohla-Strauss GmbH - 10 of 10</vt:lpstr>
      <vt:lpstr>Postings/Wochentag | Kohla-Strauss GmbH</vt:lpstr>
      <vt:lpstr>Interaktionsrate | Kohla-Strauss GmbH</vt:lpstr>
      <vt:lpstr>Postingtypen (Verteilung) | Kohla-Strauss GmbH</vt:lpstr>
      <vt:lpstr>Interaktionsrate/Postingtyp | Kohla-Strauss GmbH</vt:lpstr>
      <vt:lpstr>Antwortzeit | Kohla-Strauss GmbH</vt:lpstr>
      <vt:lpstr>Facebook Check Ins | Kohla-Strauss GmbH</vt:lpstr>
      <vt:lpstr>Fan Demographie | Kohla-Strauss GmbH</vt:lpstr>
      <vt:lpstr>Impressionen | Kohla-Strauss GmbH</vt:lpstr>
      <vt:lpstr>Reichweite | Kohla-Strauss GmbH</vt:lpstr>
      <vt:lpstr>Engagierte User | Kohla-Strauss GmbH</vt:lpstr>
      <vt:lpstr>Page Views | Kohla-Strauss GmbH</vt:lpstr>
      <vt:lpstr>Direktnachrichten von Usern | Kohla-Strauss GmbH</vt:lpstr>
      <vt:lpstr>Page Fans Online | Kohla-Strauss GmbH</vt:lpstr>
      <vt:lpstr>FB Insights - Daily Impressions | Kohla-Strauss GmbH - 1 of 3</vt:lpstr>
      <vt:lpstr>FB Insights - Daily Impressions | Kohla-Strauss GmbH - 2 of 3</vt:lpstr>
      <vt:lpstr>FB Insights - Daily Impressions | Kohla-Strauss GmbH - 3 of 3</vt:lpstr>
      <vt:lpstr>FB Insights - Daily Reach | Kohla-Strauss GmbH - 1 of 3</vt:lpstr>
      <vt:lpstr>FB Insights - Daily Reach | Kohla-Strauss GmbH - 2 of 3</vt:lpstr>
      <vt:lpstr>FB Insights - Daily Reach | Kohla-Strauss GmbH - 3 of 3</vt:lpstr>
      <vt:lpstr>Facebook Reach | Kohla-Strauss GmbH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2018-07-09T13:55:20Z</dcterms:created>
  <dcterms:modified xsi:type="dcterms:W3CDTF">2018-07-09T13:56:29Z</dcterms:modified>
</cp:coreProperties>
</file>