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1615</c:v>
                </c:pt>
                <c:pt idx="1">
                  <c:v>1615</c:v>
                </c:pt>
                <c:pt idx="2">
                  <c:v>1615</c:v>
                </c:pt>
                <c:pt idx="3">
                  <c:v>1616</c:v>
                </c:pt>
                <c:pt idx="4">
                  <c:v>1616</c:v>
                </c:pt>
                <c:pt idx="5">
                  <c:v>1615</c:v>
                </c:pt>
                <c:pt idx="6">
                  <c:v>1615</c:v>
                </c:pt>
                <c:pt idx="7">
                  <c:v>1615</c:v>
                </c:pt>
                <c:pt idx="8">
                  <c:v>1616</c:v>
                </c:pt>
                <c:pt idx="9">
                  <c:v>1616</c:v>
                </c:pt>
                <c:pt idx="10">
                  <c:v>1616</c:v>
                </c:pt>
                <c:pt idx="11">
                  <c:v>1616</c:v>
                </c:pt>
                <c:pt idx="12">
                  <c:v>1618</c:v>
                </c:pt>
                <c:pt idx="13">
                  <c:v>1618</c:v>
                </c:pt>
                <c:pt idx="14">
                  <c:v>1624</c:v>
                </c:pt>
                <c:pt idx="15">
                  <c:v>1625</c:v>
                </c:pt>
                <c:pt idx="16">
                  <c:v>1625</c:v>
                </c:pt>
                <c:pt idx="17">
                  <c:v>1625</c:v>
                </c:pt>
                <c:pt idx="18">
                  <c:v>1626</c:v>
                </c:pt>
                <c:pt idx="19">
                  <c:v>1626</c:v>
                </c:pt>
                <c:pt idx="20">
                  <c:v>1626</c:v>
                </c:pt>
                <c:pt idx="21">
                  <c:v>1626</c:v>
                </c:pt>
                <c:pt idx="22">
                  <c:v>1626</c:v>
                </c:pt>
                <c:pt idx="23">
                  <c:v>1626</c:v>
                </c:pt>
                <c:pt idx="24">
                  <c:v>1627</c:v>
                </c:pt>
                <c:pt idx="25">
                  <c:v>1626</c:v>
                </c:pt>
                <c:pt idx="26">
                  <c:v>1629</c:v>
                </c:pt>
                <c:pt idx="27">
                  <c:v>1630</c:v>
                </c:pt>
                <c:pt idx="28">
                  <c:v>1630</c:v>
                </c:pt>
                <c:pt idx="29">
                  <c:v>1630</c:v>
                </c:pt>
              </c:numCache>
            </c:numRef>
          </c:val>
          <c:smooth val="0"/>
          <c:extLst>
            <c:ext xmlns:c16="http://schemas.microsoft.com/office/drawing/2014/chart" uri="{C3380CC4-5D6E-409C-BE32-E72D297353CC}">
              <c16:uniqueId val="{00000000-DA06-47F0-A29D-806F7B14880A}"/>
            </c:ext>
          </c:extLst>
        </c:ser>
        <c:dLbls>
          <c:showLegendKey val="0"/>
          <c:showVal val="0"/>
          <c:showCatName val="0"/>
          <c:showSerName val="0"/>
          <c:showPercent val="0"/>
          <c:showBubbleSize val="0"/>
        </c:dLbls>
        <c:smooth val="0"/>
        <c:axId val="348688600"/>
        <c:axId val="348688928"/>
      </c:lineChart>
      <c:dateAx>
        <c:axId val="34868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88928"/>
        <c:crosses val="autoZero"/>
        <c:auto val="1"/>
        <c:lblOffset val="100"/>
        <c:baseTimeUnit val="days"/>
      </c:dateAx>
      <c:valAx>
        <c:axId val="34868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8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1</c:v>
                </c:pt>
                <c:pt idx="4">
                  <c:v>0</c:v>
                </c:pt>
                <c:pt idx="5">
                  <c:v>0</c:v>
                </c:pt>
                <c:pt idx="6">
                  <c:v>-1</c:v>
                </c:pt>
                <c:pt idx="7">
                  <c:v>0</c:v>
                </c:pt>
                <c:pt idx="8">
                  <c:v>1</c:v>
                </c:pt>
                <c:pt idx="9">
                  <c:v>0</c:v>
                </c:pt>
                <c:pt idx="10">
                  <c:v>0</c:v>
                </c:pt>
                <c:pt idx="11">
                  <c:v>0</c:v>
                </c:pt>
                <c:pt idx="12">
                  <c:v>2</c:v>
                </c:pt>
                <c:pt idx="13">
                  <c:v>0</c:v>
                </c:pt>
                <c:pt idx="14">
                  <c:v>5</c:v>
                </c:pt>
                <c:pt idx="15">
                  <c:v>2</c:v>
                </c:pt>
                <c:pt idx="16">
                  <c:v>0</c:v>
                </c:pt>
                <c:pt idx="17">
                  <c:v>0</c:v>
                </c:pt>
                <c:pt idx="18">
                  <c:v>0</c:v>
                </c:pt>
                <c:pt idx="19">
                  <c:v>1</c:v>
                </c:pt>
                <c:pt idx="20">
                  <c:v>0</c:v>
                </c:pt>
                <c:pt idx="21">
                  <c:v>0</c:v>
                </c:pt>
                <c:pt idx="22">
                  <c:v>0</c:v>
                </c:pt>
                <c:pt idx="23">
                  <c:v>0</c:v>
                </c:pt>
                <c:pt idx="24">
                  <c:v>1</c:v>
                </c:pt>
                <c:pt idx="25">
                  <c:v>0</c:v>
                </c:pt>
                <c:pt idx="26">
                  <c:v>2</c:v>
                </c:pt>
                <c:pt idx="27">
                  <c:v>0</c:v>
                </c:pt>
                <c:pt idx="28">
                  <c:v>1</c:v>
                </c:pt>
                <c:pt idx="29">
                  <c:v>0</c:v>
                </c:pt>
              </c:numCache>
            </c:numRef>
          </c:val>
          <c:smooth val="0"/>
          <c:extLst>
            <c:ext xmlns:c16="http://schemas.microsoft.com/office/drawing/2014/chart" uri="{C3380CC4-5D6E-409C-BE32-E72D297353CC}">
              <c16:uniqueId val="{00000000-B014-4882-98EC-52013F11377C}"/>
            </c:ext>
          </c:extLst>
        </c:ser>
        <c:dLbls>
          <c:showLegendKey val="0"/>
          <c:showVal val="0"/>
          <c:showCatName val="0"/>
          <c:showSerName val="0"/>
          <c:showPercent val="0"/>
          <c:showBubbleSize val="0"/>
        </c:dLbls>
        <c:smooth val="0"/>
        <c:axId val="280489456"/>
        <c:axId val="280493720"/>
      </c:lineChart>
      <c:dateAx>
        <c:axId val="28048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93720"/>
        <c:crosses val="autoZero"/>
        <c:auto val="1"/>
        <c:lblOffset val="100"/>
        <c:baseTimeUnit val="days"/>
      </c:dateAx>
      <c:valAx>
        <c:axId val="28049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1</c:v>
                </c:pt>
                <c:pt idx="25">
                  <c:v>1</c:v>
                </c:pt>
                <c:pt idx="26">
                  <c:v>0</c:v>
                </c:pt>
                <c:pt idx="27">
                  <c:v>0</c:v>
                </c:pt>
                <c:pt idx="28">
                  <c:v>0</c:v>
                </c:pt>
                <c:pt idx="29">
                  <c:v>0</c:v>
                </c:pt>
              </c:numCache>
            </c:numRef>
          </c:val>
          <c:smooth val="0"/>
          <c:extLst>
            <c:ext xmlns:c16="http://schemas.microsoft.com/office/drawing/2014/chart" uri="{C3380CC4-5D6E-409C-BE32-E72D297353CC}">
              <c16:uniqueId val="{00000000-59AD-4820-8C8B-B7847300897A}"/>
            </c:ext>
          </c:extLst>
        </c:ser>
        <c:dLbls>
          <c:showLegendKey val="0"/>
          <c:showVal val="0"/>
          <c:showCatName val="0"/>
          <c:showSerName val="0"/>
          <c:showPercent val="0"/>
          <c:showBubbleSize val="0"/>
        </c:dLbls>
        <c:smooth val="0"/>
        <c:axId val="352996944"/>
        <c:axId val="280494048"/>
      </c:lineChart>
      <c:dateAx>
        <c:axId val="35299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94048"/>
        <c:crosses val="autoZero"/>
        <c:auto val="1"/>
        <c:lblOffset val="100"/>
        <c:baseTimeUnit val="days"/>
      </c:dateAx>
      <c:valAx>
        <c:axId val="28049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9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2</c:v>
                </c:pt>
                <c:pt idx="4">
                  <c:v>4</c:v>
                </c:pt>
                <c:pt idx="5">
                  <c:v>3</c:v>
                </c:pt>
                <c:pt idx="6">
                  <c:v>1</c:v>
                </c:pt>
              </c:numCache>
            </c:numRef>
          </c:val>
          <c:extLst>
            <c:ext xmlns:c16="http://schemas.microsoft.com/office/drawing/2014/chart" uri="{C3380CC4-5D6E-409C-BE32-E72D297353CC}">
              <c16:uniqueId val="{00000000-73F8-43E2-ABB7-195AEEEF1ECE}"/>
            </c:ext>
          </c:extLst>
        </c:ser>
        <c:dLbls>
          <c:showLegendKey val="0"/>
          <c:showVal val="0"/>
          <c:showCatName val="0"/>
          <c:showSerName val="0"/>
          <c:showPercent val="0"/>
          <c:showBubbleSize val="0"/>
        </c:dLbls>
        <c:gapWidth val="219"/>
        <c:overlap val="-27"/>
        <c:axId val="445574664"/>
        <c:axId val="445570072"/>
      </c:barChart>
      <c:catAx>
        <c:axId val="44557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70072"/>
        <c:crosses val="autoZero"/>
        <c:auto val="1"/>
        <c:lblAlgn val="ctr"/>
        <c:lblOffset val="100"/>
        <c:noMultiLvlLbl val="0"/>
      </c:catAx>
      <c:valAx>
        <c:axId val="44557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7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0.24767801857585001</c:v>
                </c:pt>
                <c:pt idx="1">
                  <c:v>0</c:v>
                </c:pt>
                <c:pt idx="2">
                  <c:v>2.2910216718265999</c:v>
                </c:pt>
                <c:pt idx="3">
                  <c:v>0</c:v>
                </c:pt>
                <c:pt idx="4">
                  <c:v>0.61881188118812003</c:v>
                </c:pt>
                <c:pt idx="5">
                  <c:v>0</c:v>
                </c:pt>
                <c:pt idx="6">
                  <c:v>1.1145510835913</c:v>
                </c:pt>
                <c:pt idx="7">
                  <c:v>0</c:v>
                </c:pt>
                <c:pt idx="8">
                  <c:v>0.86687306501548</c:v>
                </c:pt>
                <c:pt idx="9">
                  <c:v>0</c:v>
                </c:pt>
                <c:pt idx="10">
                  <c:v>0.37128712871287001</c:v>
                </c:pt>
                <c:pt idx="11">
                  <c:v>0</c:v>
                </c:pt>
                <c:pt idx="12">
                  <c:v>0.80395794681509003</c:v>
                </c:pt>
                <c:pt idx="13">
                  <c:v>0</c:v>
                </c:pt>
                <c:pt idx="14">
                  <c:v>2.4691358024691001</c:v>
                </c:pt>
                <c:pt idx="15">
                  <c:v>1.7857142857143</c:v>
                </c:pt>
                <c:pt idx="16">
                  <c:v>0</c:v>
                </c:pt>
                <c:pt idx="17">
                  <c:v>0</c:v>
                </c:pt>
                <c:pt idx="18">
                  <c:v>1.7230769230769001</c:v>
                </c:pt>
                <c:pt idx="19">
                  <c:v>0</c:v>
                </c:pt>
                <c:pt idx="20">
                  <c:v>1.8450184501844999</c:v>
                </c:pt>
                <c:pt idx="21">
                  <c:v>0</c:v>
                </c:pt>
                <c:pt idx="22">
                  <c:v>0.55350553505535005</c:v>
                </c:pt>
                <c:pt idx="23">
                  <c:v>0</c:v>
                </c:pt>
                <c:pt idx="24">
                  <c:v>2.4600246002459998</c:v>
                </c:pt>
                <c:pt idx="25">
                  <c:v>0</c:v>
                </c:pt>
                <c:pt idx="26">
                  <c:v>0.61425061425061001</c:v>
                </c:pt>
                <c:pt idx="27">
                  <c:v>0</c:v>
                </c:pt>
                <c:pt idx="28">
                  <c:v>0.49109883364027002</c:v>
                </c:pt>
                <c:pt idx="29">
                  <c:v>0</c:v>
                </c:pt>
              </c:numCache>
            </c:numRef>
          </c:val>
          <c:smooth val="0"/>
          <c:extLst>
            <c:ext xmlns:c16="http://schemas.microsoft.com/office/drawing/2014/chart" uri="{C3380CC4-5D6E-409C-BE32-E72D297353CC}">
              <c16:uniqueId val="{00000000-D727-49D5-929F-2A02F0000E68}"/>
            </c:ext>
          </c:extLst>
        </c:ser>
        <c:dLbls>
          <c:showLegendKey val="0"/>
          <c:showVal val="0"/>
          <c:showCatName val="0"/>
          <c:showSerName val="0"/>
          <c:showPercent val="0"/>
          <c:showBubbleSize val="0"/>
        </c:dLbls>
        <c:smooth val="0"/>
        <c:axId val="445572696"/>
        <c:axId val="445573024"/>
      </c:lineChart>
      <c:dateAx>
        <c:axId val="44557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73024"/>
        <c:crosses val="autoZero"/>
        <c:auto val="1"/>
        <c:lblOffset val="100"/>
        <c:baseTimeUnit val="days"/>
      </c:dateAx>
      <c:valAx>
        <c:axId val="44557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7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3</c:v>
                </c:pt>
              </c:numCache>
            </c:numRef>
          </c:val>
          <c:extLst>
            <c:ext xmlns:c16="http://schemas.microsoft.com/office/drawing/2014/chart" uri="{C3380CC4-5D6E-409C-BE32-E72D297353CC}">
              <c16:uniqueId val="{00000000-CDEC-4531-A0B0-318725112B5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10</c:v>
                </c:pt>
              </c:numCache>
            </c:numRef>
          </c:val>
          <c:extLst>
            <c:ext xmlns:c16="http://schemas.microsoft.com/office/drawing/2014/chart" uri="{C3380CC4-5D6E-409C-BE32-E72D297353CC}">
              <c16:uniqueId val="{00000001-CDEC-4531-A0B0-318725112B59}"/>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CDEC-4531-A0B0-318725112B59}"/>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Kohla-Strauss GmbH</c:v>
                </c:pt>
              </c:strCache>
            </c:strRef>
          </c:cat>
          <c:val>
            <c:numRef>
              <c:f>Sheet1!$E$2</c:f>
              <c:numCache>
                <c:formatCode>General</c:formatCode>
                <c:ptCount val="1"/>
                <c:pt idx="0">
                  <c:v>2</c:v>
                </c:pt>
              </c:numCache>
            </c:numRef>
          </c:val>
          <c:extLst>
            <c:ext xmlns:c16="http://schemas.microsoft.com/office/drawing/2014/chart" uri="{C3380CC4-5D6E-409C-BE32-E72D297353CC}">
              <c16:uniqueId val="{00000003-CDEC-4531-A0B0-318725112B59}"/>
            </c:ext>
          </c:extLst>
        </c:ser>
        <c:dLbls>
          <c:showLegendKey val="0"/>
          <c:showVal val="0"/>
          <c:showCatName val="0"/>
          <c:showSerName val="0"/>
          <c:showPercent val="0"/>
          <c:showBubbleSize val="0"/>
        </c:dLbls>
        <c:gapWidth val="150"/>
        <c:overlap val="100"/>
        <c:axId val="445584504"/>
        <c:axId val="445582536"/>
      </c:barChart>
      <c:catAx>
        <c:axId val="44558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2536"/>
        <c:crosses val="autoZero"/>
        <c:auto val="1"/>
        <c:lblAlgn val="ctr"/>
        <c:lblOffset val="100"/>
        <c:noMultiLvlLbl val="0"/>
      </c:catAx>
      <c:valAx>
        <c:axId val="445582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0.86656653281425999</c:v>
                </c:pt>
                <c:pt idx="1">
                  <c:v>1.6692040448333001</c:v>
                </c:pt>
                <c:pt idx="2">
                  <c:v>0.24767801857585001</c:v>
                </c:pt>
                <c:pt idx="3">
                  <c:v>0.58613647871257002</c:v>
                </c:pt>
              </c:numCache>
            </c:numRef>
          </c:val>
          <c:extLst>
            <c:ext xmlns:c16="http://schemas.microsoft.com/office/drawing/2014/chart" uri="{C3380CC4-5D6E-409C-BE32-E72D297353CC}">
              <c16:uniqueId val="{00000000-E3B2-4930-9E3A-CB583DA14206}"/>
            </c:ext>
          </c:extLst>
        </c:ser>
        <c:dLbls>
          <c:showLegendKey val="0"/>
          <c:showVal val="0"/>
          <c:showCatName val="0"/>
          <c:showSerName val="0"/>
          <c:showPercent val="0"/>
          <c:showBubbleSize val="0"/>
        </c:dLbls>
        <c:gapWidth val="219"/>
        <c:overlap val="-27"/>
        <c:axId val="445581224"/>
        <c:axId val="445585488"/>
      </c:barChart>
      <c:catAx>
        <c:axId val="44558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5488"/>
        <c:crosses val="autoZero"/>
        <c:auto val="1"/>
        <c:lblAlgn val="ctr"/>
        <c:lblOffset val="100"/>
        <c:noMultiLvlLbl val="0"/>
      </c:catAx>
      <c:valAx>
        <c:axId val="44558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F12-4913-99B6-1BF61E0AD947}"/>
            </c:ext>
          </c:extLst>
        </c:ser>
        <c:dLbls>
          <c:showLegendKey val="0"/>
          <c:showVal val="0"/>
          <c:showCatName val="0"/>
          <c:showSerName val="0"/>
          <c:showPercent val="0"/>
          <c:showBubbleSize val="0"/>
        </c:dLbls>
        <c:gapWidth val="219"/>
        <c:overlap val="-27"/>
        <c:axId val="445584176"/>
        <c:axId val="445586472"/>
      </c:barChart>
      <c:catAx>
        <c:axId val="44558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6472"/>
        <c:crosses val="autoZero"/>
        <c:auto val="1"/>
        <c:lblAlgn val="ctr"/>
        <c:lblOffset val="100"/>
        <c:noMultiLvlLbl val="0"/>
      </c:catAx>
      <c:valAx>
        <c:axId val="44558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123</c:v>
                </c:pt>
                <c:pt idx="1">
                  <c:v>123</c:v>
                </c:pt>
                <c:pt idx="2">
                  <c:v>123</c:v>
                </c:pt>
                <c:pt idx="3">
                  <c:v>123</c:v>
                </c:pt>
                <c:pt idx="4">
                  <c:v>123</c:v>
                </c:pt>
                <c:pt idx="5">
                  <c:v>123</c:v>
                </c:pt>
                <c:pt idx="6">
                  <c:v>123</c:v>
                </c:pt>
                <c:pt idx="7">
                  <c:v>123</c:v>
                </c:pt>
                <c:pt idx="8">
                  <c:v>123</c:v>
                </c:pt>
                <c:pt idx="9">
                  <c:v>123</c:v>
                </c:pt>
                <c:pt idx="10">
                  <c:v>124</c:v>
                </c:pt>
                <c:pt idx="11">
                  <c:v>124</c:v>
                </c:pt>
                <c:pt idx="12">
                  <c:v>124</c:v>
                </c:pt>
                <c:pt idx="13">
                  <c:v>124</c:v>
                </c:pt>
                <c:pt idx="14">
                  <c:v>124</c:v>
                </c:pt>
                <c:pt idx="15">
                  <c:v>126</c:v>
                </c:pt>
                <c:pt idx="16">
                  <c:v>127</c:v>
                </c:pt>
                <c:pt idx="17">
                  <c:v>127</c:v>
                </c:pt>
                <c:pt idx="18">
                  <c:v>127</c:v>
                </c:pt>
                <c:pt idx="19">
                  <c:v>127</c:v>
                </c:pt>
                <c:pt idx="20">
                  <c:v>127</c:v>
                </c:pt>
                <c:pt idx="21">
                  <c:v>127</c:v>
                </c:pt>
                <c:pt idx="22">
                  <c:v>127</c:v>
                </c:pt>
                <c:pt idx="23">
                  <c:v>127</c:v>
                </c:pt>
                <c:pt idx="24">
                  <c:v>127</c:v>
                </c:pt>
                <c:pt idx="25">
                  <c:v>127</c:v>
                </c:pt>
                <c:pt idx="26">
                  <c:v>127</c:v>
                </c:pt>
                <c:pt idx="27">
                  <c:v>127</c:v>
                </c:pt>
                <c:pt idx="28">
                  <c:v>127</c:v>
                </c:pt>
                <c:pt idx="29">
                  <c:v>127</c:v>
                </c:pt>
              </c:numCache>
            </c:numRef>
          </c:val>
          <c:smooth val="0"/>
          <c:extLst>
            <c:ext xmlns:c16="http://schemas.microsoft.com/office/drawing/2014/chart" uri="{C3380CC4-5D6E-409C-BE32-E72D297353CC}">
              <c16:uniqueId val="{00000000-BFAE-43EC-BF38-20332AC793AF}"/>
            </c:ext>
          </c:extLst>
        </c:ser>
        <c:dLbls>
          <c:showLegendKey val="0"/>
          <c:showVal val="0"/>
          <c:showCatName val="0"/>
          <c:showSerName val="0"/>
          <c:showPercent val="0"/>
          <c:showBubbleSize val="0"/>
        </c:dLbls>
        <c:smooth val="0"/>
        <c:axId val="445581880"/>
        <c:axId val="445579912"/>
      </c:lineChart>
      <c:dateAx>
        <c:axId val="44558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79912"/>
        <c:crosses val="autoZero"/>
        <c:auto val="1"/>
        <c:lblOffset val="100"/>
        <c:baseTimeUnit val="days"/>
      </c:dateAx>
      <c:valAx>
        <c:axId val="44557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94</c:v>
                </c:pt>
                <c:pt idx="2">
                  <c:v>162</c:v>
                </c:pt>
                <c:pt idx="3">
                  <c:v>125</c:v>
                </c:pt>
                <c:pt idx="4">
                  <c:v>84</c:v>
                </c:pt>
                <c:pt idx="5">
                  <c:v>48</c:v>
                </c:pt>
                <c:pt idx="6">
                  <c:v>26</c:v>
                </c:pt>
              </c:numCache>
            </c:numRef>
          </c:val>
          <c:extLst>
            <c:ext xmlns:c16="http://schemas.microsoft.com/office/drawing/2014/chart" uri="{C3380CC4-5D6E-409C-BE32-E72D297353CC}">
              <c16:uniqueId val="{00000000-ACE3-4CD3-A359-2C23F294309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c:v>
                </c:pt>
                <c:pt idx="1">
                  <c:v>251</c:v>
                </c:pt>
                <c:pt idx="2">
                  <c:v>325</c:v>
                </c:pt>
                <c:pt idx="3">
                  <c:v>218</c:v>
                </c:pt>
                <c:pt idx="4">
                  <c:v>154</c:v>
                </c:pt>
                <c:pt idx="5">
                  <c:v>74</c:v>
                </c:pt>
                <c:pt idx="6">
                  <c:v>39</c:v>
                </c:pt>
              </c:numCache>
            </c:numRef>
          </c:val>
          <c:extLst>
            <c:ext xmlns:c16="http://schemas.microsoft.com/office/drawing/2014/chart" uri="{C3380CC4-5D6E-409C-BE32-E72D297353CC}">
              <c16:uniqueId val="{00000001-ACE3-4CD3-A359-2C23F2943098}"/>
            </c:ext>
          </c:extLst>
        </c:ser>
        <c:dLbls>
          <c:showLegendKey val="0"/>
          <c:showVal val="0"/>
          <c:showCatName val="0"/>
          <c:showSerName val="0"/>
          <c:showPercent val="0"/>
          <c:showBubbleSize val="0"/>
        </c:dLbls>
        <c:gapWidth val="219"/>
        <c:overlap val="-27"/>
        <c:axId val="445591064"/>
        <c:axId val="445590408"/>
      </c:barChart>
      <c:catAx>
        <c:axId val="44559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90408"/>
        <c:crosses val="autoZero"/>
        <c:auto val="1"/>
        <c:lblAlgn val="ctr"/>
        <c:lblOffset val="100"/>
        <c:noMultiLvlLbl val="0"/>
      </c:catAx>
      <c:valAx>
        <c:axId val="44559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9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1820</c:v>
                </c:pt>
                <c:pt idx="1">
                  <c:v>978</c:v>
                </c:pt>
                <c:pt idx="2">
                  <c:v>2250</c:v>
                </c:pt>
                <c:pt idx="3">
                  <c:v>1630</c:v>
                </c:pt>
                <c:pt idx="4">
                  <c:v>1049</c:v>
                </c:pt>
                <c:pt idx="5">
                  <c:v>773</c:v>
                </c:pt>
                <c:pt idx="6">
                  <c:v>1036</c:v>
                </c:pt>
                <c:pt idx="7">
                  <c:v>836</c:v>
                </c:pt>
                <c:pt idx="8">
                  <c:v>1042</c:v>
                </c:pt>
                <c:pt idx="9">
                  <c:v>5019</c:v>
                </c:pt>
                <c:pt idx="10">
                  <c:v>5197</c:v>
                </c:pt>
                <c:pt idx="11">
                  <c:v>3859</c:v>
                </c:pt>
                <c:pt idx="12">
                  <c:v>4461</c:v>
                </c:pt>
                <c:pt idx="13">
                  <c:v>3466</c:v>
                </c:pt>
                <c:pt idx="14">
                  <c:v>8592</c:v>
                </c:pt>
                <c:pt idx="15">
                  <c:v>6491</c:v>
                </c:pt>
                <c:pt idx="16">
                  <c:v>4983</c:v>
                </c:pt>
                <c:pt idx="17">
                  <c:v>4220</c:v>
                </c:pt>
                <c:pt idx="18">
                  <c:v>5867</c:v>
                </c:pt>
                <c:pt idx="19">
                  <c:v>4307</c:v>
                </c:pt>
                <c:pt idx="20">
                  <c:v>4413</c:v>
                </c:pt>
                <c:pt idx="21">
                  <c:v>3502</c:v>
                </c:pt>
                <c:pt idx="22">
                  <c:v>4188</c:v>
                </c:pt>
                <c:pt idx="23">
                  <c:v>4090</c:v>
                </c:pt>
                <c:pt idx="24">
                  <c:v>5250</c:v>
                </c:pt>
                <c:pt idx="25">
                  <c:v>3530</c:v>
                </c:pt>
                <c:pt idx="26">
                  <c:v>4989</c:v>
                </c:pt>
                <c:pt idx="27">
                  <c:v>3962</c:v>
                </c:pt>
                <c:pt idx="28">
                  <c:v>5146</c:v>
                </c:pt>
                <c:pt idx="29">
                  <c:v>515</c:v>
                </c:pt>
              </c:numCache>
            </c:numRef>
          </c:val>
          <c:smooth val="0"/>
          <c:extLst>
            <c:ext xmlns:c16="http://schemas.microsoft.com/office/drawing/2014/chart" uri="{C3380CC4-5D6E-409C-BE32-E72D297353CC}">
              <c16:uniqueId val="{00000000-3EBB-4D3D-B8CA-EFB88F259947}"/>
            </c:ext>
          </c:extLst>
        </c:ser>
        <c:dLbls>
          <c:showLegendKey val="0"/>
          <c:showVal val="0"/>
          <c:showCatName val="0"/>
          <c:showSerName val="0"/>
          <c:showPercent val="0"/>
          <c:showBubbleSize val="0"/>
        </c:dLbls>
        <c:smooth val="0"/>
        <c:axId val="426000296"/>
        <c:axId val="426001280"/>
      </c:lineChart>
      <c:dateAx>
        <c:axId val="42600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01280"/>
        <c:crosses val="autoZero"/>
        <c:auto val="1"/>
        <c:lblOffset val="100"/>
        <c:baseTimeUnit val="days"/>
      </c:dateAx>
      <c:valAx>
        <c:axId val="42600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0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1061</c:v>
                </c:pt>
                <c:pt idx="1">
                  <c:v>757</c:v>
                </c:pt>
                <c:pt idx="2">
                  <c:v>1404</c:v>
                </c:pt>
                <c:pt idx="3">
                  <c:v>898</c:v>
                </c:pt>
                <c:pt idx="4">
                  <c:v>754</c:v>
                </c:pt>
                <c:pt idx="5">
                  <c:v>576</c:v>
                </c:pt>
                <c:pt idx="6">
                  <c:v>789</c:v>
                </c:pt>
                <c:pt idx="7">
                  <c:v>672</c:v>
                </c:pt>
                <c:pt idx="8">
                  <c:v>792</c:v>
                </c:pt>
                <c:pt idx="9">
                  <c:v>4188</c:v>
                </c:pt>
                <c:pt idx="10">
                  <c:v>4496</c:v>
                </c:pt>
                <c:pt idx="11">
                  <c:v>3391</c:v>
                </c:pt>
                <c:pt idx="12">
                  <c:v>3672</c:v>
                </c:pt>
                <c:pt idx="13">
                  <c:v>3045</c:v>
                </c:pt>
                <c:pt idx="14">
                  <c:v>5216</c:v>
                </c:pt>
                <c:pt idx="15">
                  <c:v>4645</c:v>
                </c:pt>
                <c:pt idx="16">
                  <c:v>4097</c:v>
                </c:pt>
                <c:pt idx="17">
                  <c:v>3572</c:v>
                </c:pt>
                <c:pt idx="18">
                  <c:v>3893</c:v>
                </c:pt>
                <c:pt idx="19">
                  <c:v>3732</c:v>
                </c:pt>
                <c:pt idx="20">
                  <c:v>3636</c:v>
                </c:pt>
                <c:pt idx="21">
                  <c:v>3274</c:v>
                </c:pt>
                <c:pt idx="22">
                  <c:v>3827</c:v>
                </c:pt>
                <c:pt idx="23">
                  <c:v>3708</c:v>
                </c:pt>
                <c:pt idx="24">
                  <c:v>4505</c:v>
                </c:pt>
                <c:pt idx="25">
                  <c:v>3206</c:v>
                </c:pt>
                <c:pt idx="26">
                  <c:v>4135</c:v>
                </c:pt>
                <c:pt idx="27">
                  <c:v>3482</c:v>
                </c:pt>
                <c:pt idx="28">
                  <c:v>4165</c:v>
                </c:pt>
                <c:pt idx="29">
                  <c:v>321</c:v>
                </c:pt>
              </c:numCache>
            </c:numRef>
          </c:val>
          <c:smooth val="0"/>
          <c:extLst>
            <c:ext xmlns:c16="http://schemas.microsoft.com/office/drawing/2014/chart" uri="{C3380CC4-5D6E-409C-BE32-E72D297353CC}">
              <c16:uniqueId val="{00000000-8768-484F-AF3B-907BC5412D45}"/>
            </c:ext>
          </c:extLst>
        </c:ser>
        <c:dLbls>
          <c:showLegendKey val="0"/>
          <c:showVal val="0"/>
          <c:showCatName val="0"/>
          <c:showSerName val="0"/>
          <c:showPercent val="0"/>
          <c:showBubbleSize val="0"/>
        </c:dLbls>
        <c:smooth val="0"/>
        <c:axId val="426000952"/>
        <c:axId val="426006200"/>
      </c:lineChart>
      <c:dateAx>
        <c:axId val="42600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06200"/>
        <c:crosses val="autoZero"/>
        <c:auto val="1"/>
        <c:lblOffset val="100"/>
        <c:baseTimeUnit val="days"/>
      </c:dateAx>
      <c:valAx>
        <c:axId val="42600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0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37</c:v>
                </c:pt>
                <c:pt idx="1">
                  <c:v>8</c:v>
                </c:pt>
                <c:pt idx="2">
                  <c:v>197</c:v>
                </c:pt>
                <c:pt idx="3">
                  <c:v>38</c:v>
                </c:pt>
                <c:pt idx="4">
                  <c:v>18</c:v>
                </c:pt>
                <c:pt idx="5">
                  <c:v>15</c:v>
                </c:pt>
                <c:pt idx="6">
                  <c:v>22</c:v>
                </c:pt>
                <c:pt idx="7">
                  <c:v>12</c:v>
                </c:pt>
                <c:pt idx="8">
                  <c:v>15</c:v>
                </c:pt>
                <c:pt idx="9">
                  <c:v>31</c:v>
                </c:pt>
                <c:pt idx="10">
                  <c:v>49</c:v>
                </c:pt>
                <c:pt idx="11">
                  <c:v>25</c:v>
                </c:pt>
                <c:pt idx="12">
                  <c:v>74</c:v>
                </c:pt>
                <c:pt idx="13">
                  <c:v>59</c:v>
                </c:pt>
                <c:pt idx="14">
                  <c:v>627</c:v>
                </c:pt>
                <c:pt idx="15">
                  <c:v>234</c:v>
                </c:pt>
                <c:pt idx="16">
                  <c:v>88</c:v>
                </c:pt>
                <c:pt idx="17">
                  <c:v>42</c:v>
                </c:pt>
                <c:pt idx="18">
                  <c:v>279</c:v>
                </c:pt>
                <c:pt idx="19">
                  <c:v>92</c:v>
                </c:pt>
                <c:pt idx="20">
                  <c:v>68</c:v>
                </c:pt>
                <c:pt idx="21">
                  <c:v>25</c:v>
                </c:pt>
                <c:pt idx="22">
                  <c:v>35</c:v>
                </c:pt>
                <c:pt idx="23">
                  <c:v>33</c:v>
                </c:pt>
                <c:pt idx="24">
                  <c:v>105</c:v>
                </c:pt>
                <c:pt idx="25">
                  <c:v>19</c:v>
                </c:pt>
                <c:pt idx="26">
                  <c:v>68</c:v>
                </c:pt>
                <c:pt idx="27">
                  <c:v>20</c:v>
                </c:pt>
                <c:pt idx="28">
                  <c:v>75</c:v>
                </c:pt>
                <c:pt idx="29">
                  <c:v>14</c:v>
                </c:pt>
              </c:numCache>
            </c:numRef>
          </c:val>
          <c:smooth val="0"/>
          <c:extLst>
            <c:ext xmlns:c16="http://schemas.microsoft.com/office/drawing/2014/chart" uri="{C3380CC4-5D6E-409C-BE32-E72D297353CC}">
              <c16:uniqueId val="{00000000-B05C-4B4A-BEBD-9AAC914206E4}"/>
            </c:ext>
          </c:extLst>
        </c:ser>
        <c:dLbls>
          <c:showLegendKey val="0"/>
          <c:showVal val="0"/>
          <c:showCatName val="0"/>
          <c:showSerName val="0"/>
          <c:showPercent val="0"/>
          <c:showBubbleSize val="0"/>
        </c:dLbls>
        <c:smooth val="0"/>
        <c:axId val="426002920"/>
        <c:axId val="426003248"/>
      </c:lineChart>
      <c:dateAx>
        <c:axId val="42600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03248"/>
        <c:crosses val="autoZero"/>
        <c:auto val="1"/>
        <c:lblOffset val="100"/>
        <c:baseTimeUnit val="days"/>
      </c:dateAx>
      <c:valAx>
        <c:axId val="42600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0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13</c:v>
                </c:pt>
                <c:pt idx="1">
                  <c:v>5</c:v>
                </c:pt>
                <c:pt idx="2">
                  <c:v>10</c:v>
                </c:pt>
                <c:pt idx="3">
                  <c:v>26</c:v>
                </c:pt>
                <c:pt idx="4">
                  <c:v>23</c:v>
                </c:pt>
                <c:pt idx="5">
                  <c:v>9</c:v>
                </c:pt>
                <c:pt idx="6">
                  <c:v>14</c:v>
                </c:pt>
                <c:pt idx="7">
                  <c:v>13</c:v>
                </c:pt>
                <c:pt idx="8">
                  <c:v>15</c:v>
                </c:pt>
                <c:pt idx="9">
                  <c:v>12</c:v>
                </c:pt>
                <c:pt idx="10">
                  <c:v>9</c:v>
                </c:pt>
                <c:pt idx="11">
                  <c:v>10</c:v>
                </c:pt>
                <c:pt idx="12">
                  <c:v>17</c:v>
                </c:pt>
                <c:pt idx="13">
                  <c:v>21</c:v>
                </c:pt>
                <c:pt idx="14">
                  <c:v>62</c:v>
                </c:pt>
                <c:pt idx="15">
                  <c:v>22</c:v>
                </c:pt>
                <c:pt idx="16">
                  <c:v>20</c:v>
                </c:pt>
                <c:pt idx="17">
                  <c:v>15</c:v>
                </c:pt>
                <c:pt idx="18">
                  <c:v>26</c:v>
                </c:pt>
                <c:pt idx="19">
                  <c:v>21</c:v>
                </c:pt>
                <c:pt idx="20">
                  <c:v>34</c:v>
                </c:pt>
                <c:pt idx="21">
                  <c:v>13</c:v>
                </c:pt>
                <c:pt idx="22">
                  <c:v>7</c:v>
                </c:pt>
                <c:pt idx="23">
                  <c:v>8</c:v>
                </c:pt>
                <c:pt idx="24">
                  <c:v>16</c:v>
                </c:pt>
                <c:pt idx="25">
                  <c:v>19</c:v>
                </c:pt>
                <c:pt idx="26">
                  <c:v>12</c:v>
                </c:pt>
                <c:pt idx="27">
                  <c:v>5</c:v>
                </c:pt>
                <c:pt idx="28">
                  <c:v>13</c:v>
                </c:pt>
                <c:pt idx="29">
                  <c:v>10</c:v>
                </c:pt>
              </c:numCache>
            </c:numRef>
          </c:val>
          <c:smooth val="0"/>
          <c:extLst>
            <c:ext xmlns:c16="http://schemas.microsoft.com/office/drawing/2014/chart" uri="{C3380CC4-5D6E-409C-BE32-E72D297353CC}">
              <c16:uniqueId val="{00000000-9A52-4422-ABCA-F75DD8FAFAA3}"/>
            </c:ext>
          </c:extLst>
        </c:ser>
        <c:dLbls>
          <c:showLegendKey val="0"/>
          <c:showVal val="0"/>
          <c:showCatName val="0"/>
          <c:showSerName val="0"/>
          <c:showPercent val="0"/>
          <c:showBubbleSize val="0"/>
        </c:dLbls>
        <c:smooth val="0"/>
        <c:axId val="426005216"/>
        <c:axId val="425998984"/>
      </c:lineChart>
      <c:dateAx>
        <c:axId val="426005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98984"/>
        <c:crosses val="autoZero"/>
        <c:auto val="1"/>
        <c:lblOffset val="100"/>
        <c:baseTimeUnit val="days"/>
      </c:dateAx>
      <c:valAx>
        <c:axId val="42599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0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87.814814814814994</c:v>
                </c:pt>
                <c:pt idx="1">
                  <c:v>74.851851851852004</c:v>
                </c:pt>
                <c:pt idx="2">
                  <c:v>107.74074074073999</c:v>
                </c:pt>
                <c:pt idx="3">
                  <c:v>226.14814814815</c:v>
                </c:pt>
                <c:pt idx="4">
                  <c:v>439.51851851852001</c:v>
                </c:pt>
                <c:pt idx="5">
                  <c:v>555.14814814814997</c:v>
                </c:pt>
                <c:pt idx="6">
                  <c:v>641.77777777777999</c:v>
                </c:pt>
                <c:pt idx="7">
                  <c:v>617.32142857143003</c:v>
                </c:pt>
                <c:pt idx="8">
                  <c:v>596.85714285714005</c:v>
                </c:pt>
                <c:pt idx="9">
                  <c:v>614.5</c:v>
                </c:pt>
                <c:pt idx="10">
                  <c:v>692.60714285714005</c:v>
                </c:pt>
                <c:pt idx="11">
                  <c:v>658.25</c:v>
                </c:pt>
                <c:pt idx="12">
                  <c:v>637.25</c:v>
                </c:pt>
                <c:pt idx="13">
                  <c:v>641.03571428571001</c:v>
                </c:pt>
                <c:pt idx="14">
                  <c:v>659.57142857143003</c:v>
                </c:pt>
                <c:pt idx="15">
                  <c:v>679.53571428571001</c:v>
                </c:pt>
                <c:pt idx="16">
                  <c:v>703.35714285714005</c:v>
                </c:pt>
                <c:pt idx="17">
                  <c:v>733.64285714285995</c:v>
                </c:pt>
                <c:pt idx="18">
                  <c:v>782.67857142856997</c:v>
                </c:pt>
                <c:pt idx="19">
                  <c:v>780.85714285714005</c:v>
                </c:pt>
                <c:pt idx="20">
                  <c:v>670.21428571428999</c:v>
                </c:pt>
                <c:pt idx="21">
                  <c:v>422.28571428571001</c:v>
                </c:pt>
                <c:pt idx="22">
                  <c:v>240.03571428570999</c:v>
                </c:pt>
                <c:pt idx="23">
                  <c:v>134.35714285713999</c:v>
                </c:pt>
              </c:numCache>
            </c:numRef>
          </c:val>
          <c:smooth val="0"/>
          <c:extLst>
            <c:ext xmlns:c16="http://schemas.microsoft.com/office/drawing/2014/chart" uri="{C3380CC4-5D6E-409C-BE32-E72D297353CC}">
              <c16:uniqueId val="{00000000-823D-484C-93F9-B9609081CA67}"/>
            </c:ext>
          </c:extLst>
        </c:ser>
        <c:dLbls>
          <c:showLegendKey val="0"/>
          <c:showVal val="0"/>
          <c:showCatName val="0"/>
          <c:showSerName val="0"/>
          <c:showPercent val="0"/>
          <c:showBubbleSize val="0"/>
        </c:dLbls>
        <c:smooth val="0"/>
        <c:axId val="426011448"/>
        <c:axId val="426016040"/>
      </c:lineChart>
      <c:catAx>
        <c:axId val="42601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16040"/>
        <c:crosses val="autoZero"/>
        <c:auto val="1"/>
        <c:lblAlgn val="ctr"/>
        <c:lblOffset val="100"/>
        <c:noMultiLvlLbl val="0"/>
      </c:catAx>
      <c:valAx>
        <c:axId val="42601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1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1061</c:v>
                </c:pt>
                <c:pt idx="1">
                  <c:v>757</c:v>
                </c:pt>
                <c:pt idx="2">
                  <c:v>1404</c:v>
                </c:pt>
                <c:pt idx="3">
                  <c:v>898</c:v>
                </c:pt>
                <c:pt idx="4">
                  <c:v>754</c:v>
                </c:pt>
                <c:pt idx="5">
                  <c:v>576</c:v>
                </c:pt>
                <c:pt idx="6">
                  <c:v>789</c:v>
                </c:pt>
                <c:pt idx="7">
                  <c:v>672</c:v>
                </c:pt>
                <c:pt idx="8">
                  <c:v>792</c:v>
                </c:pt>
                <c:pt idx="9">
                  <c:v>4188</c:v>
                </c:pt>
                <c:pt idx="10">
                  <c:v>4496</c:v>
                </c:pt>
                <c:pt idx="11">
                  <c:v>3391</c:v>
                </c:pt>
                <c:pt idx="12">
                  <c:v>3672</c:v>
                </c:pt>
                <c:pt idx="13">
                  <c:v>3045</c:v>
                </c:pt>
                <c:pt idx="14">
                  <c:v>5216</c:v>
                </c:pt>
                <c:pt idx="15">
                  <c:v>4645</c:v>
                </c:pt>
                <c:pt idx="16">
                  <c:v>4097</c:v>
                </c:pt>
                <c:pt idx="17">
                  <c:v>3572</c:v>
                </c:pt>
                <c:pt idx="18">
                  <c:v>3893</c:v>
                </c:pt>
                <c:pt idx="19">
                  <c:v>3732</c:v>
                </c:pt>
                <c:pt idx="20">
                  <c:v>3636</c:v>
                </c:pt>
                <c:pt idx="21">
                  <c:v>3274</c:v>
                </c:pt>
                <c:pt idx="22">
                  <c:v>3827</c:v>
                </c:pt>
                <c:pt idx="23">
                  <c:v>3708</c:v>
                </c:pt>
                <c:pt idx="24">
                  <c:v>4505</c:v>
                </c:pt>
                <c:pt idx="25">
                  <c:v>3206</c:v>
                </c:pt>
                <c:pt idx="26">
                  <c:v>4135</c:v>
                </c:pt>
                <c:pt idx="27">
                  <c:v>3482</c:v>
                </c:pt>
                <c:pt idx="28">
                  <c:v>4165</c:v>
                </c:pt>
                <c:pt idx="29">
                  <c:v>321</c:v>
                </c:pt>
              </c:numCache>
            </c:numRef>
          </c:val>
          <c:smooth val="0"/>
          <c:extLst>
            <c:ext xmlns:c16="http://schemas.microsoft.com/office/drawing/2014/chart" uri="{C3380CC4-5D6E-409C-BE32-E72D297353CC}">
              <c16:uniqueId val="{00000000-FCFA-402E-A790-39299FDDEBEE}"/>
            </c:ext>
          </c:extLst>
        </c:ser>
        <c:dLbls>
          <c:showLegendKey val="0"/>
          <c:showVal val="0"/>
          <c:showCatName val="0"/>
          <c:showSerName val="0"/>
          <c:showPercent val="0"/>
          <c:showBubbleSize val="0"/>
        </c:dLbls>
        <c:smooth val="0"/>
        <c:axId val="418951736"/>
        <c:axId val="418947800"/>
      </c:lineChart>
      <c:dateAx>
        <c:axId val="41895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47800"/>
        <c:crosses val="autoZero"/>
        <c:auto val="1"/>
        <c:lblOffset val="100"/>
        <c:baseTimeUnit val="days"/>
      </c:dateAx>
      <c:valAx>
        <c:axId val="41894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5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98D5E-4001-485D-9B8F-BF275C1FF25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9F0E1EB3-E57F-498C-AD56-EB44F1200BC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166406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2E62E-6AE5-47D0-B0F7-2E14F962224C}"/>
              </a:ext>
            </a:extLst>
          </p:cNvPr>
          <p:cNvSpPr>
            <a:spLocks noGrp="1"/>
          </p:cNvSpPr>
          <p:nvPr>
            <p:ph type="title"/>
          </p:nvPr>
        </p:nvSpPr>
        <p:spPr/>
        <p:txBody>
          <a:bodyPr/>
          <a:lstStyle/>
          <a:p>
            <a:r>
              <a:rPr lang="de-DE"/>
              <a:t>Wichtigste Werte (KPI's) | Kohla-Strauss GmbH</a:t>
            </a:r>
            <a:endParaRPr lang="en-US"/>
          </a:p>
        </p:txBody>
      </p:sp>
      <p:graphicFrame>
        <p:nvGraphicFramePr>
          <p:cNvPr id="5" name="Table Placeholder 4">
            <a:extLst>
              <a:ext uri="{FF2B5EF4-FFF2-40B4-BE49-F238E27FC236}">
                <a16:creationId xmlns:a16="http://schemas.microsoft.com/office/drawing/2014/main" id="{81A06396-D658-4E52-A52D-580F107D134E}"/>
              </a:ext>
            </a:extLst>
          </p:cNvPr>
          <p:cNvGraphicFramePr>
            <a:graphicFrameLocks noGrp="1"/>
          </p:cNvGraphicFramePr>
          <p:nvPr>
            <p:ph type="tbl" sz="quarter" idx="13"/>
            <p:extLst>
              <p:ext uri="{D42A27DB-BD31-4B8C-83A1-F6EECF244321}">
                <p14:modId xmlns:p14="http://schemas.microsoft.com/office/powerpoint/2010/main" val="2862348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73068538"/>
                    </a:ext>
                  </a:extLst>
                </a:gridCol>
                <a:gridCol w="740664">
                  <a:extLst>
                    <a:ext uri="{9D8B030D-6E8A-4147-A177-3AD203B41FA5}">
                      <a16:colId xmlns:a16="http://schemas.microsoft.com/office/drawing/2014/main" val="3609920396"/>
                    </a:ext>
                  </a:extLst>
                </a:gridCol>
                <a:gridCol w="740664">
                  <a:extLst>
                    <a:ext uri="{9D8B030D-6E8A-4147-A177-3AD203B41FA5}">
                      <a16:colId xmlns:a16="http://schemas.microsoft.com/office/drawing/2014/main" val="3477124333"/>
                    </a:ext>
                  </a:extLst>
                </a:gridCol>
                <a:gridCol w="740664">
                  <a:extLst>
                    <a:ext uri="{9D8B030D-6E8A-4147-A177-3AD203B41FA5}">
                      <a16:colId xmlns:a16="http://schemas.microsoft.com/office/drawing/2014/main" val="3235828214"/>
                    </a:ext>
                  </a:extLst>
                </a:gridCol>
                <a:gridCol w="740664">
                  <a:extLst>
                    <a:ext uri="{9D8B030D-6E8A-4147-A177-3AD203B41FA5}">
                      <a16:colId xmlns:a16="http://schemas.microsoft.com/office/drawing/2014/main" val="4081488462"/>
                    </a:ext>
                  </a:extLst>
                </a:gridCol>
                <a:gridCol w="740664">
                  <a:extLst>
                    <a:ext uri="{9D8B030D-6E8A-4147-A177-3AD203B41FA5}">
                      <a16:colId xmlns:a16="http://schemas.microsoft.com/office/drawing/2014/main" val="3693211904"/>
                    </a:ext>
                  </a:extLst>
                </a:gridCol>
                <a:gridCol w="740664">
                  <a:extLst>
                    <a:ext uri="{9D8B030D-6E8A-4147-A177-3AD203B41FA5}">
                      <a16:colId xmlns:a16="http://schemas.microsoft.com/office/drawing/2014/main" val="2044741837"/>
                    </a:ext>
                  </a:extLst>
                </a:gridCol>
                <a:gridCol w="740664">
                  <a:extLst>
                    <a:ext uri="{9D8B030D-6E8A-4147-A177-3AD203B41FA5}">
                      <a16:colId xmlns:a16="http://schemas.microsoft.com/office/drawing/2014/main" val="3567500681"/>
                    </a:ext>
                  </a:extLst>
                </a:gridCol>
                <a:gridCol w="740664">
                  <a:extLst>
                    <a:ext uri="{9D8B030D-6E8A-4147-A177-3AD203B41FA5}">
                      <a16:colId xmlns:a16="http://schemas.microsoft.com/office/drawing/2014/main" val="1372094924"/>
                    </a:ext>
                  </a:extLst>
                </a:gridCol>
                <a:gridCol w="740664">
                  <a:extLst>
                    <a:ext uri="{9D8B030D-6E8A-4147-A177-3AD203B41FA5}">
                      <a16:colId xmlns:a16="http://schemas.microsoft.com/office/drawing/2014/main" val="8357346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61208984"/>
                  </a:ext>
                </a:extLst>
              </a:tr>
              <a:tr h="370840">
                <a:tc>
                  <a:txBody>
                    <a:bodyPr/>
                    <a:lstStyle/>
                    <a:p>
                      <a:r>
                        <a:rPr lang="en-US" sz="1000"/>
                        <a:t>Kohla-Strauss GmbH</a:t>
                      </a:r>
                    </a:p>
                  </a:txBody>
                  <a:tcPr/>
                </a:tc>
                <a:tc>
                  <a:txBody>
                    <a:bodyPr/>
                    <a:lstStyle/>
                    <a:p>
                      <a:r>
                        <a:rPr lang="en-US" sz="1000"/>
                        <a:t>1630</a:t>
                      </a:r>
                    </a:p>
                  </a:txBody>
                  <a:tcPr/>
                </a:tc>
                <a:tc>
                  <a:txBody>
                    <a:bodyPr/>
                    <a:lstStyle/>
                    <a:p>
                      <a:r>
                        <a:rPr lang="en-US" sz="1000"/>
                        <a:t>14</a:t>
                      </a:r>
                    </a:p>
                  </a:txBody>
                  <a:tcPr/>
                </a:tc>
                <a:tc>
                  <a:txBody>
                    <a:bodyPr/>
                    <a:lstStyle/>
                    <a:p>
                      <a:r>
                        <a:rPr lang="en-US" sz="1000"/>
                        <a:t>16</a:t>
                      </a:r>
                    </a:p>
                  </a:txBody>
                  <a:tcPr/>
                </a:tc>
                <a:tc>
                  <a:txBody>
                    <a:bodyPr/>
                    <a:lstStyle/>
                    <a:p>
                      <a:r>
                        <a:rPr lang="en-US" sz="1000"/>
                        <a:t>306</a:t>
                      </a:r>
                    </a:p>
                  </a:txBody>
                  <a:tcPr/>
                </a:tc>
                <a:tc>
                  <a:txBody>
                    <a:bodyPr/>
                    <a:lstStyle/>
                    <a:p>
                      <a:r>
                        <a:rPr lang="en-US" sz="1000"/>
                        <a:t>3</a:t>
                      </a:r>
                    </a:p>
                  </a:txBody>
                  <a:tcPr/>
                </a:tc>
                <a:tc>
                  <a:txBody>
                    <a:bodyPr/>
                    <a:lstStyle/>
                    <a:p>
                      <a:r>
                        <a:rPr lang="en-US" sz="1000"/>
                        <a:t>27</a:t>
                      </a:r>
                    </a:p>
                  </a:txBody>
                  <a:tcPr/>
                </a:tc>
                <a:tc>
                  <a:txBody>
                    <a:bodyPr/>
                    <a:lstStyle/>
                    <a:p>
                      <a:r>
                        <a:rPr lang="en-US" sz="1000"/>
                        <a:t>0</a:t>
                      </a:r>
                    </a:p>
                  </a:txBody>
                  <a:tcPr/>
                </a:tc>
                <a:tc>
                  <a:txBody>
                    <a:bodyPr/>
                    <a:lstStyle/>
                    <a:p>
                      <a:r>
                        <a:rPr lang="en-US" sz="1000"/>
                        <a:t>1.2939 %</a:t>
                      </a:r>
                    </a:p>
                  </a:txBody>
                  <a:tcPr/>
                </a:tc>
                <a:tc>
                  <a:txBody>
                    <a:bodyPr/>
                    <a:lstStyle/>
                    <a:p>
                      <a:r>
                        <a:rPr lang="en-US" sz="1000"/>
                        <a:t>0.0 %</a:t>
                      </a:r>
                    </a:p>
                  </a:txBody>
                  <a:tcPr/>
                </a:tc>
                <a:extLst>
                  <a:ext uri="{0D108BD9-81ED-4DB2-BD59-A6C34878D82A}">
                    <a16:rowId xmlns:a16="http://schemas.microsoft.com/office/drawing/2014/main" val="2765692403"/>
                  </a:ext>
                </a:extLst>
              </a:tr>
            </a:tbl>
          </a:graphicData>
        </a:graphic>
      </p:graphicFrame>
      <p:sp>
        <p:nvSpPr>
          <p:cNvPr id="4" name="Text Placeholder 3">
            <a:extLst>
              <a:ext uri="{FF2B5EF4-FFF2-40B4-BE49-F238E27FC236}">
                <a16:creationId xmlns:a16="http://schemas.microsoft.com/office/drawing/2014/main" id="{52BBE06E-72A5-4B8E-BE91-EA11DD4FEBE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51083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905D-D1AC-4BA2-9BAB-55C1B72C7C95}"/>
              </a:ext>
            </a:extLst>
          </p:cNvPr>
          <p:cNvSpPr>
            <a:spLocks noGrp="1"/>
          </p:cNvSpPr>
          <p:nvPr>
            <p:ph type="title"/>
          </p:nvPr>
        </p:nvSpPr>
        <p:spPr/>
        <p:txBody>
          <a:bodyPr/>
          <a:lstStyle/>
          <a:p>
            <a:r>
              <a:rPr lang="en-US"/>
              <a:t>Fans (Übersicht) | Kohla-Strauss GmbH</a:t>
            </a:r>
          </a:p>
        </p:txBody>
      </p:sp>
      <p:graphicFrame>
        <p:nvGraphicFramePr>
          <p:cNvPr id="5" name="Table Placeholder 4">
            <a:extLst>
              <a:ext uri="{FF2B5EF4-FFF2-40B4-BE49-F238E27FC236}">
                <a16:creationId xmlns:a16="http://schemas.microsoft.com/office/drawing/2014/main" id="{9C7F58F8-C3CE-47FB-A96C-A1966E1353BC}"/>
              </a:ext>
            </a:extLst>
          </p:cNvPr>
          <p:cNvGraphicFramePr>
            <a:graphicFrameLocks noGrp="1"/>
          </p:cNvGraphicFramePr>
          <p:nvPr>
            <p:ph type="tbl" sz="quarter" idx="13"/>
            <p:extLst>
              <p:ext uri="{D42A27DB-BD31-4B8C-83A1-F6EECF244321}">
                <p14:modId xmlns:p14="http://schemas.microsoft.com/office/powerpoint/2010/main" val="3154867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5031709"/>
                    </a:ext>
                  </a:extLst>
                </a:gridCol>
                <a:gridCol w="1234440">
                  <a:extLst>
                    <a:ext uri="{9D8B030D-6E8A-4147-A177-3AD203B41FA5}">
                      <a16:colId xmlns:a16="http://schemas.microsoft.com/office/drawing/2014/main" val="2580541822"/>
                    </a:ext>
                  </a:extLst>
                </a:gridCol>
                <a:gridCol w="822960">
                  <a:extLst>
                    <a:ext uri="{9D8B030D-6E8A-4147-A177-3AD203B41FA5}">
                      <a16:colId xmlns:a16="http://schemas.microsoft.com/office/drawing/2014/main" val="3473040372"/>
                    </a:ext>
                  </a:extLst>
                </a:gridCol>
                <a:gridCol w="822960">
                  <a:extLst>
                    <a:ext uri="{9D8B030D-6E8A-4147-A177-3AD203B41FA5}">
                      <a16:colId xmlns:a16="http://schemas.microsoft.com/office/drawing/2014/main" val="21993006"/>
                    </a:ext>
                  </a:extLst>
                </a:gridCol>
                <a:gridCol w="822960">
                  <a:extLst>
                    <a:ext uri="{9D8B030D-6E8A-4147-A177-3AD203B41FA5}">
                      <a16:colId xmlns:a16="http://schemas.microsoft.com/office/drawing/2014/main" val="337681508"/>
                    </a:ext>
                  </a:extLst>
                </a:gridCol>
                <a:gridCol w="822960">
                  <a:extLst>
                    <a:ext uri="{9D8B030D-6E8A-4147-A177-3AD203B41FA5}">
                      <a16:colId xmlns:a16="http://schemas.microsoft.com/office/drawing/2014/main" val="1851472270"/>
                    </a:ext>
                  </a:extLst>
                </a:gridCol>
                <a:gridCol w="822960">
                  <a:extLst>
                    <a:ext uri="{9D8B030D-6E8A-4147-A177-3AD203B41FA5}">
                      <a16:colId xmlns:a16="http://schemas.microsoft.com/office/drawing/2014/main" val="1951074612"/>
                    </a:ext>
                  </a:extLst>
                </a:gridCol>
                <a:gridCol w="822960">
                  <a:extLst>
                    <a:ext uri="{9D8B030D-6E8A-4147-A177-3AD203B41FA5}">
                      <a16:colId xmlns:a16="http://schemas.microsoft.com/office/drawing/2014/main" val="21142984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331843934"/>
                  </a:ext>
                </a:extLst>
              </a:tr>
              <a:tr h="370840">
                <a:tc>
                  <a:txBody>
                    <a:bodyPr/>
                    <a:lstStyle/>
                    <a:p>
                      <a:r>
                        <a:rPr lang="en-US" sz="1000"/>
                        <a:t>Kohla-Strauss GmbH</a:t>
                      </a:r>
                    </a:p>
                  </a:txBody>
                  <a:tcPr/>
                </a:tc>
                <a:tc>
                  <a:txBody>
                    <a:bodyPr/>
                    <a:lstStyle/>
                    <a:p>
                      <a:r>
                        <a:rPr lang="en-US" sz="1000"/>
                        <a:t>1630</a:t>
                      </a:r>
                    </a:p>
                  </a:txBody>
                  <a:tcPr/>
                </a:tc>
                <a:tc>
                  <a:txBody>
                    <a:bodyPr/>
                    <a:lstStyle/>
                    <a:p>
                      <a:r>
                        <a:rPr lang="en-US" sz="1000"/>
                        <a:t>1</a:t>
                      </a:r>
                    </a:p>
                  </a:txBody>
                  <a:tcPr/>
                </a:tc>
                <a:tc>
                  <a:txBody>
                    <a:bodyPr/>
                    <a:lstStyle/>
                    <a:p>
                      <a:r>
                        <a:rPr lang="en-US" sz="1000"/>
                        <a:t>0.1 %</a:t>
                      </a:r>
                    </a:p>
                  </a:txBody>
                  <a:tcPr/>
                </a:tc>
                <a:tc>
                  <a:txBody>
                    <a:bodyPr/>
                    <a:lstStyle/>
                    <a:p>
                      <a:r>
                        <a:rPr lang="en-US" sz="1000"/>
                        <a:t>4</a:t>
                      </a:r>
                    </a:p>
                  </a:txBody>
                  <a:tcPr/>
                </a:tc>
                <a:tc>
                  <a:txBody>
                    <a:bodyPr/>
                    <a:lstStyle/>
                    <a:p>
                      <a:r>
                        <a:rPr lang="en-US" sz="1000"/>
                        <a:t>0.2 %</a:t>
                      </a:r>
                    </a:p>
                  </a:txBody>
                  <a:tcPr/>
                </a:tc>
                <a:tc>
                  <a:txBody>
                    <a:bodyPr/>
                    <a:lstStyle/>
                    <a:p>
                      <a:r>
                        <a:rPr lang="en-US" sz="1000"/>
                        <a:t>14</a:t>
                      </a:r>
                    </a:p>
                  </a:txBody>
                  <a:tcPr/>
                </a:tc>
                <a:tc>
                  <a:txBody>
                    <a:bodyPr/>
                    <a:lstStyle/>
                    <a:p>
                      <a:r>
                        <a:rPr lang="en-US" sz="1000"/>
                        <a:t>0.9 %</a:t>
                      </a:r>
                    </a:p>
                  </a:txBody>
                  <a:tcPr/>
                </a:tc>
                <a:extLst>
                  <a:ext uri="{0D108BD9-81ED-4DB2-BD59-A6C34878D82A}">
                    <a16:rowId xmlns:a16="http://schemas.microsoft.com/office/drawing/2014/main" val="1841389543"/>
                  </a:ext>
                </a:extLst>
              </a:tr>
            </a:tbl>
          </a:graphicData>
        </a:graphic>
      </p:graphicFrame>
      <p:sp>
        <p:nvSpPr>
          <p:cNvPr id="4" name="Text Placeholder 3">
            <a:extLst>
              <a:ext uri="{FF2B5EF4-FFF2-40B4-BE49-F238E27FC236}">
                <a16:creationId xmlns:a16="http://schemas.microsoft.com/office/drawing/2014/main" id="{6E9AF4B6-FCB0-4786-BD5E-503B5019C6E5}"/>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190613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FBA6-342B-4D59-B3C4-72929A15BC30}"/>
              </a:ext>
            </a:extLst>
          </p:cNvPr>
          <p:cNvSpPr>
            <a:spLocks noGrp="1"/>
          </p:cNvSpPr>
          <p:nvPr>
            <p:ph type="title"/>
          </p:nvPr>
        </p:nvSpPr>
        <p:spPr/>
        <p:txBody>
          <a:bodyPr/>
          <a:lstStyle/>
          <a:p>
            <a:r>
              <a:rPr lang="en-US"/>
              <a:t>Key Metrics Table w. User Post RR | Kohla-Strauss GmbH</a:t>
            </a:r>
          </a:p>
        </p:txBody>
      </p:sp>
      <p:graphicFrame>
        <p:nvGraphicFramePr>
          <p:cNvPr id="5" name="Table Placeholder 4">
            <a:extLst>
              <a:ext uri="{FF2B5EF4-FFF2-40B4-BE49-F238E27FC236}">
                <a16:creationId xmlns:a16="http://schemas.microsoft.com/office/drawing/2014/main" id="{4F31DF1A-166F-4FDB-B484-2CCD7B06B958}"/>
              </a:ext>
            </a:extLst>
          </p:cNvPr>
          <p:cNvGraphicFramePr>
            <a:graphicFrameLocks noGrp="1"/>
          </p:cNvGraphicFramePr>
          <p:nvPr>
            <p:ph type="tbl" sz="quarter" idx="13"/>
            <p:extLst>
              <p:ext uri="{D42A27DB-BD31-4B8C-83A1-F6EECF244321}">
                <p14:modId xmlns:p14="http://schemas.microsoft.com/office/powerpoint/2010/main" val="379870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1788703"/>
                    </a:ext>
                  </a:extLst>
                </a:gridCol>
                <a:gridCol w="740664">
                  <a:extLst>
                    <a:ext uri="{9D8B030D-6E8A-4147-A177-3AD203B41FA5}">
                      <a16:colId xmlns:a16="http://schemas.microsoft.com/office/drawing/2014/main" val="175791442"/>
                    </a:ext>
                  </a:extLst>
                </a:gridCol>
                <a:gridCol w="740664">
                  <a:extLst>
                    <a:ext uri="{9D8B030D-6E8A-4147-A177-3AD203B41FA5}">
                      <a16:colId xmlns:a16="http://schemas.microsoft.com/office/drawing/2014/main" val="2089199788"/>
                    </a:ext>
                  </a:extLst>
                </a:gridCol>
                <a:gridCol w="740664">
                  <a:extLst>
                    <a:ext uri="{9D8B030D-6E8A-4147-A177-3AD203B41FA5}">
                      <a16:colId xmlns:a16="http://schemas.microsoft.com/office/drawing/2014/main" val="113934999"/>
                    </a:ext>
                  </a:extLst>
                </a:gridCol>
                <a:gridCol w="740664">
                  <a:extLst>
                    <a:ext uri="{9D8B030D-6E8A-4147-A177-3AD203B41FA5}">
                      <a16:colId xmlns:a16="http://schemas.microsoft.com/office/drawing/2014/main" val="296674910"/>
                    </a:ext>
                  </a:extLst>
                </a:gridCol>
                <a:gridCol w="740664">
                  <a:extLst>
                    <a:ext uri="{9D8B030D-6E8A-4147-A177-3AD203B41FA5}">
                      <a16:colId xmlns:a16="http://schemas.microsoft.com/office/drawing/2014/main" val="2456840681"/>
                    </a:ext>
                  </a:extLst>
                </a:gridCol>
                <a:gridCol w="740664">
                  <a:extLst>
                    <a:ext uri="{9D8B030D-6E8A-4147-A177-3AD203B41FA5}">
                      <a16:colId xmlns:a16="http://schemas.microsoft.com/office/drawing/2014/main" val="3191052173"/>
                    </a:ext>
                  </a:extLst>
                </a:gridCol>
                <a:gridCol w="740664">
                  <a:extLst>
                    <a:ext uri="{9D8B030D-6E8A-4147-A177-3AD203B41FA5}">
                      <a16:colId xmlns:a16="http://schemas.microsoft.com/office/drawing/2014/main" val="370817275"/>
                    </a:ext>
                  </a:extLst>
                </a:gridCol>
                <a:gridCol w="740664">
                  <a:extLst>
                    <a:ext uri="{9D8B030D-6E8A-4147-A177-3AD203B41FA5}">
                      <a16:colId xmlns:a16="http://schemas.microsoft.com/office/drawing/2014/main" val="1689616720"/>
                    </a:ext>
                  </a:extLst>
                </a:gridCol>
                <a:gridCol w="740664">
                  <a:extLst>
                    <a:ext uri="{9D8B030D-6E8A-4147-A177-3AD203B41FA5}">
                      <a16:colId xmlns:a16="http://schemas.microsoft.com/office/drawing/2014/main" val="7260643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80420698"/>
                  </a:ext>
                </a:extLst>
              </a:tr>
              <a:tr h="370840">
                <a:tc>
                  <a:txBody>
                    <a:bodyPr/>
                    <a:lstStyle/>
                    <a:p>
                      <a:r>
                        <a:rPr lang="en-US" sz="1000"/>
                        <a:t>Kohla-Strauss GmbH</a:t>
                      </a:r>
                    </a:p>
                  </a:txBody>
                  <a:tcPr/>
                </a:tc>
                <a:tc>
                  <a:txBody>
                    <a:bodyPr/>
                    <a:lstStyle/>
                    <a:p>
                      <a:r>
                        <a:rPr lang="en-US" sz="1000"/>
                        <a:t>1630</a:t>
                      </a:r>
                    </a:p>
                  </a:txBody>
                  <a:tcPr/>
                </a:tc>
                <a:tc>
                  <a:txBody>
                    <a:bodyPr/>
                    <a:lstStyle/>
                    <a:p>
                      <a:r>
                        <a:rPr lang="en-US" sz="1000"/>
                        <a:t>14</a:t>
                      </a:r>
                    </a:p>
                  </a:txBody>
                  <a:tcPr/>
                </a:tc>
                <a:tc>
                  <a:txBody>
                    <a:bodyPr/>
                    <a:lstStyle/>
                    <a:p>
                      <a:r>
                        <a:rPr lang="en-US" sz="1000"/>
                        <a:t>16</a:t>
                      </a:r>
                    </a:p>
                  </a:txBody>
                  <a:tcPr/>
                </a:tc>
                <a:tc>
                  <a:txBody>
                    <a:bodyPr/>
                    <a:lstStyle/>
                    <a:p>
                      <a:r>
                        <a:rPr lang="en-US" sz="1000"/>
                        <a:t>306</a:t>
                      </a:r>
                    </a:p>
                  </a:txBody>
                  <a:tcPr/>
                </a:tc>
                <a:tc>
                  <a:txBody>
                    <a:bodyPr/>
                    <a:lstStyle/>
                    <a:p>
                      <a:r>
                        <a:rPr lang="en-US" sz="1000"/>
                        <a:t>3</a:t>
                      </a:r>
                    </a:p>
                  </a:txBody>
                  <a:tcPr/>
                </a:tc>
                <a:tc>
                  <a:txBody>
                    <a:bodyPr/>
                    <a:lstStyle/>
                    <a:p>
                      <a:r>
                        <a:rPr lang="en-US" sz="1000"/>
                        <a:t>27</a:t>
                      </a:r>
                    </a:p>
                  </a:txBody>
                  <a:tcPr/>
                </a:tc>
                <a:tc>
                  <a:txBody>
                    <a:bodyPr/>
                    <a:lstStyle/>
                    <a:p>
                      <a:r>
                        <a:rPr lang="en-US" sz="1000"/>
                        <a:t>0</a:t>
                      </a:r>
                    </a:p>
                  </a:txBody>
                  <a:tcPr/>
                </a:tc>
                <a:tc>
                  <a:txBody>
                    <a:bodyPr/>
                    <a:lstStyle/>
                    <a:p>
                      <a:r>
                        <a:rPr lang="en-US" sz="1000"/>
                        <a:t>1.2939 %</a:t>
                      </a:r>
                    </a:p>
                  </a:txBody>
                  <a:tcPr/>
                </a:tc>
                <a:tc>
                  <a:txBody>
                    <a:bodyPr/>
                    <a:lstStyle/>
                    <a:p>
                      <a:r>
                        <a:rPr lang="en-US" sz="1000"/>
                        <a:t>0.0 %</a:t>
                      </a:r>
                    </a:p>
                  </a:txBody>
                  <a:tcPr/>
                </a:tc>
                <a:extLst>
                  <a:ext uri="{0D108BD9-81ED-4DB2-BD59-A6C34878D82A}">
                    <a16:rowId xmlns:a16="http://schemas.microsoft.com/office/drawing/2014/main" val="501732063"/>
                  </a:ext>
                </a:extLst>
              </a:tr>
            </a:tbl>
          </a:graphicData>
        </a:graphic>
      </p:graphicFrame>
      <p:sp>
        <p:nvSpPr>
          <p:cNvPr id="4" name="Text Placeholder 3">
            <a:extLst>
              <a:ext uri="{FF2B5EF4-FFF2-40B4-BE49-F238E27FC236}">
                <a16:creationId xmlns:a16="http://schemas.microsoft.com/office/drawing/2014/main" id="{5B149A68-5BF3-471D-A244-DEC79ED8DFA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50075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30E8-4AF8-40A9-B178-B670D716D0FE}"/>
              </a:ext>
            </a:extLst>
          </p:cNvPr>
          <p:cNvSpPr>
            <a:spLocks noGrp="1"/>
          </p:cNvSpPr>
          <p:nvPr>
            <p:ph type="title"/>
          </p:nvPr>
        </p:nvSpPr>
        <p:spPr/>
        <p:txBody>
          <a:bodyPr/>
          <a:lstStyle/>
          <a:p>
            <a:r>
              <a:rPr lang="en-US"/>
              <a:t>Facebook Fans Total | Kohla-Strauss GmbH</a:t>
            </a:r>
          </a:p>
        </p:txBody>
      </p:sp>
      <p:graphicFrame>
        <p:nvGraphicFramePr>
          <p:cNvPr id="6" name="Chart Placeholder 5">
            <a:extLst>
              <a:ext uri="{FF2B5EF4-FFF2-40B4-BE49-F238E27FC236}">
                <a16:creationId xmlns:a16="http://schemas.microsoft.com/office/drawing/2014/main" id="{2812B186-FC08-4D21-B359-23168807E0CF}"/>
              </a:ext>
            </a:extLst>
          </p:cNvPr>
          <p:cNvGraphicFramePr>
            <a:graphicFrameLocks noGrp="1"/>
          </p:cNvGraphicFramePr>
          <p:nvPr>
            <p:ph type="chart" sz="quarter" idx="13"/>
            <p:extLst>
              <p:ext uri="{D42A27DB-BD31-4B8C-83A1-F6EECF244321}">
                <p14:modId xmlns:p14="http://schemas.microsoft.com/office/powerpoint/2010/main" val="2766354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64619-7863-4D5F-AF00-9C3012A02FD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E4690AD-3971-4D65-B30A-15C1F49F7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033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26351-05C0-42CD-8FB9-0901ECC30E52}"/>
              </a:ext>
            </a:extLst>
          </p:cNvPr>
          <p:cNvSpPr>
            <a:spLocks noGrp="1"/>
          </p:cNvSpPr>
          <p:nvPr>
            <p:ph type="title"/>
          </p:nvPr>
        </p:nvSpPr>
        <p:spPr/>
        <p:txBody>
          <a:bodyPr/>
          <a:lstStyle/>
          <a:p>
            <a:r>
              <a:rPr lang="en-US"/>
              <a:t>Fanwachstum | Kohla-Strauss GmbH</a:t>
            </a:r>
          </a:p>
        </p:txBody>
      </p:sp>
      <p:graphicFrame>
        <p:nvGraphicFramePr>
          <p:cNvPr id="6" name="Chart Placeholder 5">
            <a:extLst>
              <a:ext uri="{FF2B5EF4-FFF2-40B4-BE49-F238E27FC236}">
                <a16:creationId xmlns:a16="http://schemas.microsoft.com/office/drawing/2014/main" id="{5B104B2A-918F-4EA8-B043-BCAD55FA6C8B}"/>
              </a:ext>
            </a:extLst>
          </p:cNvPr>
          <p:cNvGraphicFramePr>
            <a:graphicFrameLocks noGrp="1"/>
          </p:cNvGraphicFramePr>
          <p:nvPr>
            <p:ph type="chart" sz="quarter" idx="13"/>
            <p:extLst>
              <p:ext uri="{D42A27DB-BD31-4B8C-83A1-F6EECF244321}">
                <p14:modId xmlns:p14="http://schemas.microsoft.com/office/powerpoint/2010/main" val="2222201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0D2B2B-160F-4271-A48E-D305951F265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A638A3F-86FE-44FA-98CB-BF609B556A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4741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5CC69-BF7D-4AF5-A910-3326AAEE2848}"/>
              </a:ext>
            </a:extLst>
          </p:cNvPr>
          <p:cNvSpPr>
            <a:spLocks noGrp="1"/>
          </p:cNvSpPr>
          <p:nvPr>
            <p:ph type="title"/>
          </p:nvPr>
        </p:nvSpPr>
        <p:spPr/>
        <p:txBody>
          <a:bodyPr/>
          <a:lstStyle/>
          <a:p>
            <a:r>
              <a:rPr lang="en-US"/>
              <a:t>Verlorene Fans | Kohla-Strauss GmbH</a:t>
            </a:r>
          </a:p>
        </p:txBody>
      </p:sp>
      <p:graphicFrame>
        <p:nvGraphicFramePr>
          <p:cNvPr id="6" name="Chart Placeholder 5">
            <a:extLst>
              <a:ext uri="{FF2B5EF4-FFF2-40B4-BE49-F238E27FC236}">
                <a16:creationId xmlns:a16="http://schemas.microsoft.com/office/drawing/2014/main" id="{7E735A6F-B6BB-46E2-AB44-9FFD46D9733C}"/>
              </a:ext>
            </a:extLst>
          </p:cNvPr>
          <p:cNvGraphicFramePr>
            <a:graphicFrameLocks noGrp="1"/>
          </p:cNvGraphicFramePr>
          <p:nvPr>
            <p:ph type="chart" sz="quarter" idx="13"/>
            <p:extLst>
              <p:ext uri="{D42A27DB-BD31-4B8C-83A1-F6EECF244321}">
                <p14:modId xmlns:p14="http://schemas.microsoft.com/office/powerpoint/2010/main" val="1633303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C34E0-21AD-405F-B197-D2678A052D3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840AD1C-1B0B-4B4D-9F81-CBA5DB9AAE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8661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6B826-FA80-4934-9686-EB0FC043CEFE}"/>
              </a:ext>
            </a:extLst>
          </p:cNvPr>
          <p:cNvSpPr>
            <a:spLocks noGrp="1"/>
          </p:cNvSpPr>
          <p:nvPr>
            <p:ph type="title"/>
          </p:nvPr>
        </p:nvSpPr>
        <p:spPr/>
        <p:txBody>
          <a:bodyPr/>
          <a:lstStyle/>
          <a:p>
            <a:r>
              <a:rPr lang="de-DE"/>
              <a:t>Eigene Beiträge (Postings) | Kohla-Strauss GmbH - 1 of 8</a:t>
            </a:r>
            <a:endParaRPr lang="en-US"/>
          </a:p>
        </p:txBody>
      </p:sp>
      <p:graphicFrame>
        <p:nvGraphicFramePr>
          <p:cNvPr id="5" name="Table Placeholder 4">
            <a:extLst>
              <a:ext uri="{FF2B5EF4-FFF2-40B4-BE49-F238E27FC236}">
                <a16:creationId xmlns:a16="http://schemas.microsoft.com/office/drawing/2014/main" id="{7548DC60-9A58-4FAD-90AE-323F176DD865}"/>
              </a:ext>
            </a:extLst>
          </p:cNvPr>
          <p:cNvGraphicFramePr>
            <a:graphicFrameLocks noGrp="1"/>
          </p:cNvGraphicFramePr>
          <p:nvPr>
            <p:ph type="tbl" sz="quarter" idx="13"/>
            <p:extLst>
              <p:ext uri="{D42A27DB-BD31-4B8C-83A1-F6EECF244321}">
                <p14:modId xmlns:p14="http://schemas.microsoft.com/office/powerpoint/2010/main" val="50054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5390285"/>
                    </a:ext>
                  </a:extLst>
                </a:gridCol>
                <a:gridCol w="658368">
                  <a:extLst>
                    <a:ext uri="{9D8B030D-6E8A-4147-A177-3AD203B41FA5}">
                      <a16:colId xmlns:a16="http://schemas.microsoft.com/office/drawing/2014/main" val="2484645513"/>
                    </a:ext>
                  </a:extLst>
                </a:gridCol>
                <a:gridCol w="658368">
                  <a:extLst>
                    <a:ext uri="{9D8B030D-6E8A-4147-A177-3AD203B41FA5}">
                      <a16:colId xmlns:a16="http://schemas.microsoft.com/office/drawing/2014/main" val="384057677"/>
                    </a:ext>
                  </a:extLst>
                </a:gridCol>
                <a:gridCol w="658368">
                  <a:extLst>
                    <a:ext uri="{9D8B030D-6E8A-4147-A177-3AD203B41FA5}">
                      <a16:colId xmlns:a16="http://schemas.microsoft.com/office/drawing/2014/main" val="3975846405"/>
                    </a:ext>
                  </a:extLst>
                </a:gridCol>
                <a:gridCol w="658368">
                  <a:extLst>
                    <a:ext uri="{9D8B030D-6E8A-4147-A177-3AD203B41FA5}">
                      <a16:colId xmlns:a16="http://schemas.microsoft.com/office/drawing/2014/main" val="1167431556"/>
                    </a:ext>
                  </a:extLst>
                </a:gridCol>
                <a:gridCol w="658368">
                  <a:extLst>
                    <a:ext uri="{9D8B030D-6E8A-4147-A177-3AD203B41FA5}">
                      <a16:colId xmlns:a16="http://schemas.microsoft.com/office/drawing/2014/main" val="754032670"/>
                    </a:ext>
                  </a:extLst>
                </a:gridCol>
                <a:gridCol w="658368">
                  <a:extLst>
                    <a:ext uri="{9D8B030D-6E8A-4147-A177-3AD203B41FA5}">
                      <a16:colId xmlns:a16="http://schemas.microsoft.com/office/drawing/2014/main" val="3248434704"/>
                    </a:ext>
                  </a:extLst>
                </a:gridCol>
                <a:gridCol w="658368">
                  <a:extLst>
                    <a:ext uri="{9D8B030D-6E8A-4147-A177-3AD203B41FA5}">
                      <a16:colId xmlns:a16="http://schemas.microsoft.com/office/drawing/2014/main" val="386978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325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- 2018-06-29 06:07:00 </a:t>
                      </a:r>
                      <a:r>
                        <a:rPr kumimoji="0" lang="en-US" sz="1000" b="0" i="0" u="none" strike="noStrike" kern="1200" cap="none" spc="0" normalizeH="0" baseline="0" noProof="0">
                          <a:ln>
                            <a:noFill/>
                          </a:ln>
                          <a:solidFill>
                            <a:prstClr val="black"/>
                          </a:solidFill>
                          <a:effectLst/>
                          <a:uLnTx/>
                          <a:uFillTx/>
                          <a:latin typeface="+mn-lt"/>
                          <a:ea typeface="+mn-ea"/>
                          <a:cs typeface="+mn-cs"/>
                        </a:rPr>
                        <a:t> 
 💙❤️ GROSSE LIEBE.
🚙 MINI Countryman. Große Abenteuer.
Inklusive MINI Relax ab € 239,-- im Monat.
🚗 MINI Clubman. Platz für Familien. Und solche, die es noch werden wollen.
Inklusive MINI Relax ab € 199,-- im Monat.
➡️ € 0,-- Anzahlung
➡️ 4 Jahre oder 60.000 km kostenloses Service mit "MINI Paket Care"
📸 MINI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7008074"/>
                  </a:ext>
                </a:extLst>
              </a:tr>
            </a:tbl>
          </a:graphicData>
        </a:graphic>
      </p:graphicFrame>
      <p:sp>
        <p:nvSpPr>
          <p:cNvPr id="4" name="Text Placeholder 3">
            <a:extLst>
              <a:ext uri="{FF2B5EF4-FFF2-40B4-BE49-F238E27FC236}">
                <a16:creationId xmlns:a16="http://schemas.microsoft.com/office/drawing/2014/main" id="{EE9819FC-2657-4E5B-B7C6-9E97E079FDA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99636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E1AF4-9552-42B6-ADB6-4FAF09B953C9}"/>
              </a:ext>
            </a:extLst>
          </p:cNvPr>
          <p:cNvSpPr>
            <a:spLocks noGrp="1"/>
          </p:cNvSpPr>
          <p:nvPr>
            <p:ph type="title"/>
          </p:nvPr>
        </p:nvSpPr>
        <p:spPr/>
        <p:txBody>
          <a:bodyPr/>
          <a:lstStyle/>
          <a:p>
            <a:r>
              <a:rPr lang="de-DE"/>
              <a:t>Eigene Beiträge (Postings) | Kohla-Strauss GmbH - 2 of 8</a:t>
            </a:r>
            <a:endParaRPr lang="en-US"/>
          </a:p>
        </p:txBody>
      </p:sp>
      <p:graphicFrame>
        <p:nvGraphicFramePr>
          <p:cNvPr id="5" name="Table Placeholder 4">
            <a:extLst>
              <a:ext uri="{FF2B5EF4-FFF2-40B4-BE49-F238E27FC236}">
                <a16:creationId xmlns:a16="http://schemas.microsoft.com/office/drawing/2014/main" id="{D881EA6C-FC52-4F70-BABB-EAB1E5313F82}"/>
              </a:ext>
            </a:extLst>
          </p:cNvPr>
          <p:cNvGraphicFramePr>
            <a:graphicFrameLocks noGrp="1"/>
          </p:cNvGraphicFramePr>
          <p:nvPr>
            <p:ph type="tbl" sz="quarter" idx="13"/>
            <p:extLst>
              <p:ext uri="{D42A27DB-BD31-4B8C-83A1-F6EECF244321}">
                <p14:modId xmlns:p14="http://schemas.microsoft.com/office/powerpoint/2010/main" val="4044494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1617436"/>
                    </a:ext>
                  </a:extLst>
                </a:gridCol>
                <a:gridCol w="658368">
                  <a:extLst>
                    <a:ext uri="{9D8B030D-6E8A-4147-A177-3AD203B41FA5}">
                      <a16:colId xmlns:a16="http://schemas.microsoft.com/office/drawing/2014/main" val="3750190350"/>
                    </a:ext>
                  </a:extLst>
                </a:gridCol>
                <a:gridCol w="658368">
                  <a:extLst>
                    <a:ext uri="{9D8B030D-6E8A-4147-A177-3AD203B41FA5}">
                      <a16:colId xmlns:a16="http://schemas.microsoft.com/office/drawing/2014/main" val="2939557130"/>
                    </a:ext>
                  </a:extLst>
                </a:gridCol>
                <a:gridCol w="658368">
                  <a:extLst>
                    <a:ext uri="{9D8B030D-6E8A-4147-A177-3AD203B41FA5}">
                      <a16:colId xmlns:a16="http://schemas.microsoft.com/office/drawing/2014/main" val="1488317615"/>
                    </a:ext>
                  </a:extLst>
                </a:gridCol>
                <a:gridCol w="658368">
                  <a:extLst>
                    <a:ext uri="{9D8B030D-6E8A-4147-A177-3AD203B41FA5}">
                      <a16:colId xmlns:a16="http://schemas.microsoft.com/office/drawing/2014/main" val="2046116224"/>
                    </a:ext>
                  </a:extLst>
                </a:gridCol>
                <a:gridCol w="658368">
                  <a:extLst>
                    <a:ext uri="{9D8B030D-6E8A-4147-A177-3AD203B41FA5}">
                      <a16:colId xmlns:a16="http://schemas.microsoft.com/office/drawing/2014/main" val="2606714015"/>
                    </a:ext>
                  </a:extLst>
                </a:gridCol>
                <a:gridCol w="658368">
                  <a:extLst>
                    <a:ext uri="{9D8B030D-6E8A-4147-A177-3AD203B41FA5}">
                      <a16:colId xmlns:a16="http://schemas.microsoft.com/office/drawing/2014/main" val="1006618074"/>
                    </a:ext>
                  </a:extLst>
                </a:gridCol>
                <a:gridCol w="658368">
                  <a:extLst>
                    <a:ext uri="{9D8B030D-6E8A-4147-A177-3AD203B41FA5}">
                      <a16:colId xmlns:a16="http://schemas.microsoft.com/office/drawing/2014/main" val="381770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38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- 2018-06-27 10:22:00 </a:t>
                      </a:r>
                      <a:r>
                        <a:rPr kumimoji="0" lang="en-US" sz="1000" b="0" i="0" u="none" strike="noStrike" kern="1200" cap="none" spc="0" normalizeH="0" baseline="0" noProof="0">
                          <a:ln>
                            <a:noFill/>
                          </a:ln>
                          <a:solidFill>
                            <a:prstClr val="black"/>
                          </a:solidFill>
                          <a:effectLst/>
                          <a:uLnTx/>
                          <a:uFillTx/>
                          <a:latin typeface="+mn-lt"/>
                          <a:ea typeface="+mn-ea"/>
                          <a:cs typeface="+mn-cs"/>
                        </a:rPr>
                        <a:t> 
 Der erste BMW X2 geht seinen ganz eigenen Weg - und du kannst ihm folgen! 💙🤩🚙
⏩ Der BMW X2 ab € 325,00/Monat! ⏪
☑ 0% Anzahlung
☑ 4 Jahre kostenloses Service
☑ Freisprecheinrichtung
☑ Navigationssystem
☑ Parkassistent
☑ Rückfahrkamera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920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- 2018-06-25 06:47:00 </a:t>
                      </a:r>
                      <a:r>
                        <a:rPr kumimoji="0" lang="de-DE" sz="1000" b="0" i="0" u="none" strike="noStrike" kern="1200" cap="none" spc="0" normalizeH="0" baseline="0" noProof="0">
                          <a:ln>
                            <a:noFill/>
                          </a:ln>
                          <a:solidFill>
                            <a:prstClr val="black"/>
                          </a:solidFill>
                          <a:effectLst/>
                          <a:uLnTx/>
                          <a:uFillTx/>
                          <a:latin typeface="+mn-lt"/>
                          <a:ea typeface="+mn-ea"/>
                          <a:cs typeface="+mn-cs"/>
                        </a:rPr>
                        <a:t> 
 Mauricio Heigl aus Stegersbach unterstützt ab sofort unser Verkaufsteam als MINI Verkäufer. 😎🚙
Herzlich Willkommen im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8924368"/>
                  </a:ext>
                </a:extLst>
              </a:tr>
            </a:tbl>
          </a:graphicData>
        </a:graphic>
      </p:graphicFrame>
      <p:sp>
        <p:nvSpPr>
          <p:cNvPr id="4" name="Text Placeholder 3">
            <a:extLst>
              <a:ext uri="{FF2B5EF4-FFF2-40B4-BE49-F238E27FC236}">
                <a16:creationId xmlns:a16="http://schemas.microsoft.com/office/drawing/2014/main" id="{2EE7EFB2-6205-4CC2-AA88-27E2D06A08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42697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0388-19F6-443A-98D6-F7EB09DEC924}"/>
              </a:ext>
            </a:extLst>
          </p:cNvPr>
          <p:cNvSpPr>
            <a:spLocks noGrp="1"/>
          </p:cNvSpPr>
          <p:nvPr>
            <p:ph type="title"/>
          </p:nvPr>
        </p:nvSpPr>
        <p:spPr/>
        <p:txBody>
          <a:bodyPr/>
          <a:lstStyle/>
          <a:p>
            <a:r>
              <a:rPr lang="de-DE"/>
              <a:t>Eigene Beiträge (Postings) | Kohla-Strauss GmbH - 3 of 8</a:t>
            </a:r>
            <a:endParaRPr lang="en-US"/>
          </a:p>
        </p:txBody>
      </p:sp>
      <p:graphicFrame>
        <p:nvGraphicFramePr>
          <p:cNvPr id="5" name="Table Placeholder 4">
            <a:extLst>
              <a:ext uri="{FF2B5EF4-FFF2-40B4-BE49-F238E27FC236}">
                <a16:creationId xmlns:a16="http://schemas.microsoft.com/office/drawing/2014/main" id="{545C133D-1664-40CC-B2E2-72F3BE659B13}"/>
              </a:ext>
            </a:extLst>
          </p:cNvPr>
          <p:cNvGraphicFramePr>
            <a:graphicFrameLocks noGrp="1"/>
          </p:cNvGraphicFramePr>
          <p:nvPr>
            <p:ph type="tbl" sz="quarter" idx="13"/>
            <p:extLst>
              <p:ext uri="{D42A27DB-BD31-4B8C-83A1-F6EECF244321}">
                <p14:modId xmlns:p14="http://schemas.microsoft.com/office/powerpoint/2010/main" val="204503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1677052"/>
                    </a:ext>
                  </a:extLst>
                </a:gridCol>
                <a:gridCol w="658368">
                  <a:extLst>
                    <a:ext uri="{9D8B030D-6E8A-4147-A177-3AD203B41FA5}">
                      <a16:colId xmlns:a16="http://schemas.microsoft.com/office/drawing/2014/main" val="881619718"/>
                    </a:ext>
                  </a:extLst>
                </a:gridCol>
                <a:gridCol w="658368">
                  <a:extLst>
                    <a:ext uri="{9D8B030D-6E8A-4147-A177-3AD203B41FA5}">
                      <a16:colId xmlns:a16="http://schemas.microsoft.com/office/drawing/2014/main" val="2590800463"/>
                    </a:ext>
                  </a:extLst>
                </a:gridCol>
                <a:gridCol w="658368">
                  <a:extLst>
                    <a:ext uri="{9D8B030D-6E8A-4147-A177-3AD203B41FA5}">
                      <a16:colId xmlns:a16="http://schemas.microsoft.com/office/drawing/2014/main" val="2548839663"/>
                    </a:ext>
                  </a:extLst>
                </a:gridCol>
                <a:gridCol w="658368">
                  <a:extLst>
                    <a:ext uri="{9D8B030D-6E8A-4147-A177-3AD203B41FA5}">
                      <a16:colId xmlns:a16="http://schemas.microsoft.com/office/drawing/2014/main" val="1923025173"/>
                    </a:ext>
                  </a:extLst>
                </a:gridCol>
                <a:gridCol w="658368">
                  <a:extLst>
                    <a:ext uri="{9D8B030D-6E8A-4147-A177-3AD203B41FA5}">
                      <a16:colId xmlns:a16="http://schemas.microsoft.com/office/drawing/2014/main" val="3319460372"/>
                    </a:ext>
                  </a:extLst>
                </a:gridCol>
                <a:gridCol w="658368">
                  <a:extLst>
                    <a:ext uri="{9D8B030D-6E8A-4147-A177-3AD203B41FA5}">
                      <a16:colId xmlns:a16="http://schemas.microsoft.com/office/drawing/2014/main" val="2991789448"/>
                    </a:ext>
                  </a:extLst>
                </a:gridCol>
                <a:gridCol w="658368">
                  <a:extLst>
                    <a:ext uri="{9D8B030D-6E8A-4147-A177-3AD203B41FA5}">
                      <a16:colId xmlns:a16="http://schemas.microsoft.com/office/drawing/2014/main" val="1461238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712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- 2018-06-23 09:33:00 </a:t>
                      </a:r>
                      <a:r>
                        <a:rPr kumimoji="0" lang="de-DE" sz="1000" b="0" i="0" u="none" strike="noStrike" kern="1200" cap="none" spc="0" normalizeH="0" baseline="0" noProof="0">
                          <a:ln>
                            <a:noFill/>
                          </a:ln>
                          <a:solidFill>
                            <a:prstClr val="black"/>
                          </a:solidFill>
                          <a:effectLst/>
                          <a:uLnTx/>
                          <a:uFillTx/>
                          <a:latin typeface="+mn-lt"/>
                          <a:ea typeface="+mn-ea"/>
                          <a:cs typeface="+mn-cs"/>
                        </a:rPr>
                        <a:t> 
 ⚡ Mit Spannung erwartet ... 
... und in 3 Wochen live bei uns 🤩 
💙 Samstag, 14. Juli 2018 von 08 - 12 Uhr.
Der neue BMW X4 - "WILLE. ENTFESSELT."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197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- 2018-06-21 14:27:00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einen schönen (kalendarischen) Sommerbeginn 🏖️🏝️☀️
Genießt den ☀️en Tag - es ist heute der längste Tag des Jahres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068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- 2018-06-19 13:09:54 </a:t>
                      </a:r>
                      <a:r>
                        <a:rPr kumimoji="0" lang="en-US" sz="1000" b="0" i="0" u="none" strike="noStrike" kern="1200" cap="none" spc="0" normalizeH="0" baseline="0" noProof="0">
                          <a:ln>
                            <a:noFill/>
                          </a:ln>
                          <a:solidFill>
                            <a:prstClr val="black"/>
                          </a:solidFill>
                          <a:effectLst/>
                          <a:uLnTx/>
                          <a:uFillTx/>
                          <a:latin typeface="+mn-lt"/>
                          <a:ea typeface="+mn-ea"/>
                          <a:cs typeface="+mn-cs"/>
                        </a:rPr>
                        <a:t> 
 Maximale Fahrfreude für MINI Fans quer durch's Südburgenland!
Fotoquellen: Kohla-Strauss GmbH, Daniela Hummel, Eva-Maria Pilz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3476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- 2018-06-16 06:00:02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den Teilnehmern unserer MINI Ausfahrt einen wunderschönen 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590403"/>
                  </a:ext>
                </a:extLst>
              </a:tr>
            </a:tbl>
          </a:graphicData>
        </a:graphic>
      </p:graphicFrame>
      <p:sp>
        <p:nvSpPr>
          <p:cNvPr id="4" name="Text Placeholder 3">
            <a:extLst>
              <a:ext uri="{FF2B5EF4-FFF2-40B4-BE49-F238E27FC236}">
                <a16:creationId xmlns:a16="http://schemas.microsoft.com/office/drawing/2014/main" id="{9D37CD3E-4107-4062-B6C8-216A178AA14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33296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BDDD-C9C7-4EF8-A689-C9025B3A448C}"/>
              </a:ext>
            </a:extLst>
          </p:cNvPr>
          <p:cNvSpPr>
            <a:spLocks noGrp="1"/>
          </p:cNvSpPr>
          <p:nvPr>
            <p:ph type="title"/>
          </p:nvPr>
        </p:nvSpPr>
        <p:spPr/>
        <p:txBody>
          <a:bodyPr/>
          <a:lstStyle/>
          <a:p>
            <a:r>
              <a:rPr lang="de-DE"/>
              <a:t>Eigene Beiträge (Postings) | Kohla-Strauss GmbH - 4 of 8</a:t>
            </a:r>
            <a:endParaRPr lang="en-US"/>
          </a:p>
        </p:txBody>
      </p:sp>
      <p:graphicFrame>
        <p:nvGraphicFramePr>
          <p:cNvPr id="5" name="Table Placeholder 4">
            <a:extLst>
              <a:ext uri="{FF2B5EF4-FFF2-40B4-BE49-F238E27FC236}">
                <a16:creationId xmlns:a16="http://schemas.microsoft.com/office/drawing/2014/main" id="{5459B993-587D-4CD2-9EF7-010E784F123A}"/>
              </a:ext>
            </a:extLst>
          </p:cNvPr>
          <p:cNvGraphicFramePr>
            <a:graphicFrameLocks noGrp="1"/>
          </p:cNvGraphicFramePr>
          <p:nvPr>
            <p:ph type="tbl" sz="quarter" idx="13"/>
            <p:extLst>
              <p:ext uri="{D42A27DB-BD31-4B8C-83A1-F6EECF244321}">
                <p14:modId xmlns:p14="http://schemas.microsoft.com/office/powerpoint/2010/main" val="3274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5320482"/>
                    </a:ext>
                  </a:extLst>
                </a:gridCol>
                <a:gridCol w="658368">
                  <a:extLst>
                    <a:ext uri="{9D8B030D-6E8A-4147-A177-3AD203B41FA5}">
                      <a16:colId xmlns:a16="http://schemas.microsoft.com/office/drawing/2014/main" val="2250672992"/>
                    </a:ext>
                  </a:extLst>
                </a:gridCol>
                <a:gridCol w="658368">
                  <a:extLst>
                    <a:ext uri="{9D8B030D-6E8A-4147-A177-3AD203B41FA5}">
                      <a16:colId xmlns:a16="http://schemas.microsoft.com/office/drawing/2014/main" val="3476728404"/>
                    </a:ext>
                  </a:extLst>
                </a:gridCol>
                <a:gridCol w="658368">
                  <a:extLst>
                    <a:ext uri="{9D8B030D-6E8A-4147-A177-3AD203B41FA5}">
                      <a16:colId xmlns:a16="http://schemas.microsoft.com/office/drawing/2014/main" val="3082022805"/>
                    </a:ext>
                  </a:extLst>
                </a:gridCol>
                <a:gridCol w="658368">
                  <a:extLst>
                    <a:ext uri="{9D8B030D-6E8A-4147-A177-3AD203B41FA5}">
                      <a16:colId xmlns:a16="http://schemas.microsoft.com/office/drawing/2014/main" val="3513286924"/>
                    </a:ext>
                  </a:extLst>
                </a:gridCol>
                <a:gridCol w="658368">
                  <a:extLst>
                    <a:ext uri="{9D8B030D-6E8A-4147-A177-3AD203B41FA5}">
                      <a16:colId xmlns:a16="http://schemas.microsoft.com/office/drawing/2014/main" val="1629246584"/>
                    </a:ext>
                  </a:extLst>
                </a:gridCol>
                <a:gridCol w="658368">
                  <a:extLst>
                    <a:ext uri="{9D8B030D-6E8A-4147-A177-3AD203B41FA5}">
                      <a16:colId xmlns:a16="http://schemas.microsoft.com/office/drawing/2014/main" val="1334410514"/>
                    </a:ext>
                  </a:extLst>
                </a:gridCol>
                <a:gridCol w="658368">
                  <a:extLst>
                    <a:ext uri="{9D8B030D-6E8A-4147-A177-3AD203B41FA5}">
                      <a16:colId xmlns:a16="http://schemas.microsoft.com/office/drawing/2014/main" val="155433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114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09:28:00 </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die morgige MINI Ausfahrt laufen auf Hochtouren! 🤩
📌⚡Für Schnellentschlossene MINI-Fahrer und MINI-Interessenten: Wir haben noch ein MINI Cabrio zur Verfügung - melde dich gleich unter minidrive@kohla-strauss.bmw.at an und du bist morgen bei unserer Ausfahrt dabei 😎☺
(es gilt die Regel: "wer zuerst kommt, mahlt zuerst"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449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06:37:00 </a:t>
                      </a:r>
                      <a:r>
                        <a:rPr kumimoji="0" lang="de-DE" sz="1000" b="0" i="0" u="none" strike="noStrike" kern="1200" cap="none" spc="0" normalizeH="0" baseline="0" noProof="0">
                          <a:ln>
                            <a:noFill/>
                          </a:ln>
                          <a:solidFill>
                            <a:prstClr val="black"/>
                          </a:solidFill>
                          <a:effectLst/>
                          <a:uLnTx/>
                          <a:uFillTx/>
                          <a:latin typeface="+mn-lt"/>
                          <a:ea typeface="+mn-ea"/>
                          <a:cs typeface="+mn-cs"/>
                        </a:rPr>
                        <a:t> 
 ⚡ GRENZENLOS. SPONTAN. ⚡
Sabine und Reinhard Peter freuen sich über ihren neuen BMW X1 (im Bild mit ihrer Tochter und unserer Serviceassistentin Iris Peter 😀).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457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- 2018-06-13 10:06:00 </a:t>
                      </a:r>
                      <a:r>
                        <a:rPr kumimoji="0" lang="de-DE" sz="1000" b="0" i="0" u="none" strike="noStrike" kern="1200" cap="none" spc="0" normalizeH="0" baseline="0" noProof="0">
                          <a:ln>
                            <a:noFill/>
                          </a:ln>
                          <a:solidFill>
                            <a:prstClr val="black"/>
                          </a:solidFill>
                          <a:effectLst/>
                          <a:uLnTx/>
                          <a:uFillTx/>
                          <a:latin typeface="+mn-lt"/>
                          <a:ea typeface="+mn-ea"/>
                          <a:cs typeface="+mn-cs"/>
                        </a:rPr>
                        <a:t> 
 ⚡ Die neue Art der Fahrfreude. ⚡
Waltraud und Ing. Michael Holzhacker freuen sich über ihren neuen BMW i3s eDrive in Melbourne Rot.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900085"/>
                  </a:ext>
                </a:extLst>
              </a:tr>
            </a:tbl>
          </a:graphicData>
        </a:graphic>
      </p:graphicFrame>
      <p:sp>
        <p:nvSpPr>
          <p:cNvPr id="4" name="Text Placeholder 3">
            <a:extLst>
              <a:ext uri="{FF2B5EF4-FFF2-40B4-BE49-F238E27FC236}">
                <a16:creationId xmlns:a16="http://schemas.microsoft.com/office/drawing/2014/main" id="{3039D83F-6D91-4520-96A0-E8E3B3046EE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44859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A35D7-BD0A-4882-8775-B2EA1C4FFCDF}"/>
              </a:ext>
            </a:extLst>
          </p:cNvPr>
          <p:cNvSpPr>
            <a:spLocks noGrp="1"/>
          </p:cNvSpPr>
          <p:nvPr>
            <p:ph type="title"/>
          </p:nvPr>
        </p:nvSpPr>
        <p:spPr/>
        <p:txBody>
          <a:bodyPr/>
          <a:lstStyle/>
          <a:p>
            <a:r>
              <a:rPr lang="de-DE"/>
              <a:t>Eigene Beiträge (Postings) | Kohla-Strauss GmbH - 5 of 8</a:t>
            </a:r>
            <a:endParaRPr lang="en-US"/>
          </a:p>
        </p:txBody>
      </p:sp>
      <p:graphicFrame>
        <p:nvGraphicFramePr>
          <p:cNvPr id="5" name="Table Placeholder 4">
            <a:extLst>
              <a:ext uri="{FF2B5EF4-FFF2-40B4-BE49-F238E27FC236}">
                <a16:creationId xmlns:a16="http://schemas.microsoft.com/office/drawing/2014/main" id="{697D38B0-9A06-4EA9-A91D-4E58AAAB18D2}"/>
              </a:ext>
            </a:extLst>
          </p:cNvPr>
          <p:cNvGraphicFramePr>
            <a:graphicFrameLocks noGrp="1"/>
          </p:cNvGraphicFramePr>
          <p:nvPr>
            <p:ph type="tbl" sz="quarter" idx="13"/>
            <p:extLst>
              <p:ext uri="{D42A27DB-BD31-4B8C-83A1-F6EECF244321}">
                <p14:modId xmlns:p14="http://schemas.microsoft.com/office/powerpoint/2010/main" val="271643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6326996"/>
                    </a:ext>
                  </a:extLst>
                </a:gridCol>
                <a:gridCol w="658368">
                  <a:extLst>
                    <a:ext uri="{9D8B030D-6E8A-4147-A177-3AD203B41FA5}">
                      <a16:colId xmlns:a16="http://schemas.microsoft.com/office/drawing/2014/main" val="1981638122"/>
                    </a:ext>
                  </a:extLst>
                </a:gridCol>
                <a:gridCol w="658368">
                  <a:extLst>
                    <a:ext uri="{9D8B030D-6E8A-4147-A177-3AD203B41FA5}">
                      <a16:colId xmlns:a16="http://schemas.microsoft.com/office/drawing/2014/main" val="2753836774"/>
                    </a:ext>
                  </a:extLst>
                </a:gridCol>
                <a:gridCol w="658368">
                  <a:extLst>
                    <a:ext uri="{9D8B030D-6E8A-4147-A177-3AD203B41FA5}">
                      <a16:colId xmlns:a16="http://schemas.microsoft.com/office/drawing/2014/main" val="1380031538"/>
                    </a:ext>
                  </a:extLst>
                </a:gridCol>
                <a:gridCol w="658368">
                  <a:extLst>
                    <a:ext uri="{9D8B030D-6E8A-4147-A177-3AD203B41FA5}">
                      <a16:colId xmlns:a16="http://schemas.microsoft.com/office/drawing/2014/main" val="1438430463"/>
                    </a:ext>
                  </a:extLst>
                </a:gridCol>
                <a:gridCol w="658368">
                  <a:extLst>
                    <a:ext uri="{9D8B030D-6E8A-4147-A177-3AD203B41FA5}">
                      <a16:colId xmlns:a16="http://schemas.microsoft.com/office/drawing/2014/main" val="1623518425"/>
                    </a:ext>
                  </a:extLst>
                </a:gridCol>
                <a:gridCol w="658368">
                  <a:extLst>
                    <a:ext uri="{9D8B030D-6E8A-4147-A177-3AD203B41FA5}">
                      <a16:colId xmlns:a16="http://schemas.microsoft.com/office/drawing/2014/main" val="524279956"/>
                    </a:ext>
                  </a:extLst>
                </a:gridCol>
                <a:gridCol w="658368">
                  <a:extLst>
                    <a:ext uri="{9D8B030D-6E8A-4147-A177-3AD203B41FA5}">
                      <a16:colId xmlns:a16="http://schemas.microsoft.com/office/drawing/2014/main" val="171575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215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- 2018-06-11 06:07:00 </a:t>
                      </a:r>
                      <a:r>
                        <a:rPr kumimoji="0" lang="en-US" sz="1000" b="0" i="0" u="none" strike="noStrike" kern="1200" cap="none" spc="0" normalizeH="0" baseline="0" noProof="0">
                          <a:ln>
                            <a:noFill/>
                          </a:ln>
                          <a:solidFill>
                            <a:prstClr val="black"/>
                          </a:solidFill>
                          <a:effectLst/>
                          <a:uLnTx/>
                          <a:uFillTx/>
                          <a:latin typeface="+mn-lt"/>
                          <a:ea typeface="+mn-ea"/>
                          <a:cs typeface="+mn-cs"/>
                        </a:rPr>
                        <a:t> 
 Der BMW X1.
Ab € 299,-- im Monat. 🚙💙
📌 0 % Anzahlung
📌 4 Jahre kostenloses Service
📌 Freisprecheinrichtung
📌 Navigationssystem
📌 Parkassistent
📌 Rückfahrkamera
Sichere dir jetzt dein unverbindliches Angebot!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259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- 2018-06-09 12:00:01 </a:t>
                      </a:r>
                      <a:r>
                        <a:rPr kumimoji="0" lang="en-US" sz="1000" b="0" i="0" u="none" strike="noStrike" kern="1200" cap="none" spc="0" normalizeH="0" baseline="0" noProof="0">
                          <a:ln>
                            <a:noFill/>
                          </a:ln>
                          <a:solidFill>
                            <a:prstClr val="black"/>
                          </a:solidFill>
                          <a:effectLst/>
                          <a:uLnTx/>
                          <a:uFillTx/>
                          <a:latin typeface="+mn-lt"/>
                          <a:ea typeface="+mn-ea"/>
                          <a:cs typeface="+mn-cs"/>
                        </a:rPr>
                        <a:t> 
 Sichere Dir den ultimativen Allrounder. 💙
Der MINI Countryman mit Allrandantrieb bringt Dich dahin, wo andere Fahrzeuge aufgeben müssen. 😉
Mit dem MINI RELAX-Leasing bereits ab € 239,- p.M. 😍
Jetzt online Probefahrt vereinbaren. 👉 https://bit.ly/2H3pohJ
#AusfahrtAbenteuer #GroßeLiebe #MINI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4245943"/>
                  </a:ext>
                </a:extLst>
              </a:tr>
            </a:tbl>
          </a:graphicData>
        </a:graphic>
      </p:graphicFrame>
      <p:sp>
        <p:nvSpPr>
          <p:cNvPr id="4" name="Text Placeholder 3">
            <a:extLst>
              <a:ext uri="{FF2B5EF4-FFF2-40B4-BE49-F238E27FC236}">
                <a16:creationId xmlns:a16="http://schemas.microsoft.com/office/drawing/2014/main" id="{3881266A-5A42-4BBB-B003-8C59064DBF1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43688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235D1-6F34-4797-8471-432768A55176}"/>
              </a:ext>
            </a:extLst>
          </p:cNvPr>
          <p:cNvSpPr>
            <a:spLocks noGrp="1"/>
          </p:cNvSpPr>
          <p:nvPr>
            <p:ph type="title"/>
          </p:nvPr>
        </p:nvSpPr>
        <p:spPr/>
        <p:txBody>
          <a:bodyPr/>
          <a:lstStyle/>
          <a:p>
            <a:r>
              <a:rPr lang="de-DE"/>
              <a:t>Eigene Beiträge (Postings) | Kohla-Strauss GmbH - 6 of 8</a:t>
            </a:r>
            <a:endParaRPr lang="en-US"/>
          </a:p>
        </p:txBody>
      </p:sp>
      <p:graphicFrame>
        <p:nvGraphicFramePr>
          <p:cNvPr id="5" name="Table Placeholder 4">
            <a:extLst>
              <a:ext uri="{FF2B5EF4-FFF2-40B4-BE49-F238E27FC236}">
                <a16:creationId xmlns:a16="http://schemas.microsoft.com/office/drawing/2014/main" id="{1AE34CBF-54CC-489B-9258-26887AC59E52}"/>
              </a:ext>
            </a:extLst>
          </p:cNvPr>
          <p:cNvGraphicFramePr>
            <a:graphicFrameLocks noGrp="1"/>
          </p:cNvGraphicFramePr>
          <p:nvPr>
            <p:ph type="tbl" sz="quarter" idx="13"/>
            <p:extLst>
              <p:ext uri="{D42A27DB-BD31-4B8C-83A1-F6EECF244321}">
                <p14:modId xmlns:p14="http://schemas.microsoft.com/office/powerpoint/2010/main" val="140005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9327567"/>
                    </a:ext>
                  </a:extLst>
                </a:gridCol>
                <a:gridCol w="658368">
                  <a:extLst>
                    <a:ext uri="{9D8B030D-6E8A-4147-A177-3AD203B41FA5}">
                      <a16:colId xmlns:a16="http://schemas.microsoft.com/office/drawing/2014/main" val="3872602801"/>
                    </a:ext>
                  </a:extLst>
                </a:gridCol>
                <a:gridCol w="658368">
                  <a:extLst>
                    <a:ext uri="{9D8B030D-6E8A-4147-A177-3AD203B41FA5}">
                      <a16:colId xmlns:a16="http://schemas.microsoft.com/office/drawing/2014/main" val="3119989460"/>
                    </a:ext>
                  </a:extLst>
                </a:gridCol>
                <a:gridCol w="658368">
                  <a:extLst>
                    <a:ext uri="{9D8B030D-6E8A-4147-A177-3AD203B41FA5}">
                      <a16:colId xmlns:a16="http://schemas.microsoft.com/office/drawing/2014/main" val="2546248831"/>
                    </a:ext>
                  </a:extLst>
                </a:gridCol>
                <a:gridCol w="658368">
                  <a:extLst>
                    <a:ext uri="{9D8B030D-6E8A-4147-A177-3AD203B41FA5}">
                      <a16:colId xmlns:a16="http://schemas.microsoft.com/office/drawing/2014/main" val="2062709563"/>
                    </a:ext>
                  </a:extLst>
                </a:gridCol>
                <a:gridCol w="658368">
                  <a:extLst>
                    <a:ext uri="{9D8B030D-6E8A-4147-A177-3AD203B41FA5}">
                      <a16:colId xmlns:a16="http://schemas.microsoft.com/office/drawing/2014/main" val="2696087094"/>
                    </a:ext>
                  </a:extLst>
                </a:gridCol>
                <a:gridCol w="658368">
                  <a:extLst>
                    <a:ext uri="{9D8B030D-6E8A-4147-A177-3AD203B41FA5}">
                      <a16:colId xmlns:a16="http://schemas.microsoft.com/office/drawing/2014/main" val="2976222542"/>
                    </a:ext>
                  </a:extLst>
                </a:gridCol>
                <a:gridCol w="658368">
                  <a:extLst>
                    <a:ext uri="{9D8B030D-6E8A-4147-A177-3AD203B41FA5}">
                      <a16:colId xmlns:a16="http://schemas.microsoft.com/office/drawing/2014/main" val="719979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366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- 2018-06-07 07:15:00 </a:t>
                      </a:r>
                      <a:r>
                        <a:rPr kumimoji="0" lang="en-US" sz="1000" b="0" i="0" u="none" strike="noStrike" kern="1200" cap="none" spc="0" normalizeH="0" baseline="0" noProof="0">
                          <a:ln>
                            <a:noFill/>
                          </a:ln>
                          <a:solidFill>
                            <a:prstClr val="black"/>
                          </a:solidFill>
                          <a:effectLst/>
                          <a:uLnTx/>
                          <a:uFillTx/>
                          <a:latin typeface="+mn-lt"/>
                          <a:ea typeface="+mn-ea"/>
                          <a:cs typeface="+mn-cs"/>
                        </a:rPr>
                        <a:t> 
 Fahre die Zukunft schon jetzt. ✨ Für kurze Zeit können wir den BMW 5er mit den innovativen Antriebsformen von BMW und € 4.900,- Preisvorteil anbieten!
Sichere Dir das Angebot inklusive dem Business Line Paket:
🗺 Navigationssystem Professional
♨️ Sitzheizung
⚡ Wireless Charging
📹 Rückfahrkamera
🛣 Echtzeit-Verkehrsinformationen
⏬ Parksensoren vorne und hinten
Teste den Gamechanger exklusiv bei uns in St. Michael und Oberpullendorf.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100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- 2018-06-05 06:01:00 </a:t>
                      </a:r>
                      <a:r>
                        <a:rPr kumimoji="0" lang="de-DE" sz="1000" b="0" i="0" u="none" strike="noStrike" kern="1200" cap="none" spc="0" normalizeH="0" baseline="0" noProof="0">
                          <a:ln>
                            <a:noFill/>
                          </a:ln>
                          <a:solidFill>
                            <a:prstClr val="black"/>
                          </a:solidFill>
                          <a:effectLst/>
                          <a:uLnTx/>
                          <a:uFillTx/>
                          <a:latin typeface="+mn-lt"/>
                          <a:ea typeface="+mn-ea"/>
                          <a:cs typeface="+mn-cs"/>
                        </a:rPr>
                        <a:t> 
 Steyr wird der Standort der Zukunft ⚡
Der BMW iX3 und der BMW i Next werden im Herzen echte Österreicher 💙🇦🇹️
www.neuemobilitaet.at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0701734"/>
                  </a:ext>
                </a:extLst>
              </a:tr>
            </a:tbl>
          </a:graphicData>
        </a:graphic>
      </p:graphicFrame>
      <p:sp>
        <p:nvSpPr>
          <p:cNvPr id="4" name="Text Placeholder 3">
            <a:extLst>
              <a:ext uri="{FF2B5EF4-FFF2-40B4-BE49-F238E27FC236}">
                <a16:creationId xmlns:a16="http://schemas.microsoft.com/office/drawing/2014/main" id="{266CAAC7-6808-401C-98E4-3D584058C06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0687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05912-4228-463B-97ED-3F4A10C7ABB5}"/>
              </a:ext>
            </a:extLst>
          </p:cNvPr>
          <p:cNvSpPr>
            <a:spLocks noGrp="1"/>
          </p:cNvSpPr>
          <p:nvPr>
            <p:ph type="title"/>
          </p:nvPr>
        </p:nvSpPr>
        <p:spPr/>
        <p:txBody>
          <a:bodyPr/>
          <a:lstStyle/>
          <a:p>
            <a:r>
              <a:rPr lang="de-DE"/>
              <a:t>Eigene Beiträge (Postings) | Kohla-Strauss GmbH - 7 of 8</a:t>
            </a:r>
            <a:endParaRPr lang="en-US"/>
          </a:p>
        </p:txBody>
      </p:sp>
      <p:graphicFrame>
        <p:nvGraphicFramePr>
          <p:cNvPr id="5" name="Table Placeholder 4">
            <a:extLst>
              <a:ext uri="{FF2B5EF4-FFF2-40B4-BE49-F238E27FC236}">
                <a16:creationId xmlns:a16="http://schemas.microsoft.com/office/drawing/2014/main" id="{523030D2-49C2-41F1-B83A-2FB10E79DD4D}"/>
              </a:ext>
            </a:extLst>
          </p:cNvPr>
          <p:cNvGraphicFramePr>
            <a:graphicFrameLocks noGrp="1"/>
          </p:cNvGraphicFramePr>
          <p:nvPr>
            <p:ph type="tbl" sz="quarter" idx="13"/>
            <p:extLst>
              <p:ext uri="{D42A27DB-BD31-4B8C-83A1-F6EECF244321}">
                <p14:modId xmlns:p14="http://schemas.microsoft.com/office/powerpoint/2010/main" val="2519216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7415837"/>
                    </a:ext>
                  </a:extLst>
                </a:gridCol>
                <a:gridCol w="658368">
                  <a:extLst>
                    <a:ext uri="{9D8B030D-6E8A-4147-A177-3AD203B41FA5}">
                      <a16:colId xmlns:a16="http://schemas.microsoft.com/office/drawing/2014/main" val="1119229050"/>
                    </a:ext>
                  </a:extLst>
                </a:gridCol>
                <a:gridCol w="658368">
                  <a:extLst>
                    <a:ext uri="{9D8B030D-6E8A-4147-A177-3AD203B41FA5}">
                      <a16:colId xmlns:a16="http://schemas.microsoft.com/office/drawing/2014/main" val="2505810244"/>
                    </a:ext>
                  </a:extLst>
                </a:gridCol>
                <a:gridCol w="658368">
                  <a:extLst>
                    <a:ext uri="{9D8B030D-6E8A-4147-A177-3AD203B41FA5}">
                      <a16:colId xmlns:a16="http://schemas.microsoft.com/office/drawing/2014/main" val="2598780875"/>
                    </a:ext>
                  </a:extLst>
                </a:gridCol>
                <a:gridCol w="658368">
                  <a:extLst>
                    <a:ext uri="{9D8B030D-6E8A-4147-A177-3AD203B41FA5}">
                      <a16:colId xmlns:a16="http://schemas.microsoft.com/office/drawing/2014/main" val="1917479555"/>
                    </a:ext>
                  </a:extLst>
                </a:gridCol>
                <a:gridCol w="658368">
                  <a:extLst>
                    <a:ext uri="{9D8B030D-6E8A-4147-A177-3AD203B41FA5}">
                      <a16:colId xmlns:a16="http://schemas.microsoft.com/office/drawing/2014/main" val="1885548794"/>
                    </a:ext>
                  </a:extLst>
                </a:gridCol>
                <a:gridCol w="658368">
                  <a:extLst>
                    <a:ext uri="{9D8B030D-6E8A-4147-A177-3AD203B41FA5}">
                      <a16:colId xmlns:a16="http://schemas.microsoft.com/office/drawing/2014/main" val="2563297137"/>
                    </a:ext>
                  </a:extLst>
                </a:gridCol>
                <a:gridCol w="658368">
                  <a:extLst>
                    <a:ext uri="{9D8B030D-6E8A-4147-A177-3AD203B41FA5}">
                      <a16:colId xmlns:a16="http://schemas.microsoft.com/office/drawing/2014/main" val="402375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97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- 2018-06-03 10:13:00 </a:t>
                      </a:r>
                      <a:r>
                        <a:rPr kumimoji="0" lang="en-US" sz="1000" b="0" i="0" u="none" strike="noStrike" kern="1200" cap="none" spc="0" normalizeH="0" baseline="0" noProof="0">
                          <a:ln>
                            <a:noFill/>
                          </a:ln>
                          <a:solidFill>
                            <a:prstClr val="black"/>
                          </a:solidFill>
                          <a:effectLst/>
                          <a:uLnTx/>
                          <a:uFillTx/>
                          <a:latin typeface="+mn-lt"/>
                          <a:ea typeface="+mn-ea"/>
                          <a:cs typeface="+mn-cs"/>
                        </a:rPr>
                        <a:t> 
 René Haselbacher, Leo Hillinger, Frank van Asperen, Lise Bryer und Ole Hansen besuchten unser Autohaus in Oberpullendorf während ihrer Radtour.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7875424"/>
                  </a:ext>
                </a:extLst>
              </a:tr>
            </a:tbl>
          </a:graphicData>
        </a:graphic>
      </p:graphicFrame>
      <p:sp>
        <p:nvSpPr>
          <p:cNvPr id="4" name="Text Placeholder 3">
            <a:extLst>
              <a:ext uri="{FF2B5EF4-FFF2-40B4-BE49-F238E27FC236}">
                <a16:creationId xmlns:a16="http://schemas.microsoft.com/office/drawing/2014/main" id="{6D77F6CF-A847-43C0-9F09-2EA76B69074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77291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03D9-CD9C-4D4A-954F-87C74EA5CD8E}"/>
              </a:ext>
            </a:extLst>
          </p:cNvPr>
          <p:cNvSpPr>
            <a:spLocks noGrp="1"/>
          </p:cNvSpPr>
          <p:nvPr>
            <p:ph type="title"/>
          </p:nvPr>
        </p:nvSpPr>
        <p:spPr/>
        <p:txBody>
          <a:bodyPr/>
          <a:lstStyle/>
          <a:p>
            <a:r>
              <a:rPr lang="de-DE"/>
              <a:t>Eigene Beiträge (Postings) | Kohla-Strauss GmbH - 8 of 8</a:t>
            </a:r>
            <a:endParaRPr lang="en-US"/>
          </a:p>
        </p:txBody>
      </p:sp>
      <p:graphicFrame>
        <p:nvGraphicFramePr>
          <p:cNvPr id="5" name="Table Placeholder 4">
            <a:extLst>
              <a:ext uri="{FF2B5EF4-FFF2-40B4-BE49-F238E27FC236}">
                <a16:creationId xmlns:a16="http://schemas.microsoft.com/office/drawing/2014/main" id="{0B8A2E3A-3BC4-4C72-9275-EEF89680331F}"/>
              </a:ext>
            </a:extLst>
          </p:cNvPr>
          <p:cNvGraphicFramePr>
            <a:graphicFrameLocks noGrp="1"/>
          </p:cNvGraphicFramePr>
          <p:nvPr>
            <p:ph type="tbl" sz="quarter" idx="13"/>
            <p:extLst>
              <p:ext uri="{D42A27DB-BD31-4B8C-83A1-F6EECF244321}">
                <p14:modId xmlns:p14="http://schemas.microsoft.com/office/powerpoint/2010/main" val="3019169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0899433"/>
                    </a:ext>
                  </a:extLst>
                </a:gridCol>
                <a:gridCol w="658368">
                  <a:extLst>
                    <a:ext uri="{9D8B030D-6E8A-4147-A177-3AD203B41FA5}">
                      <a16:colId xmlns:a16="http://schemas.microsoft.com/office/drawing/2014/main" val="2648693720"/>
                    </a:ext>
                  </a:extLst>
                </a:gridCol>
                <a:gridCol w="658368">
                  <a:extLst>
                    <a:ext uri="{9D8B030D-6E8A-4147-A177-3AD203B41FA5}">
                      <a16:colId xmlns:a16="http://schemas.microsoft.com/office/drawing/2014/main" val="469762075"/>
                    </a:ext>
                  </a:extLst>
                </a:gridCol>
                <a:gridCol w="658368">
                  <a:extLst>
                    <a:ext uri="{9D8B030D-6E8A-4147-A177-3AD203B41FA5}">
                      <a16:colId xmlns:a16="http://schemas.microsoft.com/office/drawing/2014/main" val="2585842358"/>
                    </a:ext>
                  </a:extLst>
                </a:gridCol>
                <a:gridCol w="658368">
                  <a:extLst>
                    <a:ext uri="{9D8B030D-6E8A-4147-A177-3AD203B41FA5}">
                      <a16:colId xmlns:a16="http://schemas.microsoft.com/office/drawing/2014/main" val="2865389231"/>
                    </a:ext>
                  </a:extLst>
                </a:gridCol>
                <a:gridCol w="658368">
                  <a:extLst>
                    <a:ext uri="{9D8B030D-6E8A-4147-A177-3AD203B41FA5}">
                      <a16:colId xmlns:a16="http://schemas.microsoft.com/office/drawing/2014/main" val="1574239410"/>
                    </a:ext>
                  </a:extLst>
                </a:gridCol>
                <a:gridCol w="658368">
                  <a:extLst>
                    <a:ext uri="{9D8B030D-6E8A-4147-A177-3AD203B41FA5}">
                      <a16:colId xmlns:a16="http://schemas.microsoft.com/office/drawing/2014/main" val="2005233340"/>
                    </a:ext>
                  </a:extLst>
                </a:gridCol>
                <a:gridCol w="658368">
                  <a:extLst>
                    <a:ext uri="{9D8B030D-6E8A-4147-A177-3AD203B41FA5}">
                      <a16:colId xmlns:a16="http://schemas.microsoft.com/office/drawing/2014/main" val="2872716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420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- 2018-06-01 07:07:00 </a:t>
                      </a:r>
                      <a:r>
                        <a:rPr kumimoji="0" lang="en-US" sz="1000" b="0" i="0" u="none" strike="noStrike" kern="1200" cap="none" spc="0" normalizeH="0" baseline="0" noProof="0">
                          <a:ln>
                            <a:noFill/>
                          </a:ln>
                          <a:solidFill>
                            <a:prstClr val="black"/>
                          </a:solidFill>
                          <a:effectLst/>
                          <a:uLnTx/>
                          <a:uFillTx/>
                          <a:latin typeface="+mn-lt"/>
                          <a:ea typeface="+mn-ea"/>
                          <a:cs typeface="+mn-cs"/>
                        </a:rPr>
                        <a:t> 
 BMW Golfturnier 2018 - Ergebnisliste
NETTOWERTUNG HERREN
Gruppe A (Handicap -0 - -12,4):
1. Ekanem James Odoro (Teilnehmer Österreich-Finale)
2. Unger Alfred
3. Enderle Gerald
Gruppe B (Handicap -12,5 - -28,4):
1. Schabhüttl Helmut (Teilnehmer Österreich-Finale)
2. Gerger Manfred
3. Magdits Günter
NETTOWERTUNG DAMEN (Handicap -0 - -28,4)
1. Müller Manuela (Teilnehmer Österreich-Finale)
2. Kollegger Christiana
3. Wagner Marianne
SONDERWERTUNG (Handicap -28,5 - -54,0)
1. Radosztics Josef
2. Rest Christoph
3. Ringhofer Günter
BRUTTOSIEGER
Herren: Oswald Patrick
Damen: Petschinger Helga
LONGEST DRIVE
Herren: Oswald Patrick
Damen: Petschinger Helga
NEAREST TO THE PIN
Haidwagner Gabi
Die Erstplatzierten der Qualifikationsturniere wetteifern am 15. September bei der österreichischen Endausscheidung in den Kategorien Herren A (bis Stammvorgabe 12,4) und Herren B (Stammvorgabe 12,5 – 28,4) sowie Damen (bis Stammvorgabe 28,4) um die Einladung zum Weltfinale im Frühjahr 2019.
Wir gratul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616589"/>
                  </a:ext>
                </a:extLst>
              </a:tr>
            </a:tbl>
          </a:graphicData>
        </a:graphic>
      </p:graphicFrame>
      <p:sp>
        <p:nvSpPr>
          <p:cNvPr id="4" name="Text Placeholder 3">
            <a:extLst>
              <a:ext uri="{FF2B5EF4-FFF2-40B4-BE49-F238E27FC236}">
                <a16:creationId xmlns:a16="http://schemas.microsoft.com/office/drawing/2014/main" id="{3AE64F73-402D-443E-ADC8-609B7BF0CE2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71839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744FF-247A-454E-98E4-4F80FB1474BA}"/>
              </a:ext>
            </a:extLst>
          </p:cNvPr>
          <p:cNvSpPr>
            <a:spLocks noGrp="1"/>
          </p:cNvSpPr>
          <p:nvPr>
            <p:ph type="title"/>
          </p:nvPr>
        </p:nvSpPr>
        <p:spPr/>
        <p:txBody>
          <a:bodyPr/>
          <a:lstStyle/>
          <a:p>
            <a:r>
              <a:rPr lang="de-DE"/>
              <a:t>Eigene Beiträge (Postings) + Reactions | Kohla-Strauss GmbH - 1 of 10</a:t>
            </a:r>
            <a:endParaRPr lang="en-US"/>
          </a:p>
        </p:txBody>
      </p:sp>
      <p:graphicFrame>
        <p:nvGraphicFramePr>
          <p:cNvPr id="5" name="Table Placeholder 4">
            <a:extLst>
              <a:ext uri="{FF2B5EF4-FFF2-40B4-BE49-F238E27FC236}">
                <a16:creationId xmlns:a16="http://schemas.microsoft.com/office/drawing/2014/main" id="{6D4DB612-3896-4C0C-ABE0-DA6B8DF57384}"/>
              </a:ext>
            </a:extLst>
          </p:cNvPr>
          <p:cNvGraphicFramePr>
            <a:graphicFrameLocks noGrp="1"/>
          </p:cNvGraphicFramePr>
          <p:nvPr>
            <p:ph type="tbl" sz="quarter" idx="13"/>
            <p:extLst>
              <p:ext uri="{D42A27DB-BD31-4B8C-83A1-F6EECF244321}">
                <p14:modId xmlns:p14="http://schemas.microsoft.com/office/powerpoint/2010/main" val="1194895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80640939"/>
                    </a:ext>
                  </a:extLst>
                </a:gridCol>
                <a:gridCol w="822960">
                  <a:extLst>
                    <a:ext uri="{9D8B030D-6E8A-4147-A177-3AD203B41FA5}">
                      <a16:colId xmlns:a16="http://schemas.microsoft.com/office/drawing/2014/main" val="3820754173"/>
                    </a:ext>
                  </a:extLst>
                </a:gridCol>
                <a:gridCol w="822960">
                  <a:extLst>
                    <a:ext uri="{9D8B030D-6E8A-4147-A177-3AD203B41FA5}">
                      <a16:colId xmlns:a16="http://schemas.microsoft.com/office/drawing/2014/main" val="790055568"/>
                    </a:ext>
                  </a:extLst>
                </a:gridCol>
                <a:gridCol w="822960">
                  <a:extLst>
                    <a:ext uri="{9D8B030D-6E8A-4147-A177-3AD203B41FA5}">
                      <a16:colId xmlns:a16="http://schemas.microsoft.com/office/drawing/2014/main" val="3117271909"/>
                    </a:ext>
                  </a:extLst>
                </a:gridCol>
                <a:gridCol w="822960">
                  <a:extLst>
                    <a:ext uri="{9D8B030D-6E8A-4147-A177-3AD203B41FA5}">
                      <a16:colId xmlns:a16="http://schemas.microsoft.com/office/drawing/2014/main" val="1243362897"/>
                    </a:ext>
                  </a:extLst>
                </a:gridCol>
                <a:gridCol w="822960">
                  <a:extLst>
                    <a:ext uri="{9D8B030D-6E8A-4147-A177-3AD203B41FA5}">
                      <a16:colId xmlns:a16="http://schemas.microsoft.com/office/drawing/2014/main" val="3575645572"/>
                    </a:ext>
                  </a:extLst>
                </a:gridCol>
                <a:gridCol w="822960">
                  <a:extLst>
                    <a:ext uri="{9D8B030D-6E8A-4147-A177-3AD203B41FA5}">
                      <a16:colId xmlns:a16="http://schemas.microsoft.com/office/drawing/2014/main" val="3742963598"/>
                    </a:ext>
                  </a:extLst>
                </a:gridCol>
                <a:gridCol w="822960">
                  <a:extLst>
                    <a:ext uri="{9D8B030D-6E8A-4147-A177-3AD203B41FA5}">
                      <a16:colId xmlns:a16="http://schemas.microsoft.com/office/drawing/2014/main" val="335914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8929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- 2018-06-29 06:07:00 </a:t>
                      </a:r>
                      <a:r>
                        <a:rPr kumimoji="0" lang="en-US" sz="1000" b="0" i="0" u="none" strike="noStrike" kern="1200" cap="none" spc="0" normalizeH="0" baseline="0" noProof="0">
                          <a:ln>
                            <a:noFill/>
                          </a:ln>
                          <a:solidFill>
                            <a:prstClr val="black"/>
                          </a:solidFill>
                          <a:effectLst/>
                          <a:uLnTx/>
                          <a:uFillTx/>
                          <a:latin typeface="+mn-lt"/>
                          <a:ea typeface="+mn-ea"/>
                          <a:cs typeface="+mn-cs"/>
                        </a:rPr>
                        <a:t> 
 💙❤️ GROSSE LIEBE.
🚙 MINI Countryman. Große Abenteuer.
Inklusive MINI Relax ab € 239,-- im Monat.
🚗 MINI Clubman. Platz für Familien. Und solche, die es noch werden wollen.
Inklusive MINI Relax ab € 199,-- im Monat.
➡️ € 0,-- Anzahlung
➡️ 4 Jahre oder 60.000 km kostenloses Service mit "MINI Paket Care"
📸 MINI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5810394"/>
                  </a:ext>
                </a:extLst>
              </a:tr>
            </a:tbl>
          </a:graphicData>
        </a:graphic>
      </p:graphicFrame>
      <p:sp>
        <p:nvSpPr>
          <p:cNvPr id="4" name="Text Placeholder 3">
            <a:extLst>
              <a:ext uri="{FF2B5EF4-FFF2-40B4-BE49-F238E27FC236}">
                <a16:creationId xmlns:a16="http://schemas.microsoft.com/office/drawing/2014/main" id="{42BCB741-0242-4D6B-AB46-D2B38285B47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03610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E95D7-7346-44FD-81D1-AA96F333084F}"/>
              </a:ext>
            </a:extLst>
          </p:cNvPr>
          <p:cNvSpPr>
            <a:spLocks noGrp="1"/>
          </p:cNvSpPr>
          <p:nvPr>
            <p:ph type="title"/>
          </p:nvPr>
        </p:nvSpPr>
        <p:spPr/>
        <p:txBody>
          <a:bodyPr/>
          <a:lstStyle/>
          <a:p>
            <a:r>
              <a:rPr lang="de-DE"/>
              <a:t>Eigene Beiträge (Postings) + Reactions | Kohla-Strauss GmbH - 2 of 10</a:t>
            </a:r>
            <a:endParaRPr lang="en-US"/>
          </a:p>
        </p:txBody>
      </p:sp>
      <p:graphicFrame>
        <p:nvGraphicFramePr>
          <p:cNvPr id="5" name="Table Placeholder 4">
            <a:extLst>
              <a:ext uri="{FF2B5EF4-FFF2-40B4-BE49-F238E27FC236}">
                <a16:creationId xmlns:a16="http://schemas.microsoft.com/office/drawing/2014/main" id="{607DDFB9-C91C-48D1-B623-B61972A4FBEB}"/>
              </a:ext>
            </a:extLst>
          </p:cNvPr>
          <p:cNvGraphicFramePr>
            <a:graphicFrameLocks noGrp="1"/>
          </p:cNvGraphicFramePr>
          <p:nvPr>
            <p:ph type="tbl" sz="quarter" idx="13"/>
            <p:extLst>
              <p:ext uri="{D42A27DB-BD31-4B8C-83A1-F6EECF244321}">
                <p14:modId xmlns:p14="http://schemas.microsoft.com/office/powerpoint/2010/main" val="1622869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5063220"/>
                    </a:ext>
                  </a:extLst>
                </a:gridCol>
                <a:gridCol w="822960">
                  <a:extLst>
                    <a:ext uri="{9D8B030D-6E8A-4147-A177-3AD203B41FA5}">
                      <a16:colId xmlns:a16="http://schemas.microsoft.com/office/drawing/2014/main" val="638361934"/>
                    </a:ext>
                  </a:extLst>
                </a:gridCol>
                <a:gridCol w="822960">
                  <a:extLst>
                    <a:ext uri="{9D8B030D-6E8A-4147-A177-3AD203B41FA5}">
                      <a16:colId xmlns:a16="http://schemas.microsoft.com/office/drawing/2014/main" val="1677456997"/>
                    </a:ext>
                  </a:extLst>
                </a:gridCol>
                <a:gridCol w="822960">
                  <a:extLst>
                    <a:ext uri="{9D8B030D-6E8A-4147-A177-3AD203B41FA5}">
                      <a16:colId xmlns:a16="http://schemas.microsoft.com/office/drawing/2014/main" val="1835400050"/>
                    </a:ext>
                  </a:extLst>
                </a:gridCol>
                <a:gridCol w="822960">
                  <a:extLst>
                    <a:ext uri="{9D8B030D-6E8A-4147-A177-3AD203B41FA5}">
                      <a16:colId xmlns:a16="http://schemas.microsoft.com/office/drawing/2014/main" val="1123349593"/>
                    </a:ext>
                  </a:extLst>
                </a:gridCol>
                <a:gridCol w="822960">
                  <a:extLst>
                    <a:ext uri="{9D8B030D-6E8A-4147-A177-3AD203B41FA5}">
                      <a16:colId xmlns:a16="http://schemas.microsoft.com/office/drawing/2014/main" val="3635099617"/>
                    </a:ext>
                  </a:extLst>
                </a:gridCol>
                <a:gridCol w="822960">
                  <a:extLst>
                    <a:ext uri="{9D8B030D-6E8A-4147-A177-3AD203B41FA5}">
                      <a16:colId xmlns:a16="http://schemas.microsoft.com/office/drawing/2014/main" val="1974764458"/>
                    </a:ext>
                  </a:extLst>
                </a:gridCol>
                <a:gridCol w="822960">
                  <a:extLst>
                    <a:ext uri="{9D8B030D-6E8A-4147-A177-3AD203B41FA5}">
                      <a16:colId xmlns:a16="http://schemas.microsoft.com/office/drawing/2014/main" val="1594913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7260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- 2018-06-27 10:22:00 </a:t>
                      </a:r>
                      <a:r>
                        <a:rPr kumimoji="0" lang="en-US" sz="1000" b="0" i="0" u="none" strike="noStrike" kern="1200" cap="none" spc="0" normalizeH="0" baseline="0" noProof="0">
                          <a:ln>
                            <a:noFill/>
                          </a:ln>
                          <a:solidFill>
                            <a:prstClr val="black"/>
                          </a:solidFill>
                          <a:effectLst/>
                          <a:uLnTx/>
                          <a:uFillTx/>
                          <a:latin typeface="+mn-lt"/>
                          <a:ea typeface="+mn-ea"/>
                          <a:cs typeface="+mn-cs"/>
                        </a:rPr>
                        <a:t> 
 Der erste BMW X2 geht seinen ganz eigenen Weg - und du kannst ihm folgen! 💙🤩🚙
⏩ Der BMW X2 ab € 325,00/Monat! ⏪
☑ 0% Anzahlung
☑ 4 Jahre kostenloses Service
☑ Freisprecheinrichtung
☑ Navigationssystem
☑ Parkassistent
☑ Rückfahrkamera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813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- 2018-06-25 06:47:00 </a:t>
                      </a:r>
                      <a:r>
                        <a:rPr kumimoji="0" lang="de-DE" sz="1000" b="0" i="0" u="none" strike="noStrike" kern="1200" cap="none" spc="0" normalizeH="0" baseline="0" noProof="0">
                          <a:ln>
                            <a:noFill/>
                          </a:ln>
                          <a:solidFill>
                            <a:prstClr val="black"/>
                          </a:solidFill>
                          <a:effectLst/>
                          <a:uLnTx/>
                          <a:uFillTx/>
                          <a:latin typeface="+mn-lt"/>
                          <a:ea typeface="+mn-ea"/>
                          <a:cs typeface="+mn-cs"/>
                        </a:rPr>
                        <a:t> 
 Mauricio Heigl aus Stegersbach unterstützt ab sofort unser Verkaufsteam als MINI Verkäufer. 😎🚙
Herzlich Willkommen im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2900587"/>
                  </a:ext>
                </a:extLst>
              </a:tr>
            </a:tbl>
          </a:graphicData>
        </a:graphic>
      </p:graphicFrame>
      <p:sp>
        <p:nvSpPr>
          <p:cNvPr id="4" name="Text Placeholder 3">
            <a:extLst>
              <a:ext uri="{FF2B5EF4-FFF2-40B4-BE49-F238E27FC236}">
                <a16:creationId xmlns:a16="http://schemas.microsoft.com/office/drawing/2014/main" id="{14570BB4-402D-4F03-B1C1-3768C01F6E6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74459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BD5BC-DA0E-47E7-BDFF-1DFEDD09D0AD}"/>
              </a:ext>
            </a:extLst>
          </p:cNvPr>
          <p:cNvSpPr>
            <a:spLocks noGrp="1"/>
          </p:cNvSpPr>
          <p:nvPr>
            <p:ph type="title"/>
          </p:nvPr>
        </p:nvSpPr>
        <p:spPr/>
        <p:txBody>
          <a:bodyPr/>
          <a:lstStyle/>
          <a:p>
            <a:r>
              <a:rPr lang="de-DE"/>
              <a:t>Eigene Beiträge (Postings) + Reactions | Kohla-Strauss GmbH - 3 of 10</a:t>
            </a:r>
            <a:endParaRPr lang="en-US"/>
          </a:p>
        </p:txBody>
      </p:sp>
      <p:graphicFrame>
        <p:nvGraphicFramePr>
          <p:cNvPr id="5" name="Table Placeholder 4">
            <a:extLst>
              <a:ext uri="{FF2B5EF4-FFF2-40B4-BE49-F238E27FC236}">
                <a16:creationId xmlns:a16="http://schemas.microsoft.com/office/drawing/2014/main" id="{C904375B-CA88-4A73-9989-417CAF9796A5}"/>
              </a:ext>
            </a:extLst>
          </p:cNvPr>
          <p:cNvGraphicFramePr>
            <a:graphicFrameLocks noGrp="1"/>
          </p:cNvGraphicFramePr>
          <p:nvPr>
            <p:ph type="tbl" sz="quarter" idx="13"/>
            <p:extLst>
              <p:ext uri="{D42A27DB-BD31-4B8C-83A1-F6EECF244321}">
                <p14:modId xmlns:p14="http://schemas.microsoft.com/office/powerpoint/2010/main" val="78480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2897927"/>
                    </a:ext>
                  </a:extLst>
                </a:gridCol>
                <a:gridCol w="822960">
                  <a:extLst>
                    <a:ext uri="{9D8B030D-6E8A-4147-A177-3AD203B41FA5}">
                      <a16:colId xmlns:a16="http://schemas.microsoft.com/office/drawing/2014/main" val="973056031"/>
                    </a:ext>
                  </a:extLst>
                </a:gridCol>
                <a:gridCol w="822960">
                  <a:extLst>
                    <a:ext uri="{9D8B030D-6E8A-4147-A177-3AD203B41FA5}">
                      <a16:colId xmlns:a16="http://schemas.microsoft.com/office/drawing/2014/main" val="3283423673"/>
                    </a:ext>
                  </a:extLst>
                </a:gridCol>
                <a:gridCol w="822960">
                  <a:extLst>
                    <a:ext uri="{9D8B030D-6E8A-4147-A177-3AD203B41FA5}">
                      <a16:colId xmlns:a16="http://schemas.microsoft.com/office/drawing/2014/main" val="2142553884"/>
                    </a:ext>
                  </a:extLst>
                </a:gridCol>
                <a:gridCol w="822960">
                  <a:extLst>
                    <a:ext uri="{9D8B030D-6E8A-4147-A177-3AD203B41FA5}">
                      <a16:colId xmlns:a16="http://schemas.microsoft.com/office/drawing/2014/main" val="1538550336"/>
                    </a:ext>
                  </a:extLst>
                </a:gridCol>
                <a:gridCol w="822960">
                  <a:extLst>
                    <a:ext uri="{9D8B030D-6E8A-4147-A177-3AD203B41FA5}">
                      <a16:colId xmlns:a16="http://schemas.microsoft.com/office/drawing/2014/main" val="100949620"/>
                    </a:ext>
                  </a:extLst>
                </a:gridCol>
                <a:gridCol w="822960">
                  <a:extLst>
                    <a:ext uri="{9D8B030D-6E8A-4147-A177-3AD203B41FA5}">
                      <a16:colId xmlns:a16="http://schemas.microsoft.com/office/drawing/2014/main" val="2035923887"/>
                    </a:ext>
                  </a:extLst>
                </a:gridCol>
                <a:gridCol w="822960">
                  <a:extLst>
                    <a:ext uri="{9D8B030D-6E8A-4147-A177-3AD203B41FA5}">
                      <a16:colId xmlns:a16="http://schemas.microsoft.com/office/drawing/2014/main" val="2906943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8020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- 2018-06-23 09:33:00 </a:t>
                      </a:r>
                      <a:r>
                        <a:rPr kumimoji="0" lang="de-DE" sz="1000" b="0" i="0" u="none" strike="noStrike" kern="1200" cap="none" spc="0" normalizeH="0" baseline="0" noProof="0">
                          <a:ln>
                            <a:noFill/>
                          </a:ln>
                          <a:solidFill>
                            <a:prstClr val="black"/>
                          </a:solidFill>
                          <a:effectLst/>
                          <a:uLnTx/>
                          <a:uFillTx/>
                          <a:latin typeface="+mn-lt"/>
                          <a:ea typeface="+mn-ea"/>
                          <a:cs typeface="+mn-cs"/>
                        </a:rPr>
                        <a:t> 
 ⚡ Mit Spannung erwartet ... 
... und in 3 Wochen live bei uns 🤩 
💙 Samstag, 14. Juli 2018 von 08 - 12 Uhr.
Der neue BMW X4 - "WILLE. ENTFESSELT."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474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- 2018-06-21 14:27:00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einen schönen (kalendarischen) Sommerbeginn 🏖️🏝️☀️
Genießt den ☀️en Tag - es ist heute der längste Tag des Jahres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469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- 2018-06-19 13:09:54 </a:t>
                      </a:r>
                      <a:r>
                        <a:rPr kumimoji="0" lang="en-US" sz="1000" b="0" i="0" u="none" strike="noStrike" kern="1200" cap="none" spc="0" normalizeH="0" baseline="0" noProof="0">
                          <a:ln>
                            <a:noFill/>
                          </a:ln>
                          <a:solidFill>
                            <a:prstClr val="black"/>
                          </a:solidFill>
                          <a:effectLst/>
                          <a:uLnTx/>
                          <a:uFillTx/>
                          <a:latin typeface="+mn-lt"/>
                          <a:ea typeface="+mn-ea"/>
                          <a:cs typeface="+mn-cs"/>
                        </a:rPr>
                        <a:t> 
 Maximale Fahrfreude für MINI Fans quer durch's Südburgenland!
Fotoquellen: Kohla-Strauss GmbH, Daniela Hummel, Eva-Maria Pilz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3877790"/>
                  </a:ext>
                </a:extLst>
              </a:tr>
            </a:tbl>
          </a:graphicData>
        </a:graphic>
      </p:graphicFrame>
      <p:sp>
        <p:nvSpPr>
          <p:cNvPr id="4" name="Text Placeholder 3">
            <a:extLst>
              <a:ext uri="{FF2B5EF4-FFF2-40B4-BE49-F238E27FC236}">
                <a16:creationId xmlns:a16="http://schemas.microsoft.com/office/drawing/2014/main" id="{D8D0771E-DC98-4BF3-87EB-FB1816732C1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49234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EC5AA-FABD-44B4-853E-1B4FA4BD1767}"/>
              </a:ext>
            </a:extLst>
          </p:cNvPr>
          <p:cNvSpPr>
            <a:spLocks noGrp="1"/>
          </p:cNvSpPr>
          <p:nvPr>
            <p:ph type="title"/>
          </p:nvPr>
        </p:nvSpPr>
        <p:spPr/>
        <p:txBody>
          <a:bodyPr/>
          <a:lstStyle/>
          <a:p>
            <a:r>
              <a:rPr lang="de-DE"/>
              <a:t>Eigene Beiträge (Postings) + Reactions | Kohla-Strauss GmbH - 4 of 10</a:t>
            </a:r>
            <a:endParaRPr lang="en-US"/>
          </a:p>
        </p:txBody>
      </p:sp>
      <p:graphicFrame>
        <p:nvGraphicFramePr>
          <p:cNvPr id="5" name="Table Placeholder 4">
            <a:extLst>
              <a:ext uri="{FF2B5EF4-FFF2-40B4-BE49-F238E27FC236}">
                <a16:creationId xmlns:a16="http://schemas.microsoft.com/office/drawing/2014/main" id="{781A292A-5330-4BD1-86F9-3838D3818DD0}"/>
              </a:ext>
            </a:extLst>
          </p:cNvPr>
          <p:cNvGraphicFramePr>
            <a:graphicFrameLocks noGrp="1"/>
          </p:cNvGraphicFramePr>
          <p:nvPr>
            <p:ph type="tbl" sz="quarter" idx="13"/>
            <p:extLst>
              <p:ext uri="{D42A27DB-BD31-4B8C-83A1-F6EECF244321}">
                <p14:modId xmlns:p14="http://schemas.microsoft.com/office/powerpoint/2010/main" val="65157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36143175"/>
                    </a:ext>
                  </a:extLst>
                </a:gridCol>
                <a:gridCol w="822960">
                  <a:extLst>
                    <a:ext uri="{9D8B030D-6E8A-4147-A177-3AD203B41FA5}">
                      <a16:colId xmlns:a16="http://schemas.microsoft.com/office/drawing/2014/main" val="4132758033"/>
                    </a:ext>
                  </a:extLst>
                </a:gridCol>
                <a:gridCol w="822960">
                  <a:extLst>
                    <a:ext uri="{9D8B030D-6E8A-4147-A177-3AD203B41FA5}">
                      <a16:colId xmlns:a16="http://schemas.microsoft.com/office/drawing/2014/main" val="2883881755"/>
                    </a:ext>
                  </a:extLst>
                </a:gridCol>
                <a:gridCol w="822960">
                  <a:extLst>
                    <a:ext uri="{9D8B030D-6E8A-4147-A177-3AD203B41FA5}">
                      <a16:colId xmlns:a16="http://schemas.microsoft.com/office/drawing/2014/main" val="2451362705"/>
                    </a:ext>
                  </a:extLst>
                </a:gridCol>
                <a:gridCol w="822960">
                  <a:extLst>
                    <a:ext uri="{9D8B030D-6E8A-4147-A177-3AD203B41FA5}">
                      <a16:colId xmlns:a16="http://schemas.microsoft.com/office/drawing/2014/main" val="3549293657"/>
                    </a:ext>
                  </a:extLst>
                </a:gridCol>
                <a:gridCol w="822960">
                  <a:extLst>
                    <a:ext uri="{9D8B030D-6E8A-4147-A177-3AD203B41FA5}">
                      <a16:colId xmlns:a16="http://schemas.microsoft.com/office/drawing/2014/main" val="974262535"/>
                    </a:ext>
                  </a:extLst>
                </a:gridCol>
                <a:gridCol w="822960">
                  <a:extLst>
                    <a:ext uri="{9D8B030D-6E8A-4147-A177-3AD203B41FA5}">
                      <a16:colId xmlns:a16="http://schemas.microsoft.com/office/drawing/2014/main" val="3080167208"/>
                    </a:ext>
                  </a:extLst>
                </a:gridCol>
                <a:gridCol w="822960">
                  <a:extLst>
                    <a:ext uri="{9D8B030D-6E8A-4147-A177-3AD203B41FA5}">
                      <a16:colId xmlns:a16="http://schemas.microsoft.com/office/drawing/2014/main" val="19900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6281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- 2018-06-16 06:00:02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den Teilnehmern unserer MINI Ausfahrt einen wunderschönen 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177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09:28:00 </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die morgige MINI Ausfahrt laufen auf Hochtouren! 🤩
📌⚡Für Schnellentschlossene MINI-Fahrer und MINI-Interessenten: Wir haben noch ein MINI Cabrio zur Verfügung - melde dich gleich unter minidrive@kohla-strauss.bmw.at an und du bist morgen bei unserer Ausfahrt dabei 😎☺
(es gilt die Regel: "wer zuerst kommt, mahlt zuerst"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7778503"/>
                  </a:ext>
                </a:extLst>
              </a:tr>
            </a:tbl>
          </a:graphicData>
        </a:graphic>
      </p:graphicFrame>
      <p:sp>
        <p:nvSpPr>
          <p:cNvPr id="4" name="Text Placeholder 3">
            <a:extLst>
              <a:ext uri="{FF2B5EF4-FFF2-40B4-BE49-F238E27FC236}">
                <a16:creationId xmlns:a16="http://schemas.microsoft.com/office/drawing/2014/main" id="{89505DDA-FE0E-4B28-BB2C-AFE27FAAF3E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1875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CF83-74AB-4D47-A45F-6E0998F77B95}"/>
              </a:ext>
            </a:extLst>
          </p:cNvPr>
          <p:cNvSpPr>
            <a:spLocks noGrp="1"/>
          </p:cNvSpPr>
          <p:nvPr>
            <p:ph type="title"/>
          </p:nvPr>
        </p:nvSpPr>
        <p:spPr/>
        <p:txBody>
          <a:bodyPr/>
          <a:lstStyle/>
          <a:p>
            <a:r>
              <a:rPr lang="de-DE"/>
              <a:t>Eigene Beiträge (Postings) + Reactions | Kohla-Strauss GmbH - 5 of 10</a:t>
            </a:r>
            <a:endParaRPr lang="en-US"/>
          </a:p>
        </p:txBody>
      </p:sp>
      <p:graphicFrame>
        <p:nvGraphicFramePr>
          <p:cNvPr id="5" name="Table Placeholder 4">
            <a:extLst>
              <a:ext uri="{FF2B5EF4-FFF2-40B4-BE49-F238E27FC236}">
                <a16:creationId xmlns:a16="http://schemas.microsoft.com/office/drawing/2014/main" id="{D4814FBF-A0EF-4991-B0C0-99DD32437F91}"/>
              </a:ext>
            </a:extLst>
          </p:cNvPr>
          <p:cNvGraphicFramePr>
            <a:graphicFrameLocks noGrp="1"/>
          </p:cNvGraphicFramePr>
          <p:nvPr>
            <p:ph type="tbl" sz="quarter" idx="13"/>
            <p:extLst>
              <p:ext uri="{D42A27DB-BD31-4B8C-83A1-F6EECF244321}">
                <p14:modId xmlns:p14="http://schemas.microsoft.com/office/powerpoint/2010/main" val="3918948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2686854"/>
                    </a:ext>
                  </a:extLst>
                </a:gridCol>
                <a:gridCol w="822960">
                  <a:extLst>
                    <a:ext uri="{9D8B030D-6E8A-4147-A177-3AD203B41FA5}">
                      <a16:colId xmlns:a16="http://schemas.microsoft.com/office/drawing/2014/main" val="3842410385"/>
                    </a:ext>
                  </a:extLst>
                </a:gridCol>
                <a:gridCol w="822960">
                  <a:extLst>
                    <a:ext uri="{9D8B030D-6E8A-4147-A177-3AD203B41FA5}">
                      <a16:colId xmlns:a16="http://schemas.microsoft.com/office/drawing/2014/main" val="3199782735"/>
                    </a:ext>
                  </a:extLst>
                </a:gridCol>
                <a:gridCol w="822960">
                  <a:extLst>
                    <a:ext uri="{9D8B030D-6E8A-4147-A177-3AD203B41FA5}">
                      <a16:colId xmlns:a16="http://schemas.microsoft.com/office/drawing/2014/main" val="2050274134"/>
                    </a:ext>
                  </a:extLst>
                </a:gridCol>
                <a:gridCol w="822960">
                  <a:extLst>
                    <a:ext uri="{9D8B030D-6E8A-4147-A177-3AD203B41FA5}">
                      <a16:colId xmlns:a16="http://schemas.microsoft.com/office/drawing/2014/main" val="3637440698"/>
                    </a:ext>
                  </a:extLst>
                </a:gridCol>
                <a:gridCol w="822960">
                  <a:extLst>
                    <a:ext uri="{9D8B030D-6E8A-4147-A177-3AD203B41FA5}">
                      <a16:colId xmlns:a16="http://schemas.microsoft.com/office/drawing/2014/main" val="3914523983"/>
                    </a:ext>
                  </a:extLst>
                </a:gridCol>
                <a:gridCol w="822960">
                  <a:extLst>
                    <a:ext uri="{9D8B030D-6E8A-4147-A177-3AD203B41FA5}">
                      <a16:colId xmlns:a16="http://schemas.microsoft.com/office/drawing/2014/main" val="1640101259"/>
                    </a:ext>
                  </a:extLst>
                </a:gridCol>
                <a:gridCol w="822960">
                  <a:extLst>
                    <a:ext uri="{9D8B030D-6E8A-4147-A177-3AD203B41FA5}">
                      <a16:colId xmlns:a16="http://schemas.microsoft.com/office/drawing/2014/main" val="2239146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6411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06:37:00 </a:t>
                      </a:r>
                      <a:r>
                        <a:rPr kumimoji="0" lang="de-DE" sz="1000" b="0" i="0" u="none" strike="noStrike" kern="1200" cap="none" spc="0" normalizeH="0" baseline="0" noProof="0">
                          <a:ln>
                            <a:noFill/>
                          </a:ln>
                          <a:solidFill>
                            <a:prstClr val="black"/>
                          </a:solidFill>
                          <a:effectLst/>
                          <a:uLnTx/>
                          <a:uFillTx/>
                          <a:latin typeface="+mn-lt"/>
                          <a:ea typeface="+mn-ea"/>
                          <a:cs typeface="+mn-cs"/>
                        </a:rPr>
                        <a:t> 
 ⚡ GRENZENLOS. SPONTAN. ⚡
Sabine und Reinhard Peter freuen sich über ihren neuen BMW X1 (im Bild mit ihrer Tochter und unserer Serviceassistentin Iris Peter 😀).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242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- 2018-06-13 10:06:00 </a:t>
                      </a:r>
                      <a:r>
                        <a:rPr kumimoji="0" lang="de-DE" sz="1000" b="0" i="0" u="none" strike="noStrike" kern="1200" cap="none" spc="0" normalizeH="0" baseline="0" noProof="0">
                          <a:ln>
                            <a:noFill/>
                          </a:ln>
                          <a:solidFill>
                            <a:prstClr val="black"/>
                          </a:solidFill>
                          <a:effectLst/>
                          <a:uLnTx/>
                          <a:uFillTx/>
                          <a:latin typeface="+mn-lt"/>
                          <a:ea typeface="+mn-ea"/>
                          <a:cs typeface="+mn-cs"/>
                        </a:rPr>
                        <a:t> 
 ⚡ Die neue Art der Fahrfreude. ⚡
Waltraud und Ing. Michael Holzhacker freuen sich über ihren neuen BMW i3s eDrive in Melbourne Rot.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0831333"/>
                  </a:ext>
                </a:extLst>
              </a:tr>
            </a:tbl>
          </a:graphicData>
        </a:graphic>
      </p:graphicFrame>
      <p:sp>
        <p:nvSpPr>
          <p:cNvPr id="4" name="Text Placeholder 3">
            <a:extLst>
              <a:ext uri="{FF2B5EF4-FFF2-40B4-BE49-F238E27FC236}">
                <a16:creationId xmlns:a16="http://schemas.microsoft.com/office/drawing/2014/main" id="{59AF49C4-BF18-4089-9157-AE2529FA204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17512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5F0B8-8D7F-4C1D-9A96-D231EA2D070D}"/>
              </a:ext>
            </a:extLst>
          </p:cNvPr>
          <p:cNvSpPr>
            <a:spLocks noGrp="1"/>
          </p:cNvSpPr>
          <p:nvPr>
            <p:ph type="title"/>
          </p:nvPr>
        </p:nvSpPr>
        <p:spPr/>
        <p:txBody>
          <a:bodyPr/>
          <a:lstStyle/>
          <a:p>
            <a:r>
              <a:rPr lang="de-DE"/>
              <a:t>Eigene Beiträge (Postings) + Reactions | Kohla-Strauss GmbH - 6 of 10</a:t>
            </a:r>
            <a:endParaRPr lang="en-US"/>
          </a:p>
        </p:txBody>
      </p:sp>
      <p:graphicFrame>
        <p:nvGraphicFramePr>
          <p:cNvPr id="5" name="Table Placeholder 4">
            <a:extLst>
              <a:ext uri="{FF2B5EF4-FFF2-40B4-BE49-F238E27FC236}">
                <a16:creationId xmlns:a16="http://schemas.microsoft.com/office/drawing/2014/main" id="{232ACF1E-2469-455A-8E32-9CA60B4DDDD6}"/>
              </a:ext>
            </a:extLst>
          </p:cNvPr>
          <p:cNvGraphicFramePr>
            <a:graphicFrameLocks noGrp="1"/>
          </p:cNvGraphicFramePr>
          <p:nvPr>
            <p:ph type="tbl" sz="quarter" idx="13"/>
            <p:extLst>
              <p:ext uri="{D42A27DB-BD31-4B8C-83A1-F6EECF244321}">
                <p14:modId xmlns:p14="http://schemas.microsoft.com/office/powerpoint/2010/main" val="115668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6805461"/>
                    </a:ext>
                  </a:extLst>
                </a:gridCol>
                <a:gridCol w="822960">
                  <a:extLst>
                    <a:ext uri="{9D8B030D-6E8A-4147-A177-3AD203B41FA5}">
                      <a16:colId xmlns:a16="http://schemas.microsoft.com/office/drawing/2014/main" val="2856525834"/>
                    </a:ext>
                  </a:extLst>
                </a:gridCol>
                <a:gridCol w="822960">
                  <a:extLst>
                    <a:ext uri="{9D8B030D-6E8A-4147-A177-3AD203B41FA5}">
                      <a16:colId xmlns:a16="http://schemas.microsoft.com/office/drawing/2014/main" val="3310468623"/>
                    </a:ext>
                  </a:extLst>
                </a:gridCol>
                <a:gridCol w="822960">
                  <a:extLst>
                    <a:ext uri="{9D8B030D-6E8A-4147-A177-3AD203B41FA5}">
                      <a16:colId xmlns:a16="http://schemas.microsoft.com/office/drawing/2014/main" val="577660465"/>
                    </a:ext>
                  </a:extLst>
                </a:gridCol>
                <a:gridCol w="822960">
                  <a:extLst>
                    <a:ext uri="{9D8B030D-6E8A-4147-A177-3AD203B41FA5}">
                      <a16:colId xmlns:a16="http://schemas.microsoft.com/office/drawing/2014/main" val="3753207999"/>
                    </a:ext>
                  </a:extLst>
                </a:gridCol>
                <a:gridCol w="822960">
                  <a:extLst>
                    <a:ext uri="{9D8B030D-6E8A-4147-A177-3AD203B41FA5}">
                      <a16:colId xmlns:a16="http://schemas.microsoft.com/office/drawing/2014/main" val="1709677621"/>
                    </a:ext>
                  </a:extLst>
                </a:gridCol>
                <a:gridCol w="822960">
                  <a:extLst>
                    <a:ext uri="{9D8B030D-6E8A-4147-A177-3AD203B41FA5}">
                      <a16:colId xmlns:a16="http://schemas.microsoft.com/office/drawing/2014/main" val="4105259852"/>
                    </a:ext>
                  </a:extLst>
                </a:gridCol>
                <a:gridCol w="822960">
                  <a:extLst>
                    <a:ext uri="{9D8B030D-6E8A-4147-A177-3AD203B41FA5}">
                      <a16:colId xmlns:a16="http://schemas.microsoft.com/office/drawing/2014/main" val="2559125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6746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- 2018-06-11 06:07:00 </a:t>
                      </a:r>
                      <a:r>
                        <a:rPr kumimoji="0" lang="en-US" sz="1000" b="0" i="0" u="none" strike="noStrike" kern="1200" cap="none" spc="0" normalizeH="0" baseline="0" noProof="0">
                          <a:ln>
                            <a:noFill/>
                          </a:ln>
                          <a:solidFill>
                            <a:prstClr val="black"/>
                          </a:solidFill>
                          <a:effectLst/>
                          <a:uLnTx/>
                          <a:uFillTx/>
                          <a:latin typeface="+mn-lt"/>
                          <a:ea typeface="+mn-ea"/>
                          <a:cs typeface="+mn-cs"/>
                        </a:rPr>
                        <a:t> 
 Der BMW X1.
Ab € 299,-- im Monat. 🚙💙
📌 0 % Anzahlung
📌 4 Jahre kostenloses Service
📌 Freisprecheinrichtung
📌 Navigationssystem
📌 Parkassistent
📌 Rückfahrkamera
Sichere dir jetzt dein unverbindliches Angebot!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1040539"/>
                  </a:ext>
                </a:extLst>
              </a:tr>
            </a:tbl>
          </a:graphicData>
        </a:graphic>
      </p:graphicFrame>
      <p:sp>
        <p:nvSpPr>
          <p:cNvPr id="4" name="Text Placeholder 3">
            <a:extLst>
              <a:ext uri="{FF2B5EF4-FFF2-40B4-BE49-F238E27FC236}">
                <a16:creationId xmlns:a16="http://schemas.microsoft.com/office/drawing/2014/main" id="{37A78184-A6DF-47A7-9562-CC0C1E61CCB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00404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38E8-C31E-4485-BF2E-9426A8045A63}"/>
              </a:ext>
            </a:extLst>
          </p:cNvPr>
          <p:cNvSpPr>
            <a:spLocks noGrp="1"/>
          </p:cNvSpPr>
          <p:nvPr>
            <p:ph type="title"/>
          </p:nvPr>
        </p:nvSpPr>
        <p:spPr/>
        <p:txBody>
          <a:bodyPr/>
          <a:lstStyle/>
          <a:p>
            <a:r>
              <a:rPr lang="de-DE"/>
              <a:t>Eigene Beiträge (Postings) + Reactions | Kohla-Strauss GmbH - 7 of 10</a:t>
            </a:r>
            <a:endParaRPr lang="en-US"/>
          </a:p>
        </p:txBody>
      </p:sp>
      <p:graphicFrame>
        <p:nvGraphicFramePr>
          <p:cNvPr id="5" name="Table Placeholder 4">
            <a:extLst>
              <a:ext uri="{FF2B5EF4-FFF2-40B4-BE49-F238E27FC236}">
                <a16:creationId xmlns:a16="http://schemas.microsoft.com/office/drawing/2014/main" id="{C79D968F-E7A8-4DAE-ACA6-7DF89656810D}"/>
              </a:ext>
            </a:extLst>
          </p:cNvPr>
          <p:cNvGraphicFramePr>
            <a:graphicFrameLocks noGrp="1"/>
          </p:cNvGraphicFramePr>
          <p:nvPr>
            <p:ph type="tbl" sz="quarter" idx="13"/>
            <p:extLst>
              <p:ext uri="{D42A27DB-BD31-4B8C-83A1-F6EECF244321}">
                <p14:modId xmlns:p14="http://schemas.microsoft.com/office/powerpoint/2010/main" val="390351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0109581"/>
                    </a:ext>
                  </a:extLst>
                </a:gridCol>
                <a:gridCol w="822960">
                  <a:extLst>
                    <a:ext uri="{9D8B030D-6E8A-4147-A177-3AD203B41FA5}">
                      <a16:colId xmlns:a16="http://schemas.microsoft.com/office/drawing/2014/main" val="3859290032"/>
                    </a:ext>
                  </a:extLst>
                </a:gridCol>
                <a:gridCol w="822960">
                  <a:extLst>
                    <a:ext uri="{9D8B030D-6E8A-4147-A177-3AD203B41FA5}">
                      <a16:colId xmlns:a16="http://schemas.microsoft.com/office/drawing/2014/main" val="49964378"/>
                    </a:ext>
                  </a:extLst>
                </a:gridCol>
                <a:gridCol w="822960">
                  <a:extLst>
                    <a:ext uri="{9D8B030D-6E8A-4147-A177-3AD203B41FA5}">
                      <a16:colId xmlns:a16="http://schemas.microsoft.com/office/drawing/2014/main" val="4073317146"/>
                    </a:ext>
                  </a:extLst>
                </a:gridCol>
                <a:gridCol w="822960">
                  <a:extLst>
                    <a:ext uri="{9D8B030D-6E8A-4147-A177-3AD203B41FA5}">
                      <a16:colId xmlns:a16="http://schemas.microsoft.com/office/drawing/2014/main" val="1013409941"/>
                    </a:ext>
                  </a:extLst>
                </a:gridCol>
                <a:gridCol w="822960">
                  <a:extLst>
                    <a:ext uri="{9D8B030D-6E8A-4147-A177-3AD203B41FA5}">
                      <a16:colId xmlns:a16="http://schemas.microsoft.com/office/drawing/2014/main" val="390137459"/>
                    </a:ext>
                  </a:extLst>
                </a:gridCol>
                <a:gridCol w="822960">
                  <a:extLst>
                    <a:ext uri="{9D8B030D-6E8A-4147-A177-3AD203B41FA5}">
                      <a16:colId xmlns:a16="http://schemas.microsoft.com/office/drawing/2014/main" val="483190199"/>
                    </a:ext>
                  </a:extLst>
                </a:gridCol>
                <a:gridCol w="822960">
                  <a:extLst>
                    <a:ext uri="{9D8B030D-6E8A-4147-A177-3AD203B41FA5}">
                      <a16:colId xmlns:a16="http://schemas.microsoft.com/office/drawing/2014/main" val="2756457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2187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- 2018-06-09 12:00:01 </a:t>
                      </a:r>
                      <a:r>
                        <a:rPr kumimoji="0" lang="en-US" sz="1000" b="0" i="0" u="none" strike="noStrike" kern="1200" cap="none" spc="0" normalizeH="0" baseline="0" noProof="0">
                          <a:ln>
                            <a:noFill/>
                          </a:ln>
                          <a:solidFill>
                            <a:prstClr val="black"/>
                          </a:solidFill>
                          <a:effectLst/>
                          <a:uLnTx/>
                          <a:uFillTx/>
                          <a:latin typeface="+mn-lt"/>
                          <a:ea typeface="+mn-ea"/>
                          <a:cs typeface="+mn-cs"/>
                        </a:rPr>
                        <a:t> 
 Sichere Dir den ultimativen Allrounder. 💙
Der MINI Countryman mit Allrandantrieb bringt Dich dahin, wo andere Fahrzeuge aufgeben müssen. 😉
Mit dem MINI RELAX-Leasing bereits ab € 239,- p.M. 😍
Jetzt online Probefahrt vereinbaren. 👉 https://bit.ly/2H3pohJ
#AusfahrtAbenteuer #GroßeLiebe #MINI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130503"/>
                  </a:ext>
                </a:extLst>
              </a:tr>
            </a:tbl>
          </a:graphicData>
        </a:graphic>
      </p:graphicFrame>
      <p:sp>
        <p:nvSpPr>
          <p:cNvPr id="4" name="Text Placeholder 3">
            <a:extLst>
              <a:ext uri="{FF2B5EF4-FFF2-40B4-BE49-F238E27FC236}">
                <a16:creationId xmlns:a16="http://schemas.microsoft.com/office/drawing/2014/main" id="{78CBC8B6-394A-4DEF-943F-F806C2E3F52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83510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EEA04-E3A5-4C91-9FC2-76BC13C3CAA0}"/>
              </a:ext>
            </a:extLst>
          </p:cNvPr>
          <p:cNvSpPr>
            <a:spLocks noGrp="1"/>
          </p:cNvSpPr>
          <p:nvPr>
            <p:ph type="title"/>
          </p:nvPr>
        </p:nvSpPr>
        <p:spPr/>
        <p:txBody>
          <a:bodyPr/>
          <a:lstStyle/>
          <a:p>
            <a:r>
              <a:rPr lang="de-DE"/>
              <a:t>Eigene Beiträge (Postings) + Reactions | Kohla-Strauss GmbH - 8 of 10</a:t>
            </a:r>
            <a:endParaRPr lang="en-US"/>
          </a:p>
        </p:txBody>
      </p:sp>
      <p:graphicFrame>
        <p:nvGraphicFramePr>
          <p:cNvPr id="5" name="Table Placeholder 4">
            <a:extLst>
              <a:ext uri="{FF2B5EF4-FFF2-40B4-BE49-F238E27FC236}">
                <a16:creationId xmlns:a16="http://schemas.microsoft.com/office/drawing/2014/main" id="{5B5AACB4-2CDB-4616-B628-567CDB834D8E}"/>
              </a:ext>
            </a:extLst>
          </p:cNvPr>
          <p:cNvGraphicFramePr>
            <a:graphicFrameLocks noGrp="1"/>
          </p:cNvGraphicFramePr>
          <p:nvPr>
            <p:ph type="tbl" sz="quarter" idx="13"/>
            <p:extLst>
              <p:ext uri="{D42A27DB-BD31-4B8C-83A1-F6EECF244321}">
                <p14:modId xmlns:p14="http://schemas.microsoft.com/office/powerpoint/2010/main" val="1054447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7317967"/>
                    </a:ext>
                  </a:extLst>
                </a:gridCol>
                <a:gridCol w="822960">
                  <a:extLst>
                    <a:ext uri="{9D8B030D-6E8A-4147-A177-3AD203B41FA5}">
                      <a16:colId xmlns:a16="http://schemas.microsoft.com/office/drawing/2014/main" val="1628699009"/>
                    </a:ext>
                  </a:extLst>
                </a:gridCol>
                <a:gridCol w="822960">
                  <a:extLst>
                    <a:ext uri="{9D8B030D-6E8A-4147-A177-3AD203B41FA5}">
                      <a16:colId xmlns:a16="http://schemas.microsoft.com/office/drawing/2014/main" val="2335146122"/>
                    </a:ext>
                  </a:extLst>
                </a:gridCol>
                <a:gridCol w="822960">
                  <a:extLst>
                    <a:ext uri="{9D8B030D-6E8A-4147-A177-3AD203B41FA5}">
                      <a16:colId xmlns:a16="http://schemas.microsoft.com/office/drawing/2014/main" val="1964295455"/>
                    </a:ext>
                  </a:extLst>
                </a:gridCol>
                <a:gridCol w="822960">
                  <a:extLst>
                    <a:ext uri="{9D8B030D-6E8A-4147-A177-3AD203B41FA5}">
                      <a16:colId xmlns:a16="http://schemas.microsoft.com/office/drawing/2014/main" val="255839055"/>
                    </a:ext>
                  </a:extLst>
                </a:gridCol>
                <a:gridCol w="822960">
                  <a:extLst>
                    <a:ext uri="{9D8B030D-6E8A-4147-A177-3AD203B41FA5}">
                      <a16:colId xmlns:a16="http://schemas.microsoft.com/office/drawing/2014/main" val="84565068"/>
                    </a:ext>
                  </a:extLst>
                </a:gridCol>
                <a:gridCol w="822960">
                  <a:extLst>
                    <a:ext uri="{9D8B030D-6E8A-4147-A177-3AD203B41FA5}">
                      <a16:colId xmlns:a16="http://schemas.microsoft.com/office/drawing/2014/main" val="3737308581"/>
                    </a:ext>
                  </a:extLst>
                </a:gridCol>
                <a:gridCol w="822960">
                  <a:extLst>
                    <a:ext uri="{9D8B030D-6E8A-4147-A177-3AD203B41FA5}">
                      <a16:colId xmlns:a16="http://schemas.microsoft.com/office/drawing/2014/main" val="817438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3189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- 2018-06-07 07:15:00 </a:t>
                      </a:r>
                      <a:r>
                        <a:rPr kumimoji="0" lang="en-US" sz="1000" b="0" i="0" u="none" strike="noStrike" kern="1200" cap="none" spc="0" normalizeH="0" baseline="0" noProof="0">
                          <a:ln>
                            <a:noFill/>
                          </a:ln>
                          <a:solidFill>
                            <a:prstClr val="black"/>
                          </a:solidFill>
                          <a:effectLst/>
                          <a:uLnTx/>
                          <a:uFillTx/>
                          <a:latin typeface="+mn-lt"/>
                          <a:ea typeface="+mn-ea"/>
                          <a:cs typeface="+mn-cs"/>
                        </a:rPr>
                        <a:t> 
 Fahre die Zukunft schon jetzt. ✨ Für kurze Zeit können wir den BMW 5er mit den innovativen Antriebsformen von BMW und € 4.900,- Preisvorteil anbieten!
Sichere Dir das Angebot inklusive dem Business Line Paket:
🗺 Navigationssystem Professional
♨️ Sitzheizung
⚡ Wireless Charging
📹 Rückfahrkamera
🛣 Echtzeit-Verkehrsinformationen
⏬ Parksensoren vorne und hinten
Teste den Gamechanger exklusiv bei uns in St. Michael und Oberpullendorf.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117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- 2018-06-05 06:01:00 </a:t>
                      </a:r>
                      <a:r>
                        <a:rPr kumimoji="0" lang="de-DE" sz="1000" b="0" i="0" u="none" strike="noStrike" kern="1200" cap="none" spc="0" normalizeH="0" baseline="0" noProof="0">
                          <a:ln>
                            <a:noFill/>
                          </a:ln>
                          <a:solidFill>
                            <a:prstClr val="black"/>
                          </a:solidFill>
                          <a:effectLst/>
                          <a:uLnTx/>
                          <a:uFillTx/>
                          <a:latin typeface="+mn-lt"/>
                          <a:ea typeface="+mn-ea"/>
                          <a:cs typeface="+mn-cs"/>
                        </a:rPr>
                        <a:t> 
 Steyr wird der Standort der Zukunft ⚡
Der BMW iX3 und der BMW i Next werden im Herzen echte Österreicher 💙🇦🇹️
www.neuemobilitaet.at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6152264"/>
                  </a:ext>
                </a:extLst>
              </a:tr>
            </a:tbl>
          </a:graphicData>
        </a:graphic>
      </p:graphicFrame>
      <p:sp>
        <p:nvSpPr>
          <p:cNvPr id="4" name="Text Placeholder 3">
            <a:extLst>
              <a:ext uri="{FF2B5EF4-FFF2-40B4-BE49-F238E27FC236}">
                <a16:creationId xmlns:a16="http://schemas.microsoft.com/office/drawing/2014/main" id="{AE3D3FEA-D289-4D15-B0EF-1E829103A1A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89614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0E97D-CAEC-4FEE-9614-865BA02DF1EC}"/>
              </a:ext>
            </a:extLst>
          </p:cNvPr>
          <p:cNvSpPr>
            <a:spLocks noGrp="1"/>
          </p:cNvSpPr>
          <p:nvPr>
            <p:ph type="title"/>
          </p:nvPr>
        </p:nvSpPr>
        <p:spPr/>
        <p:txBody>
          <a:bodyPr/>
          <a:lstStyle/>
          <a:p>
            <a:r>
              <a:rPr lang="de-DE"/>
              <a:t>Eigene Beiträge (Postings) + Reactions | Kohla-Strauss GmbH - 9 of 10</a:t>
            </a:r>
            <a:endParaRPr lang="en-US"/>
          </a:p>
        </p:txBody>
      </p:sp>
      <p:graphicFrame>
        <p:nvGraphicFramePr>
          <p:cNvPr id="5" name="Table Placeholder 4">
            <a:extLst>
              <a:ext uri="{FF2B5EF4-FFF2-40B4-BE49-F238E27FC236}">
                <a16:creationId xmlns:a16="http://schemas.microsoft.com/office/drawing/2014/main" id="{6AA698FC-8433-46D2-8BD2-BEB7D3BADD97}"/>
              </a:ext>
            </a:extLst>
          </p:cNvPr>
          <p:cNvGraphicFramePr>
            <a:graphicFrameLocks noGrp="1"/>
          </p:cNvGraphicFramePr>
          <p:nvPr>
            <p:ph type="tbl" sz="quarter" idx="13"/>
            <p:extLst>
              <p:ext uri="{D42A27DB-BD31-4B8C-83A1-F6EECF244321}">
                <p14:modId xmlns:p14="http://schemas.microsoft.com/office/powerpoint/2010/main" val="4293016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5172701"/>
                    </a:ext>
                  </a:extLst>
                </a:gridCol>
                <a:gridCol w="822960">
                  <a:extLst>
                    <a:ext uri="{9D8B030D-6E8A-4147-A177-3AD203B41FA5}">
                      <a16:colId xmlns:a16="http://schemas.microsoft.com/office/drawing/2014/main" val="4141064534"/>
                    </a:ext>
                  </a:extLst>
                </a:gridCol>
                <a:gridCol w="822960">
                  <a:extLst>
                    <a:ext uri="{9D8B030D-6E8A-4147-A177-3AD203B41FA5}">
                      <a16:colId xmlns:a16="http://schemas.microsoft.com/office/drawing/2014/main" val="1615591281"/>
                    </a:ext>
                  </a:extLst>
                </a:gridCol>
                <a:gridCol w="822960">
                  <a:extLst>
                    <a:ext uri="{9D8B030D-6E8A-4147-A177-3AD203B41FA5}">
                      <a16:colId xmlns:a16="http://schemas.microsoft.com/office/drawing/2014/main" val="2650232315"/>
                    </a:ext>
                  </a:extLst>
                </a:gridCol>
                <a:gridCol w="822960">
                  <a:extLst>
                    <a:ext uri="{9D8B030D-6E8A-4147-A177-3AD203B41FA5}">
                      <a16:colId xmlns:a16="http://schemas.microsoft.com/office/drawing/2014/main" val="3270138455"/>
                    </a:ext>
                  </a:extLst>
                </a:gridCol>
                <a:gridCol w="822960">
                  <a:extLst>
                    <a:ext uri="{9D8B030D-6E8A-4147-A177-3AD203B41FA5}">
                      <a16:colId xmlns:a16="http://schemas.microsoft.com/office/drawing/2014/main" val="1376055599"/>
                    </a:ext>
                  </a:extLst>
                </a:gridCol>
                <a:gridCol w="822960">
                  <a:extLst>
                    <a:ext uri="{9D8B030D-6E8A-4147-A177-3AD203B41FA5}">
                      <a16:colId xmlns:a16="http://schemas.microsoft.com/office/drawing/2014/main" val="3461580695"/>
                    </a:ext>
                  </a:extLst>
                </a:gridCol>
                <a:gridCol w="822960">
                  <a:extLst>
                    <a:ext uri="{9D8B030D-6E8A-4147-A177-3AD203B41FA5}">
                      <a16:colId xmlns:a16="http://schemas.microsoft.com/office/drawing/2014/main" val="118110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0493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- 2018-06-03 10:13:00 </a:t>
                      </a:r>
                      <a:r>
                        <a:rPr kumimoji="0" lang="en-US" sz="1000" b="0" i="0" u="none" strike="noStrike" kern="1200" cap="none" spc="0" normalizeH="0" baseline="0" noProof="0">
                          <a:ln>
                            <a:noFill/>
                          </a:ln>
                          <a:solidFill>
                            <a:prstClr val="black"/>
                          </a:solidFill>
                          <a:effectLst/>
                          <a:uLnTx/>
                          <a:uFillTx/>
                          <a:latin typeface="+mn-lt"/>
                          <a:ea typeface="+mn-ea"/>
                          <a:cs typeface="+mn-cs"/>
                        </a:rPr>
                        <a:t> 
 René Haselbacher, Leo Hillinger, Frank van Asperen, Lise Bryer und Ole Hansen besuchten unser Autohaus in Oberpullendorf während ihrer Radtour.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0196688"/>
                  </a:ext>
                </a:extLst>
              </a:tr>
            </a:tbl>
          </a:graphicData>
        </a:graphic>
      </p:graphicFrame>
      <p:sp>
        <p:nvSpPr>
          <p:cNvPr id="4" name="Text Placeholder 3">
            <a:extLst>
              <a:ext uri="{FF2B5EF4-FFF2-40B4-BE49-F238E27FC236}">
                <a16:creationId xmlns:a16="http://schemas.microsoft.com/office/drawing/2014/main" id="{2CE3D124-AC40-4748-9420-FC05F6F11A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92588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82690-1A80-47B1-A69D-E357D4E30522}"/>
              </a:ext>
            </a:extLst>
          </p:cNvPr>
          <p:cNvSpPr>
            <a:spLocks noGrp="1"/>
          </p:cNvSpPr>
          <p:nvPr>
            <p:ph type="title"/>
          </p:nvPr>
        </p:nvSpPr>
        <p:spPr/>
        <p:txBody>
          <a:bodyPr/>
          <a:lstStyle/>
          <a:p>
            <a:r>
              <a:rPr lang="de-DE"/>
              <a:t>Eigene Beiträge (Postings) + Reactions | Kohla-Strauss GmbH - 10 of 10</a:t>
            </a:r>
            <a:endParaRPr lang="en-US"/>
          </a:p>
        </p:txBody>
      </p:sp>
      <p:graphicFrame>
        <p:nvGraphicFramePr>
          <p:cNvPr id="5" name="Table Placeholder 4">
            <a:extLst>
              <a:ext uri="{FF2B5EF4-FFF2-40B4-BE49-F238E27FC236}">
                <a16:creationId xmlns:a16="http://schemas.microsoft.com/office/drawing/2014/main" id="{354B6D58-D6C1-440C-989B-4EE4DB965093}"/>
              </a:ext>
            </a:extLst>
          </p:cNvPr>
          <p:cNvGraphicFramePr>
            <a:graphicFrameLocks noGrp="1"/>
          </p:cNvGraphicFramePr>
          <p:nvPr>
            <p:ph type="tbl" sz="quarter" idx="13"/>
            <p:extLst>
              <p:ext uri="{D42A27DB-BD31-4B8C-83A1-F6EECF244321}">
                <p14:modId xmlns:p14="http://schemas.microsoft.com/office/powerpoint/2010/main" val="97443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9549311"/>
                    </a:ext>
                  </a:extLst>
                </a:gridCol>
                <a:gridCol w="822960">
                  <a:extLst>
                    <a:ext uri="{9D8B030D-6E8A-4147-A177-3AD203B41FA5}">
                      <a16:colId xmlns:a16="http://schemas.microsoft.com/office/drawing/2014/main" val="1468226718"/>
                    </a:ext>
                  </a:extLst>
                </a:gridCol>
                <a:gridCol w="822960">
                  <a:extLst>
                    <a:ext uri="{9D8B030D-6E8A-4147-A177-3AD203B41FA5}">
                      <a16:colId xmlns:a16="http://schemas.microsoft.com/office/drawing/2014/main" val="2869105217"/>
                    </a:ext>
                  </a:extLst>
                </a:gridCol>
                <a:gridCol w="822960">
                  <a:extLst>
                    <a:ext uri="{9D8B030D-6E8A-4147-A177-3AD203B41FA5}">
                      <a16:colId xmlns:a16="http://schemas.microsoft.com/office/drawing/2014/main" val="1849948920"/>
                    </a:ext>
                  </a:extLst>
                </a:gridCol>
                <a:gridCol w="822960">
                  <a:extLst>
                    <a:ext uri="{9D8B030D-6E8A-4147-A177-3AD203B41FA5}">
                      <a16:colId xmlns:a16="http://schemas.microsoft.com/office/drawing/2014/main" val="1954685878"/>
                    </a:ext>
                  </a:extLst>
                </a:gridCol>
                <a:gridCol w="822960">
                  <a:extLst>
                    <a:ext uri="{9D8B030D-6E8A-4147-A177-3AD203B41FA5}">
                      <a16:colId xmlns:a16="http://schemas.microsoft.com/office/drawing/2014/main" val="2238183293"/>
                    </a:ext>
                  </a:extLst>
                </a:gridCol>
                <a:gridCol w="822960">
                  <a:extLst>
                    <a:ext uri="{9D8B030D-6E8A-4147-A177-3AD203B41FA5}">
                      <a16:colId xmlns:a16="http://schemas.microsoft.com/office/drawing/2014/main" val="3651493376"/>
                    </a:ext>
                  </a:extLst>
                </a:gridCol>
                <a:gridCol w="822960">
                  <a:extLst>
                    <a:ext uri="{9D8B030D-6E8A-4147-A177-3AD203B41FA5}">
                      <a16:colId xmlns:a16="http://schemas.microsoft.com/office/drawing/2014/main" val="188926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6009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- 2018-06-01 07:07:00 </a:t>
                      </a:r>
                      <a:r>
                        <a:rPr kumimoji="0" lang="en-US" sz="1000" b="0" i="0" u="none" strike="noStrike" kern="1200" cap="none" spc="0" normalizeH="0" baseline="0" noProof="0">
                          <a:ln>
                            <a:noFill/>
                          </a:ln>
                          <a:solidFill>
                            <a:prstClr val="black"/>
                          </a:solidFill>
                          <a:effectLst/>
                          <a:uLnTx/>
                          <a:uFillTx/>
                          <a:latin typeface="+mn-lt"/>
                          <a:ea typeface="+mn-ea"/>
                          <a:cs typeface="+mn-cs"/>
                        </a:rPr>
                        <a:t> 
 BMW Golfturnier 2018 - Ergebnisliste
NETTOWERTUNG HERREN
Gruppe A (Handicap -0 - -12,4):
1. Ekanem James Odoro (Teilnehmer Österreich-Finale)
2. Unger Alfred
3. Enderle Gerald
Gruppe B (Handicap -12,5 - -28,4):
1. Schabhüttl Helmut (Teilnehmer Österreich-Finale)
2. Gerger Manfred
3. Magdits Günter
NETTOWERTUNG DAMEN (Handicap -0 - -28,4)
1. Müller Manuela (Teilnehmer Österreich-Finale)
2. Kollegger Christiana
3. Wagner Marianne
SONDERWERTUNG (Handicap -28,5 - -54,0)
1. Radosztics Josef
2. Rest Christoph
3. Ringhofer Günter
BRUTTOSIEGER
Herren: Oswald Patrick
Damen: Petschinger Helga
LONGEST DRIVE
Herren: Oswald Patrick
Damen: Petschinger Helga
NEAREST TO THE PIN
Haidwagner Gabi
Die Erstplatzierten der Qualifikationsturniere wetteifern am 15. September bei der österreichischen Endausscheidung in den Kategorien Herren A (bis Stammvorgabe 12,4) und Herren B (Stammvorgabe 12,5 – 28,4) sowie Damen (bis Stammvorgabe 28,4) um die Einladung zum Weltfinale im Frühjahr 2019.
Wir gratul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1132173"/>
                  </a:ext>
                </a:extLst>
              </a:tr>
            </a:tbl>
          </a:graphicData>
        </a:graphic>
      </p:graphicFrame>
      <p:sp>
        <p:nvSpPr>
          <p:cNvPr id="4" name="Text Placeholder 3">
            <a:extLst>
              <a:ext uri="{FF2B5EF4-FFF2-40B4-BE49-F238E27FC236}">
                <a16:creationId xmlns:a16="http://schemas.microsoft.com/office/drawing/2014/main" id="{06851724-F467-4BE5-B030-ABE156D3298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53374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E51C0-186E-4307-860F-56A8AADABC10}"/>
              </a:ext>
            </a:extLst>
          </p:cNvPr>
          <p:cNvSpPr>
            <a:spLocks noGrp="1"/>
          </p:cNvSpPr>
          <p:nvPr>
            <p:ph type="title"/>
          </p:nvPr>
        </p:nvSpPr>
        <p:spPr/>
        <p:txBody>
          <a:bodyPr/>
          <a:lstStyle/>
          <a:p>
            <a:r>
              <a:rPr lang="en-US"/>
              <a:t>Postings/Wochentag | Kohla-Strauss GmbH</a:t>
            </a:r>
          </a:p>
        </p:txBody>
      </p:sp>
      <p:graphicFrame>
        <p:nvGraphicFramePr>
          <p:cNvPr id="6" name="Chart Placeholder 5">
            <a:extLst>
              <a:ext uri="{FF2B5EF4-FFF2-40B4-BE49-F238E27FC236}">
                <a16:creationId xmlns:a16="http://schemas.microsoft.com/office/drawing/2014/main" id="{2264D09C-1972-470C-B5B2-8E483080F9E6}"/>
              </a:ext>
            </a:extLst>
          </p:cNvPr>
          <p:cNvGraphicFramePr>
            <a:graphicFrameLocks noGrp="1"/>
          </p:cNvGraphicFramePr>
          <p:nvPr>
            <p:ph type="chart" sz="quarter" idx="13"/>
            <p:extLst>
              <p:ext uri="{D42A27DB-BD31-4B8C-83A1-F6EECF244321}">
                <p14:modId xmlns:p14="http://schemas.microsoft.com/office/powerpoint/2010/main" val="1846131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83A12F-381B-4461-A09B-D35778C3C9E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ED66758-2BB6-4F19-A0AC-7614A7803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8888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C75E4-DD9A-4E3C-8556-F3A31E5AD2D5}"/>
              </a:ext>
            </a:extLst>
          </p:cNvPr>
          <p:cNvSpPr>
            <a:spLocks noGrp="1"/>
          </p:cNvSpPr>
          <p:nvPr>
            <p:ph type="title"/>
          </p:nvPr>
        </p:nvSpPr>
        <p:spPr/>
        <p:txBody>
          <a:bodyPr/>
          <a:lstStyle/>
          <a:p>
            <a:r>
              <a:rPr lang="en-US"/>
              <a:t>Interaktionsrate | Kohla-Strauss GmbH</a:t>
            </a:r>
          </a:p>
        </p:txBody>
      </p:sp>
      <p:graphicFrame>
        <p:nvGraphicFramePr>
          <p:cNvPr id="6" name="Chart Placeholder 5">
            <a:extLst>
              <a:ext uri="{FF2B5EF4-FFF2-40B4-BE49-F238E27FC236}">
                <a16:creationId xmlns:a16="http://schemas.microsoft.com/office/drawing/2014/main" id="{F7BF16DD-1FDC-4443-97E5-DFD39E8F70AA}"/>
              </a:ext>
            </a:extLst>
          </p:cNvPr>
          <p:cNvGraphicFramePr>
            <a:graphicFrameLocks noGrp="1"/>
          </p:cNvGraphicFramePr>
          <p:nvPr>
            <p:ph type="chart" sz="quarter" idx="13"/>
            <p:extLst>
              <p:ext uri="{D42A27DB-BD31-4B8C-83A1-F6EECF244321}">
                <p14:modId xmlns:p14="http://schemas.microsoft.com/office/powerpoint/2010/main" val="2671698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3C125-837F-491A-942B-498547BEDAE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3F5D49E-CAF6-42F2-8800-2C1FFB99D0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315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0F4ED-A83B-4109-9EB1-89A47CF1D156}"/>
              </a:ext>
            </a:extLst>
          </p:cNvPr>
          <p:cNvSpPr>
            <a:spLocks noGrp="1"/>
          </p:cNvSpPr>
          <p:nvPr>
            <p:ph type="title"/>
          </p:nvPr>
        </p:nvSpPr>
        <p:spPr/>
        <p:txBody>
          <a:bodyPr/>
          <a:lstStyle/>
          <a:p>
            <a:r>
              <a:rPr lang="en-US"/>
              <a:t>Postingtypen (Verteilung) | Kohla-Strauss GmbH</a:t>
            </a:r>
          </a:p>
        </p:txBody>
      </p:sp>
      <p:graphicFrame>
        <p:nvGraphicFramePr>
          <p:cNvPr id="6" name="Chart Placeholder 5">
            <a:extLst>
              <a:ext uri="{FF2B5EF4-FFF2-40B4-BE49-F238E27FC236}">
                <a16:creationId xmlns:a16="http://schemas.microsoft.com/office/drawing/2014/main" id="{BA989A7A-EA68-491C-84FF-E803DEF7463B}"/>
              </a:ext>
            </a:extLst>
          </p:cNvPr>
          <p:cNvGraphicFramePr>
            <a:graphicFrameLocks noGrp="1"/>
          </p:cNvGraphicFramePr>
          <p:nvPr>
            <p:ph type="chart" sz="quarter" idx="13"/>
            <p:extLst>
              <p:ext uri="{D42A27DB-BD31-4B8C-83A1-F6EECF244321}">
                <p14:modId xmlns:p14="http://schemas.microsoft.com/office/powerpoint/2010/main" val="1625212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879EDF-4A28-4B28-AD47-8AFBB796995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B9873E0-301F-4568-8384-68CDD48F68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725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20076-57BB-48F3-80D7-F357263D6E0F}"/>
              </a:ext>
            </a:extLst>
          </p:cNvPr>
          <p:cNvSpPr>
            <a:spLocks noGrp="1"/>
          </p:cNvSpPr>
          <p:nvPr>
            <p:ph type="title"/>
          </p:nvPr>
        </p:nvSpPr>
        <p:spPr/>
        <p:txBody>
          <a:bodyPr/>
          <a:lstStyle/>
          <a:p>
            <a:r>
              <a:rPr lang="en-US"/>
              <a:t>Interaktionsrate/Postingtyp | Kohla-Strauss GmbH</a:t>
            </a:r>
          </a:p>
        </p:txBody>
      </p:sp>
      <p:graphicFrame>
        <p:nvGraphicFramePr>
          <p:cNvPr id="6" name="Chart Placeholder 5">
            <a:extLst>
              <a:ext uri="{FF2B5EF4-FFF2-40B4-BE49-F238E27FC236}">
                <a16:creationId xmlns:a16="http://schemas.microsoft.com/office/drawing/2014/main" id="{55932029-7E91-4CDA-AD16-4C1C3DFE90DD}"/>
              </a:ext>
            </a:extLst>
          </p:cNvPr>
          <p:cNvGraphicFramePr>
            <a:graphicFrameLocks noGrp="1"/>
          </p:cNvGraphicFramePr>
          <p:nvPr>
            <p:ph type="chart" sz="quarter" idx="13"/>
            <p:extLst>
              <p:ext uri="{D42A27DB-BD31-4B8C-83A1-F6EECF244321}">
                <p14:modId xmlns:p14="http://schemas.microsoft.com/office/powerpoint/2010/main" val="4253319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8A8FBA-2E6B-45BA-A683-7E05E771E55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6932F4F-1693-4F27-9DB2-E299EA5EB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949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6129C-771B-4055-A83F-A18DC8E21F8D}"/>
              </a:ext>
            </a:extLst>
          </p:cNvPr>
          <p:cNvSpPr>
            <a:spLocks noGrp="1"/>
          </p:cNvSpPr>
          <p:nvPr>
            <p:ph type="title"/>
          </p:nvPr>
        </p:nvSpPr>
        <p:spPr/>
        <p:txBody>
          <a:bodyPr/>
          <a:lstStyle/>
          <a:p>
            <a:r>
              <a:rPr lang="en-US"/>
              <a:t>Antwortzeit | Kohla-Strauss GmbH</a:t>
            </a:r>
          </a:p>
        </p:txBody>
      </p:sp>
      <p:graphicFrame>
        <p:nvGraphicFramePr>
          <p:cNvPr id="6" name="Chart Placeholder 5">
            <a:extLst>
              <a:ext uri="{FF2B5EF4-FFF2-40B4-BE49-F238E27FC236}">
                <a16:creationId xmlns:a16="http://schemas.microsoft.com/office/drawing/2014/main" id="{74490293-37EB-49C5-8F46-C739F047CC92}"/>
              </a:ext>
            </a:extLst>
          </p:cNvPr>
          <p:cNvGraphicFramePr>
            <a:graphicFrameLocks noGrp="1"/>
          </p:cNvGraphicFramePr>
          <p:nvPr>
            <p:ph type="chart" sz="quarter" idx="13"/>
            <p:extLst>
              <p:ext uri="{D42A27DB-BD31-4B8C-83A1-F6EECF244321}">
                <p14:modId xmlns:p14="http://schemas.microsoft.com/office/powerpoint/2010/main" val="2099607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F93F9-5502-43B0-B71B-3DD8FA90A5C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57DA830-0EE1-4765-BB9F-0953AC51D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795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7D34B-D04B-4ACB-A7A2-8C42888F9F7A}"/>
              </a:ext>
            </a:extLst>
          </p:cNvPr>
          <p:cNvSpPr>
            <a:spLocks noGrp="1"/>
          </p:cNvSpPr>
          <p:nvPr>
            <p:ph type="title"/>
          </p:nvPr>
        </p:nvSpPr>
        <p:spPr/>
        <p:txBody>
          <a:bodyPr/>
          <a:lstStyle/>
          <a:p>
            <a:r>
              <a:rPr lang="en-US"/>
              <a:t>Facebook Check Ins | Kohla-Strauss GmbH</a:t>
            </a:r>
          </a:p>
        </p:txBody>
      </p:sp>
      <p:graphicFrame>
        <p:nvGraphicFramePr>
          <p:cNvPr id="6" name="Chart Placeholder 5">
            <a:extLst>
              <a:ext uri="{FF2B5EF4-FFF2-40B4-BE49-F238E27FC236}">
                <a16:creationId xmlns:a16="http://schemas.microsoft.com/office/drawing/2014/main" id="{6EE6C2E7-8D3C-48FC-8E11-A043B1DFCAFA}"/>
              </a:ext>
            </a:extLst>
          </p:cNvPr>
          <p:cNvGraphicFramePr>
            <a:graphicFrameLocks noGrp="1"/>
          </p:cNvGraphicFramePr>
          <p:nvPr>
            <p:ph type="chart" sz="quarter" idx="13"/>
            <p:extLst>
              <p:ext uri="{D42A27DB-BD31-4B8C-83A1-F6EECF244321}">
                <p14:modId xmlns:p14="http://schemas.microsoft.com/office/powerpoint/2010/main" val="2024295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5E71ED-3416-434A-8779-61EFC4C510A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FC3380D-2F22-4C81-8B26-994BEE52C3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120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C36F1-12B8-44CC-911A-D729715EA9F5}"/>
              </a:ext>
            </a:extLst>
          </p:cNvPr>
          <p:cNvSpPr>
            <a:spLocks noGrp="1"/>
          </p:cNvSpPr>
          <p:nvPr>
            <p:ph type="title"/>
          </p:nvPr>
        </p:nvSpPr>
        <p:spPr/>
        <p:txBody>
          <a:bodyPr/>
          <a:lstStyle/>
          <a:p>
            <a:r>
              <a:rPr lang="en-US"/>
              <a:t>Fan Demographie | Kohla-Strauss GmbH</a:t>
            </a:r>
          </a:p>
        </p:txBody>
      </p:sp>
      <p:graphicFrame>
        <p:nvGraphicFramePr>
          <p:cNvPr id="6" name="Chart Placeholder 5">
            <a:extLst>
              <a:ext uri="{FF2B5EF4-FFF2-40B4-BE49-F238E27FC236}">
                <a16:creationId xmlns:a16="http://schemas.microsoft.com/office/drawing/2014/main" id="{73BB0F57-4525-4302-8102-C7E8A8496AB4}"/>
              </a:ext>
            </a:extLst>
          </p:cNvPr>
          <p:cNvGraphicFramePr>
            <a:graphicFrameLocks noGrp="1"/>
          </p:cNvGraphicFramePr>
          <p:nvPr>
            <p:ph type="chart" sz="quarter" idx="13"/>
            <p:extLst>
              <p:ext uri="{D42A27DB-BD31-4B8C-83A1-F6EECF244321}">
                <p14:modId xmlns:p14="http://schemas.microsoft.com/office/powerpoint/2010/main" val="2193769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72B5C-85F6-4565-B79F-A08190BF8F3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2D07233-A3B2-4079-B057-04722FA28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425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19404-1E54-4944-906C-FC61F4F3BAB8}"/>
              </a:ext>
            </a:extLst>
          </p:cNvPr>
          <p:cNvSpPr>
            <a:spLocks noGrp="1"/>
          </p:cNvSpPr>
          <p:nvPr>
            <p:ph type="title"/>
          </p:nvPr>
        </p:nvSpPr>
        <p:spPr/>
        <p:txBody>
          <a:bodyPr/>
          <a:lstStyle/>
          <a:p>
            <a:r>
              <a:rPr lang="en-US"/>
              <a:t>Impressionen | Kohla-Strauss GmbH</a:t>
            </a:r>
          </a:p>
        </p:txBody>
      </p:sp>
      <p:graphicFrame>
        <p:nvGraphicFramePr>
          <p:cNvPr id="6" name="Chart Placeholder 5">
            <a:extLst>
              <a:ext uri="{FF2B5EF4-FFF2-40B4-BE49-F238E27FC236}">
                <a16:creationId xmlns:a16="http://schemas.microsoft.com/office/drawing/2014/main" id="{6A0DD246-DF33-4B71-9917-BDEE545CDBC8}"/>
              </a:ext>
            </a:extLst>
          </p:cNvPr>
          <p:cNvGraphicFramePr>
            <a:graphicFrameLocks noGrp="1"/>
          </p:cNvGraphicFramePr>
          <p:nvPr>
            <p:ph type="chart" sz="quarter" idx="13"/>
            <p:extLst>
              <p:ext uri="{D42A27DB-BD31-4B8C-83A1-F6EECF244321}">
                <p14:modId xmlns:p14="http://schemas.microsoft.com/office/powerpoint/2010/main" val="432294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22378-7D85-4178-82B0-578D53D9514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F159B0C-8833-4F14-BC57-A34B832E41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6855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09B97-EA0C-4D51-90E2-371E8B2A4FA1}"/>
              </a:ext>
            </a:extLst>
          </p:cNvPr>
          <p:cNvSpPr>
            <a:spLocks noGrp="1"/>
          </p:cNvSpPr>
          <p:nvPr>
            <p:ph type="title"/>
          </p:nvPr>
        </p:nvSpPr>
        <p:spPr/>
        <p:txBody>
          <a:bodyPr/>
          <a:lstStyle/>
          <a:p>
            <a:r>
              <a:rPr lang="en-US"/>
              <a:t>Reichweite | Kohla-Strauss GmbH</a:t>
            </a:r>
          </a:p>
        </p:txBody>
      </p:sp>
      <p:graphicFrame>
        <p:nvGraphicFramePr>
          <p:cNvPr id="6" name="Chart Placeholder 5">
            <a:extLst>
              <a:ext uri="{FF2B5EF4-FFF2-40B4-BE49-F238E27FC236}">
                <a16:creationId xmlns:a16="http://schemas.microsoft.com/office/drawing/2014/main" id="{09A95D87-2717-4499-BA06-23AD8CAA4753}"/>
              </a:ext>
            </a:extLst>
          </p:cNvPr>
          <p:cNvGraphicFramePr>
            <a:graphicFrameLocks noGrp="1"/>
          </p:cNvGraphicFramePr>
          <p:nvPr>
            <p:ph type="chart" sz="quarter" idx="13"/>
            <p:extLst>
              <p:ext uri="{D42A27DB-BD31-4B8C-83A1-F6EECF244321}">
                <p14:modId xmlns:p14="http://schemas.microsoft.com/office/powerpoint/2010/main" val="3689142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8E8EBA-52A2-43AD-AFEA-EBCE5A990A0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77A0422-025C-4397-87C2-FA44B28025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477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081C1-1EB2-4780-BCD0-23B3C89A38F8}"/>
              </a:ext>
            </a:extLst>
          </p:cNvPr>
          <p:cNvSpPr>
            <a:spLocks noGrp="1"/>
          </p:cNvSpPr>
          <p:nvPr>
            <p:ph type="title"/>
          </p:nvPr>
        </p:nvSpPr>
        <p:spPr/>
        <p:txBody>
          <a:bodyPr/>
          <a:lstStyle/>
          <a:p>
            <a:r>
              <a:rPr lang="en-US"/>
              <a:t>Engagierte User | Kohla-Strauss GmbH</a:t>
            </a:r>
          </a:p>
        </p:txBody>
      </p:sp>
      <p:graphicFrame>
        <p:nvGraphicFramePr>
          <p:cNvPr id="6" name="Chart Placeholder 5">
            <a:extLst>
              <a:ext uri="{FF2B5EF4-FFF2-40B4-BE49-F238E27FC236}">
                <a16:creationId xmlns:a16="http://schemas.microsoft.com/office/drawing/2014/main" id="{238D32C2-71D4-4617-9B30-E27504EE609B}"/>
              </a:ext>
            </a:extLst>
          </p:cNvPr>
          <p:cNvGraphicFramePr>
            <a:graphicFrameLocks noGrp="1"/>
          </p:cNvGraphicFramePr>
          <p:nvPr>
            <p:ph type="chart" sz="quarter" idx="13"/>
            <p:extLst>
              <p:ext uri="{D42A27DB-BD31-4B8C-83A1-F6EECF244321}">
                <p14:modId xmlns:p14="http://schemas.microsoft.com/office/powerpoint/2010/main" val="1043392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5AB8A-172D-4272-8838-9595552EF9E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9D43A14-51EA-4064-B8CC-B390C7E199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646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52FD-217B-401C-AC43-113BFF0637E7}"/>
              </a:ext>
            </a:extLst>
          </p:cNvPr>
          <p:cNvSpPr>
            <a:spLocks noGrp="1"/>
          </p:cNvSpPr>
          <p:nvPr>
            <p:ph type="title"/>
          </p:nvPr>
        </p:nvSpPr>
        <p:spPr/>
        <p:txBody>
          <a:bodyPr/>
          <a:lstStyle/>
          <a:p>
            <a:r>
              <a:rPr lang="en-US"/>
              <a:t>Page Views | Kohla-Strauss GmbH</a:t>
            </a:r>
          </a:p>
        </p:txBody>
      </p:sp>
      <p:graphicFrame>
        <p:nvGraphicFramePr>
          <p:cNvPr id="6" name="Chart Placeholder 5">
            <a:extLst>
              <a:ext uri="{FF2B5EF4-FFF2-40B4-BE49-F238E27FC236}">
                <a16:creationId xmlns:a16="http://schemas.microsoft.com/office/drawing/2014/main" id="{153022E8-2C92-4A61-804E-739418FAE090}"/>
              </a:ext>
            </a:extLst>
          </p:cNvPr>
          <p:cNvGraphicFramePr>
            <a:graphicFrameLocks noGrp="1"/>
          </p:cNvGraphicFramePr>
          <p:nvPr>
            <p:ph type="chart" sz="quarter" idx="13"/>
            <p:extLst>
              <p:ext uri="{D42A27DB-BD31-4B8C-83A1-F6EECF244321}">
                <p14:modId xmlns:p14="http://schemas.microsoft.com/office/powerpoint/2010/main" val="2145763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38BB6-0E35-4236-8968-B0F626F0B63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5DC97C7-D746-4501-B132-4F40D5455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870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22CE-F93A-40E8-946F-F80E494FAAE5}"/>
              </a:ext>
            </a:extLst>
          </p:cNvPr>
          <p:cNvSpPr>
            <a:spLocks noGrp="1"/>
          </p:cNvSpPr>
          <p:nvPr>
            <p:ph type="title"/>
          </p:nvPr>
        </p:nvSpPr>
        <p:spPr/>
        <p:txBody>
          <a:bodyPr/>
          <a:lstStyle/>
          <a:p>
            <a:r>
              <a:rPr lang="de-DE"/>
              <a:t>Direktnachrichten von Usern | Kohla-Strauss GmbH</a:t>
            </a:r>
            <a:endParaRPr lang="en-US"/>
          </a:p>
        </p:txBody>
      </p:sp>
      <p:graphicFrame>
        <p:nvGraphicFramePr>
          <p:cNvPr id="5" name="Table Placeholder 4">
            <a:extLst>
              <a:ext uri="{FF2B5EF4-FFF2-40B4-BE49-F238E27FC236}">
                <a16:creationId xmlns:a16="http://schemas.microsoft.com/office/drawing/2014/main" id="{E0E3B551-6E32-4214-BDA6-02CF8B38C7F5}"/>
              </a:ext>
            </a:extLst>
          </p:cNvPr>
          <p:cNvGraphicFramePr>
            <a:graphicFrameLocks noGrp="1"/>
          </p:cNvGraphicFramePr>
          <p:nvPr>
            <p:ph type="tbl" sz="quarter" idx="13"/>
            <p:extLst>
              <p:ext uri="{D42A27DB-BD31-4B8C-83A1-F6EECF244321}">
                <p14:modId xmlns:p14="http://schemas.microsoft.com/office/powerpoint/2010/main" val="45279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24263858"/>
                    </a:ext>
                  </a:extLst>
                </a:gridCol>
                <a:gridCol w="2057400">
                  <a:extLst>
                    <a:ext uri="{9D8B030D-6E8A-4147-A177-3AD203B41FA5}">
                      <a16:colId xmlns:a16="http://schemas.microsoft.com/office/drawing/2014/main" val="445668275"/>
                    </a:ext>
                  </a:extLst>
                </a:gridCol>
                <a:gridCol w="822960">
                  <a:extLst>
                    <a:ext uri="{9D8B030D-6E8A-4147-A177-3AD203B41FA5}">
                      <a16:colId xmlns:a16="http://schemas.microsoft.com/office/drawing/2014/main" val="727991760"/>
                    </a:ext>
                  </a:extLst>
                </a:gridCol>
                <a:gridCol w="1234440">
                  <a:extLst>
                    <a:ext uri="{9D8B030D-6E8A-4147-A177-3AD203B41FA5}">
                      <a16:colId xmlns:a16="http://schemas.microsoft.com/office/drawing/2014/main" val="1281843847"/>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365414920"/>
                  </a:ext>
                </a:extLst>
              </a:tr>
              <a:tr h="370840">
                <a:tc>
                  <a:txBody>
                    <a:bodyPr/>
                    <a:lstStyle/>
                    <a:p>
                      <a:r>
                        <a:rPr lang="en-US" sz="1000" b="1"/>
                        <a:t> Kohla-Strauss GmbH </a:t>
                      </a:r>
                      <a:r>
                        <a:rPr lang="en-US" sz="1000"/>
                        <a:t> got a message by </a:t>
                      </a:r>
                      <a:r>
                        <a:rPr lang="en-US" sz="1000" b="1"/>
                        <a:t> Fred Tomisser - 2018-06-25 18:51:39 .</a:t>
                      </a:r>
                      <a:r>
                        <a:rPr lang="en-US" sz="1000"/>
                        <a:t>
 {message}</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4</a:t>
                      </a:r>
                    </a:p>
                  </a:txBody>
                  <a:tcPr/>
                </a:tc>
                <a:tc>
                  <a:txBody>
                    <a:bodyPr/>
                    <a:lstStyle/>
                    <a:p>
                      <a:r>
                        <a:rPr lang="en-US" sz="1000"/>
                        <a:t>06/25/2018 18:51:40</a:t>
                      </a:r>
                    </a:p>
                  </a:txBody>
                  <a:tcPr/>
                </a:tc>
                <a:extLst>
                  <a:ext uri="{0D108BD9-81ED-4DB2-BD59-A6C34878D82A}">
                    <a16:rowId xmlns:a16="http://schemas.microsoft.com/office/drawing/2014/main" val="3395475865"/>
                  </a:ext>
                </a:extLst>
              </a:tr>
            </a:tbl>
          </a:graphicData>
        </a:graphic>
      </p:graphicFrame>
      <p:sp>
        <p:nvSpPr>
          <p:cNvPr id="4" name="Text Placeholder 3">
            <a:extLst>
              <a:ext uri="{FF2B5EF4-FFF2-40B4-BE49-F238E27FC236}">
                <a16:creationId xmlns:a16="http://schemas.microsoft.com/office/drawing/2014/main" id="{E6971A2A-37D4-480F-B158-ABBF7CA0D06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42988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833BF-E87B-4019-BD56-9CCEC43445FB}"/>
              </a:ext>
            </a:extLst>
          </p:cNvPr>
          <p:cNvSpPr>
            <a:spLocks noGrp="1"/>
          </p:cNvSpPr>
          <p:nvPr>
            <p:ph type="title"/>
          </p:nvPr>
        </p:nvSpPr>
        <p:spPr/>
        <p:txBody>
          <a:bodyPr/>
          <a:lstStyle/>
          <a:p>
            <a:r>
              <a:rPr lang="en-US"/>
              <a:t>Page Fans Online | Kohla-Strauss GmbH</a:t>
            </a:r>
          </a:p>
        </p:txBody>
      </p:sp>
      <p:graphicFrame>
        <p:nvGraphicFramePr>
          <p:cNvPr id="6" name="Chart Placeholder 5">
            <a:extLst>
              <a:ext uri="{FF2B5EF4-FFF2-40B4-BE49-F238E27FC236}">
                <a16:creationId xmlns:a16="http://schemas.microsoft.com/office/drawing/2014/main" id="{6274F0D6-1D3F-4DBB-9FCA-BEACBC9A4AFA}"/>
              </a:ext>
            </a:extLst>
          </p:cNvPr>
          <p:cNvGraphicFramePr>
            <a:graphicFrameLocks noGrp="1"/>
          </p:cNvGraphicFramePr>
          <p:nvPr>
            <p:ph type="chart" sz="quarter" idx="13"/>
            <p:extLst>
              <p:ext uri="{D42A27DB-BD31-4B8C-83A1-F6EECF244321}">
                <p14:modId xmlns:p14="http://schemas.microsoft.com/office/powerpoint/2010/main" val="4217396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E032FA-4A6E-449D-8845-94B16D056F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24C6961-7F49-462A-BF37-AAA84B217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538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9C2D5-F374-46CC-89BF-D87049273711}"/>
              </a:ext>
            </a:extLst>
          </p:cNvPr>
          <p:cNvSpPr>
            <a:spLocks noGrp="1"/>
          </p:cNvSpPr>
          <p:nvPr>
            <p:ph type="title"/>
          </p:nvPr>
        </p:nvSpPr>
        <p:spPr/>
        <p:txBody>
          <a:bodyPr/>
          <a:lstStyle/>
          <a:p>
            <a:r>
              <a:rPr lang="en-US"/>
              <a:t>FB Insights - Daily Impressions | Kohla-Strauss GmbH - 1 of 3</a:t>
            </a:r>
          </a:p>
        </p:txBody>
      </p:sp>
      <p:graphicFrame>
        <p:nvGraphicFramePr>
          <p:cNvPr id="5" name="Table Placeholder 4">
            <a:extLst>
              <a:ext uri="{FF2B5EF4-FFF2-40B4-BE49-F238E27FC236}">
                <a16:creationId xmlns:a16="http://schemas.microsoft.com/office/drawing/2014/main" id="{923854E3-2992-478F-A26A-111649515748}"/>
              </a:ext>
            </a:extLst>
          </p:cNvPr>
          <p:cNvGraphicFramePr>
            <a:graphicFrameLocks noGrp="1"/>
          </p:cNvGraphicFramePr>
          <p:nvPr>
            <p:ph type="tbl" sz="quarter" idx="13"/>
            <p:extLst>
              <p:ext uri="{D42A27DB-BD31-4B8C-83A1-F6EECF244321}">
                <p14:modId xmlns:p14="http://schemas.microsoft.com/office/powerpoint/2010/main" val="1650042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4827997"/>
                    </a:ext>
                  </a:extLst>
                </a:gridCol>
                <a:gridCol w="2468880">
                  <a:extLst>
                    <a:ext uri="{9D8B030D-6E8A-4147-A177-3AD203B41FA5}">
                      <a16:colId xmlns:a16="http://schemas.microsoft.com/office/drawing/2014/main" val="1963768289"/>
                    </a:ext>
                  </a:extLst>
                </a:gridCol>
                <a:gridCol w="2468880">
                  <a:extLst>
                    <a:ext uri="{9D8B030D-6E8A-4147-A177-3AD203B41FA5}">
                      <a16:colId xmlns:a16="http://schemas.microsoft.com/office/drawing/2014/main" val="852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4428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extLst>
                  <a:ext uri="{0D108BD9-81ED-4DB2-BD59-A6C34878D82A}">
                    <a16:rowId xmlns:a16="http://schemas.microsoft.com/office/drawing/2014/main" val="332347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extLst>
                  <a:ext uri="{0D108BD9-81ED-4DB2-BD59-A6C34878D82A}">
                    <a16:rowId xmlns:a16="http://schemas.microsoft.com/office/drawing/2014/main" val="130464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extLst>
                  <a:ext uri="{0D108BD9-81ED-4DB2-BD59-A6C34878D82A}">
                    <a16:rowId xmlns:a16="http://schemas.microsoft.com/office/drawing/2014/main" val="45899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223941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extLst>
                  <a:ext uri="{0D108BD9-81ED-4DB2-BD59-A6C34878D82A}">
                    <a16:rowId xmlns:a16="http://schemas.microsoft.com/office/drawing/2014/main" val="306253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extLst>
                  <a:ext uri="{0D108BD9-81ED-4DB2-BD59-A6C34878D82A}">
                    <a16:rowId xmlns:a16="http://schemas.microsoft.com/office/drawing/2014/main" val="82107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extLst>
                  <a:ext uri="{0D108BD9-81ED-4DB2-BD59-A6C34878D82A}">
                    <a16:rowId xmlns:a16="http://schemas.microsoft.com/office/drawing/2014/main" val="377843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extLst>
                  <a:ext uri="{0D108BD9-81ED-4DB2-BD59-A6C34878D82A}">
                    <a16:rowId xmlns:a16="http://schemas.microsoft.com/office/drawing/2014/main" val="55997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extLst>
                  <a:ext uri="{0D108BD9-81ED-4DB2-BD59-A6C34878D82A}">
                    <a16:rowId xmlns:a16="http://schemas.microsoft.com/office/drawing/2014/main" val="58866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a:t>
                      </a:r>
                    </a:p>
                  </a:txBody>
                  <a:tcPr/>
                </a:tc>
                <a:extLst>
                  <a:ext uri="{0D108BD9-81ED-4DB2-BD59-A6C34878D82A}">
                    <a16:rowId xmlns:a16="http://schemas.microsoft.com/office/drawing/2014/main" val="3828761985"/>
                  </a:ext>
                </a:extLst>
              </a:tr>
            </a:tbl>
          </a:graphicData>
        </a:graphic>
      </p:graphicFrame>
      <p:sp>
        <p:nvSpPr>
          <p:cNvPr id="4" name="Text Placeholder 3">
            <a:extLst>
              <a:ext uri="{FF2B5EF4-FFF2-40B4-BE49-F238E27FC236}">
                <a16:creationId xmlns:a16="http://schemas.microsoft.com/office/drawing/2014/main" id="{BD2D282C-3C51-4695-829B-580AEE29045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09122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E1F5-CAFF-49FB-B60A-5D8C725BDDEA}"/>
              </a:ext>
            </a:extLst>
          </p:cNvPr>
          <p:cNvSpPr>
            <a:spLocks noGrp="1"/>
          </p:cNvSpPr>
          <p:nvPr>
            <p:ph type="title"/>
          </p:nvPr>
        </p:nvSpPr>
        <p:spPr/>
        <p:txBody>
          <a:bodyPr/>
          <a:lstStyle/>
          <a:p>
            <a:r>
              <a:rPr lang="en-US"/>
              <a:t>FB Insights - Daily Impressions | Kohla-Strauss GmbH - 2 of 3</a:t>
            </a:r>
          </a:p>
        </p:txBody>
      </p:sp>
      <p:graphicFrame>
        <p:nvGraphicFramePr>
          <p:cNvPr id="5" name="Table Placeholder 4">
            <a:extLst>
              <a:ext uri="{FF2B5EF4-FFF2-40B4-BE49-F238E27FC236}">
                <a16:creationId xmlns:a16="http://schemas.microsoft.com/office/drawing/2014/main" id="{B95FBE83-F08E-4761-8CE9-6ADB6C7AECEE}"/>
              </a:ext>
            </a:extLst>
          </p:cNvPr>
          <p:cNvGraphicFramePr>
            <a:graphicFrameLocks noGrp="1"/>
          </p:cNvGraphicFramePr>
          <p:nvPr>
            <p:ph type="tbl" sz="quarter" idx="13"/>
            <p:extLst>
              <p:ext uri="{D42A27DB-BD31-4B8C-83A1-F6EECF244321}">
                <p14:modId xmlns:p14="http://schemas.microsoft.com/office/powerpoint/2010/main" val="2849188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7532600"/>
                    </a:ext>
                  </a:extLst>
                </a:gridCol>
                <a:gridCol w="2468880">
                  <a:extLst>
                    <a:ext uri="{9D8B030D-6E8A-4147-A177-3AD203B41FA5}">
                      <a16:colId xmlns:a16="http://schemas.microsoft.com/office/drawing/2014/main" val="3761508159"/>
                    </a:ext>
                  </a:extLst>
                </a:gridCol>
                <a:gridCol w="2468880">
                  <a:extLst>
                    <a:ext uri="{9D8B030D-6E8A-4147-A177-3AD203B41FA5}">
                      <a16:colId xmlns:a16="http://schemas.microsoft.com/office/drawing/2014/main" val="2392307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48177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a:t>
                      </a:r>
                    </a:p>
                  </a:txBody>
                  <a:tcPr/>
                </a:tc>
                <a:extLst>
                  <a:ext uri="{0D108BD9-81ED-4DB2-BD59-A6C34878D82A}">
                    <a16:rowId xmlns:a16="http://schemas.microsoft.com/office/drawing/2014/main" val="385843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extLst>
                  <a:ext uri="{0D108BD9-81ED-4DB2-BD59-A6C34878D82A}">
                    <a16:rowId xmlns:a16="http://schemas.microsoft.com/office/drawing/2014/main" val="87986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4461</a:t>
                      </a:r>
                    </a:p>
                  </a:txBody>
                  <a:tcPr/>
                </a:tc>
                <a:extLst>
                  <a:ext uri="{0D108BD9-81ED-4DB2-BD59-A6C34878D82A}">
                    <a16:rowId xmlns:a16="http://schemas.microsoft.com/office/drawing/2014/main" val="324578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extLst>
                  <a:ext uri="{0D108BD9-81ED-4DB2-BD59-A6C34878D82A}">
                    <a16:rowId xmlns:a16="http://schemas.microsoft.com/office/drawing/2014/main" val="185501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extLst>
                  <a:ext uri="{0D108BD9-81ED-4DB2-BD59-A6C34878D82A}">
                    <a16:rowId xmlns:a16="http://schemas.microsoft.com/office/drawing/2014/main" val="417620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a:t>
                      </a:r>
                    </a:p>
                  </a:txBody>
                  <a:tcPr/>
                </a:tc>
                <a:extLst>
                  <a:ext uri="{0D108BD9-81ED-4DB2-BD59-A6C34878D82A}">
                    <a16:rowId xmlns:a16="http://schemas.microsoft.com/office/drawing/2014/main" val="3042733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a:t>
                      </a:r>
                    </a:p>
                  </a:txBody>
                  <a:tcPr/>
                </a:tc>
                <a:extLst>
                  <a:ext uri="{0D108BD9-81ED-4DB2-BD59-A6C34878D82A}">
                    <a16:rowId xmlns:a16="http://schemas.microsoft.com/office/drawing/2014/main" val="84398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extLst>
                  <a:ext uri="{0D108BD9-81ED-4DB2-BD59-A6C34878D82A}">
                    <a16:rowId xmlns:a16="http://schemas.microsoft.com/office/drawing/2014/main" val="112734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a:t>
                      </a:r>
                    </a:p>
                  </a:txBody>
                  <a:tcPr/>
                </a:tc>
                <a:extLst>
                  <a:ext uri="{0D108BD9-81ED-4DB2-BD59-A6C34878D82A}">
                    <a16:rowId xmlns:a16="http://schemas.microsoft.com/office/drawing/2014/main" val="1801452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extLst>
                  <a:ext uri="{0D108BD9-81ED-4DB2-BD59-A6C34878D82A}">
                    <a16:rowId xmlns:a16="http://schemas.microsoft.com/office/drawing/2014/main" val="890541181"/>
                  </a:ext>
                </a:extLst>
              </a:tr>
            </a:tbl>
          </a:graphicData>
        </a:graphic>
      </p:graphicFrame>
      <p:sp>
        <p:nvSpPr>
          <p:cNvPr id="4" name="Text Placeholder 3">
            <a:extLst>
              <a:ext uri="{FF2B5EF4-FFF2-40B4-BE49-F238E27FC236}">
                <a16:creationId xmlns:a16="http://schemas.microsoft.com/office/drawing/2014/main" id="{B9CE3617-9099-472A-97BD-03624800C22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97633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68432-0791-4A67-9174-FC4DE63ADEE3}"/>
              </a:ext>
            </a:extLst>
          </p:cNvPr>
          <p:cNvSpPr>
            <a:spLocks noGrp="1"/>
          </p:cNvSpPr>
          <p:nvPr>
            <p:ph type="title"/>
          </p:nvPr>
        </p:nvSpPr>
        <p:spPr/>
        <p:txBody>
          <a:bodyPr/>
          <a:lstStyle/>
          <a:p>
            <a:r>
              <a:rPr lang="en-US"/>
              <a:t>FB Insights - Daily Impressions | Kohla-Strauss GmbH - 3 of 3</a:t>
            </a:r>
          </a:p>
        </p:txBody>
      </p:sp>
      <p:graphicFrame>
        <p:nvGraphicFramePr>
          <p:cNvPr id="5" name="Table Placeholder 4">
            <a:extLst>
              <a:ext uri="{FF2B5EF4-FFF2-40B4-BE49-F238E27FC236}">
                <a16:creationId xmlns:a16="http://schemas.microsoft.com/office/drawing/2014/main" id="{1DC3DB4D-001D-44DD-9447-D2491EE32B6D}"/>
              </a:ext>
            </a:extLst>
          </p:cNvPr>
          <p:cNvGraphicFramePr>
            <a:graphicFrameLocks noGrp="1"/>
          </p:cNvGraphicFramePr>
          <p:nvPr>
            <p:ph type="tbl" sz="quarter" idx="13"/>
            <p:extLst>
              <p:ext uri="{D42A27DB-BD31-4B8C-83A1-F6EECF244321}">
                <p14:modId xmlns:p14="http://schemas.microsoft.com/office/powerpoint/2010/main" val="3138205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34646460"/>
                    </a:ext>
                  </a:extLst>
                </a:gridCol>
                <a:gridCol w="2468880">
                  <a:extLst>
                    <a:ext uri="{9D8B030D-6E8A-4147-A177-3AD203B41FA5}">
                      <a16:colId xmlns:a16="http://schemas.microsoft.com/office/drawing/2014/main" val="3352007477"/>
                    </a:ext>
                  </a:extLst>
                </a:gridCol>
                <a:gridCol w="2468880">
                  <a:extLst>
                    <a:ext uri="{9D8B030D-6E8A-4147-A177-3AD203B41FA5}">
                      <a16:colId xmlns:a16="http://schemas.microsoft.com/office/drawing/2014/main" val="3790553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2831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extLst>
                  <a:ext uri="{0D108BD9-81ED-4DB2-BD59-A6C34878D82A}">
                    <a16:rowId xmlns:a16="http://schemas.microsoft.com/office/drawing/2014/main" val="377223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extLst>
                  <a:ext uri="{0D108BD9-81ED-4DB2-BD59-A6C34878D82A}">
                    <a16:rowId xmlns:a16="http://schemas.microsoft.com/office/drawing/2014/main" val="107056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extLst>
                  <a:ext uri="{0D108BD9-81ED-4DB2-BD59-A6C34878D82A}">
                    <a16:rowId xmlns:a16="http://schemas.microsoft.com/office/drawing/2014/main" val="103461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extLst>
                  <a:ext uri="{0D108BD9-81ED-4DB2-BD59-A6C34878D82A}">
                    <a16:rowId xmlns:a16="http://schemas.microsoft.com/office/drawing/2014/main" val="362505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extLst>
                  <a:ext uri="{0D108BD9-81ED-4DB2-BD59-A6C34878D82A}">
                    <a16:rowId xmlns:a16="http://schemas.microsoft.com/office/drawing/2014/main" val="2856037559"/>
                  </a:ext>
                </a:extLst>
              </a:tr>
            </a:tbl>
          </a:graphicData>
        </a:graphic>
      </p:graphicFrame>
      <p:sp>
        <p:nvSpPr>
          <p:cNvPr id="4" name="Text Placeholder 3">
            <a:extLst>
              <a:ext uri="{FF2B5EF4-FFF2-40B4-BE49-F238E27FC236}">
                <a16:creationId xmlns:a16="http://schemas.microsoft.com/office/drawing/2014/main" id="{57130387-A671-4BE1-AB2D-0957FF9F3B9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26379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F8068-46E9-494E-8119-2AA58EBF11B3}"/>
              </a:ext>
            </a:extLst>
          </p:cNvPr>
          <p:cNvSpPr>
            <a:spLocks noGrp="1"/>
          </p:cNvSpPr>
          <p:nvPr>
            <p:ph type="title"/>
          </p:nvPr>
        </p:nvSpPr>
        <p:spPr/>
        <p:txBody>
          <a:bodyPr/>
          <a:lstStyle/>
          <a:p>
            <a:r>
              <a:rPr lang="en-US"/>
              <a:t>FB Insights - Daily Reach | Kohla-Strauss GmbH - 1 of 3</a:t>
            </a:r>
          </a:p>
        </p:txBody>
      </p:sp>
      <p:graphicFrame>
        <p:nvGraphicFramePr>
          <p:cNvPr id="5" name="Table Placeholder 4">
            <a:extLst>
              <a:ext uri="{FF2B5EF4-FFF2-40B4-BE49-F238E27FC236}">
                <a16:creationId xmlns:a16="http://schemas.microsoft.com/office/drawing/2014/main" id="{FFE29C6E-BE53-4179-B653-0DBAABAF4845}"/>
              </a:ext>
            </a:extLst>
          </p:cNvPr>
          <p:cNvGraphicFramePr>
            <a:graphicFrameLocks noGrp="1"/>
          </p:cNvGraphicFramePr>
          <p:nvPr>
            <p:ph type="tbl" sz="quarter" idx="13"/>
            <p:extLst>
              <p:ext uri="{D42A27DB-BD31-4B8C-83A1-F6EECF244321}">
                <p14:modId xmlns:p14="http://schemas.microsoft.com/office/powerpoint/2010/main" val="11355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985616"/>
                    </a:ext>
                  </a:extLst>
                </a:gridCol>
                <a:gridCol w="2468880">
                  <a:extLst>
                    <a:ext uri="{9D8B030D-6E8A-4147-A177-3AD203B41FA5}">
                      <a16:colId xmlns:a16="http://schemas.microsoft.com/office/drawing/2014/main" val="1154228909"/>
                    </a:ext>
                  </a:extLst>
                </a:gridCol>
                <a:gridCol w="2468880">
                  <a:extLst>
                    <a:ext uri="{9D8B030D-6E8A-4147-A177-3AD203B41FA5}">
                      <a16:colId xmlns:a16="http://schemas.microsoft.com/office/drawing/2014/main" val="78111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7710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extLst>
                  <a:ext uri="{0D108BD9-81ED-4DB2-BD59-A6C34878D82A}">
                    <a16:rowId xmlns:a16="http://schemas.microsoft.com/office/drawing/2014/main" val="331656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extLst>
                  <a:ext uri="{0D108BD9-81ED-4DB2-BD59-A6C34878D82A}">
                    <a16:rowId xmlns:a16="http://schemas.microsoft.com/office/drawing/2014/main" val="350285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280872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extLst>
                  <a:ext uri="{0D108BD9-81ED-4DB2-BD59-A6C34878D82A}">
                    <a16:rowId xmlns:a16="http://schemas.microsoft.com/office/drawing/2014/main" val="11282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extLst>
                  <a:ext uri="{0D108BD9-81ED-4DB2-BD59-A6C34878D82A}">
                    <a16:rowId xmlns:a16="http://schemas.microsoft.com/office/drawing/2014/main" val="287588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302887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extLst>
                  <a:ext uri="{0D108BD9-81ED-4DB2-BD59-A6C34878D82A}">
                    <a16:rowId xmlns:a16="http://schemas.microsoft.com/office/drawing/2014/main" val="197838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318727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extLst>
                  <a:ext uri="{0D108BD9-81ED-4DB2-BD59-A6C34878D82A}">
                    <a16:rowId xmlns:a16="http://schemas.microsoft.com/office/drawing/2014/main" val="134555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extLst>
                  <a:ext uri="{0D108BD9-81ED-4DB2-BD59-A6C34878D82A}">
                    <a16:rowId xmlns:a16="http://schemas.microsoft.com/office/drawing/2014/main" val="2567681442"/>
                  </a:ext>
                </a:extLst>
              </a:tr>
            </a:tbl>
          </a:graphicData>
        </a:graphic>
      </p:graphicFrame>
      <p:sp>
        <p:nvSpPr>
          <p:cNvPr id="4" name="Text Placeholder 3">
            <a:extLst>
              <a:ext uri="{FF2B5EF4-FFF2-40B4-BE49-F238E27FC236}">
                <a16:creationId xmlns:a16="http://schemas.microsoft.com/office/drawing/2014/main" id="{305015FD-0CE0-471F-92CB-57959FC98AF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680195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507FA-3E9A-4770-98DE-9D81EF4893CF}"/>
              </a:ext>
            </a:extLst>
          </p:cNvPr>
          <p:cNvSpPr>
            <a:spLocks noGrp="1"/>
          </p:cNvSpPr>
          <p:nvPr>
            <p:ph type="title"/>
          </p:nvPr>
        </p:nvSpPr>
        <p:spPr/>
        <p:txBody>
          <a:bodyPr/>
          <a:lstStyle/>
          <a:p>
            <a:r>
              <a:rPr lang="en-US"/>
              <a:t>FB Insights - Daily Reach | Kohla-Strauss GmbH - 2 of 3</a:t>
            </a:r>
          </a:p>
        </p:txBody>
      </p:sp>
      <p:graphicFrame>
        <p:nvGraphicFramePr>
          <p:cNvPr id="5" name="Table Placeholder 4">
            <a:extLst>
              <a:ext uri="{FF2B5EF4-FFF2-40B4-BE49-F238E27FC236}">
                <a16:creationId xmlns:a16="http://schemas.microsoft.com/office/drawing/2014/main" id="{F80D3426-83A6-4889-B4AE-371BC1BBB778}"/>
              </a:ext>
            </a:extLst>
          </p:cNvPr>
          <p:cNvGraphicFramePr>
            <a:graphicFrameLocks noGrp="1"/>
          </p:cNvGraphicFramePr>
          <p:nvPr>
            <p:ph type="tbl" sz="quarter" idx="13"/>
            <p:extLst>
              <p:ext uri="{D42A27DB-BD31-4B8C-83A1-F6EECF244321}">
                <p14:modId xmlns:p14="http://schemas.microsoft.com/office/powerpoint/2010/main" val="753603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8075455"/>
                    </a:ext>
                  </a:extLst>
                </a:gridCol>
                <a:gridCol w="2468880">
                  <a:extLst>
                    <a:ext uri="{9D8B030D-6E8A-4147-A177-3AD203B41FA5}">
                      <a16:colId xmlns:a16="http://schemas.microsoft.com/office/drawing/2014/main" val="3923812372"/>
                    </a:ext>
                  </a:extLst>
                </a:gridCol>
                <a:gridCol w="2468880">
                  <a:extLst>
                    <a:ext uri="{9D8B030D-6E8A-4147-A177-3AD203B41FA5}">
                      <a16:colId xmlns:a16="http://schemas.microsoft.com/office/drawing/2014/main" val="207212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7942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extLst>
                  <a:ext uri="{0D108BD9-81ED-4DB2-BD59-A6C34878D82A}">
                    <a16:rowId xmlns:a16="http://schemas.microsoft.com/office/drawing/2014/main" val="367181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extLst>
                  <a:ext uri="{0D108BD9-81ED-4DB2-BD59-A6C34878D82A}">
                    <a16:rowId xmlns:a16="http://schemas.microsoft.com/office/drawing/2014/main" val="222934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extLst>
                  <a:ext uri="{0D108BD9-81ED-4DB2-BD59-A6C34878D82A}">
                    <a16:rowId xmlns:a16="http://schemas.microsoft.com/office/drawing/2014/main" val="399463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extLst>
                  <a:ext uri="{0D108BD9-81ED-4DB2-BD59-A6C34878D82A}">
                    <a16:rowId xmlns:a16="http://schemas.microsoft.com/office/drawing/2014/main" val="76511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a:t>
                      </a:r>
                    </a:p>
                  </a:txBody>
                  <a:tcPr/>
                </a:tc>
                <a:extLst>
                  <a:ext uri="{0D108BD9-81ED-4DB2-BD59-A6C34878D82A}">
                    <a16:rowId xmlns:a16="http://schemas.microsoft.com/office/drawing/2014/main" val="70845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extLst>
                  <a:ext uri="{0D108BD9-81ED-4DB2-BD59-A6C34878D82A}">
                    <a16:rowId xmlns:a16="http://schemas.microsoft.com/office/drawing/2014/main" val="17884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extLst>
                  <a:ext uri="{0D108BD9-81ED-4DB2-BD59-A6C34878D82A}">
                    <a16:rowId xmlns:a16="http://schemas.microsoft.com/office/drawing/2014/main" val="354141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extLst>
                  <a:ext uri="{0D108BD9-81ED-4DB2-BD59-A6C34878D82A}">
                    <a16:rowId xmlns:a16="http://schemas.microsoft.com/office/drawing/2014/main" val="317404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extLst>
                  <a:ext uri="{0D108BD9-81ED-4DB2-BD59-A6C34878D82A}">
                    <a16:rowId xmlns:a16="http://schemas.microsoft.com/office/drawing/2014/main" val="202584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extLst>
                  <a:ext uri="{0D108BD9-81ED-4DB2-BD59-A6C34878D82A}">
                    <a16:rowId xmlns:a16="http://schemas.microsoft.com/office/drawing/2014/main" val="4069890022"/>
                  </a:ext>
                </a:extLst>
              </a:tr>
            </a:tbl>
          </a:graphicData>
        </a:graphic>
      </p:graphicFrame>
      <p:sp>
        <p:nvSpPr>
          <p:cNvPr id="4" name="Text Placeholder 3">
            <a:extLst>
              <a:ext uri="{FF2B5EF4-FFF2-40B4-BE49-F238E27FC236}">
                <a16:creationId xmlns:a16="http://schemas.microsoft.com/office/drawing/2014/main" id="{114BDDFC-EA4B-4EA2-8110-B512DC6B172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57231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EBE98-39A6-478C-97C0-4A7301E75B45}"/>
              </a:ext>
            </a:extLst>
          </p:cNvPr>
          <p:cNvSpPr>
            <a:spLocks noGrp="1"/>
          </p:cNvSpPr>
          <p:nvPr>
            <p:ph type="title"/>
          </p:nvPr>
        </p:nvSpPr>
        <p:spPr/>
        <p:txBody>
          <a:bodyPr/>
          <a:lstStyle/>
          <a:p>
            <a:r>
              <a:rPr lang="en-US"/>
              <a:t>FB Insights - Daily Reach | Kohla-Strauss GmbH - 3 of 3</a:t>
            </a:r>
          </a:p>
        </p:txBody>
      </p:sp>
      <p:graphicFrame>
        <p:nvGraphicFramePr>
          <p:cNvPr id="5" name="Table Placeholder 4">
            <a:extLst>
              <a:ext uri="{FF2B5EF4-FFF2-40B4-BE49-F238E27FC236}">
                <a16:creationId xmlns:a16="http://schemas.microsoft.com/office/drawing/2014/main" id="{40884E38-21C3-4EED-A50A-661D98550A2C}"/>
              </a:ext>
            </a:extLst>
          </p:cNvPr>
          <p:cNvGraphicFramePr>
            <a:graphicFrameLocks noGrp="1"/>
          </p:cNvGraphicFramePr>
          <p:nvPr>
            <p:ph type="tbl" sz="quarter" idx="13"/>
            <p:extLst>
              <p:ext uri="{D42A27DB-BD31-4B8C-83A1-F6EECF244321}">
                <p14:modId xmlns:p14="http://schemas.microsoft.com/office/powerpoint/2010/main" val="22175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8226920"/>
                    </a:ext>
                  </a:extLst>
                </a:gridCol>
                <a:gridCol w="2468880">
                  <a:extLst>
                    <a:ext uri="{9D8B030D-6E8A-4147-A177-3AD203B41FA5}">
                      <a16:colId xmlns:a16="http://schemas.microsoft.com/office/drawing/2014/main" val="148246644"/>
                    </a:ext>
                  </a:extLst>
                </a:gridCol>
                <a:gridCol w="2468880">
                  <a:extLst>
                    <a:ext uri="{9D8B030D-6E8A-4147-A177-3AD203B41FA5}">
                      <a16:colId xmlns:a16="http://schemas.microsoft.com/office/drawing/2014/main" val="3017647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0018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extLst>
                  <a:ext uri="{0D108BD9-81ED-4DB2-BD59-A6C34878D82A}">
                    <a16:rowId xmlns:a16="http://schemas.microsoft.com/office/drawing/2014/main" val="177546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extLst>
                  <a:ext uri="{0D108BD9-81ED-4DB2-BD59-A6C34878D82A}">
                    <a16:rowId xmlns:a16="http://schemas.microsoft.com/office/drawing/2014/main" val="3790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extLst>
                  <a:ext uri="{0D108BD9-81ED-4DB2-BD59-A6C34878D82A}">
                    <a16:rowId xmlns:a16="http://schemas.microsoft.com/office/drawing/2014/main" val="211723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110972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901049913"/>
                  </a:ext>
                </a:extLst>
              </a:tr>
            </a:tbl>
          </a:graphicData>
        </a:graphic>
      </p:graphicFrame>
      <p:sp>
        <p:nvSpPr>
          <p:cNvPr id="4" name="Text Placeholder 3">
            <a:extLst>
              <a:ext uri="{FF2B5EF4-FFF2-40B4-BE49-F238E27FC236}">
                <a16:creationId xmlns:a16="http://schemas.microsoft.com/office/drawing/2014/main" id="{EBE3BD2D-C650-412E-A9C2-713ECD38D24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70203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67507-7CB7-445F-A367-A604879E47CD}"/>
              </a:ext>
            </a:extLst>
          </p:cNvPr>
          <p:cNvSpPr>
            <a:spLocks noGrp="1"/>
          </p:cNvSpPr>
          <p:nvPr>
            <p:ph type="title"/>
          </p:nvPr>
        </p:nvSpPr>
        <p:spPr/>
        <p:txBody>
          <a:bodyPr/>
          <a:lstStyle/>
          <a:p>
            <a:r>
              <a:rPr lang="en-US"/>
              <a:t>Facebook Reach | Kohla-Strauss GmbH</a:t>
            </a:r>
          </a:p>
        </p:txBody>
      </p:sp>
      <p:graphicFrame>
        <p:nvGraphicFramePr>
          <p:cNvPr id="6" name="Chart Placeholder 5">
            <a:extLst>
              <a:ext uri="{FF2B5EF4-FFF2-40B4-BE49-F238E27FC236}">
                <a16:creationId xmlns:a16="http://schemas.microsoft.com/office/drawing/2014/main" id="{7AAE430A-E5D3-4515-ACB5-A4B7B4A44564}"/>
              </a:ext>
            </a:extLst>
          </p:cNvPr>
          <p:cNvGraphicFramePr>
            <a:graphicFrameLocks noGrp="1"/>
          </p:cNvGraphicFramePr>
          <p:nvPr>
            <p:ph type="chart" sz="quarter" idx="13"/>
            <p:extLst>
              <p:ext uri="{D42A27DB-BD31-4B8C-83A1-F6EECF244321}">
                <p14:modId xmlns:p14="http://schemas.microsoft.com/office/powerpoint/2010/main" val="2164156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D460DF-4F3B-4DBE-B86B-AF483170FB8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E976DFA-8145-4DE4-8F69-B817C44D21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82148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1550</Words>
  <Application>Microsoft Office PowerPoint</Application>
  <PresentationFormat>On-screen Show (4:3)</PresentationFormat>
  <Paragraphs>738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Facebook Page Report</vt:lpstr>
      <vt:lpstr>Wichtigste Werte (KPI's) | Kohla-Strauss GmbH</vt:lpstr>
      <vt:lpstr>Fans (Übersicht) | Kohla-Strauss GmbH</vt:lpstr>
      <vt:lpstr>Key Metrics Table w. User Post RR | Kohla-Strauss GmbH</vt:lpstr>
      <vt:lpstr>Facebook Fans Total | Kohla-Strauss GmbH</vt:lpstr>
      <vt:lpstr>Fanwachstum | Kohla-Strauss GmbH</vt:lpstr>
      <vt:lpstr>Verlorene Fans | Kohla-Strauss GmbH</vt:lpstr>
      <vt:lpstr>Eigene Beiträge (Postings) | Kohla-Strauss GmbH - 1 of 8</vt:lpstr>
      <vt:lpstr>Eigene Beiträge (Postings) | Kohla-Strauss GmbH - 2 of 8</vt:lpstr>
      <vt:lpstr>Eigene Beiträge (Postings) | Kohla-Strauss GmbH - 3 of 8</vt:lpstr>
      <vt:lpstr>Eigene Beiträge (Postings) | Kohla-Strauss GmbH - 4 of 8</vt:lpstr>
      <vt:lpstr>Eigene Beiträge (Postings) | Kohla-Strauss GmbH - 5 of 8</vt:lpstr>
      <vt:lpstr>Eigene Beiträge (Postings) | Kohla-Strauss GmbH - 6 of 8</vt:lpstr>
      <vt:lpstr>Eigene Beiträge (Postings) | Kohla-Strauss GmbH - 7 of 8</vt:lpstr>
      <vt:lpstr>Eigene Beiträge (Postings) | Kohla-Strauss GmbH - 8 of 8</vt:lpstr>
      <vt:lpstr>Eigene Beiträge (Postings) + Reactions | Kohla-Strauss GmbH - 1 of 10</vt:lpstr>
      <vt:lpstr>Eigene Beiträge (Postings) + Reactions | Kohla-Strauss GmbH - 2 of 10</vt:lpstr>
      <vt:lpstr>Eigene Beiträge (Postings) + Reactions | Kohla-Strauss GmbH - 3 of 10</vt:lpstr>
      <vt:lpstr>Eigene Beiträge (Postings) + Reactions | Kohla-Strauss GmbH - 4 of 10</vt:lpstr>
      <vt:lpstr>Eigene Beiträge (Postings) + Reactions | Kohla-Strauss GmbH - 5 of 10</vt:lpstr>
      <vt:lpstr>Eigene Beiträge (Postings) + Reactions | Kohla-Strauss GmbH - 6 of 10</vt:lpstr>
      <vt:lpstr>Eigene Beiträge (Postings) + Reactions | Kohla-Strauss GmbH - 7 of 10</vt:lpstr>
      <vt:lpstr>Eigene Beiträge (Postings) + Reactions | Kohla-Strauss GmbH - 8 of 10</vt:lpstr>
      <vt:lpstr>Eigene Beiträge (Postings) + Reactions | Kohla-Strauss GmbH - 9 of 10</vt:lpstr>
      <vt:lpstr>Eigene Beiträge (Postings) + Reactions | Kohla-Strauss GmbH - 10 of 10</vt:lpstr>
      <vt:lpstr>Postings/Wochentag | Kohla-Strauss GmbH</vt:lpstr>
      <vt:lpstr>Interaktionsrate | Kohla-Strauss GmbH</vt:lpstr>
      <vt:lpstr>Postingtypen (Verteilung) | Kohla-Strauss GmbH</vt:lpstr>
      <vt:lpstr>Interaktionsrate/Postingtyp | Kohla-Strauss GmbH</vt:lpstr>
      <vt:lpstr>Antwortzeit | Kohla-Strauss GmbH</vt:lpstr>
      <vt:lpstr>Facebook Check Ins | Kohla-Strauss GmbH</vt:lpstr>
      <vt:lpstr>Fan Demographie | Kohla-Strauss GmbH</vt:lpstr>
      <vt:lpstr>Impressionen | Kohla-Strauss GmbH</vt:lpstr>
      <vt:lpstr>Reichweite | Kohla-Strauss GmbH</vt:lpstr>
      <vt:lpstr>Engagierte User | Kohla-Strauss GmbH</vt:lpstr>
      <vt:lpstr>Page Views | Kohla-Strauss GmbH</vt:lpstr>
      <vt:lpstr>Direktnachrichten von Usern | Kohla-Strauss GmbH</vt:lpstr>
      <vt:lpstr>Page Fans Online | Kohla-Strauss GmbH</vt:lpstr>
      <vt:lpstr>FB Insights - Daily Impressions | Kohla-Strauss GmbH - 1 of 3</vt:lpstr>
      <vt:lpstr>FB Insights - Daily Impressions | Kohla-Strauss GmbH - 2 of 3</vt:lpstr>
      <vt:lpstr>FB Insights - Daily Impressions | Kohla-Strauss GmbH - 3 of 3</vt:lpstr>
      <vt:lpstr>FB Insights - Daily Reach | Kohla-Strauss GmbH - 1 of 3</vt:lpstr>
      <vt:lpstr>FB Insights - Daily Reach | Kohla-Strauss GmbH - 2 of 3</vt:lpstr>
      <vt:lpstr>FB Insights - Daily Reach | Kohla-Strauss GmbH - 3 of 3</vt:lpstr>
      <vt:lpstr>Facebook Reach | Kohla-Strauss GmbH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2018-07-09T13:53:30Z</dcterms:created>
  <dcterms:modified xsi:type="dcterms:W3CDTF">2018-07-09T13:54:40Z</dcterms:modified>
</cp:coreProperties>
</file>