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 id="295" r:id="rId38"/>
    <p:sldId id="297" r:id="rId39"/>
    <p:sldId id="298" r:id="rId40"/>
    <p:sldId id="299" r:id="rId41"/>
    <p:sldId id="300"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14972</c:v>
                </c:pt>
                <c:pt idx="1">
                  <c:v>14974</c:v>
                </c:pt>
                <c:pt idx="2">
                  <c:v>14972</c:v>
                </c:pt>
                <c:pt idx="3">
                  <c:v>14968</c:v>
                </c:pt>
                <c:pt idx="4">
                  <c:v>14969</c:v>
                </c:pt>
                <c:pt idx="5">
                  <c:v>14968</c:v>
                </c:pt>
                <c:pt idx="6">
                  <c:v>14968</c:v>
                </c:pt>
                <c:pt idx="7">
                  <c:v>14968</c:v>
                </c:pt>
                <c:pt idx="8">
                  <c:v>14969</c:v>
                </c:pt>
                <c:pt idx="9">
                  <c:v>14970</c:v>
                </c:pt>
                <c:pt idx="10">
                  <c:v>14969</c:v>
                </c:pt>
                <c:pt idx="11">
                  <c:v>14970</c:v>
                </c:pt>
                <c:pt idx="12">
                  <c:v>14967</c:v>
                </c:pt>
                <c:pt idx="13">
                  <c:v>14964</c:v>
                </c:pt>
                <c:pt idx="14">
                  <c:v>14966</c:v>
                </c:pt>
                <c:pt idx="15">
                  <c:v>14973</c:v>
                </c:pt>
                <c:pt idx="16">
                  <c:v>14974</c:v>
                </c:pt>
                <c:pt idx="17">
                  <c:v>14981</c:v>
                </c:pt>
                <c:pt idx="18">
                  <c:v>15032</c:v>
                </c:pt>
                <c:pt idx="19">
                  <c:v>15042</c:v>
                </c:pt>
                <c:pt idx="20">
                  <c:v>15044</c:v>
                </c:pt>
                <c:pt idx="21">
                  <c:v>15050</c:v>
                </c:pt>
                <c:pt idx="22">
                  <c:v>15058</c:v>
                </c:pt>
                <c:pt idx="23">
                  <c:v>15069</c:v>
                </c:pt>
                <c:pt idx="24">
                  <c:v>15068</c:v>
                </c:pt>
                <c:pt idx="25">
                  <c:v>15072</c:v>
                </c:pt>
                <c:pt idx="26">
                  <c:v>15079</c:v>
                </c:pt>
                <c:pt idx="27">
                  <c:v>15086</c:v>
                </c:pt>
                <c:pt idx="28">
                  <c:v>15092</c:v>
                </c:pt>
                <c:pt idx="29">
                  <c:v>15093</c:v>
                </c:pt>
              </c:numCache>
            </c:numRef>
          </c:val>
          <c:smooth val="0"/>
          <c:extLst>
            <c:ext xmlns:c16="http://schemas.microsoft.com/office/drawing/2014/chart" uri="{C3380CC4-5D6E-409C-BE32-E72D297353CC}">
              <c16:uniqueId val="{00000000-16FC-49E7-BE76-5FF14E7403FF}"/>
            </c:ext>
          </c:extLst>
        </c:ser>
        <c:dLbls>
          <c:showLegendKey val="0"/>
          <c:showVal val="0"/>
          <c:showCatName val="0"/>
          <c:showSerName val="0"/>
          <c:showPercent val="0"/>
          <c:showBubbleSize val="0"/>
        </c:dLbls>
        <c:smooth val="0"/>
        <c:axId val="271913728"/>
        <c:axId val="271910120"/>
      </c:lineChart>
      <c:dateAx>
        <c:axId val="271913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910120"/>
        <c:crosses val="autoZero"/>
        <c:auto val="1"/>
        <c:lblOffset val="100"/>
        <c:baseTimeUnit val="days"/>
      </c:dateAx>
      <c:valAx>
        <c:axId val="27191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91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c:v>
                </c:pt>
                <c:pt idx="1">
                  <c:v>1</c:v>
                </c:pt>
                <c:pt idx="2">
                  <c:v>2</c:v>
                </c:pt>
                <c:pt idx="3">
                  <c:v>-5</c:v>
                </c:pt>
                <c:pt idx="4">
                  <c:v>0</c:v>
                </c:pt>
                <c:pt idx="5">
                  <c:v>-1</c:v>
                </c:pt>
                <c:pt idx="6">
                  <c:v>0</c:v>
                </c:pt>
                <c:pt idx="7">
                  <c:v>-2</c:v>
                </c:pt>
                <c:pt idx="8">
                  <c:v>3</c:v>
                </c:pt>
                <c:pt idx="9">
                  <c:v>1</c:v>
                </c:pt>
                <c:pt idx="10">
                  <c:v>-3</c:v>
                </c:pt>
                <c:pt idx="11">
                  <c:v>3</c:v>
                </c:pt>
                <c:pt idx="12">
                  <c:v>-1</c:v>
                </c:pt>
                <c:pt idx="13">
                  <c:v>-3</c:v>
                </c:pt>
                <c:pt idx="14">
                  <c:v>-1</c:v>
                </c:pt>
                <c:pt idx="15">
                  <c:v>4</c:v>
                </c:pt>
                <c:pt idx="16">
                  <c:v>6</c:v>
                </c:pt>
                <c:pt idx="17">
                  <c:v>6</c:v>
                </c:pt>
                <c:pt idx="18">
                  <c:v>41</c:v>
                </c:pt>
                <c:pt idx="19">
                  <c:v>16</c:v>
                </c:pt>
                <c:pt idx="20">
                  <c:v>4</c:v>
                </c:pt>
                <c:pt idx="21">
                  <c:v>5</c:v>
                </c:pt>
                <c:pt idx="22">
                  <c:v>8</c:v>
                </c:pt>
                <c:pt idx="23">
                  <c:v>9</c:v>
                </c:pt>
                <c:pt idx="24">
                  <c:v>6</c:v>
                </c:pt>
                <c:pt idx="25">
                  <c:v>0</c:v>
                </c:pt>
                <c:pt idx="26">
                  <c:v>3</c:v>
                </c:pt>
                <c:pt idx="27">
                  <c:v>10</c:v>
                </c:pt>
                <c:pt idx="28">
                  <c:v>7</c:v>
                </c:pt>
                <c:pt idx="29">
                  <c:v>1</c:v>
                </c:pt>
              </c:numCache>
            </c:numRef>
          </c:val>
          <c:smooth val="0"/>
          <c:extLst>
            <c:ext xmlns:c16="http://schemas.microsoft.com/office/drawing/2014/chart" uri="{C3380CC4-5D6E-409C-BE32-E72D297353CC}">
              <c16:uniqueId val="{00000000-19B5-4805-829C-358D0B53FE2E}"/>
            </c:ext>
          </c:extLst>
        </c:ser>
        <c:dLbls>
          <c:showLegendKey val="0"/>
          <c:showVal val="0"/>
          <c:showCatName val="0"/>
          <c:showSerName val="0"/>
          <c:showPercent val="0"/>
          <c:showBubbleSize val="0"/>
        </c:dLbls>
        <c:smooth val="0"/>
        <c:axId val="271910448"/>
        <c:axId val="271915040"/>
      </c:lineChart>
      <c:dateAx>
        <c:axId val="27191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915040"/>
        <c:crosses val="autoZero"/>
        <c:auto val="1"/>
        <c:lblOffset val="100"/>
        <c:baseTimeUnit val="days"/>
      </c:dateAx>
      <c:valAx>
        <c:axId val="271915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91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c:v>
                </c:pt>
                <c:pt idx="1">
                  <c:v>0</c:v>
                </c:pt>
                <c:pt idx="2">
                  <c:v>4</c:v>
                </c:pt>
                <c:pt idx="3">
                  <c:v>3</c:v>
                </c:pt>
                <c:pt idx="4">
                  <c:v>2</c:v>
                </c:pt>
                <c:pt idx="5">
                  <c:v>0</c:v>
                </c:pt>
                <c:pt idx="6">
                  <c:v>0</c:v>
                </c:pt>
                <c:pt idx="7">
                  <c:v>1</c:v>
                </c:pt>
                <c:pt idx="8">
                  <c:v>2</c:v>
                </c:pt>
                <c:pt idx="9">
                  <c:v>0</c:v>
                </c:pt>
                <c:pt idx="10">
                  <c:v>1</c:v>
                </c:pt>
                <c:pt idx="11">
                  <c:v>1</c:v>
                </c:pt>
                <c:pt idx="12">
                  <c:v>2</c:v>
                </c:pt>
                <c:pt idx="13">
                  <c:v>1</c:v>
                </c:pt>
                <c:pt idx="14">
                  <c:v>1</c:v>
                </c:pt>
                <c:pt idx="15">
                  <c:v>2</c:v>
                </c:pt>
                <c:pt idx="16">
                  <c:v>2</c:v>
                </c:pt>
                <c:pt idx="17">
                  <c:v>0</c:v>
                </c:pt>
                <c:pt idx="18">
                  <c:v>2</c:v>
                </c:pt>
                <c:pt idx="19">
                  <c:v>2</c:v>
                </c:pt>
                <c:pt idx="20">
                  <c:v>2</c:v>
                </c:pt>
                <c:pt idx="21">
                  <c:v>2</c:v>
                </c:pt>
                <c:pt idx="22">
                  <c:v>3</c:v>
                </c:pt>
                <c:pt idx="23">
                  <c:v>2</c:v>
                </c:pt>
                <c:pt idx="24">
                  <c:v>0</c:v>
                </c:pt>
                <c:pt idx="25">
                  <c:v>1</c:v>
                </c:pt>
                <c:pt idx="26">
                  <c:v>1</c:v>
                </c:pt>
                <c:pt idx="27">
                  <c:v>0</c:v>
                </c:pt>
                <c:pt idx="28">
                  <c:v>1</c:v>
                </c:pt>
                <c:pt idx="29">
                  <c:v>2</c:v>
                </c:pt>
              </c:numCache>
            </c:numRef>
          </c:val>
          <c:smooth val="0"/>
          <c:extLst>
            <c:ext xmlns:c16="http://schemas.microsoft.com/office/drawing/2014/chart" uri="{C3380CC4-5D6E-409C-BE32-E72D297353CC}">
              <c16:uniqueId val="{00000000-B97C-4834-A19A-61B504F9D519}"/>
            </c:ext>
          </c:extLst>
        </c:ser>
        <c:dLbls>
          <c:showLegendKey val="0"/>
          <c:showVal val="0"/>
          <c:showCatName val="0"/>
          <c:showSerName val="0"/>
          <c:showPercent val="0"/>
          <c:showBubbleSize val="0"/>
        </c:dLbls>
        <c:smooth val="0"/>
        <c:axId val="340774344"/>
        <c:axId val="340778280"/>
      </c:lineChart>
      <c:dateAx>
        <c:axId val="340774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78280"/>
        <c:crosses val="autoZero"/>
        <c:auto val="1"/>
        <c:lblOffset val="100"/>
        <c:baseTimeUnit val="days"/>
      </c:dateAx>
      <c:valAx>
        <c:axId val="34077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7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Clocktower Harley Davidson Graz</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2</c:v>
                </c:pt>
                <c:pt idx="3">
                  <c:v>3</c:v>
                </c:pt>
                <c:pt idx="4">
                  <c:v>4</c:v>
                </c:pt>
                <c:pt idx="5">
                  <c:v>7</c:v>
                </c:pt>
                <c:pt idx="6">
                  <c:v>2</c:v>
                </c:pt>
              </c:numCache>
            </c:numRef>
          </c:val>
          <c:extLst>
            <c:ext xmlns:c16="http://schemas.microsoft.com/office/drawing/2014/chart" uri="{C3380CC4-5D6E-409C-BE32-E72D297353CC}">
              <c16:uniqueId val="{00000000-8597-4709-9D3D-C5D87EC24847}"/>
            </c:ext>
          </c:extLst>
        </c:ser>
        <c:dLbls>
          <c:showLegendKey val="0"/>
          <c:showVal val="0"/>
          <c:showCatName val="0"/>
          <c:showSerName val="0"/>
          <c:showPercent val="0"/>
          <c:showBubbleSize val="0"/>
        </c:dLbls>
        <c:gapWidth val="219"/>
        <c:overlap val="-27"/>
        <c:axId val="216061208"/>
        <c:axId val="216056288"/>
      </c:barChart>
      <c:catAx>
        <c:axId val="216061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056288"/>
        <c:crosses val="autoZero"/>
        <c:auto val="1"/>
        <c:lblAlgn val="ctr"/>
        <c:lblOffset val="100"/>
        <c:noMultiLvlLbl val="0"/>
      </c:catAx>
      <c:valAx>
        <c:axId val="21605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06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0.19703446433342001</c:v>
                </c:pt>
                <c:pt idx="1">
                  <c:v>0.17364589594603999</c:v>
                </c:pt>
                <c:pt idx="2">
                  <c:v>3.3388981636060001E-2</c:v>
                </c:pt>
                <c:pt idx="3">
                  <c:v>0.27382622053028999</c:v>
                </c:pt>
                <c:pt idx="4">
                  <c:v>0</c:v>
                </c:pt>
                <c:pt idx="5">
                  <c:v>2.6720106880427998E-2</c:v>
                </c:pt>
                <c:pt idx="6">
                  <c:v>4.6760187040747997E-2</c:v>
                </c:pt>
                <c:pt idx="7">
                  <c:v>0.24717750016701001</c:v>
                </c:pt>
                <c:pt idx="8">
                  <c:v>0</c:v>
                </c:pt>
                <c:pt idx="9">
                  <c:v>0</c:v>
                </c:pt>
                <c:pt idx="10">
                  <c:v>0.14696058784235</c:v>
                </c:pt>
                <c:pt idx="11">
                  <c:v>0.27388109552438</c:v>
                </c:pt>
                <c:pt idx="12">
                  <c:v>0</c:v>
                </c:pt>
                <c:pt idx="13">
                  <c:v>0</c:v>
                </c:pt>
                <c:pt idx="14">
                  <c:v>0</c:v>
                </c:pt>
                <c:pt idx="15">
                  <c:v>0.28392010154318997</c:v>
                </c:pt>
                <c:pt idx="16">
                  <c:v>0</c:v>
                </c:pt>
                <c:pt idx="17">
                  <c:v>0</c:v>
                </c:pt>
                <c:pt idx="18">
                  <c:v>5.9454775711524004</c:v>
                </c:pt>
                <c:pt idx="19">
                  <c:v>0.47897817988292002</c:v>
                </c:pt>
                <c:pt idx="20">
                  <c:v>0.41217923148516999</c:v>
                </c:pt>
                <c:pt idx="21">
                  <c:v>0.23926625016615999</c:v>
                </c:pt>
                <c:pt idx="22">
                  <c:v>0.43845080714807999</c:v>
                </c:pt>
                <c:pt idx="23">
                  <c:v>0.14607263793905001</c:v>
                </c:pt>
                <c:pt idx="24">
                  <c:v>0</c:v>
                </c:pt>
                <c:pt idx="25">
                  <c:v>0.51088110403397002</c:v>
                </c:pt>
                <c:pt idx="26">
                  <c:v>0</c:v>
                </c:pt>
                <c:pt idx="27">
                  <c:v>0</c:v>
                </c:pt>
                <c:pt idx="28">
                  <c:v>0</c:v>
                </c:pt>
                <c:pt idx="29">
                  <c:v>0.24847601378213999</c:v>
                </c:pt>
              </c:numCache>
            </c:numRef>
          </c:val>
          <c:smooth val="0"/>
          <c:extLst>
            <c:ext xmlns:c16="http://schemas.microsoft.com/office/drawing/2014/chart" uri="{C3380CC4-5D6E-409C-BE32-E72D297353CC}">
              <c16:uniqueId val="{00000000-EC06-4E3C-B803-184125EC550F}"/>
            </c:ext>
          </c:extLst>
        </c:ser>
        <c:dLbls>
          <c:showLegendKey val="0"/>
          <c:showVal val="0"/>
          <c:showCatName val="0"/>
          <c:showSerName val="0"/>
          <c:showPercent val="0"/>
          <c:showBubbleSize val="0"/>
        </c:dLbls>
        <c:smooth val="0"/>
        <c:axId val="216054976"/>
        <c:axId val="216062848"/>
      </c:lineChart>
      <c:dateAx>
        <c:axId val="216054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062848"/>
        <c:crosses val="autoZero"/>
        <c:auto val="1"/>
        <c:lblOffset val="100"/>
        <c:baseTimeUnit val="days"/>
      </c:dateAx>
      <c:valAx>
        <c:axId val="21606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05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Clocktower Harley Davidson Graz</c:v>
                </c:pt>
              </c:strCache>
            </c:strRef>
          </c:cat>
          <c:val>
            <c:numRef>
              <c:f>Sheet1!$B$2</c:f>
              <c:numCache>
                <c:formatCode>General</c:formatCode>
                <c:ptCount val="1"/>
                <c:pt idx="0">
                  <c:v>2</c:v>
                </c:pt>
              </c:numCache>
            </c:numRef>
          </c:val>
          <c:extLst>
            <c:ext xmlns:c16="http://schemas.microsoft.com/office/drawing/2014/chart" uri="{C3380CC4-5D6E-409C-BE32-E72D297353CC}">
              <c16:uniqueId val="{00000000-794C-4B00-A45B-88EE3DFF787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Clocktower Harley Davidson Graz</c:v>
                </c:pt>
              </c:strCache>
            </c:strRef>
          </c:cat>
          <c:val>
            <c:numRef>
              <c:f>Sheet1!$C$2</c:f>
              <c:numCache>
                <c:formatCode>General</c:formatCode>
                <c:ptCount val="1"/>
                <c:pt idx="0">
                  <c:v>18</c:v>
                </c:pt>
              </c:numCache>
            </c:numRef>
          </c:val>
          <c:extLst>
            <c:ext xmlns:c16="http://schemas.microsoft.com/office/drawing/2014/chart" uri="{C3380CC4-5D6E-409C-BE32-E72D297353CC}">
              <c16:uniqueId val="{00000001-794C-4B00-A45B-88EE3DFF7878}"/>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Clocktower Harley Davidson Graz</c:v>
                </c:pt>
              </c:strCache>
            </c:strRef>
          </c:cat>
          <c:val>
            <c:numRef>
              <c:f>Sheet1!$D$2</c:f>
              <c:numCache>
                <c:formatCode>General</c:formatCode>
                <c:ptCount val="1"/>
                <c:pt idx="0">
                  <c:v>3</c:v>
                </c:pt>
              </c:numCache>
            </c:numRef>
          </c:val>
          <c:extLst>
            <c:ext xmlns:c16="http://schemas.microsoft.com/office/drawing/2014/chart" uri="{C3380CC4-5D6E-409C-BE32-E72D297353CC}">
              <c16:uniqueId val="{00000002-794C-4B00-A45B-88EE3DFF7878}"/>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Clocktower Harley Davidson Graz</c:v>
                </c:pt>
              </c:strCache>
            </c:strRef>
          </c:cat>
          <c:val>
            <c:numRef>
              <c:f>Sheet1!$E$2</c:f>
              <c:numCache>
                <c:formatCode>General</c:formatCode>
                <c:ptCount val="1"/>
                <c:pt idx="0">
                  <c:v>2</c:v>
                </c:pt>
              </c:numCache>
            </c:numRef>
          </c:val>
          <c:extLst>
            <c:ext xmlns:c16="http://schemas.microsoft.com/office/drawing/2014/chart" uri="{C3380CC4-5D6E-409C-BE32-E72D297353CC}">
              <c16:uniqueId val="{00000003-794C-4B00-A45B-88EE3DFF7878}"/>
            </c:ext>
          </c:extLst>
        </c:ser>
        <c:dLbls>
          <c:showLegendKey val="0"/>
          <c:showVal val="0"/>
          <c:showCatName val="0"/>
          <c:showSerName val="0"/>
          <c:showPercent val="0"/>
          <c:showBubbleSize val="0"/>
        </c:dLbls>
        <c:gapWidth val="150"/>
        <c:overlap val="100"/>
        <c:axId val="216082528"/>
        <c:axId val="216086792"/>
      </c:barChart>
      <c:catAx>
        <c:axId val="21608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086792"/>
        <c:crosses val="autoZero"/>
        <c:auto val="1"/>
        <c:lblAlgn val="ctr"/>
        <c:lblOffset val="100"/>
        <c:noMultiLvlLbl val="0"/>
      </c:catAx>
      <c:valAx>
        <c:axId val="216086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08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Clocktower Harley Davidson Graz</c:v>
                </c:pt>
              </c:strCache>
            </c:strRef>
          </c:tx>
          <c:spPr>
            <a:solidFill>
              <a:schemeClr val="accent1"/>
            </a:solidFill>
            <a:ln>
              <a:noFill/>
            </a:ln>
            <a:effectLst/>
          </c:spPr>
          <c:invertIfNegative val="0"/>
          <c:cat>
            <c:strRef>
              <c:f>Sheet1!$A$2:$A$5</c:f>
              <c:strCache>
                <c:ptCount val="4"/>
                <c:pt idx="0">
                  <c:v>Link</c:v>
                </c:pt>
                <c:pt idx="1">
                  <c:v>Photo</c:v>
                </c:pt>
                <c:pt idx="2">
                  <c:v>Status</c:v>
                </c:pt>
                <c:pt idx="3">
                  <c:v>Video</c:v>
                </c:pt>
              </c:strCache>
            </c:strRef>
          </c:cat>
          <c:val>
            <c:numRef>
              <c:f>Sheet1!$B$2:$B$5</c:f>
              <c:numCache>
                <c:formatCode>General</c:formatCode>
                <c:ptCount val="4"/>
                <c:pt idx="0">
                  <c:v>3.005342950859E-2</c:v>
                </c:pt>
                <c:pt idx="1">
                  <c:v>0.62307445645662995</c:v>
                </c:pt>
                <c:pt idx="2">
                  <c:v>0.14619761581891999</c:v>
                </c:pt>
                <c:pt idx="3">
                  <c:v>0.20041218295509999</c:v>
                </c:pt>
              </c:numCache>
            </c:numRef>
          </c:val>
          <c:extLst>
            <c:ext xmlns:c16="http://schemas.microsoft.com/office/drawing/2014/chart" uri="{C3380CC4-5D6E-409C-BE32-E72D297353CC}">
              <c16:uniqueId val="{00000000-36C5-4248-A943-FD761366449C}"/>
            </c:ext>
          </c:extLst>
        </c:ser>
        <c:dLbls>
          <c:showLegendKey val="0"/>
          <c:showVal val="0"/>
          <c:showCatName val="0"/>
          <c:showSerName val="0"/>
          <c:showPercent val="0"/>
          <c:showBubbleSize val="0"/>
        </c:dLbls>
        <c:gapWidth val="219"/>
        <c:overlap val="-27"/>
        <c:axId val="216036280"/>
        <c:axId val="216038248"/>
      </c:barChart>
      <c:catAx>
        <c:axId val="216036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038248"/>
        <c:crosses val="autoZero"/>
        <c:auto val="1"/>
        <c:lblAlgn val="ctr"/>
        <c:lblOffset val="100"/>
        <c:noMultiLvlLbl val="0"/>
      </c:catAx>
      <c:valAx>
        <c:axId val="21603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03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Clocktower Harley Davidson Graz</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E11-4387-9DAA-3B2FDA54CF2A}"/>
            </c:ext>
          </c:extLst>
        </c:ser>
        <c:dLbls>
          <c:showLegendKey val="0"/>
          <c:showVal val="0"/>
          <c:showCatName val="0"/>
          <c:showSerName val="0"/>
          <c:showPercent val="0"/>
          <c:showBubbleSize val="0"/>
        </c:dLbls>
        <c:gapWidth val="219"/>
        <c:overlap val="-27"/>
        <c:axId val="216041856"/>
        <c:axId val="216034312"/>
      </c:barChart>
      <c:catAx>
        <c:axId val="21604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034312"/>
        <c:crosses val="autoZero"/>
        <c:auto val="1"/>
        <c:lblAlgn val="ctr"/>
        <c:lblOffset val="100"/>
        <c:noMultiLvlLbl val="0"/>
      </c:catAx>
      <c:valAx>
        <c:axId val="21603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04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31821</c:v>
                </c:pt>
                <c:pt idx="1">
                  <c:v>31817</c:v>
                </c:pt>
                <c:pt idx="2">
                  <c:v>31816</c:v>
                </c:pt>
                <c:pt idx="3">
                  <c:v>31813</c:v>
                </c:pt>
                <c:pt idx="4">
                  <c:v>31807</c:v>
                </c:pt>
                <c:pt idx="5">
                  <c:v>31801</c:v>
                </c:pt>
                <c:pt idx="6">
                  <c:v>31793</c:v>
                </c:pt>
                <c:pt idx="7">
                  <c:v>31777</c:v>
                </c:pt>
                <c:pt idx="8">
                  <c:v>31773</c:v>
                </c:pt>
                <c:pt idx="9">
                  <c:v>31771</c:v>
                </c:pt>
                <c:pt idx="10">
                  <c:v>31766</c:v>
                </c:pt>
                <c:pt idx="11">
                  <c:v>31765</c:v>
                </c:pt>
                <c:pt idx="12">
                  <c:v>31764</c:v>
                </c:pt>
                <c:pt idx="13">
                  <c:v>31760</c:v>
                </c:pt>
                <c:pt idx="14">
                  <c:v>31755</c:v>
                </c:pt>
                <c:pt idx="15">
                  <c:v>31747</c:v>
                </c:pt>
                <c:pt idx="16">
                  <c:v>31738</c:v>
                </c:pt>
                <c:pt idx="17">
                  <c:v>31737</c:v>
                </c:pt>
                <c:pt idx="18">
                  <c:v>31730</c:v>
                </c:pt>
                <c:pt idx="19">
                  <c:v>31717</c:v>
                </c:pt>
                <c:pt idx="20">
                  <c:v>31696</c:v>
                </c:pt>
                <c:pt idx="21">
                  <c:v>31677</c:v>
                </c:pt>
                <c:pt idx="22">
                  <c:v>31672</c:v>
                </c:pt>
                <c:pt idx="23">
                  <c:v>31669</c:v>
                </c:pt>
                <c:pt idx="24">
                  <c:v>31655</c:v>
                </c:pt>
                <c:pt idx="25">
                  <c:v>31644</c:v>
                </c:pt>
                <c:pt idx="26">
                  <c:v>31641</c:v>
                </c:pt>
                <c:pt idx="27">
                  <c:v>31635</c:v>
                </c:pt>
                <c:pt idx="28">
                  <c:v>31631</c:v>
                </c:pt>
                <c:pt idx="29">
                  <c:v>31625</c:v>
                </c:pt>
              </c:numCache>
            </c:numRef>
          </c:val>
          <c:smooth val="0"/>
          <c:extLst>
            <c:ext xmlns:c16="http://schemas.microsoft.com/office/drawing/2014/chart" uri="{C3380CC4-5D6E-409C-BE32-E72D297353CC}">
              <c16:uniqueId val="{00000000-DC98-498C-874F-FF9E4B134A70}"/>
            </c:ext>
          </c:extLst>
        </c:ser>
        <c:dLbls>
          <c:showLegendKey val="0"/>
          <c:showVal val="0"/>
          <c:showCatName val="0"/>
          <c:showSerName val="0"/>
          <c:showPercent val="0"/>
          <c:showBubbleSize val="0"/>
        </c:dLbls>
        <c:smooth val="0"/>
        <c:axId val="216041200"/>
        <c:axId val="216043824"/>
      </c:lineChart>
      <c:dateAx>
        <c:axId val="216041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043824"/>
        <c:crosses val="autoZero"/>
        <c:auto val="1"/>
        <c:lblOffset val="100"/>
        <c:baseTimeUnit val="days"/>
      </c:dateAx>
      <c:valAx>
        <c:axId val="21604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04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35</c:v>
                </c:pt>
                <c:pt idx="1">
                  <c:v>880</c:v>
                </c:pt>
                <c:pt idx="2">
                  <c:v>2464</c:v>
                </c:pt>
                <c:pt idx="3">
                  <c:v>1480</c:v>
                </c:pt>
                <c:pt idx="4">
                  <c:v>919</c:v>
                </c:pt>
                <c:pt idx="5">
                  <c:v>320</c:v>
                </c:pt>
                <c:pt idx="6">
                  <c:v>96</c:v>
                </c:pt>
              </c:numCache>
            </c:numRef>
          </c:val>
          <c:extLst>
            <c:ext xmlns:c16="http://schemas.microsoft.com/office/drawing/2014/chart" uri="{C3380CC4-5D6E-409C-BE32-E72D297353CC}">
              <c16:uniqueId val="{00000000-07B9-45C0-8E67-10633F95D10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39</c:v>
                </c:pt>
                <c:pt idx="1">
                  <c:v>1144</c:v>
                </c:pt>
                <c:pt idx="2">
                  <c:v>3038</c:v>
                </c:pt>
                <c:pt idx="3">
                  <c:v>2281</c:v>
                </c:pt>
                <c:pt idx="4">
                  <c:v>1542</c:v>
                </c:pt>
                <c:pt idx="5">
                  <c:v>576</c:v>
                </c:pt>
                <c:pt idx="6">
                  <c:v>220</c:v>
                </c:pt>
              </c:numCache>
            </c:numRef>
          </c:val>
          <c:extLst>
            <c:ext xmlns:c16="http://schemas.microsoft.com/office/drawing/2014/chart" uri="{C3380CC4-5D6E-409C-BE32-E72D297353CC}">
              <c16:uniqueId val="{00000001-07B9-45C0-8E67-10633F95D10F}"/>
            </c:ext>
          </c:extLst>
        </c:ser>
        <c:dLbls>
          <c:showLegendKey val="0"/>
          <c:showVal val="0"/>
          <c:showCatName val="0"/>
          <c:showSerName val="0"/>
          <c:showPercent val="0"/>
          <c:showBubbleSize val="0"/>
        </c:dLbls>
        <c:gapWidth val="219"/>
        <c:overlap val="-27"/>
        <c:axId val="275966352"/>
        <c:axId val="275965368"/>
      </c:barChart>
      <c:catAx>
        <c:axId val="27596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65368"/>
        <c:crosses val="autoZero"/>
        <c:auto val="1"/>
        <c:lblAlgn val="ctr"/>
        <c:lblOffset val="100"/>
        <c:noMultiLvlLbl val="0"/>
      </c:catAx>
      <c:valAx>
        <c:axId val="27596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6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14368</c:v>
                </c:pt>
                <c:pt idx="1">
                  <c:v>12915</c:v>
                </c:pt>
                <c:pt idx="2">
                  <c:v>12623</c:v>
                </c:pt>
                <c:pt idx="3">
                  <c:v>17655</c:v>
                </c:pt>
                <c:pt idx="4">
                  <c:v>12577</c:v>
                </c:pt>
                <c:pt idx="5">
                  <c:v>12700</c:v>
                </c:pt>
                <c:pt idx="6">
                  <c:v>10665</c:v>
                </c:pt>
                <c:pt idx="7">
                  <c:v>9236</c:v>
                </c:pt>
                <c:pt idx="8">
                  <c:v>8851</c:v>
                </c:pt>
                <c:pt idx="9">
                  <c:v>9477</c:v>
                </c:pt>
                <c:pt idx="10">
                  <c:v>19630</c:v>
                </c:pt>
                <c:pt idx="11">
                  <c:v>12365</c:v>
                </c:pt>
                <c:pt idx="12">
                  <c:v>6890</c:v>
                </c:pt>
                <c:pt idx="13">
                  <c:v>3460</c:v>
                </c:pt>
                <c:pt idx="14">
                  <c:v>4219</c:v>
                </c:pt>
                <c:pt idx="15">
                  <c:v>8606</c:v>
                </c:pt>
                <c:pt idx="16">
                  <c:v>8135</c:v>
                </c:pt>
                <c:pt idx="17">
                  <c:v>6081</c:v>
                </c:pt>
                <c:pt idx="18">
                  <c:v>17735</c:v>
                </c:pt>
                <c:pt idx="19">
                  <c:v>10449</c:v>
                </c:pt>
                <c:pt idx="20">
                  <c:v>12518</c:v>
                </c:pt>
                <c:pt idx="21">
                  <c:v>8388</c:v>
                </c:pt>
                <c:pt idx="22">
                  <c:v>14284</c:v>
                </c:pt>
                <c:pt idx="23">
                  <c:v>13177</c:v>
                </c:pt>
                <c:pt idx="24">
                  <c:v>7096</c:v>
                </c:pt>
                <c:pt idx="25">
                  <c:v>8240</c:v>
                </c:pt>
                <c:pt idx="26">
                  <c:v>6239</c:v>
                </c:pt>
                <c:pt idx="27">
                  <c:v>5378</c:v>
                </c:pt>
                <c:pt idx="28">
                  <c:v>5382</c:v>
                </c:pt>
                <c:pt idx="29">
                  <c:v>13132</c:v>
                </c:pt>
              </c:numCache>
            </c:numRef>
          </c:val>
          <c:smooth val="0"/>
          <c:extLst>
            <c:ext xmlns:c16="http://schemas.microsoft.com/office/drawing/2014/chart" uri="{C3380CC4-5D6E-409C-BE32-E72D297353CC}">
              <c16:uniqueId val="{00000000-2CDB-4A5A-94FE-48CCC2F48145}"/>
            </c:ext>
          </c:extLst>
        </c:ser>
        <c:dLbls>
          <c:showLegendKey val="0"/>
          <c:showVal val="0"/>
          <c:showCatName val="0"/>
          <c:showSerName val="0"/>
          <c:showPercent val="0"/>
          <c:showBubbleSize val="0"/>
        </c:dLbls>
        <c:smooth val="0"/>
        <c:axId val="437261720"/>
        <c:axId val="437258768"/>
      </c:lineChart>
      <c:dateAx>
        <c:axId val="437261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58768"/>
        <c:crosses val="autoZero"/>
        <c:auto val="1"/>
        <c:lblOffset val="100"/>
        <c:baseTimeUnit val="days"/>
      </c:dateAx>
      <c:valAx>
        <c:axId val="43725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6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7363</c:v>
                </c:pt>
                <c:pt idx="1">
                  <c:v>6849</c:v>
                </c:pt>
                <c:pt idx="2">
                  <c:v>7070</c:v>
                </c:pt>
                <c:pt idx="3">
                  <c:v>7908</c:v>
                </c:pt>
                <c:pt idx="4">
                  <c:v>6093</c:v>
                </c:pt>
                <c:pt idx="5">
                  <c:v>6350</c:v>
                </c:pt>
                <c:pt idx="6">
                  <c:v>5929</c:v>
                </c:pt>
                <c:pt idx="7">
                  <c:v>5508</c:v>
                </c:pt>
                <c:pt idx="8">
                  <c:v>5026</c:v>
                </c:pt>
                <c:pt idx="9">
                  <c:v>5560</c:v>
                </c:pt>
                <c:pt idx="10">
                  <c:v>7429</c:v>
                </c:pt>
                <c:pt idx="11">
                  <c:v>5959</c:v>
                </c:pt>
                <c:pt idx="12">
                  <c:v>4307</c:v>
                </c:pt>
                <c:pt idx="13">
                  <c:v>2219</c:v>
                </c:pt>
                <c:pt idx="14">
                  <c:v>3279</c:v>
                </c:pt>
                <c:pt idx="15">
                  <c:v>5653</c:v>
                </c:pt>
                <c:pt idx="16">
                  <c:v>5975</c:v>
                </c:pt>
                <c:pt idx="17">
                  <c:v>4724</c:v>
                </c:pt>
                <c:pt idx="18">
                  <c:v>11429</c:v>
                </c:pt>
                <c:pt idx="19">
                  <c:v>7671</c:v>
                </c:pt>
                <c:pt idx="20">
                  <c:v>6810</c:v>
                </c:pt>
                <c:pt idx="21">
                  <c:v>5958</c:v>
                </c:pt>
                <c:pt idx="22">
                  <c:v>7420</c:v>
                </c:pt>
                <c:pt idx="23">
                  <c:v>8153</c:v>
                </c:pt>
                <c:pt idx="24">
                  <c:v>5228</c:v>
                </c:pt>
                <c:pt idx="25">
                  <c:v>5994</c:v>
                </c:pt>
                <c:pt idx="26">
                  <c:v>4806</c:v>
                </c:pt>
                <c:pt idx="27">
                  <c:v>4478</c:v>
                </c:pt>
                <c:pt idx="28">
                  <c:v>3975</c:v>
                </c:pt>
                <c:pt idx="29">
                  <c:v>4744</c:v>
                </c:pt>
              </c:numCache>
            </c:numRef>
          </c:val>
          <c:smooth val="0"/>
          <c:extLst>
            <c:ext xmlns:c16="http://schemas.microsoft.com/office/drawing/2014/chart" uri="{C3380CC4-5D6E-409C-BE32-E72D297353CC}">
              <c16:uniqueId val="{00000000-55F7-450C-AC0B-54D54AB19836}"/>
            </c:ext>
          </c:extLst>
        </c:ser>
        <c:dLbls>
          <c:showLegendKey val="0"/>
          <c:showVal val="0"/>
          <c:showCatName val="0"/>
          <c:showSerName val="0"/>
          <c:showPercent val="0"/>
          <c:showBubbleSize val="0"/>
        </c:dLbls>
        <c:smooth val="0"/>
        <c:axId val="437255488"/>
        <c:axId val="437255816"/>
      </c:lineChart>
      <c:dateAx>
        <c:axId val="437255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55816"/>
        <c:crosses val="autoZero"/>
        <c:auto val="1"/>
        <c:lblOffset val="100"/>
        <c:baseTimeUnit val="days"/>
      </c:dateAx>
      <c:valAx>
        <c:axId val="43725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5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242</c:v>
                </c:pt>
                <c:pt idx="1">
                  <c:v>300</c:v>
                </c:pt>
                <c:pt idx="2">
                  <c:v>129</c:v>
                </c:pt>
                <c:pt idx="3">
                  <c:v>527</c:v>
                </c:pt>
                <c:pt idx="4">
                  <c:v>171</c:v>
                </c:pt>
                <c:pt idx="5">
                  <c:v>126</c:v>
                </c:pt>
                <c:pt idx="6">
                  <c:v>72</c:v>
                </c:pt>
                <c:pt idx="7">
                  <c:v>177</c:v>
                </c:pt>
                <c:pt idx="8">
                  <c:v>88</c:v>
                </c:pt>
                <c:pt idx="9">
                  <c:v>62</c:v>
                </c:pt>
                <c:pt idx="10">
                  <c:v>315</c:v>
                </c:pt>
                <c:pt idx="11">
                  <c:v>392</c:v>
                </c:pt>
                <c:pt idx="12">
                  <c:v>197</c:v>
                </c:pt>
                <c:pt idx="13">
                  <c:v>49</c:v>
                </c:pt>
                <c:pt idx="14">
                  <c:v>98</c:v>
                </c:pt>
                <c:pt idx="15">
                  <c:v>305</c:v>
                </c:pt>
                <c:pt idx="16">
                  <c:v>224</c:v>
                </c:pt>
                <c:pt idx="17">
                  <c:v>114</c:v>
                </c:pt>
                <c:pt idx="18">
                  <c:v>674</c:v>
                </c:pt>
                <c:pt idx="19">
                  <c:v>456</c:v>
                </c:pt>
                <c:pt idx="20">
                  <c:v>642</c:v>
                </c:pt>
                <c:pt idx="21">
                  <c:v>287</c:v>
                </c:pt>
                <c:pt idx="22">
                  <c:v>706</c:v>
                </c:pt>
                <c:pt idx="23">
                  <c:v>424</c:v>
                </c:pt>
                <c:pt idx="24">
                  <c:v>170</c:v>
                </c:pt>
                <c:pt idx="25">
                  <c:v>396</c:v>
                </c:pt>
                <c:pt idx="26">
                  <c:v>147</c:v>
                </c:pt>
                <c:pt idx="27">
                  <c:v>107</c:v>
                </c:pt>
                <c:pt idx="28">
                  <c:v>199</c:v>
                </c:pt>
                <c:pt idx="29">
                  <c:v>406</c:v>
                </c:pt>
              </c:numCache>
            </c:numRef>
          </c:val>
          <c:smooth val="0"/>
          <c:extLst>
            <c:ext xmlns:c16="http://schemas.microsoft.com/office/drawing/2014/chart" uri="{C3380CC4-5D6E-409C-BE32-E72D297353CC}">
              <c16:uniqueId val="{00000000-5778-463A-B496-7FFB32476A99}"/>
            </c:ext>
          </c:extLst>
        </c:ser>
        <c:dLbls>
          <c:showLegendKey val="0"/>
          <c:showVal val="0"/>
          <c:showCatName val="0"/>
          <c:showSerName val="0"/>
          <c:showPercent val="0"/>
          <c:showBubbleSize val="0"/>
        </c:dLbls>
        <c:smooth val="0"/>
        <c:axId val="437260080"/>
        <c:axId val="437262704"/>
      </c:lineChart>
      <c:dateAx>
        <c:axId val="437260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62704"/>
        <c:crosses val="autoZero"/>
        <c:auto val="1"/>
        <c:lblOffset val="100"/>
        <c:baseTimeUnit val="days"/>
      </c:dateAx>
      <c:valAx>
        <c:axId val="43726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6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29</c:v>
                </c:pt>
                <c:pt idx="1">
                  <c:v>27</c:v>
                </c:pt>
                <c:pt idx="2">
                  <c:v>46</c:v>
                </c:pt>
                <c:pt idx="3">
                  <c:v>96</c:v>
                </c:pt>
                <c:pt idx="4">
                  <c:v>43</c:v>
                </c:pt>
                <c:pt idx="5">
                  <c:v>14</c:v>
                </c:pt>
                <c:pt idx="6">
                  <c:v>14</c:v>
                </c:pt>
                <c:pt idx="7">
                  <c:v>20</c:v>
                </c:pt>
                <c:pt idx="8">
                  <c:v>31</c:v>
                </c:pt>
                <c:pt idx="9">
                  <c:v>8</c:v>
                </c:pt>
                <c:pt idx="10">
                  <c:v>58</c:v>
                </c:pt>
                <c:pt idx="11">
                  <c:v>35</c:v>
                </c:pt>
                <c:pt idx="12">
                  <c:v>25</c:v>
                </c:pt>
                <c:pt idx="13">
                  <c:v>13</c:v>
                </c:pt>
                <c:pt idx="14">
                  <c:v>13</c:v>
                </c:pt>
                <c:pt idx="15">
                  <c:v>45</c:v>
                </c:pt>
                <c:pt idx="16">
                  <c:v>19</c:v>
                </c:pt>
                <c:pt idx="17">
                  <c:v>33</c:v>
                </c:pt>
                <c:pt idx="18">
                  <c:v>141</c:v>
                </c:pt>
                <c:pt idx="19">
                  <c:v>42</c:v>
                </c:pt>
                <c:pt idx="20">
                  <c:v>46</c:v>
                </c:pt>
                <c:pt idx="21">
                  <c:v>28</c:v>
                </c:pt>
                <c:pt idx="22">
                  <c:v>40</c:v>
                </c:pt>
                <c:pt idx="23">
                  <c:v>57</c:v>
                </c:pt>
                <c:pt idx="24">
                  <c:v>61</c:v>
                </c:pt>
                <c:pt idx="25">
                  <c:v>39</c:v>
                </c:pt>
                <c:pt idx="26">
                  <c:v>28</c:v>
                </c:pt>
                <c:pt idx="27">
                  <c:v>9</c:v>
                </c:pt>
                <c:pt idx="28">
                  <c:v>36</c:v>
                </c:pt>
                <c:pt idx="29">
                  <c:v>43</c:v>
                </c:pt>
              </c:numCache>
            </c:numRef>
          </c:val>
          <c:smooth val="0"/>
          <c:extLst>
            <c:ext xmlns:c16="http://schemas.microsoft.com/office/drawing/2014/chart" uri="{C3380CC4-5D6E-409C-BE32-E72D297353CC}">
              <c16:uniqueId val="{00000000-EE61-4F16-8DA0-917FC7016EC3}"/>
            </c:ext>
          </c:extLst>
        </c:ser>
        <c:dLbls>
          <c:showLegendKey val="0"/>
          <c:showVal val="0"/>
          <c:showCatName val="0"/>
          <c:showSerName val="0"/>
          <c:showPercent val="0"/>
          <c:showBubbleSize val="0"/>
        </c:dLbls>
        <c:smooth val="0"/>
        <c:axId val="437246304"/>
        <c:axId val="437250240"/>
      </c:lineChart>
      <c:dateAx>
        <c:axId val="437246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50240"/>
        <c:crosses val="autoZero"/>
        <c:auto val="1"/>
        <c:lblOffset val="100"/>
        <c:baseTimeUnit val="days"/>
      </c:dateAx>
      <c:valAx>
        <c:axId val="43725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4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894.25925925926003</c:v>
                </c:pt>
                <c:pt idx="1">
                  <c:v>782.25925925926003</c:v>
                </c:pt>
                <c:pt idx="2">
                  <c:v>1152.2592592593001</c:v>
                </c:pt>
                <c:pt idx="3">
                  <c:v>2372.3703703704</c:v>
                </c:pt>
                <c:pt idx="4">
                  <c:v>4069.9259259259002</c:v>
                </c:pt>
                <c:pt idx="5">
                  <c:v>5264.8518518519004</c:v>
                </c:pt>
                <c:pt idx="6">
                  <c:v>6106.5555555556002</c:v>
                </c:pt>
                <c:pt idx="7">
                  <c:v>5760.5714285714002</c:v>
                </c:pt>
                <c:pt idx="8">
                  <c:v>5640.0357142857001</c:v>
                </c:pt>
                <c:pt idx="9">
                  <c:v>5756.7142857142999</c:v>
                </c:pt>
                <c:pt idx="10">
                  <c:v>6213.3214285714002</c:v>
                </c:pt>
                <c:pt idx="11">
                  <c:v>6104.75</c:v>
                </c:pt>
                <c:pt idx="12">
                  <c:v>5988.9285714285998</c:v>
                </c:pt>
                <c:pt idx="13">
                  <c:v>6018.2857142857001</c:v>
                </c:pt>
                <c:pt idx="14">
                  <c:v>6112.3214285714002</c:v>
                </c:pt>
                <c:pt idx="15">
                  <c:v>6274.8571428571004</c:v>
                </c:pt>
                <c:pt idx="16">
                  <c:v>6524.75</c:v>
                </c:pt>
                <c:pt idx="17">
                  <c:v>6840.4642857142999</c:v>
                </c:pt>
                <c:pt idx="18">
                  <c:v>7167.2142857142999</c:v>
                </c:pt>
                <c:pt idx="19">
                  <c:v>7104.5</c:v>
                </c:pt>
                <c:pt idx="20">
                  <c:v>6113.1785714285998</c:v>
                </c:pt>
                <c:pt idx="21">
                  <c:v>3884.9285714286002</c:v>
                </c:pt>
                <c:pt idx="22">
                  <c:v>2197.9285714286002</c:v>
                </c:pt>
                <c:pt idx="23">
                  <c:v>1288.25</c:v>
                </c:pt>
              </c:numCache>
            </c:numRef>
          </c:val>
          <c:smooth val="0"/>
          <c:extLst>
            <c:ext xmlns:c16="http://schemas.microsoft.com/office/drawing/2014/chart" uri="{C3380CC4-5D6E-409C-BE32-E72D297353CC}">
              <c16:uniqueId val="{00000000-1AA3-4F46-8224-411A51B4E175}"/>
            </c:ext>
          </c:extLst>
        </c:ser>
        <c:dLbls>
          <c:showLegendKey val="0"/>
          <c:showVal val="0"/>
          <c:showCatName val="0"/>
          <c:showSerName val="0"/>
          <c:showPercent val="0"/>
          <c:showBubbleSize val="0"/>
        </c:dLbls>
        <c:smooth val="0"/>
        <c:axId val="437248600"/>
        <c:axId val="437243352"/>
      </c:lineChart>
      <c:catAx>
        <c:axId val="437248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43352"/>
        <c:crosses val="autoZero"/>
        <c:auto val="1"/>
        <c:lblAlgn val="ctr"/>
        <c:lblOffset val="100"/>
        <c:noMultiLvlLbl val="0"/>
      </c:catAx>
      <c:valAx>
        <c:axId val="43724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4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7363</c:v>
                </c:pt>
                <c:pt idx="1">
                  <c:v>6849</c:v>
                </c:pt>
                <c:pt idx="2">
                  <c:v>7070</c:v>
                </c:pt>
                <c:pt idx="3">
                  <c:v>7908</c:v>
                </c:pt>
                <c:pt idx="4">
                  <c:v>6093</c:v>
                </c:pt>
                <c:pt idx="5">
                  <c:v>6350</c:v>
                </c:pt>
                <c:pt idx="6">
                  <c:v>5929</c:v>
                </c:pt>
                <c:pt idx="7">
                  <c:v>5508</c:v>
                </c:pt>
                <c:pt idx="8">
                  <c:v>5026</c:v>
                </c:pt>
                <c:pt idx="9">
                  <c:v>5560</c:v>
                </c:pt>
                <c:pt idx="10">
                  <c:v>7429</c:v>
                </c:pt>
                <c:pt idx="11">
                  <c:v>5959</c:v>
                </c:pt>
                <c:pt idx="12">
                  <c:v>4307</c:v>
                </c:pt>
                <c:pt idx="13">
                  <c:v>2219</c:v>
                </c:pt>
                <c:pt idx="14">
                  <c:v>3279</c:v>
                </c:pt>
                <c:pt idx="15">
                  <c:v>5653</c:v>
                </c:pt>
                <c:pt idx="16">
                  <c:v>5975</c:v>
                </c:pt>
                <c:pt idx="17">
                  <c:v>4724</c:v>
                </c:pt>
                <c:pt idx="18">
                  <c:v>11429</c:v>
                </c:pt>
                <c:pt idx="19">
                  <c:v>7671</c:v>
                </c:pt>
                <c:pt idx="20">
                  <c:v>6810</c:v>
                </c:pt>
                <c:pt idx="21">
                  <c:v>5958</c:v>
                </c:pt>
                <c:pt idx="22">
                  <c:v>7420</c:v>
                </c:pt>
                <c:pt idx="23">
                  <c:v>8153</c:v>
                </c:pt>
                <c:pt idx="24">
                  <c:v>5228</c:v>
                </c:pt>
                <c:pt idx="25">
                  <c:v>5994</c:v>
                </c:pt>
                <c:pt idx="26">
                  <c:v>4806</c:v>
                </c:pt>
                <c:pt idx="27">
                  <c:v>4478</c:v>
                </c:pt>
                <c:pt idx="28">
                  <c:v>3975</c:v>
                </c:pt>
                <c:pt idx="29">
                  <c:v>4744</c:v>
                </c:pt>
              </c:numCache>
            </c:numRef>
          </c:val>
          <c:smooth val="0"/>
          <c:extLst>
            <c:ext xmlns:c16="http://schemas.microsoft.com/office/drawing/2014/chart" uri="{C3380CC4-5D6E-409C-BE32-E72D297353CC}">
              <c16:uniqueId val="{00000000-259A-410D-AA00-448A6C94A9DE}"/>
            </c:ext>
          </c:extLst>
        </c:ser>
        <c:dLbls>
          <c:showLegendKey val="0"/>
          <c:showVal val="0"/>
          <c:showCatName val="0"/>
          <c:showSerName val="0"/>
          <c:showPercent val="0"/>
          <c:showBubbleSize val="0"/>
        </c:dLbls>
        <c:smooth val="0"/>
        <c:axId val="349516040"/>
        <c:axId val="349510136"/>
      </c:lineChart>
      <c:dateAx>
        <c:axId val="349516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10136"/>
        <c:crosses val="autoZero"/>
        <c:auto val="1"/>
        <c:lblOffset val="100"/>
        <c:baseTimeUnit val="days"/>
      </c:dateAx>
      <c:valAx>
        <c:axId val="34951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1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EBBFF-0847-4070-853F-CEA96B8812ED}"/>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4331CF8F-AA00-46B6-97C6-42D3E107A810}"/>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048334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54566-B77D-4B40-B5A0-5068F062F68F}"/>
              </a:ext>
            </a:extLst>
          </p:cNvPr>
          <p:cNvSpPr>
            <a:spLocks noGrp="1"/>
          </p:cNvSpPr>
          <p:nvPr>
            <p:ph type="title"/>
          </p:nvPr>
        </p:nvSpPr>
        <p:spPr/>
        <p:txBody>
          <a:bodyPr/>
          <a:lstStyle/>
          <a:p>
            <a:r>
              <a:rPr lang="en-US"/>
              <a:t>Wichtigste Werte (KPI's) | Clocktower Harley Davidson Graz</a:t>
            </a:r>
          </a:p>
        </p:txBody>
      </p:sp>
      <p:graphicFrame>
        <p:nvGraphicFramePr>
          <p:cNvPr id="5" name="Table Placeholder 4">
            <a:extLst>
              <a:ext uri="{FF2B5EF4-FFF2-40B4-BE49-F238E27FC236}">
                <a16:creationId xmlns:a16="http://schemas.microsoft.com/office/drawing/2014/main" id="{730C23D4-0AE9-4577-B0CA-96F3314A4F4E}"/>
              </a:ext>
            </a:extLst>
          </p:cNvPr>
          <p:cNvGraphicFramePr>
            <a:graphicFrameLocks noGrp="1"/>
          </p:cNvGraphicFramePr>
          <p:nvPr>
            <p:ph type="tbl" sz="quarter" idx="13"/>
            <p:extLst>
              <p:ext uri="{D42A27DB-BD31-4B8C-83A1-F6EECF244321}">
                <p14:modId xmlns:p14="http://schemas.microsoft.com/office/powerpoint/2010/main" val="3373160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84169997"/>
                    </a:ext>
                  </a:extLst>
                </a:gridCol>
                <a:gridCol w="740664">
                  <a:extLst>
                    <a:ext uri="{9D8B030D-6E8A-4147-A177-3AD203B41FA5}">
                      <a16:colId xmlns:a16="http://schemas.microsoft.com/office/drawing/2014/main" val="2211716109"/>
                    </a:ext>
                  </a:extLst>
                </a:gridCol>
                <a:gridCol w="740664">
                  <a:extLst>
                    <a:ext uri="{9D8B030D-6E8A-4147-A177-3AD203B41FA5}">
                      <a16:colId xmlns:a16="http://schemas.microsoft.com/office/drawing/2014/main" val="14283193"/>
                    </a:ext>
                  </a:extLst>
                </a:gridCol>
                <a:gridCol w="740664">
                  <a:extLst>
                    <a:ext uri="{9D8B030D-6E8A-4147-A177-3AD203B41FA5}">
                      <a16:colId xmlns:a16="http://schemas.microsoft.com/office/drawing/2014/main" val="2142880879"/>
                    </a:ext>
                  </a:extLst>
                </a:gridCol>
                <a:gridCol w="740664">
                  <a:extLst>
                    <a:ext uri="{9D8B030D-6E8A-4147-A177-3AD203B41FA5}">
                      <a16:colId xmlns:a16="http://schemas.microsoft.com/office/drawing/2014/main" val="4188789042"/>
                    </a:ext>
                  </a:extLst>
                </a:gridCol>
                <a:gridCol w="740664">
                  <a:extLst>
                    <a:ext uri="{9D8B030D-6E8A-4147-A177-3AD203B41FA5}">
                      <a16:colId xmlns:a16="http://schemas.microsoft.com/office/drawing/2014/main" val="2128522547"/>
                    </a:ext>
                  </a:extLst>
                </a:gridCol>
                <a:gridCol w="740664">
                  <a:extLst>
                    <a:ext uri="{9D8B030D-6E8A-4147-A177-3AD203B41FA5}">
                      <a16:colId xmlns:a16="http://schemas.microsoft.com/office/drawing/2014/main" val="1320852572"/>
                    </a:ext>
                  </a:extLst>
                </a:gridCol>
                <a:gridCol w="740664">
                  <a:extLst>
                    <a:ext uri="{9D8B030D-6E8A-4147-A177-3AD203B41FA5}">
                      <a16:colId xmlns:a16="http://schemas.microsoft.com/office/drawing/2014/main" val="2923628721"/>
                    </a:ext>
                  </a:extLst>
                </a:gridCol>
                <a:gridCol w="740664">
                  <a:extLst>
                    <a:ext uri="{9D8B030D-6E8A-4147-A177-3AD203B41FA5}">
                      <a16:colId xmlns:a16="http://schemas.microsoft.com/office/drawing/2014/main" val="1873458100"/>
                    </a:ext>
                  </a:extLst>
                </a:gridCol>
                <a:gridCol w="740664">
                  <a:extLst>
                    <a:ext uri="{9D8B030D-6E8A-4147-A177-3AD203B41FA5}">
                      <a16:colId xmlns:a16="http://schemas.microsoft.com/office/drawing/2014/main" val="367571536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8462675"/>
                  </a:ext>
                </a:extLst>
              </a:tr>
              <a:tr h="370840">
                <a:tc>
                  <a:txBody>
                    <a:bodyPr/>
                    <a:lstStyle/>
                    <a:p>
                      <a:r>
                        <a:rPr lang="en-US" sz="1000"/>
                        <a:t>Clocktower Harley Davidson Graz</a:t>
                      </a:r>
                    </a:p>
                  </a:txBody>
                  <a:tcPr/>
                </a:tc>
                <a:tc>
                  <a:txBody>
                    <a:bodyPr/>
                    <a:lstStyle/>
                    <a:p>
                      <a:r>
                        <a:rPr lang="en-US" sz="1000"/>
                        <a:t>15093</a:t>
                      </a:r>
                    </a:p>
                  </a:txBody>
                  <a:tcPr/>
                </a:tc>
                <a:tc>
                  <a:txBody>
                    <a:bodyPr/>
                    <a:lstStyle/>
                    <a:p>
                      <a:r>
                        <a:rPr lang="en-US" sz="1000"/>
                        <a:t>121</a:t>
                      </a:r>
                    </a:p>
                  </a:txBody>
                  <a:tcPr/>
                </a:tc>
                <a:tc>
                  <a:txBody>
                    <a:bodyPr/>
                    <a:lstStyle/>
                    <a:p>
                      <a:r>
                        <a:rPr lang="en-US" sz="1000"/>
                        <a:t>25</a:t>
                      </a:r>
                    </a:p>
                  </a:txBody>
                  <a:tcPr/>
                </a:tc>
                <a:tc>
                  <a:txBody>
                    <a:bodyPr/>
                    <a:lstStyle/>
                    <a:p>
                      <a:r>
                        <a:rPr lang="en-US" sz="1000"/>
                        <a:t>1362</a:t>
                      </a:r>
                    </a:p>
                  </a:txBody>
                  <a:tcPr/>
                </a:tc>
                <a:tc>
                  <a:txBody>
                    <a:bodyPr/>
                    <a:lstStyle/>
                    <a:p>
                      <a:r>
                        <a:rPr lang="en-US" sz="1000"/>
                        <a:t>341</a:t>
                      </a:r>
                    </a:p>
                  </a:txBody>
                  <a:tcPr/>
                </a:tc>
                <a:tc>
                  <a:txBody>
                    <a:bodyPr/>
                    <a:lstStyle/>
                    <a:p>
                      <a:r>
                        <a:rPr lang="en-US" sz="1000"/>
                        <a:t>117</a:t>
                      </a:r>
                    </a:p>
                  </a:txBody>
                  <a:tcPr/>
                </a:tc>
                <a:tc>
                  <a:txBody>
                    <a:bodyPr/>
                    <a:lstStyle/>
                    <a:p>
                      <a:r>
                        <a:rPr lang="en-US" sz="1000"/>
                        <a:t>0</a:t>
                      </a:r>
                    </a:p>
                  </a:txBody>
                  <a:tcPr/>
                </a:tc>
                <a:tc>
                  <a:txBody>
                    <a:bodyPr/>
                    <a:lstStyle/>
                    <a:p>
                      <a:r>
                        <a:rPr lang="en-US" sz="1000"/>
                        <a:t>0.4843 %</a:t>
                      </a:r>
                    </a:p>
                  </a:txBody>
                  <a:tcPr/>
                </a:tc>
                <a:tc>
                  <a:txBody>
                    <a:bodyPr/>
                    <a:lstStyle/>
                    <a:p>
                      <a:r>
                        <a:rPr lang="en-US" sz="1000"/>
                        <a:t>0.0 %</a:t>
                      </a:r>
                    </a:p>
                  </a:txBody>
                  <a:tcPr/>
                </a:tc>
                <a:extLst>
                  <a:ext uri="{0D108BD9-81ED-4DB2-BD59-A6C34878D82A}">
                    <a16:rowId xmlns:a16="http://schemas.microsoft.com/office/drawing/2014/main" val="3536206749"/>
                  </a:ext>
                </a:extLst>
              </a:tr>
            </a:tbl>
          </a:graphicData>
        </a:graphic>
      </p:graphicFrame>
      <p:sp>
        <p:nvSpPr>
          <p:cNvPr id="4" name="Text Placeholder 3">
            <a:extLst>
              <a:ext uri="{FF2B5EF4-FFF2-40B4-BE49-F238E27FC236}">
                <a16:creationId xmlns:a16="http://schemas.microsoft.com/office/drawing/2014/main" id="{896316E6-21E2-4480-9B0A-5D06085C88A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15806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8151F-F9D6-4148-A600-C5F806118CB7}"/>
              </a:ext>
            </a:extLst>
          </p:cNvPr>
          <p:cNvSpPr>
            <a:spLocks noGrp="1"/>
          </p:cNvSpPr>
          <p:nvPr>
            <p:ph type="title"/>
          </p:nvPr>
        </p:nvSpPr>
        <p:spPr/>
        <p:txBody>
          <a:bodyPr/>
          <a:lstStyle/>
          <a:p>
            <a:r>
              <a:rPr lang="en-US"/>
              <a:t>Fans (Übersicht) | Clocktower Harley Davidson Graz</a:t>
            </a:r>
          </a:p>
        </p:txBody>
      </p:sp>
      <p:graphicFrame>
        <p:nvGraphicFramePr>
          <p:cNvPr id="5" name="Table Placeholder 4">
            <a:extLst>
              <a:ext uri="{FF2B5EF4-FFF2-40B4-BE49-F238E27FC236}">
                <a16:creationId xmlns:a16="http://schemas.microsoft.com/office/drawing/2014/main" id="{FF289BDA-F055-4597-AF69-3BF3EA7B9BA7}"/>
              </a:ext>
            </a:extLst>
          </p:cNvPr>
          <p:cNvGraphicFramePr>
            <a:graphicFrameLocks noGrp="1"/>
          </p:cNvGraphicFramePr>
          <p:nvPr>
            <p:ph type="tbl" sz="quarter" idx="13"/>
            <p:extLst>
              <p:ext uri="{D42A27DB-BD31-4B8C-83A1-F6EECF244321}">
                <p14:modId xmlns:p14="http://schemas.microsoft.com/office/powerpoint/2010/main" val="3243069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7775616"/>
                    </a:ext>
                  </a:extLst>
                </a:gridCol>
                <a:gridCol w="1234440">
                  <a:extLst>
                    <a:ext uri="{9D8B030D-6E8A-4147-A177-3AD203B41FA5}">
                      <a16:colId xmlns:a16="http://schemas.microsoft.com/office/drawing/2014/main" val="204804138"/>
                    </a:ext>
                  </a:extLst>
                </a:gridCol>
                <a:gridCol w="822960">
                  <a:extLst>
                    <a:ext uri="{9D8B030D-6E8A-4147-A177-3AD203B41FA5}">
                      <a16:colId xmlns:a16="http://schemas.microsoft.com/office/drawing/2014/main" val="2527758483"/>
                    </a:ext>
                  </a:extLst>
                </a:gridCol>
                <a:gridCol w="822960">
                  <a:extLst>
                    <a:ext uri="{9D8B030D-6E8A-4147-A177-3AD203B41FA5}">
                      <a16:colId xmlns:a16="http://schemas.microsoft.com/office/drawing/2014/main" val="1885331452"/>
                    </a:ext>
                  </a:extLst>
                </a:gridCol>
                <a:gridCol w="822960">
                  <a:extLst>
                    <a:ext uri="{9D8B030D-6E8A-4147-A177-3AD203B41FA5}">
                      <a16:colId xmlns:a16="http://schemas.microsoft.com/office/drawing/2014/main" val="888062880"/>
                    </a:ext>
                  </a:extLst>
                </a:gridCol>
                <a:gridCol w="822960">
                  <a:extLst>
                    <a:ext uri="{9D8B030D-6E8A-4147-A177-3AD203B41FA5}">
                      <a16:colId xmlns:a16="http://schemas.microsoft.com/office/drawing/2014/main" val="642777199"/>
                    </a:ext>
                  </a:extLst>
                </a:gridCol>
                <a:gridCol w="822960">
                  <a:extLst>
                    <a:ext uri="{9D8B030D-6E8A-4147-A177-3AD203B41FA5}">
                      <a16:colId xmlns:a16="http://schemas.microsoft.com/office/drawing/2014/main" val="161387872"/>
                    </a:ext>
                  </a:extLst>
                </a:gridCol>
                <a:gridCol w="822960">
                  <a:extLst>
                    <a:ext uri="{9D8B030D-6E8A-4147-A177-3AD203B41FA5}">
                      <a16:colId xmlns:a16="http://schemas.microsoft.com/office/drawing/2014/main" val="5971472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600118409"/>
                  </a:ext>
                </a:extLst>
              </a:tr>
              <a:tr h="370840">
                <a:tc>
                  <a:txBody>
                    <a:bodyPr/>
                    <a:lstStyle/>
                    <a:p>
                      <a:r>
                        <a:rPr lang="en-US" sz="1000"/>
                        <a:t>Clocktower Harley Davidson Graz</a:t>
                      </a:r>
                    </a:p>
                  </a:txBody>
                  <a:tcPr/>
                </a:tc>
                <a:tc>
                  <a:txBody>
                    <a:bodyPr/>
                    <a:lstStyle/>
                    <a:p>
                      <a:r>
                        <a:rPr lang="en-US" sz="1000"/>
                        <a:t>15093</a:t>
                      </a:r>
                    </a:p>
                  </a:txBody>
                  <a:tcPr/>
                </a:tc>
                <a:tc>
                  <a:txBody>
                    <a:bodyPr/>
                    <a:lstStyle/>
                    <a:p>
                      <a:r>
                        <a:rPr lang="en-US" sz="1000"/>
                        <a:t>18</a:t>
                      </a:r>
                    </a:p>
                  </a:txBody>
                  <a:tcPr/>
                </a:tc>
                <a:tc>
                  <a:txBody>
                    <a:bodyPr/>
                    <a:lstStyle/>
                    <a:p>
                      <a:r>
                        <a:rPr lang="en-US" sz="1000"/>
                        <a:t>0.1 %</a:t>
                      </a:r>
                    </a:p>
                  </a:txBody>
                  <a:tcPr/>
                </a:tc>
                <a:tc>
                  <a:txBody>
                    <a:bodyPr/>
                    <a:lstStyle/>
                    <a:p>
                      <a:r>
                        <a:rPr lang="en-US" sz="1000"/>
                        <a:t>36</a:t>
                      </a:r>
                    </a:p>
                  </a:txBody>
                  <a:tcPr/>
                </a:tc>
                <a:tc>
                  <a:txBody>
                    <a:bodyPr/>
                    <a:lstStyle/>
                    <a:p>
                      <a:r>
                        <a:rPr lang="en-US" sz="1000"/>
                        <a:t>0.2 %</a:t>
                      </a:r>
                    </a:p>
                  </a:txBody>
                  <a:tcPr/>
                </a:tc>
                <a:tc>
                  <a:txBody>
                    <a:bodyPr/>
                    <a:lstStyle/>
                    <a:p>
                      <a:r>
                        <a:rPr lang="en-US" sz="1000"/>
                        <a:t>121</a:t>
                      </a:r>
                    </a:p>
                  </a:txBody>
                  <a:tcPr/>
                </a:tc>
                <a:tc>
                  <a:txBody>
                    <a:bodyPr/>
                    <a:lstStyle/>
                    <a:p>
                      <a:r>
                        <a:rPr lang="en-US" sz="1000"/>
                        <a:t>0.8 %</a:t>
                      </a:r>
                    </a:p>
                  </a:txBody>
                  <a:tcPr/>
                </a:tc>
                <a:extLst>
                  <a:ext uri="{0D108BD9-81ED-4DB2-BD59-A6C34878D82A}">
                    <a16:rowId xmlns:a16="http://schemas.microsoft.com/office/drawing/2014/main" val="3405819566"/>
                  </a:ext>
                </a:extLst>
              </a:tr>
            </a:tbl>
          </a:graphicData>
        </a:graphic>
      </p:graphicFrame>
      <p:sp>
        <p:nvSpPr>
          <p:cNvPr id="4" name="Text Placeholder 3">
            <a:extLst>
              <a:ext uri="{FF2B5EF4-FFF2-40B4-BE49-F238E27FC236}">
                <a16:creationId xmlns:a16="http://schemas.microsoft.com/office/drawing/2014/main" id="{04D46B9A-D9F0-4E10-BB24-C0C08C251A5C}"/>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2605652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318B6-F978-4D4B-A13A-051918DC05E9}"/>
              </a:ext>
            </a:extLst>
          </p:cNvPr>
          <p:cNvSpPr>
            <a:spLocks noGrp="1"/>
          </p:cNvSpPr>
          <p:nvPr>
            <p:ph type="title"/>
          </p:nvPr>
        </p:nvSpPr>
        <p:spPr/>
        <p:txBody>
          <a:bodyPr/>
          <a:lstStyle/>
          <a:p>
            <a:r>
              <a:rPr lang="en-US"/>
              <a:t>Key Metrics Table w. User Post RR | Clocktower Harley Davidson Graz</a:t>
            </a:r>
          </a:p>
        </p:txBody>
      </p:sp>
      <p:graphicFrame>
        <p:nvGraphicFramePr>
          <p:cNvPr id="5" name="Table Placeholder 4">
            <a:extLst>
              <a:ext uri="{FF2B5EF4-FFF2-40B4-BE49-F238E27FC236}">
                <a16:creationId xmlns:a16="http://schemas.microsoft.com/office/drawing/2014/main" id="{51AC7964-E725-46DD-9A41-503312FDA05B}"/>
              </a:ext>
            </a:extLst>
          </p:cNvPr>
          <p:cNvGraphicFramePr>
            <a:graphicFrameLocks noGrp="1"/>
          </p:cNvGraphicFramePr>
          <p:nvPr>
            <p:ph type="tbl" sz="quarter" idx="13"/>
            <p:extLst>
              <p:ext uri="{D42A27DB-BD31-4B8C-83A1-F6EECF244321}">
                <p14:modId xmlns:p14="http://schemas.microsoft.com/office/powerpoint/2010/main" val="429854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64805791"/>
                    </a:ext>
                  </a:extLst>
                </a:gridCol>
                <a:gridCol w="740664">
                  <a:extLst>
                    <a:ext uri="{9D8B030D-6E8A-4147-A177-3AD203B41FA5}">
                      <a16:colId xmlns:a16="http://schemas.microsoft.com/office/drawing/2014/main" val="2516166468"/>
                    </a:ext>
                  </a:extLst>
                </a:gridCol>
                <a:gridCol w="740664">
                  <a:extLst>
                    <a:ext uri="{9D8B030D-6E8A-4147-A177-3AD203B41FA5}">
                      <a16:colId xmlns:a16="http://schemas.microsoft.com/office/drawing/2014/main" val="827402116"/>
                    </a:ext>
                  </a:extLst>
                </a:gridCol>
                <a:gridCol w="740664">
                  <a:extLst>
                    <a:ext uri="{9D8B030D-6E8A-4147-A177-3AD203B41FA5}">
                      <a16:colId xmlns:a16="http://schemas.microsoft.com/office/drawing/2014/main" val="2688802769"/>
                    </a:ext>
                  </a:extLst>
                </a:gridCol>
                <a:gridCol w="740664">
                  <a:extLst>
                    <a:ext uri="{9D8B030D-6E8A-4147-A177-3AD203B41FA5}">
                      <a16:colId xmlns:a16="http://schemas.microsoft.com/office/drawing/2014/main" val="2571925471"/>
                    </a:ext>
                  </a:extLst>
                </a:gridCol>
                <a:gridCol w="740664">
                  <a:extLst>
                    <a:ext uri="{9D8B030D-6E8A-4147-A177-3AD203B41FA5}">
                      <a16:colId xmlns:a16="http://schemas.microsoft.com/office/drawing/2014/main" val="2330921887"/>
                    </a:ext>
                  </a:extLst>
                </a:gridCol>
                <a:gridCol w="740664">
                  <a:extLst>
                    <a:ext uri="{9D8B030D-6E8A-4147-A177-3AD203B41FA5}">
                      <a16:colId xmlns:a16="http://schemas.microsoft.com/office/drawing/2014/main" val="466088472"/>
                    </a:ext>
                  </a:extLst>
                </a:gridCol>
                <a:gridCol w="740664">
                  <a:extLst>
                    <a:ext uri="{9D8B030D-6E8A-4147-A177-3AD203B41FA5}">
                      <a16:colId xmlns:a16="http://schemas.microsoft.com/office/drawing/2014/main" val="604886207"/>
                    </a:ext>
                  </a:extLst>
                </a:gridCol>
                <a:gridCol w="740664">
                  <a:extLst>
                    <a:ext uri="{9D8B030D-6E8A-4147-A177-3AD203B41FA5}">
                      <a16:colId xmlns:a16="http://schemas.microsoft.com/office/drawing/2014/main" val="54528412"/>
                    </a:ext>
                  </a:extLst>
                </a:gridCol>
                <a:gridCol w="740664">
                  <a:extLst>
                    <a:ext uri="{9D8B030D-6E8A-4147-A177-3AD203B41FA5}">
                      <a16:colId xmlns:a16="http://schemas.microsoft.com/office/drawing/2014/main" val="220414636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35867280"/>
                  </a:ext>
                </a:extLst>
              </a:tr>
              <a:tr h="370840">
                <a:tc>
                  <a:txBody>
                    <a:bodyPr/>
                    <a:lstStyle/>
                    <a:p>
                      <a:r>
                        <a:rPr lang="en-US" sz="1000"/>
                        <a:t>Clocktower Harley Davidson Graz</a:t>
                      </a:r>
                    </a:p>
                  </a:txBody>
                  <a:tcPr/>
                </a:tc>
                <a:tc>
                  <a:txBody>
                    <a:bodyPr/>
                    <a:lstStyle/>
                    <a:p>
                      <a:r>
                        <a:rPr lang="en-US" sz="1000"/>
                        <a:t>15093</a:t>
                      </a:r>
                    </a:p>
                  </a:txBody>
                  <a:tcPr/>
                </a:tc>
                <a:tc>
                  <a:txBody>
                    <a:bodyPr/>
                    <a:lstStyle/>
                    <a:p>
                      <a:r>
                        <a:rPr lang="en-US" sz="1000"/>
                        <a:t>121</a:t>
                      </a:r>
                    </a:p>
                  </a:txBody>
                  <a:tcPr/>
                </a:tc>
                <a:tc>
                  <a:txBody>
                    <a:bodyPr/>
                    <a:lstStyle/>
                    <a:p>
                      <a:r>
                        <a:rPr lang="en-US" sz="1000"/>
                        <a:t>25</a:t>
                      </a:r>
                    </a:p>
                  </a:txBody>
                  <a:tcPr/>
                </a:tc>
                <a:tc>
                  <a:txBody>
                    <a:bodyPr/>
                    <a:lstStyle/>
                    <a:p>
                      <a:r>
                        <a:rPr lang="en-US" sz="1000"/>
                        <a:t>1362</a:t>
                      </a:r>
                    </a:p>
                  </a:txBody>
                  <a:tcPr/>
                </a:tc>
                <a:tc>
                  <a:txBody>
                    <a:bodyPr/>
                    <a:lstStyle/>
                    <a:p>
                      <a:r>
                        <a:rPr lang="en-US" sz="1000"/>
                        <a:t>341</a:t>
                      </a:r>
                    </a:p>
                  </a:txBody>
                  <a:tcPr/>
                </a:tc>
                <a:tc>
                  <a:txBody>
                    <a:bodyPr/>
                    <a:lstStyle/>
                    <a:p>
                      <a:r>
                        <a:rPr lang="en-US" sz="1000"/>
                        <a:t>117</a:t>
                      </a:r>
                    </a:p>
                  </a:txBody>
                  <a:tcPr/>
                </a:tc>
                <a:tc>
                  <a:txBody>
                    <a:bodyPr/>
                    <a:lstStyle/>
                    <a:p>
                      <a:r>
                        <a:rPr lang="en-US" sz="1000"/>
                        <a:t>0</a:t>
                      </a:r>
                    </a:p>
                  </a:txBody>
                  <a:tcPr/>
                </a:tc>
                <a:tc>
                  <a:txBody>
                    <a:bodyPr/>
                    <a:lstStyle/>
                    <a:p>
                      <a:r>
                        <a:rPr lang="en-US" sz="1000"/>
                        <a:t>0.4843 %</a:t>
                      </a:r>
                    </a:p>
                  </a:txBody>
                  <a:tcPr/>
                </a:tc>
                <a:tc>
                  <a:txBody>
                    <a:bodyPr/>
                    <a:lstStyle/>
                    <a:p>
                      <a:r>
                        <a:rPr lang="en-US" sz="1000"/>
                        <a:t>0.0 %</a:t>
                      </a:r>
                    </a:p>
                  </a:txBody>
                  <a:tcPr/>
                </a:tc>
                <a:extLst>
                  <a:ext uri="{0D108BD9-81ED-4DB2-BD59-A6C34878D82A}">
                    <a16:rowId xmlns:a16="http://schemas.microsoft.com/office/drawing/2014/main" val="1307231458"/>
                  </a:ext>
                </a:extLst>
              </a:tr>
            </a:tbl>
          </a:graphicData>
        </a:graphic>
      </p:graphicFrame>
      <p:sp>
        <p:nvSpPr>
          <p:cNvPr id="4" name="Text Placeholder 3">
            <a:extLst>
              <a:ext uri="{FF2B5EF4-FFF2-40B4-BE49-F238E27FC236}">
                <a16:creationId xmlns:a16="http://schemas.microsoft.com/office/drawing/2014/main" id="{0A92F875-38F8-4BB2-A67F-8A5E42A73E2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61481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3A01D-0BFC-43D4-B6C4-90C355CEEE41}"/>
              </a:ext>
            </a:extLst>
          </p:cNvPr>
          <p:cNvSpPr>
            <a:spLocks noGrp="1"/>
          </p:cNvSpPr>
          <p:nvPr>
            <p:ph type="title"/>
          </p:nvPr>
        </p:nvSpPr>
        <p:spPr/>
        <p:txBody>
          <a:bodyPr/>
          <a:lstStyle/>
          <a:p>
            <a:r>
              <a:rPr lang="en-US"/>
              <a:t>Facebook Fans Total | Clocktower Harley Davidson Graz</a:t>
            </a:r>
          </a:p>
        </p:txBody>
      </p:sp>
      <p:graphicFrame>
        <p:nvGraphicFramePr>
          <p:cNvPr id="6" name="Chart Placeholder 5">
            <a:extLst>
              <a:ext uri="{FF2B5EF4-FFF2-40B4-BE49-F238E27FC236}">
                <a16:creationId xmlns:a16="http://schemas.microsoft.com/office/drawing/2014/main" id="{2562D39B-B2DA-4969-9CC8-B74EEEE2A073}"/>
              </a:ext>
            </a:extLst>
          </p:cNvPr>
          <p:cNvGraphicFramePr>
            <a:graphicFrameLocks noGrp="1"/>
          </p:cNvGraphicFramePr>
          <p:nvPr>
            <p:ph type="chart" sz="quarter" idx="13"/>
            <p:extLst>
              <p:ext uri="{D42A27DB-BD31-4B8C-83A1-F6EECF244321}">
                <p14:modId xmlns:p14="http://schemas.microsoft.com/office/powerpoint/2010/main" val="1281092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A29AF7-EF06-47B8-957D-52697FA5BEC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5A8A1D3-D1AE-48F1-8280-B6EE3EF0FB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9464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3EC69-1B9E-4065-891A-25964DC77764}"/>
              </a:ext>
            </a:extLst>
          </p:cNvPr>
          <p:cNvSpPr>
            <a:spLocks noGrp="1"/>
          </p:cNvSpPr>
          <p:nvPr>
            <p:ph type="title"/>
          </p:nvPr>
        </p:nvSpPr>
        <p:spPr/>
        <p:txBody>
          <a:bodyPr/>
          <a:lstStyle/>
          <a:p>
            <a:r>
              <a:rPr lang="en-US"/>
              <a:t>Fanwachstum | Clocktower Harley Davidson Graz</a:t>
            </a:r>
          </a:p>
        </p:txBody>
      </p:sp>
      <p:graphicFrame>
        <p:nvGraphicFramePr>
          <p:cNvPr id="6" name="Chart Placeholder 5">
            <a:extLst>
              <a:ext uri="{FF2B5EF4-FFF2-40B4-BE49-F238E27FC236}">
                <a16:creationId xmlns:a16="http://schemas.microsoft.com/office/drawing/2014/main" id="{94DEA470-5F3E-43AB-B5DF-01A393EA32BE}"/>
              </a:ext>
            </a:extLst>
          </p:cNvPr>
          <p:cNvGraphicFramePr>
            <a:graphicFrameLocks noGrp="1"/>
          </p:cNvGraphicFramePr>
          <p:nvPr>
            <p:ph type="chart" sz="quarter" idx="13"/>
            <p:extLst>
              <p:ext uri="{D42A27DB-BD31-4B8C-83A1-F6EECF244321}">
                <p14:modId xmlns:p14="http://schemas.microsoft.com/office/powerpoint/2010/main" val="3321238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B08E89-1ACA-47F1-A01E-55333041765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0869491-D170-4757-A6A6-8987E352D4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4750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58A1B-C2EF-4BB5-AF75-5436D810A358}"/>
              </a:ext>
            </a:extLst>
          </p:cNvPr>
          <p:cNvSpPr>
            <a:spLocks noGrp="1"/>
          </p:cNvSpPr>
          <p:nvPr>
            <p:ph type="title"/>
          </p:nvPr>
        </p:nvSpPr>
        <p:spPr/>
        <p:txBody>
          <a:bodyPr/>
          <a:lstStyle/>
          <a:p>
            <a:r>
              <a:rPr lang="en-US"/>
              <a:t>Verlorene Fans | Clocktower Harley Davidson Graz</a:t>
            </a:r>
          </a:p>
        </p:txBody>
      </p:sp>
      <p:graphicFrame>
        <p:nvGraphicFramePr>
          <p:cNvPr id="6" name="Chart Placeholder 5">
            <a:extLst>
              <a:ext uri="{FF2B5EF4-FFF2-40B4-BE49-F238E27FC236}">
                <a16:creationId xmlns:a16="http://schemas.microsoft.com/office/drawing/2014/main" id="{C99D3539-406D-4105-B017-ECB6E535B8D2}"/>
              </a:ext>
            </a:extLst>
          </p:cNvPr>
          <p:cNvGraphicFramePr>
            <a:graphicFrameLocks noGrp="1"/>
          </p:cNvGraphicFramePr>
          <p:nvPr>
            <p:ph type="chart" sz="quarter" idx="13"/>
            <p:extLst>
              <p:ext uri="{D42A27DB-BD31-4B8C-83A1-F6EECF244321}">
                <p14:modId xmlns:p14="http://schemas.microsoft.com/office/powerpoint/2010/main" val="1505701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C8B07E-8261-4C71-8EA1-FAC6E0F5F27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B4F80A0-DF7F-4ABF-A242-38A0B87190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6704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6BDBE-5EF5-4C92-A54D-39328F82A1AF}"/>
              </a:ext>
            </a:extLst>
          </p:cNvPr>
          <p:cNvSpPr>
            <a:spLocks noGrp="1"/>
          </p:cNvSpPr>
          <p:nvPr>
            <p:ph type="title"/>
          </p:nvPr>
        </p:nvSpPr>
        <p:spPr/>
        <p:txBody>
          <a:bodyPr/>
          <a:lstStyle/>
          <a:p>
            <a:r>
              <a:rPr lang="en-US"/>
              <a:t>Eigene Beiträge (Postings) | Clocktower Harley Davidson Graz - 1 of 6</a:t>
            </a:r>
          </a:p>
        </p:txBody>
      </p:sp>
      <p:graphicFrame>
        <p:nvGraphicFramePr>
          <p:cNvPr id="5" name="Table Placeholder 4">
            <a:extLst>
              <a:ext uri="{FF2B5EF4-FFF2-40B4-BE49-F238E27FC236}">
                <a16:creationId xmlns:a16="http://schemas.microsoft.com/office/drawing/2014/main" id="{AAAD581B-B3D9-4CB3-A57C-AE90947B5666}"/>
              </a:ext>
            </a:extLst>
          </p:cNvPr>
          <p:cNvGraphicFramePr>
            <a:graphicFrameLocks noGrp="1"/>
          </p:cNvGraphicFramePr>
          <p:nvPr>
            <p:ph type="tbl" sz="quarter" idx="13"/>
            <p:extLst>
              <p:ext uri="{D42A27DB-BD31-4B8C-83A1-F6EECF244321}">
                <p14:modId xmlns:p14="http://schemas.microsoft.com/office/powerpoint/2010/main" val="1093169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93039693"/>
                    </a:ext>
                  </a:extLst>
                </a:gridCol>
                <a:gridCol w="658368">
                  <a:extLst>
                    <a:ext uri="{9D8B030D-6E8A-4147-A177-3AD203B41FA5}">
                      <a16:colId xmlns:a16="http://schemas.microsoft.com/office/drawing/2014/main" val="1694748145"/>
                    </a:ext>
                  </a:extLst>
                </a:gridCol>
                <a:gridCol w="658368">
                  <a:extLst>
                    <a:ext uri="{9D8B030D-6E8A-4147-A177-3AD203B41FA5}">
                      <a16:colId xmlns:a16="http://schemas.microsoft.com/office/drawing/2014/main" val="2743622178"/>
                    </a:ext>
                  </a:extLst>
                </a:gridCol>
                <a:gridCol w="658368">
                  <a:extLst>
                    <a:ext uri="{9D8B030D-6E8A-4147-A177-3AD203B41FA5}">
                      <a16:colId xmlns:a16="http://schemas.microsoft.com/office/drawing/2014/main" val="2825512315"/>
                    </a:ext>
                  </a:extLst>
                </a:gridCol>
                <a:gridCol w="658368">
                  <a:extLst>
                    <a:ext uri="{9D8B030D-6E8A-4147-A177-3AD203B41FA5}">
                      <a16:colId xmlns:a16="http://schemas.microsoft.com/office/drawing/2014/main" val="485522600"/>
                    </a:ext>
                  </a:extLst>
                </a:gridCol>
                <a:gridCol w="658368">
                  <a:extLst>
                    <a:ext uri="{9D8B030D-6E8A-4147-A177-3AD203B41FA5}">
                      <a16:colId xmlns:a16="http://schemas.microsoft.com/office/drawing/2014/main" val="3197090288"/>
                    </a:ext>
                  </a:extLst>
                </a:gridCol>
                <a:gridCol w="658368">
                  <a:extLst>
                    <a:ext uri="{9D8B030D-6E8A-4147-A177-3AD203B41FA5}">
                      <a16:colId xmlns:a16="http://schemas.microsoft.com/office/drawing/2014/main" val="1933918550"/>
                    </a:ext>
                  </a:extLst>
                </a:gridCol>
                <a:gridCol w="658368">
                  <a:extLst>
                    <a:ext uri="{9D8B030D-6E8A-4147-A177-3AD203B41FA5}">
                      <a16:colId xmlns:a16="http://schemas.microsoft.com/office/drawing/2014/main" val="155277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8603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- 2018-06-30 10:36:06 </a:t>
                      </a:r>
                      <a:r>
                        <a:rPr kumimoji="0" lang="de-DE" sz="1000" b="0" i="0" u="none" strike="noStrike" kern="1200" cap="none" spc="0" normalizeH="0" baseline="0" noProof="0">
                          <a:ln>
                            <a:noFill/>
                          </a:ln>
                          <a:solidFill>
                            <a:prstClr val="black"/>
                          </a:solidFill>
                          <a:effectLst/>
                          <a:uLnTx/>
                          <a:uFillTx/>
                          <a:latin typeface="+mn-lt"/>
                          <a:ea typeface="+mn-ea"/>
                          <a:cs typeface="+mn-cs"/>
                        </a:rPr>
                        <a:t> 
 Vielen Dank für eure Teilnahme!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0461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- 2018-06-30 09:13:07 </a:t>
                      </a:r>
                      <a:r>
                        <a:rPr kumimoji="0" lang="en-US" sz="1000" b="0" i="0" u="none" strike="noStrike" kern="1200" cap="none" spc="0" normalizeH="0" baseline="0" noProof="0">
                          <a:ln>
                            <a:noFill/>
                          </a:ln>
                          <a:solidFill>
                            <a:prstClr val="black"/>
                          </a:solidFill>
                          <a:effectLst/>
                          <a:uLnTx/>
                          <a:uFillTx/>
                          <a:latin typeface="+mn-lt"/>
                          <a:ea typeface="+mn-ea"/>
                          <a:cs typeface="+mn-cs"/>
                        </a:rPr>
                        <a:t> 
 Runter von der Couch, rauf aufs Bike und ab zu unserem Sommerfest ☀️🍻🥓🥩🥂☀️ #sommer #drinks #rockabilly #bbq #bikes #fun #fashion #harley #gutelaune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0331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- 2018-06-26 13:14:21 </a:t>
                      </a:r>
                      <a:r>
                        <a:rPr kumimoji="0" lang="de-DE" sz="1000" b="0" i="0" u="none" strike="noStrike" kern="1200" cap="none" spc="0" normalizeH="0" baseline="0" noProof="0">
                          <a:ln>
                            <a:noFill/>
                          </a:ln>
                          <a:solidFill>
                            <a:prstClr val="black"/>
                          </a:solidFill>
                          <a:effectLst/>
                          <a:uLnTx/>
                          <a:uFillTx/>
                          <a:latin typeface="+mn-lt"/>
                          <a:ea typeface="+mn-ea"/>
                          <a:cs typeface="+mn-cs"/>
                        </a:rPr>
                        <a:t> 
 Wir sind Harley Dealer weil wir Bikes lieben! Und darum kaufen wir uns immer wieder auch selbst Spielzeuge. Heute hatten wir eine sehr spezielle Auslieferung: eine 1917er 17F für unseren sympatischen Kollegen in Salzburg! Gute Fahrt Christian!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3801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- 2018-06-24 09:09:52 </a:t>
                      </a:r>
                      <a:r>
                        <a:rPr kumimoji="0" lang="en-US" sz="1000" b="0" i="0" u="none" strike="noStrike" kern="1200" cap="none" spc="0" normalizeH="0" baseline="0" noProof="0">
                          <a:ln>
                            <a:noFill/>
                          </a:ln>
                          <a:solidFill>
                            <a:prstClr val="black"/>
                          </a:solidFill>
                          <a:effectLst/>
                          <a:uLnTx/>
                          <a:uFillTx/>
                          <a:latin typeface="+mn-lt"/>
                          <a:ea typeface="+mn-ea"/>
                          <a:cs typeface="+mn-cs"/>
                        </a:rPr>
                        <a:t> 
 Danke Schladming für die coole Party - see you @ Rock the Roof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6620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- 2018-06-23 16:23:56 </a:t>
                      </a:r>
                      <a:r>
                        <a:rPr kumimoji="0" lang="en-US" sz="1000" b="0" i="0" u="none" strike="noStrike" kern="1200" cap="none" spc="0" normalizeH="0" baseline="0" noProof="0">
                          <a:ln>
                            <a:noFill/>
                          </a:ln>
                          <a:solidFill>
                            <a:prstClr val="black"/>
                          </a:solidFill>
                          <a:effectLst/>
                          <a:uLnTx/>
                          <a:uFillTx/>
                          <a:latin typeface="+mn-lt"/>
                          <a:ea typeface="+mn-ea"/>
                          <a:cs typeface="+mn-cs"/>
                        </a:rPr>
                        <a:t> 
 Unser Bagger bei Rock the Roof: Publikumsmagnet, Kinderliebling und doppelt preisgekrönt bei der Custom Show ( 2nd Kategorie Radical, 1st Kategorie BestPaint) 🤘🤘 Bigger -Bagger - Clocktower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9356280"/>
                  </a:ext>
                </a:extLst>
              </a:tr>
            </a:tbl>
          </a:graphicData>
        </a:graphic>
      </p:graphicFrame>
      <p:sp>
        <p:nvSpPr>
          <p:cNvPr id="4" name="Text Placeholder 3">
            <a:extLst>
              <a:ext uri="{FF2B5EF4-FFF2-40B4-BE49-F238E27FC236}">
                <a16:creationId xmlns:a16="http://schemas.microsoft.com/office/drawing/2014/main" id="{D7ED0483-55A0-4CFF-9F16-EE63CB731D1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0498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D48EF-3C9D-40DE-9841-8407286B223B}"/>
              </a:ext>
            </a:extLst>
          </p:cNvPr>
          <p:cNvSpPr>
            <a:spLocks noGrp="1"/>
          </p:cNvSpPr>
          <p:nvPr>
            <p:ph type="title"/>
          </p:nvPr>
        </p:nvSpPr>
        <p:spPr/>
        <p:txBody>
          <a:bodyPr/>
          <a:lstStyle/>
          <a:p>
            <a:r>
              <a:rPr lang="en-US"/>
              <a:t>Eigene Beiträge (Postings) | Clocktower Harley Davidson Graz - 2 of 6</a:t>
            </a:r>
          </a:p>
        </p:txBody>
      </p:sp>
      <p:graphicFrame>
        <p:nvGraphicFramePr>
          <p:cNvPr id="5" name="Table Placeholder 4">
            <a:extLst>
              <a:ext uri="{FF2B5EF4-FFF2-40B4-BE49-F238E27FC236}">
                <a16:creationId xmlns:a16="http://schemas.microsoft.com/office/drawing/2014/main" id="{D0F9A86D-BB3D-4546-85A0-32EF45FAB5AC}"/>
              </a:ext>
            </a:extLst>
          </p:cNvPr>
          <p:cNvGraphicFramePr>
            <a:graphicFrameLocks noGrp="1"/>
          </p:cNvGraphicFramePr>
          <p:nvPr>
            <p:ph type="tbl" sz="quarter" idx="13"/>
            <p:extLst>
              <p:ext uri="{D42A27DB-BD31-4B8C-83A1-F6EECF244321}">
                <p14:modId xmlns:p14="http://schemas.microsoft.com/office/powerpoint/2010/main" val="312331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55761110"/>
                    </a:ext>
                  </a:extLst>
                </a:gridCol>
                <a:gridCol w="658368">
                  <a:extLst>
                    <a:ext uri="{9D8B030D-6E8A-4147-A177-3AD203B41FA5}">
                      <a16:colId xmlns:a16="http://schemas.microsoft.com/office/drawing/2014/main" val="1963108375"/>
                    </a:ext>
                  </a:extLst>
                </a:gridCol>
                <a:gridCol w="658368">
                  <a:extLst>
                    <a:ext uri="{9D8B030D-6E8A-4147-A177-3AD203B41FA5}">
                      <a16:colId xmlns:a16="http://schemas.microsoft.com/office/drawing/2014/main" val="1934899170"/>
                    </a:ext>
                  </a:extLst>
                </a:gridCol>
                <a:gridCol w="658368">
                  <a:extLst>
                    <a:ext uri="{9D8B030D-6E8A-4147-A177-3AD203B41FA5}">
                      <a16:colId xmlns:a16="http://schemas.microsoft.com/office/drawing/2014/main" val="612051943"/>
                    </a:ext>
                  </a:extLst>
                </a:gridCol>
                <a:gridCol w="658368">
                  <a:extLst>
                    <a:ext uri="{9D8B030D-6E8A-4147-A177-3AD203B41FA5}">
                      <a16:colId xmlns:a16="http://schemas.microsoft.com/office/drawing/2014/main" val="2628709506"/>
                    </a:ext>
                  </a:extLst>
                </a:gridCol>
                <a:gridCol w="658368">
                  <a:extLst>
                    <a:ext uri="{9D8B030D-6E8A-4147-A177-3AD203B41FA5}">
                      <a16:colId xmlns:a16="http://schemas.microsoft.com/office/drawing/2014/main" val="717348623"/>
                    </a:ext>
                  </a:extLst>
                </a:gridCol>
                <a:gridCol w="658368">
                  <a:extLst>
                    <a:ext uri="{9D8B030D-6E8A-4147-A177-3AD203B41FA5}">
                      <a16:colId xmlns:a16="http://schemas.microsoft.com/office/drawing/2014/main" val="827028404"/>
                    </a:ext>
                  </a:extLst>
                </a:gridCol>
                <a:gridCol w="658368">
                  <a:extLst>
                    <a:ext uri="{9D8B030D-6E8A-4147-A177-3AD203B41FA5}">
                      <a16:colId xmlns:a16="http://schemas.microsoft.com/office/drawing/2014/main" val="1021514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363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- 2018-06-23 10:32:31 </a:t>
                      </a:r>
                      <a:r>
                        <a:rPr kumimoji="0" lang="en-US" sz="1000" b="0" i="0" u="none" strike="noStrike" kern="1200" cap="none" spc="0" normalizeH="0" baseline="0" noProof="0">
                          <a:ln>
                            <a:noFill/>
                          </a:ln>
                          <a:solidFill>
                            <a:prstClr val="black"/>
                          </a:solidFill>
                          <a:effectLst/>
                          <a:uLnTx/>
                          <a:uFillTx/>
                          <a:latin typeface="+mn-lt"/>
                          <a:ea typeface="+mn-ea"/>
                          <a:cs typeface="+mn-cs"/>
                        </a:rPr>
                        <a:t> 
 Eine Mega Modenschau war das gestern bei Rock the Roof in Schladming 🔥🔥 Wir bedanken uns nochmals bei unseren Models vom H.O.G. Styria Chapter Austria und natürlich auch bei Daniela und Peter, die alle eine weltklasse Show hingelegt haben!!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6989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- 2018-06-22 11:09:24 </a:t>
                      </a:r>
                      <a:r>
                        <a:rPr kumimoji="0" lang="de-DE" sz="1000" b="0" i="0" u="none" strike="noStrike" kern="1200" cap="none" spc="0" normalizeH="0" baseline="0" noProof="0">
                          <a:ln>
                            <a:noFill/>
                          </a:ln>
                          <a:solidFill>
                            <a:prstClr val="black"/>
                          </a:solidFill>
                          <a:effectLst/>
                          <a:uLnTx/>
                          <a:uFillTx/>
                          <a:latin typeface="+mn-lt"/>
                          <a:ea typeface="+mn-ea"/>
                          <a:cs typeface="+mn-cs"/>
                        </a:rPr>
                        <a:t> 
 Auf nach Schladming zum Rock the Roof - der Demo Truck mit 20 Harleys zum Probefahren steht für euch heut und morgen bereit! Wir freuen uns auf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8188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- 2018-06-21 12:59:18 </a:t>
                      </a:r>
                      <a:r>
                        <a:rPr kumimoji="0" lang="en-US" sz="1000" b="0" i="0" u="none" strike="noStrike" kern="1200" cap="none" spc="0" normalizeH="0" baseline="0" noProof="0">
                          <a:ln>
                            <a:noFill/>
                          </a:ln>
                          <a:solidFill>
                            <a:prstClr val="black"/>
                          </a:solidFill>
                          <a:effectLst/>
                          <a:uLnTx/>
                          <a:uFillTx/>
                          <a:latin typeface="+mn-lt"/>
                          <a:ea typeface="+mn-ea"/>
                          <a:cs typeface="+mn-cs"/>
                        </a:rPr>
                        <a:t> 
 Danke für euer Vertrauen-see you on the 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4032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- 2018-06-21 08:44:50 </a:t>
                      </a:r>
                      <a:r>
                        <a:rPr kumimoji="0" lang="en-US" sz="1000" b="0" i="0" u="none" strike="noStrike" kern="1200" cap="none" spc="0" normalizeH="0" baseline="0" noProof="0">
                          <a:ln>
                            <a:noFill/>
                          </a:ln>
                          <a:solidFill>
                            <a:prstClr val="black"/>
                          </a:solidFill>
                          <a:effectLst/>
                          <a:uLnTx/>
                          <a:uFillTx/>
                          <a:latin typeface="+mn-lt"/>
                          <a:ea typeface="+mn-ea"/>
                          <a:cs typeface="+mn-cs"/>
                        </a:rPr>
                        <a:t> 
 Betty unterstützt die Probefahrten Crew vor Ort in Schladming bei Rock the Roof 😉😜Trucker Babe🤘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62108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- 2018-06-20 17:35:15 </a:t>
                      </a:r>
                      <a:r>
                        <a:rPr kumimoji="0" lang="de-DE" sz="1000" b="0" i="0" u="none" strike="noStrike" kern="1200" cap="none" spc="0" normalizeH="0" baseline="0" noProof="0">
                          <a:ln>
                            <a:noFill/>
                          </a:ln>
                          <a:solidFill>
                            <a:prstClr val="black"/>
                          </a:solidFill>
                          <a:effectLst/>
                          <a:uLnTx/>
                          <a:uFillTx/>
                          <a:latin typeface="+mn-lt"/>
                          <a:ea typeface="+mn-ea"/>
                          <a:cs typeface="+mn-cs"/>
                        </a:rPr>
                        <a:t> 
 Heute haben wir für euch geschwitzt: Aufbau bei Rock the Roof in Schladming 🤘kommt uns ab morgen hier besuchen - wir freuen uns auf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38219881"/>
                  </a:ext>
                </a:extLst>
              </a:tr>
            </a:tbl>
          </a:graphicData>
        </a:graphic>
      </p:graphicFrame>
      <p:sp>
        <p:nvSpPr>
          <p:cNvPr id="4" name="Text Placeholder 3">
            <a:extLst>
              <a:ext uri="{FF2B5EF4-FFF2-40B4-BE49-F238E27FC236}">
                <a16:creationId xmlns:a16="http://schemas.microsoft.com/office/drawing/2014/main" id="{EEA16395-A26F-44B6-AC3A-2A390AFA636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29087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6F960-04FF-4EF0-A267-75CAAC93D67D}"/>
              </a:ext>
            </a:extLst>
          </p:cNvPr>
          <p:cNvSpPr>
            <a:spLocks noGrp="1"/>
          </p:cNvSpPr>
          <p:nvPr>
            <p:ph type="title"/>
          </p:nvPr>
        </p:nvSpPr>
        <p:spPr/>
        <p:txBody>
          <a:bodyPr/>
          <a:lstStyle/>
          <a:p>
            <a:r>
              <a:rPr lang="en-US"/>
              <a:t>Eigene Beiträge (Postings) | Clocktower Harley Davidson Graz - 3 of 6</a:t>
            </a:r>
          </a:p>
        </p:txBody>
      </p:sp>
      <p:graphicFrame>
        <p:nvGraphicFramePr>
          <p:cNvPr id="5" name="Table Placeholder 4">
            <a:extLst>
              <a:ext uri="{FF2B5EF4-FFF2-40B4-BE49-F238E27FC236}">
                <a16:creationId xmlns:a16="http://schemas.microsoft.com/office/drawing/2014/main" id="{7084F464-EDA3-4544-BE75-ACD953F6955D}"/>
              </a:ext>
            </a:extLst>
          </p:cNvPr>
          <p:cNvGraphicFramePr>
            <a:graphicFrameLocks noGrp="1"/>
          </p:cNvGraphicFramePr>
          <p:nvPr>
            <p:ph type="tbl" sz="quarter" idx="13"/>
            <p:extLst>
              <p:ext uri="{D42A27DB-BD31-4B8C-83A1-F6EECF244321}">
                <p14:modId xmlns:p14="http://schemas.microsoft.com/office/powerpoint/2010/main" val="2095094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62036888"/>
                    </a:ext>
                  </a:extLst>
                </a:gridCol>
                <a:gridCol w="658368">
                  <a:extLst>
                    <a:ext uri="{9D8B030D-6E8A-4147-A177-3AD203B41FA5}">
                      <a16:colId xmlns:a16="http://schemas.microsoft.com/office/drawing/2014/main" val="2186562541"/>
                    </a:ext>
                  </a:extLst>
                </a:gridCol>
                <a:gridCol w="658368">
                  <a:extLst>
                    <a:ext uri="{9D8B030D-6E8A-4147-A177-3AD203B41FA5}">
                      <a16:colId xmlns:a16="http://schemas.microsoft.com/office/drawing/2014/main" val="3917387611"/>
                    </a:ext>
                  </a:extLst>
                </a:gridCol>
                <a:gridCol w="658368">
                  <a:extLst>
                    <a:ext uri="{9D8B030D-6E8A-4147-A177-3AD203B41FA5}">
                      <a16:colId xmlns:a16="http://schemas.microsoft.com/office/drawing/2014/main" val="640226531"/>
                    </a:ext>
                  </a:extLst>
                </a:gridCol>
                <a:gridCol w="658368">
                  <a:extLst>
                    <a:ext uri="{9D8B030D-6E8A-4147-A177-3AD203B41FA5}">
                      <a16:colId xmlns:a16="http://schemas.microsoft.com/office/drawing/2014/main" val="2544593833"/>
                    </a:ext>
                  </a:extLst>
                </a:gridCol>
                <a:gridCol w="658368">
                  <a:extLst>
                    <a:ext uri="{9D8B030D-6E8A-4147-A177-3AD203B41FA5}">
                      <a16:colId xmlns:a16="http://schemas.microsoft.com/office/drawing/2014/main" val="856768515"/>
                    </a:ext>
                  </a:extLst>
                </a:gridCol>
                <a:gridCol w="658368">
                  <a:extLst>
                    <a:ext uri="{9D8B030D-6E8A-4147-A177-3AD203B41FA5}">
                      <a16:colId xmlns:a16="http://schemas.microsoft.com/office/drawing/2014/main" val="1748164706"/>
                    </a:ext>
                  </a:extLst>
                </a:gridCol>
                <a:gridCol w="658368">
                  <a:extLst>
                    <a:ext uri="{9D8B030D-6E8A-4147-A177-3AD203B41FA5}">
                      <a16:colId xmlns:a16="http://schemas.microsoft.com/office/drawing/2014/main" val="4264817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8237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- 2018-06-19 07:00:01 </a:t>
                      </a:r>
                      <a:r>
                        <a:rPr kumimoji="0" lang="de-DE" sz="1000" b="0" i="0" u="none" strike="noStrike" kern="1200" cap="none" spc="0" normalizeH="0" baseline="0" noProof="0">
                          <a:ln>
                            <a:noFill/>
                          </a:ln>
                          <a:solidFill>
                            <a:prstClr val="black"/>
                          </a:solidFill>
                          <a:effectLst/>
                          <a:uLnTx/>
                          <a:uFillTx/>
                          <a:latin typeface="+mn-lt"/>
                          <a:ea typeface="+mn-ea"/>
                          <a:cs typeface="+mn-cs"/>
                        </a:rPr>
                        <a:t> 
 Wir sagen Danke!!! 😎
Wir stehen kurz vor der 15.000 Gefällt-Mir-Marke und wollen wir uns bei euch für eure Treue bedanken! Wir verlosen unter allen Personen, die
🔥 unsere Seite und diesen Beitrag liken 🔥  jeweils eine exklusive Damen- und eine Herren-Bikerjacke von Harley-Davidson. Markiere einen deiner Freunde, dem diese Jacke gut stehen würde. 😉
Die Gewinne werden auf unserem Sommerfest ☀️👉 https://bit.ly/2JPu9Sg am 30. Juni übergeben.
▪️
▪️
▪️
Teilnahmeschluss ist am 29. Juni 2018. Die Gewinner werden per Zufallsprinzip ermittelt und von uns benachrichtigt.
Das Gewinnspiel steht in keiner Verbindung zu Facebook und ist in keiner Weise von Facebook gesponsert, unterstützt oder organisiert.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41860050"/>
                  </a:ext>
                </a:extLst>
              </a:tr>
            </a:tbl>
          </a:graphicData>
        </a:graphic>
      </p:graphicFrame>
      <p:sp>
        <p:nvSpPr>
          <p:cNvPr id="4" name="Text Placeholder 3">
            <a:extLst>
              <a:ext uri="{FF2B5EF4-FFF2-40B4-BE49-F238E27FC236}">
                <a16:creationId xmlns:a16="http://schemas.microsoft.com/office/drawing/2014/main" id="{9E5F35BC-779C-4E18-B6D3-175A95A86D5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12697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CD8E0-A021-4039-8AA4-8562F3B73414}"/>
              </a:ext>
            </a:extLst>
          </p:cNvPr>
          <p:cNvSpPr>
            <a:spLocks noGrp="1"/>
          </p:cNvSpPr>
          <p:nvPr>
            <p:ph type="title"/>
          </p:nvPr>
        </p:nvSpPr>
        <p:spPr/>
        <p:txBody>
          <a:bodyPr/>
          <a:lstStyle/>
          <a:p>
            <a:r>
              <a:rPr lang="en-US"/>
              <a:t>Eigene Beiträge (Postings) | Clocktower Harley Davidson Graz - 4 of 6</a:t>
            </a:r>
          </a:p>
        </p:txBody>
      </p:sp>
      <p:graphicFrame>
        <p:nvGraphicFramePr>
          <p:cNvPr id="5" name="Table Placeholder 4">
            <a:extLst>
              <a:ext uri="{FF2B5EF4-FFF2-40B4-BE49-F238E27FC236}">
                <a16:creationId xmlns:a16="http://schemas.microsoft.com/office/drawing/2014/main" id="{2EBFD584-A681-43E9-9E82-86C847941550}"/>
              </a:ext>
            </a:extLst>
          </p:cNvPr>
          <p:cNvGraphicFramePr>
            <a:graphicFrameLocks noGrp="1"/>
          </p:cNvGraphicFramePr>
          <p:nvPr>
            <p:ph type="tbl" sz="quarter" idx="13"/>
            <p:extLst>
              <p:ext uri="{D42A27DB-BD31-4B8C-83A1-F6EECF244321}">
                <p14:modId xmlns:p14="http://schemas.microsoft.com/office/powerpoint/2010/main" val="1048222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55705212"/>
                    </a:ext>
                  </a:extLst>
                </a:gridCol>
                <a:gridCol w="658368">
                  <a:extLst>
                    <a:ext uri="{9D8B030D-6E8A-4147-A177-3AD203B41FA5}">
                      <a16:colId xmlns:a16="http://schemas.microsoft.com/office/drawing/2014/main" val="1620649892"/>
                    </a:ext>
                  </a:extLst>
                </a:gridCol>
                <a:gridCol w="658368">
                  <a:extLst>
                    <a:ext uri="{9D8B030D-6E8A-4147-A177-3AD203B41FA5}">
                      <a16:colId xmlns:a16="http://schemas.microsoft.com/office/drawing/2014/main" val="3020677530"/>
                    </a:ext>
                  </a:extLst>
                </a:gridCol>
                <a:gridCol w="658368">
                  <a:extLst>
                    <a:ext uri="{9D8B030D-6E8A-4147-A177-3AD203B41FA5}">
                      <a16:colId xmlns:a16="http://schemas.microsoft.com/office/drawing/2014/main" val="4236141959"/>
                    </a:ext>
                  </a:extLst>
                </a:gridCol>
                <a:gridCol w="658368">
                  <a:extLst>
                    <a:ext uri="{9D8B030D-6E8A-4147-A177-3AD203B41FA5}">
                      <a16:colId xmlns:a16="http://schemas.microsoft.com/office/drawing/2014/main" val="4101112558"/>
                    </a:ext>
                  </a:extLst>
                </a:gridCol>
                <a:gridCol w="658368">
                  <a:extLst>
                    <a:ext uri="{9D8B030D-6E8A-4147-A177-3AD203B41FA5}">
                      <a16:colId xmlns:a16="http://schemas.microsoft.com/office/drawing/2014/main" val="1305327462"/>
                    </a:ext>
                  </a:extLst>
                </a:gridCol>
                <a:gridCol w="658368">
                  <a:extLst>
                    <a:ext uri="{9D8B030D-6E8A-4147-A177-3AD203B41FA5}">
                      <a16:colId xmlns:a16="http://schemas.microsoft.com/office/drawing/2014/main" val="2557650562"/>
                    </a:ext>
                  </a:extLst>
                </a:gridCol>
                <a:gridCol w="658368">
                  <a:extLst>
                    <a:ext uri="{9D8B030D-6E8A-4147-A177-3AD203B41FA5}">
                      <a16:colId xmlns:a16="http://schemas.microsoft.com/office/drawing/2014/main" val="3321325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4078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- 2018-06-16 20:17:03 </a:t>
                      </a:r>
                      <a:r>
                        <a:rPr kumimoji="0" lang="de-DE" sz="1000" b="0" i="0" u="none" strike="noStrike" kern="1200" cap="none" spc="0" normalizeH="0" baseline="0" noProof="0">
                          <a:ln>
                            <a:noFill/>
                          </a:ln>
                          <a:solidFill>
                            <a:prstClr val="black"/>
                          </a:solidFill>
                          <a:effectLst/>
                          <a:uLnTx/>
                          <a:uFillTx/>
                          <a:latin typeface="+mn-lt"/>
                          <a:ea typeface="+mn-ea"/>
                          <a:cs typeface="+mn-cs"/>
                        </a:rPr>
                        <a:t> 
 Samstag Abend - und wir so......
Und ihr so? 
#Dynojet #Prüfstand #suchgefahr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6653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- 2018-06-16 10:30:07 </a:t>
                      </a:r>
                      <a:r>
                        <a:rPr kumimoji="0" lang="de-DE" sz="1000" b="0" i="0" u="none" strike="noStrike" kern="1200" cap="none" spc="0" normalizeH="0" baseline="0" noProof="0">
                          <a:ln>
                            <a:noFill/>
                          </a:ln>
                          <a:solidFill>
                            <a:prstClr val="black"/>
                          </a:solidFill>
                          <a:effectLst/>
                          <a:uLnTx/>
                          <a:uFillTx/>
                          <a:latin typeface="+mn-lt"/>
                          <a:ea typeface="+mn-ea"/>
                          <a:cs typeface="+mn-cs"/>
                        </a:rPr>
                        <a:t> 
 Einfach ein wunderschönes Fahrzeug die Road Glide Specail! Die und 63 weitere lagernde Fahrzeuge findest du auf unserer Homepage https://www.hdgraz.at/harley-davidson/lagernde-neu-gebrauchtfahrzeuge/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3742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- 2018-06-12 07:11:27 </a:t>
                      </a:r>
                      <a:r>
                        <a:rPr kumimoji="0" lang="en-US" sz="1000" b="0" i="0" u="none" strike="noStrike" kern="1200" cap="none" spc="0" normalizeH="0" baseline="0" noProof="0">
                          <a:ln>
                            <a:noFill/>
                          </a:ln>
                          <a:solidFill>
                            <a:prstClr val="black"/>
                          </a:solidFill>
                          <a:effectLst/>
                          <a:uLnTx/>
                          <a:uFillTx/>
                          <a:latin typeface="+mn-lt"/>
                          <a:ea typeface="+mn-ea"/>
                          <a:cs typeface="+mn-cs"/>
                        </a:rPr>
                        <a:t> 
 See you on the 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572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- 2018-06-11 09:09:20 </a:t>
                      </a:r>
                      <a:r>
                        <a:rPr kumimoji="0" lang="de-DE" sz="1000" b="0" i="0" u="none" strike="noStrike" kern="1200" cap="none" spc="0" normalizeH="0" baseline="0" noProof="0">
                          <a:ln>
                            <a:noFill/>
                          </a:ln>
                          <a:solidFill>
                            <a:prstClr val="black"/>
                          </a:solidFill>
                          <a:effectLst/>
                          <a:uLnTx/>
                          <a:uFillTx/>
                          <a:latin typeface="+mn-lt"/>
                          <a:ea typeface="+mn-ea"/>
                          <a:cs typeface="+mn-cs"/>
                        </a:rPr>
                        <a:t> 
 Spät, aber doch - die Fotos vom letzten Wiedereinsteigertraining. Danke fürs Teilnehmen!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463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- 2018-06-11 07:18:51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 schöne 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2763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- 2018-06-08 15:37:26 </a:t>
                      </a:r>
                      <a:r>
                        <a:rPr kumimoji="0" lang="en-US" sz="1000" b="0" i="0" u="none" strike="noStrike" kern="1200" cap="none" spc="0" normalizeH="0" baseline="0" noProof="0">
                          <a:ln>
                            <a:noFill/>
                          </a:ln>
                          <a:solidFill>
                            <a:prstClr val="black"/>
                          </a:solidFill>
                          <a:effectLst/>
                          <a:uLnTx/>
                          <a:uFillTx/>
                          <a:latin typeface="+mn-lt"/>
                          <a:ea typeface="+mn-ea"/>
                          <a:cs typeface="+mn-cs"/>
                        </a:rPr>
                        <a:t> 
 Kommt mit auf Bettys schwindelerregende Shoppingtour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7587192"/>
                  </a:ext>
                </a:extLst>
              </a:tr>
            </a:tbl>
          </a:graphicData>
        </a:graphic>
      </p:graphicFrame>
      <p:sp>
        <p:nvSpPr>
          <p:cNvPr id="4" name="Text Placeholder 3">
            <a:extLst>
              <a:ext uri="{FF2B5EF4-FFF2-40B4-BE49-F238E27FC236}">
                <a16:creationId xmlns:a16="http://schemas.microsoft.com/office/drawing/2014/main" id="{62EAB4B2-3906-42F1-B5D2-94A879C0FD3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88275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BBC76-7510-442D-99D1-C36E4D31A768}"/>
              </a:ext>
            </a:extLst>
          </p:cNvPr>
          <p:cNvSpPr>
            <a:spLocks noGrp="1"/>
          </p:cNvSpPr>
          <p:nvPr>
            <p:ph type="title"/>
          </p:nvPr>
        </p:nvSpPr>
        <p:spPr/>
        <p:txBody>
          <a:bodyPr/>
          <a:lstStyle/>
          <a:p>
            <a:r>
              <a:rPr lang="en-US"/>
              <a:t>Eigene Beiträge (Postings) | Clocktower Harley Davidson Graz - 5 of 6</a:t>
            </a:r>
          </a:p>
        </p:txBody>
      </p:sp>
      <p:graphicFrame>
        <p:nvGraphicFramePr>
          <p:cNvPr id="5" name="Table Placeholder 4">
            <a:extLst>
              <a:ext uri="{FF2B5EF4-FFF2-40B4-BE49-F238E27FC236}">
                <a16:creationId xmlns:a16="http://schemas.microsoft.com/office/drawing/2014/main" id="{D5FF98F3-78F0-4EE6-9C53-A8A68242C09F}"/>
              </a:ext>
            </a:extLst>
          </p:cNvPr>
          <p:cNvGraphicFramePr>
            <a:graphicFrameLocks noGrp="1"/>
          </p:cNvGraphicFramePr>
          <p:nvPr>
            <p:ph type="tbl" sz="quarter" idx="13"/>
            <p:extLst>
              <p:ext uri="{D42A27DB-BD31-4B8C-83A1-F6EECF244321}">
                <p14:modId xmlns:p14="http://schemas.microsoft.com/office/powerpoint/2010/main" val="3457265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87358598"/>
                    </a:ext>
                  </a:extLst>
                </a:gridCol>
                <a:gridCol w="658368">
                  <a:extLst>
                    <a:ext uri="{9D8B030D-6E8A-4147-A177-3AD203B41FA5}">
                      <a16:colId xmlns:a16="http://schemas.microsoft.com/office/drawing/2014/main" val="3989964765"/>
                    </a:ext>
                  </a:extLst>
                </a:gridCol>
                <a:gridCol w="658368">
                  <a:extLst>
                    <a:ext uri="{9D8B030D-6E8A-4147-A177-3AD203B41FA5}">
                      <a16:colId xmlns:a16="http://schemas.microsoft.com/office/drawing/2014/main" val="2583948311"/>
                    </a:ext>
                  </a:extLst>
                </a:gridCol>
                <a:gridCol w="658368">
                  <a:extLst>
                    <a:ext uri="{9D8B030D-6E8A-4147-A177-3AD203B41FA5}">
                      <a16:colId xmlns:a16="http://schemas.microsoft.com/office/drawing/2014/main" val="4201122296"/>
                    </a:ext>
                  </a:extLst>
                </a:gridCol>
                <a:gridCol w="658368">
                  <a:extLst>
                    <a:ext uri="{9D8B030D-6E8A-4147-A177-3AD203B41FA5}">
                      <a16:colId xmlns:a16="http://schemas.microsoft.com/office/drawing/2014/main" val="3269001919"/>
                    </a:ext>
                  </a:extLst>
                </a:gridCol>
                <a:gridCol w="658368">
                  <a:extLst>
                    <a:ext uri="{9D8B030D-6E8A-4147-A177-3AD203B41FA5}">
                      <a16:colId xmlns:a16="http://schemas.microsoft.com/office/drawing/2014/main" val="2125620969"/>
                    </a:ext>
                  </a:extLst>
                </a:gridCol>
                <a:gridCol w="658368">
                  <a:extLst>
                    <a:ext uri="{9D8B030D-6E8A-4147-A177-3AD203B41FA5}">
                      <a16:colId xmlns:a16="http://schemas.microsoft.com/office/drawing/2014/main" val="1140550492"/>
                    </a:ext>
                  </a:extLst>
                </a:gridCol>
                <a:gridCol w="658368">
                  <a:extLst>
                    <a:ext uri="{9D8B030D-6E8A-4147-A177-3AD203B41FA5}">
                      <a16:colId xmlns:a16="http://schemas.microsoft.com/office/drawing/2014/main" val="2863824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7547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- 2018-06-07 08:30:00 </a:t>
                      </a:r>
                      <a:r>
                        <a:rPr kumimoji="0" lang="de-DE" sz="1000" b="0" i="0" u="none" strike="noStrike" kern="1200" cap="none" spc="0" normalizeH="0" baseline="0" noProof="0">
                          <a:ln>
                            <a:noFill/>
                          </a:ln>
                          <a:solidFill>
                            <a:prstClr val="black"/>
                          </a:solidFill>
                          <a:effectLst/>
                          <a:uLnTx/>
                          <a:uFillTx/>
                          <a:latin typeface="+mn-lt"/>
                          <a:ea typeface="+mn-ea"/>
                          <a:cs typeface="+mn-cs"/>
                        </a:rPr>
                        <a:t> 
 Na, hast Du schon von unserer Touring Aktion gehört? ;-)
Wenn Du dich jetzt für einen unserer lagernden Tourer entscheidest (ausgenommen CVO's), bekommst du original Harley-Davidson Zubehör im Wert von € 1.500,00 von uns GESCHENKT! Außerdem ist auch die 1% Finanzierung möglich...
Wenn das kein guter Anlass ist um auf eine ausgiebige Probefahrt vorbeizuschauen - https://bit.ly/2s2ZBSa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4816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- 2018-06-06 13:47:12 </a:t>
                      </a:r>
                      <a:r>
                        <a:rPr kumimoji="0" lang="de-DE" sz="1000" b="0" i="0" u="none" strike="noStrike" kern="1200" cap="none" spc="0" normalizeH="0" baseline="0" noProof="0">
                          <a:ln>
                            <a:noFill/>
                          </a:ln>
                          <a:solidFill>
                            <a:prstClr val="black"/>
                          </a:solidFill>
                          <a:effectLst/>
                          <a:uLnTx/>
                          <a:uFillTx/>
                          <a:latin typeface="+mn-lt"/>
                          <a:ea typeface="+mn-ea"/>
                          <a:cs typeface="+mn-cs"/>
                        </a:rPr>
                        <a:t> 
 MEGA Angebot für die großen Jungs!!!!! Ab morgen bis Samstag könnt ihr die Ware unseres Willhaben XXL Angebotes bei uns LIVE im Shop anprobieren! Natürlich haben wir auch ein paar Specials dabei die wir nicht im Internet haben 😉 Den Link zum vorab Schmökern findet ihr hier 
https://www.facebook.com/bettina.eibinger/posts/2107444355962487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1608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- 2018-06-04 15:34:57 </a:t>
                      </a:r>
                      <a:r>
                        <a:rPr kumimoji="0" lang="de-DE" sz="1000" b="0" i="0" u="none" strike="noStrike" kern="1200" cap="none" spc="0" normalizeH="0" baseline="0" noProof="0">
                          <a:ln>
                            <a:noFill/>
                          </a:ln>
                          <a:solidFill>
                            <a:prstClr val="black"/>
                          </a:solidFill>
                          <a:effectLst/>
                          <a:uLnTx/>
                          <a:uFillTx/>
                          <a:latin typeface="+mn-lt"/>
                          <a:ea typeface="+mn-ea"/>
                          <a:cs typeface="+mn-cs"/>
                        </a:rPr>
                        <a:t> 
 Nachtrag zum Video: Betty hat schon 2 Herren Styles zerschnibbelt - Ladies, das müsst ihr unbedingt versuchen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9112437"/>
                  </a:ext>
                </a:extLst>
              </a:tr>
            </a:tbl>
          </a:graphicData>
        </a:graphic>
      </p:graphicFrame>
      <p:sp>
        <p:nvSpPr>
          <p:cNvPr id="4" name="Text Placeholder 3">
            <a:extLst>
              <a:ext uri="{FF2B5EF4-FFF2-40B4-BE49-F238E27FC236}">
                <a16:creationId xmlns:a16="http://schemas.microsoft.com/office/drawing/2014/main" id="{14AD2E40-687A-4E27-8C93-4814805A113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46744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68E27-E8F7-416C-94A8-9D2239FE6CE1}"/>
              </a:ext>
            </a:extLst>
          </p:cNvPr>
          <p:cNvSpPr>
            <a:spLocks noGrp="1"/>
          </p:cNvSpPr>
          <p:nvPr>
            <p:ph type="title"/>
          </p:nvPr>
        </p:nvSpPr>
        <p:spPr/>
        <p:txBody>
          <a:bodyPr/>
          <a:lstStyle/>
          <a:p>
            <a:r>
              <a:rPr lang="en-US"/>
              <a:t>Eigene Beiträge (Postings) | Clocktower Harley Davidson Graz - 6 of 6</a:t>
            </a:r>
          </a:p>
        </p:txBody>
      </p:sp>
      <p:graphicFrame>
        <p:nvGraphicFramePr>
          <p:cNvPr id="5" name="Table Placeholder 4">
            <a:extLst>
              <a:ext uri="{FF2B5EF4-FFF2-40B4-BE49-F238E27FC236}">
                <a16:creationId xmlns:a16="http://schemas.microsoft.com/office/drawing/2014/main" id="{551086DF-DA03-4B12-9B93-CB14BD9765C8}"/>
              </a:ext>
            </a:extLst>
          </p:cNvPr>
          <p:cNvGraphicFramePr>
            <a:graphicFrameLocks noGrp="1"/>
          </p:cNvGraphicFramePr>
          <p:nvPr>
            <p:ph type="tbl" sz="quarter" idx="13"/>
            <p:extLst>
              <p:ext uri="{D42A27DB-BD31-4B8C-83A1-F6EECF244321}">
                <p14:modId xmlns:p14="http://schemas.microsoft.com/office/powerpoint/2010/main" val="1442837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46693502"/>
                    </a:ext>
                  </a:extLst>
                </a:gridCol>
                <a:gridCol w="658368">
                  <a:extLst>
                    <a:ext uri="{9D8B030D-6E8A-4147-A177-3AD203B41FA5}">
                      <a16:colId xmlns:a16="http://schemas.microsoft.com/office/drawing/2014/main" val="3293348037"/>
                    </a:ext>
                  </a:extLst>
                </a:gridCol>
                <a:gridCol w="658368">
                  <a:extLst>
                    <a:ext uri="{9D8B030D-6E8A-4147-A177-3AD203B41FA5}">
                      <a16:colId xmlns:a16="http://schemas.microsoft.com/office/drawing/2014/main" val="3975499895"/>
                    </a:ext>
                  </a:extLst>
                </a:gridCol>
                <a:gridCol w="658368">
                  <a:extLst>
                    <a:ext uri="{9D8B030D-6E8A-4147-A177-3AD203B41FA5}">
                      <a16:colId xmlns:a16="http://schemas.microsoft.com/office/drawing/2014/main" val="987788848"/>
                    </a:ext>
                  </a:extLst>
                </a:gridCol>
                <a:gridCol w="658368">
                  <a:extLst>
                    <a:ext uri="{9D8B030D-6E8A-4147-A177-3AD203B41FA5}">
                      <a16:colId xmlns:a16="http://schemas.microsoft.com/office/drawing/2014/main" val="2182909601"/>
                    </a:ext>
                  </a:extLst>
                </a:gridCol>
                <a:gridCol w="658368">
                  <a:extLst>
                    <a:ext uri="{9D8B030D-6E8A-4147-A177-3AD203B41FA5}">
                      <a16:colId xmlns:a16="http://schemas.microsoft.com/office/drawing/2014/main" val="3498010311"/>
                    </a:ext>
                  </a:extLst>
                </a:gridCol>
                <a:gridCol w="658368">
                  <a:extLst>
                    <a:ext uri="{9D8B030D-6E8A-4147-A177-3AD203B41FA5}">
                      <a16:colId xmlns:a16="http://schemas.microsoft.com/office/drawing/2014/main" val="919060966"/>
                    </a:ext>
                  </a:extLst>
                </a:gridCol>
                <a:gridCol w="658368">
                  <a:extLst>
                    <a:ext uri="{9D8B030D-6E8A-4147-A177-3AD203B41FA5}">
                      <a16:colId xmlns:a16="http://schemas.microsoft.com/office/drawing/2014/main" val="2697999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7161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- 2018-06-04 15:31:38 </a:t>
                      </a:r>
                      <a:r>
                        <a:rPr kumimoji="0" lang="de-DE" sz="1000" b="0" i="0" u="none" strike="noStrike" kern="1200" cap="none" spc="0" normalizeH="0" baseline="0" noProof="0">
                          <a:ln>
                            <a:noFill/>
                          </a:ln>
                          <a:solidFill>
                            <a:prstClr val="black"/>
                          </a:solidFill>
                          <a:effectLst/>
                          <a:uLnTx/>
                          <a:uFillTx/>
                          <a:latin typeface="+mn-lt"/>
                          <a:ea typeface="+mn-ea"/>
                          <a:cs typeface="+mn-cs"/>
                        </a:rPr>
                        <a:t> 
 Ladies aufgepasst: Macht aus unseren Herren Dealer Shirts sexy Unikate für Damen!! Erste Ergebnisse von Betty sehr ihr im Extra Posting von heute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8694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- 2018-06-03 09:55:35 </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https://www.facebook.com/bettina.eibinger/posts/2107444355962487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9744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- 2018-06-02 08:00:48 </a:t>
                      </a:r>
                      <a:r>
                        <a:rPr kumimoji="0" lang="de-DE" sz="1000" b="0" i="0" u="none" strike="noStrike" kern="1200" cap="none" spc="0" normalizeH="0" baseline="0" noProof="0">
                          <a:ln>
                            <a:noFill/>
                          </a:ln>
                          <a:solidFill>
                            <a:prstClr val="black"/>
                          </a:solidFill>
                          <a:effectLst/>
                          <a:uLnTx/>
                          <a:uFillTx/>
                          <a:latin typeface="+mn-lt"/>
                          <a:ea typeface="+mn-ea"/>
                          <a:cs typeface="+mn-cs"/>
                        </a:rPr>
                        <a:t> 
 Allzeit gute Fahrt mit euren neuen 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1726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- 2018-06-01 16:57:19 </a:t>
                      </a:r>
                      <a:r>
                        <a:rPr kumimoji="0" lang="de-DE" sz="1000" b="0" i="0" u="none" strike="noStrike" kern="1200" cap="none" spc="0" normalizeH="0" baseline="0" noProof="0">
                          <a:ln>
                            <a:noFill/>
                          </a:ln>
                          <a:solidFill>
                            <a:prstClr val="black"/>
                          </a:solidFill>
                          <a:effectLst/>
                          <a:uLnTx/>
                          <a:uFillTx/>
                          <a:latin typeface="+mn-lt"/>
                          <a:ea typeface="+mn-ea"/>
                          <a:cs typeface="+mn-cs"/>
                        </a:rPr>
                        <a:t> 
 Der letzte Schliff kommt vom Meister selbst: Grüße von unseren Jungs vom Dynojet Training! Ab nächster Woche starten wir endlich mit unserem eigenen Dynojet Prüfstand durch - dem vermutlich Modernsten in ganz Österreich!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3344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- 2018-06-01 14:00:01 </a:t>
                      </a:r>
                      <a:r>
                        <a:rPr kumimoji="0" lang="de-DE" sz="1000" b="0" i="0" u="none" strike="noStrike" kern="1200" cap="none" spc="0" normalizeH="0" baseline="0" noProof="0">
                          <a:ln>
                            <a:noFill/>
                          </a:ln>
                          <a:solidFill>
                            <a:prstClr val="black"/>
                          </a:solidFill>
                          <a:effectLst/>
                          <a:uLnTx/>
                          <a:uFillTx/>
                          <a:latin typeface="+mn-lt"/>
                          <a:ea typeface="+mn-ea"/>
                          <a:cs typeface="+mn-cs"/>
                        </a:rPr>
                        <a:t> 
 Morgen startet wieder die jährliche MOGO Fahrt zum Stift Admont. Sei dabei und fahr mit hunderten Bikes für die gute Sache! Treffpunkt morgen 08.00 Tauchturm Seiersberg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0388615"/>
                  </a:ext>
                </a:extLst>
              </a:tr>
            </a:tbl>
          </a:graphicData>
        </a:graphic>
      </p:graphicFrame>
      <p:sp>
        <p:nvSpPr>
          <p:cNvPr id="4" name="Text Placeholder 3">
            <a:extLst>
              <a:ext uri="{FF2B5EF4-FFF2-40B4-BE49-F238E27FC236}">
                <a16:creationId xmlns:a16="http://schemas.microsoft.com/office/drawing/2014/main" id="{A80ACFDF-1CA2-4B89-8781-BF424232CBB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07362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6A97F-25BD-4562-855C-E2AB5D51B893}"/>
              </a:ext>
            </a:extLst>
          </p:cNvPr>
          <p:cNvSpPr>
            <a:spLocks noGrp="1"/>
          </p:cNvSpPr>
          <p:nvPr>
            <p:ph type="title"/>
          </p:nvPr>
        </p:nvSpPr>
        <p:spPr/>
        <p:txBody>
          <a:bodyPr/>
          <a:lstStyle/>
          <a:p>
            <a:r>
              <a:rPr lang="en-US"/>
              <a:t>Eigene Beiträge (Postings) + Reactions | Clocktower Harley Davidson Graz - 1 of 8</a:t>
            </a:r>
          </a:p>
        </p:txBody>
      </p:sp>
      <p:graphicFrame>
        <p:nvGraphicFramePr>
          <p:cNvPr id="5" name="Table Placeholder 4">
            <a:extLst>
              <a:ext uri="{FF2B5EF4-FFF2-40B4-BE49-F238E27FC236}">
                <a16:creationId xmlns:a16="http://schemas.microsoft.com/office/drawing/2014/main" id="{27884BEE-2837-49FC-A6AC-1FEB16CB045A}"/>
              </a:ext>
            </a:extLst>
          </p:cNvPr>
          <p:cNvGraphicFramePr>
            <a:graphicFrameLocks noGrp="1"/>
          </p:cNvGraphicFramePr>
          <p:nvPr>
            <p:ph type="tbl" sz="quarter" idx="13"/>
            <p:extLst>
              <p:ext uri="{D42A27DB-BD31-4B8C-83A1-F6EECF244321}">
                <p14:modId xmlns:p14="http://schemas.microsoft.com/office/powerpoint/2010/main" val="4124384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67659225"/>
                    </a:ext>
                  </a:extLst>
                </a:gridCol>
                <a:gridCol w="822960">
                  <a:extLst>
                    <a:ext uri="{9D8B030D-6E8A-4147-A177-3AD203B41FA5}">
                      <a16:colId xmlns:a16="http://schemas.microsoft.com/office/drawing/2014/main" val="1442842623"/>
                    </a:ext>
                  </a:extLst>
                </a:gridCol>
                <a:gridCol w="822960">
                  <a:extLst>
                    <a:ext uri="{9D8B030D-6E8A-4147-A177-3AD203B41FA5}">
                      <a16:colId xmlns:a16="http://schemas.microsoft.com/office/drawing/2014/main" val="2623314448"/>
                    </a:ext>
                  </a:extLst>
                </a:gridCol>
                <a:gridCol w="822960">
                  <a:extLst>
                    <a:ext uri="{9D8B030D-6E8A-4147-A177-3AD203B41FA5}">
                      <a16:colId xmlns:a16="http://schemas.microsoft.com/office/drawing/2014/main" val="236038061"/>
                    </a:ext>
                  </a:extLst>
                </a:gridCol>
                <a:gridCol w="822960">
                  <a:extLst>
                    <a:ext uri="{9D8B030D-6E8A-4147-A177-3AD203B41FA5}">
                      <a16:colId xmlns:a16="http://schemas.microsoft.com/office/drawing/2014/main" val="1738620776"/>
                    </a:ext>
                  </a:extLst>
                </a:gridCol>
                <a:gridCol w="822960">
                  <a:extLst>
                    <a:ext uri="{9D8B030D-6E8A-4147-A177-3AD203B41FA5}">
                      <a16:colId xmlns:a16="http://schemas.microsoft.com/office/drawing/2014/main" val="1838129717"/>
                    </a:ext>
                  </a:extLst>
                </a:gridCol>
                <a:gridCol w="822960">
                  <a:extLst>
                    <a:ext uri="{9D8B030D-6E8A-4147-A177-3AD203B41FA5}">
                      <a16:colId xmlns:a16="http://schemas.microsoft.com/office/drawing/2014/main" val="3874270571"/>
                    </a:ext>
                  </a:extLst>
                </a:gridCol>
                <a:gridCol w="822960">
                  <a:extLst>
                    <a:ext uri="{9D8B030D-6E8A-4147-A177-3AD203B41FA5}">
                      <a16:colId xmlns:a16="http://schemas.microsoft.com/office/drawing/2014/main" val="1991392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64485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- 2018-06-30 10:36:06 </a:t>
                      </a:r>
                      <a:r>
                        <a:rPr kumimoji="0" lang="de-DE" sz="1000" b="0" i="0" u="none" strike="noStrike" kern="1200" cap="none" spc="0" normalizeH="0" baseline="0" noProof="0">
                          <a:ln>
                            <a:noFill/>
                          </a:ln>
                          <a:solidFill>
                            <a:prstClr val="black"/>
                          </a:solidFill>
                          <a:effectLst/>
                          <a:uLnTx/>
                          <a:uFillTx/>
                          <a:latin typeface="+mn-lt"/>
                          <a:ea typeface="+mn-ea"/>
                          <a:cs typeface="+mn-cs"/>
                        </a:rPr>
                        <a:t> 
 Vielen Dank für eure Teilnahme!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50069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- 2018-06-30 09:13:07 </a:t>
                      </a:r>
                      <a:r>
                        <a:rPr kumimoji="0" lang="en-US" sz="1000" b="0" i="0" u="none" strike="noStrike" kern="1200" cap="none" spc="0" normalizeH="0" baseline="0" noProof="0">
                          <a:ln>
                            <a:noFill/>
                          </a:ln>
                          <a:solidFill>
                            <a:prstClr val="black"/>
                          </a:solidFill>
                          <a:effectLst/>
                          <a:uLnTx/>
                          <a:uFillTx/>
                          <a:latin typeface="+mn-lt"/>
                          <a:ea typeface="+mn-ea"/>
                          <a:cs typeface="+mn-cs"/>
                        </a:rPr>
                        <a:t> 
 Runter von der Couch, rauf aufs Bike und ab zu unserem Sommerfest ☀️🍻🥓🥩🥂☀️ #sommer #drinks #rockabilly #bbq #bikes #fun #fashion #harley #gutelaune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1727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- 2018-06-26 13:14:21 </a:t>
                      </a:r>
                      <a:r>
                        <a:rPr kumimoji="0" lang="de-DE" sz="1000" b="0" i="0" u="none" strike="noStrike" kern="1200" cap="none" spc="0" normalizeH="0" baseline="0" noProof="0">
                          <a:ln>
                            <a:noFill/>
                          </a:ln>
                          <a:solidFill>
                            <a:prstClr val="black"/>
                          </a:solidFill>
                          <a:effectLst/>
                          <a:uLnTx/>
                          <a:uFillTx/>
                          <a:latin typeface="+mn-lt"/>
                          <a:ea typeface="+mn-ea"/>
                          <a:cs typeface="+mn-cs"/>
                        </a:rPr>
                        <a:t> 
 Wir sind Harley Dealer weil wir Bikes lieben! Und darum kaufen wir uns immer wieder auch selbst Spielzeuge. Heute hatten wir eine sehr spezielle Auslieferung: eine 1917er 17F für unseren sympatischen Kollegen in Salzburg! Gute Fahrt Christian!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0796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- 2018-06-24 09:09:52 </a:t>
                      </a:r>
                      <a:r>
                        <a:rPr kumimoji="0" lang="en-US" sz="1000" b="0" i="0" u="none" strike="noStrike" kern="1200" cap="none" spc="0" normalizeH="0" baseline="0" noProof="0">
                          <a:ln>
                            <a:noFill/>
                          </a:ln>
                          <a:solidFill>
                            <a:prstClr val="black"/>
                          </a:solidFill>
                          <a:effectLst/>
                          <a:uLnTx/>
                          <a:uFillTx/>
                          <a:latin typeface="+mn-lt"/>
                          <a:ea typeface="+mn-ea"/>
                          <a:cs typeface="+mn-cs"/>
                        </a:rPr>
                        <a:t> 
 Danke Schladming für die coole Party - see you @ Rock the Roof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9065265"/>
                  </a:ext>
                </a:extLst>
              </a:tr>
            </a:tbl>
          </a:graphicData>
        </a:graphic>
      </p:graphicFrame>
      <p:sp>
        <p:nvSpPr>
          <p:cNvPr id="4" name="Text Placeholder 3">
            <a:extLst>
              <a:ext uri="{FF2B5EF4-FFF2-40B4-BE49-F238E27FC236}">
                <a16:creationId xmlns:a16="http://schemas.microsoft.com/office/drawing/2014/main" id="{47131436-E92E-4EC0-B5D2-23727CF0048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07390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77BD1-A419-490E-80C2-00B9E79F5EF9}"/>
              </a:ext>
            </a:extLst>
          </p:cNvPr>
          <p:cNvSpPr>
            <a:spLocks noGrp="1"/>
          </p:cNvSpPr>
          <p:nvPr>
            <p:ph type="title"/>
          </p:nvPr>
        </p:nvSpPr>
        <p:spPr/>
        <p:txBody>
          <a:bodyPr/>
          <a:lstStyle/>
          <a:p>
            <a:r>
              <a:rPr lang="en-US"/>
              <a:t>Eigene Beiträge (Postings) + Reactions | Clocktower Harley Davidson Graz - 2 of 8</a:t>
            </a:r>
          </a:p>
        </p:txBody>
      </p:sp>
      <p:graphicFrame>
        <p:nvGraphicFramePr>
          <p:cNvPr id="5" name="Table Placeholder 4">
            <a:extLst>
              <a:ext uri="{FF2B5EF4-FFF2-40B4-BE49-F238E27FC236}">
                <a16:creationId xmlns:a16="http://schemas.microsoft.com/office/drawing/2014/main" id="{4BA57BF2-ED12-400D-BD50-BC8F7B26C072}"/>
              </a:ext>
            </a:extLst>
          </p:cNvPr>
          <p:cNvGraphicFramePr>
            <a:graphicFrameLocks noGrp="1"/>
          </p:cNvGraphicFramePr>
          <p:nvPr>
            <p:ph type="tbl" sz="quarter" idx="13"/>
            <p:extLst>
              <p:ext uri="{D42A27DB-BD31-4B8C-83A1-F6EECF244321}">
                <p14:modId xmlns:p14="http://schemas.microsoft.com/office/powerpoint/2010/main" val="1627749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71979583"/>
                    </a:ext>
                  </a:extLst>
                </a:gridCol>
                <a:gridCol w="822960">
                  <a:extLst>
                    <a:ext uri="{9D8B030D-6E8A-4147-A177-3AD203B41FA5}">
                      <a16:colId xmlns:a16="http://schemas.microsoft.com/office/drawing/2014/main" val="2076687585"/>
                    </a:ext>
                  </a:extLst>
                </a:gridCol>
                <a:gridCol w="822960">
                  <a:extLst>
                    <a:ext uri="{9D8B030D-6E8A-4147-A177-3AD203B41FA5}">
                      <a16:colId xmlns:a16="http://schemas.microsoft.com/office/drawing/2014/main" val="312734768"/>
                    </a:ext>
                  </a:extLst>
                </a:gridCol>
                <a:gridCol w="822960">
                  <a:extLst>
                    <a:ext uri="{9D8B030D-6E8A-4147-A177-3AD203B41FA5}">
                      <a16:colId xmlns:a16="http://schemas.microsoft.com/office/drawing/2014/main" val="2083957201"/>
                    </a:ext>
                  </a:extLst>
                </a:gridCol>
                <a:gridCol w="822960">
                  <a:extLst>
                    <a:ext uri="{9D8B030D-6E8A-4147-A177-3AD203B41FA5}">
                      <a16:colId xmlns:a16="http://schemas.microsoft.com/office/drawing/2014/main" val="4032806559"/>
                    </a:ext>
                  </a:extLst>
                </a:gridCol>
                <a:gridCol w="822960">
                  <a:extLst>
                    <a:ext uri="{9D8B030D-6E8A-4147-A177-3AD203B41FA5}">
                      <a16:colId xmlns:a16="http://schemas.microsoft.com/office/drawing/2014/main" val="1734539262"/>
                    </a:ext>
                  </a:extLst>
                </a:gridCol>
                <a:gridCol w="822960">
                  <a:extLst>
                    <a:ext uri="{9D8B030D-6E8A-4147-A177-3AD203B41FA5}">
                      <a16:colId xmlns:a16="http://schemas.microsoft.com/office/drawing/2014/main" val="14405534"/>
                    </a:ext>
                  </a:extLst>
                </a:gridCol>
                <a:gridCol w="822960">
                  <a:extLst>
                    <a:ext uri="{9D8B030D-6E8A-4147-A177-3AD203B41FA5}">
                      <a16:colId xmlns:a16="http://schemas.microsoft.com/office/drawing/2014/main" val="3440856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25809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- 2018-06-23 16:23:56 </a:t>
                      </a:r>
                      <a:r>
                        <a:rPr kumimoji="0" lang="en-US" sz="1000" b="0" i="0" u="none" strike="noStrike" kern="1200" cap="none" spc="0" normalizeH="0" baseline="0" noProof="0">
                          <a:ln>
                            <a:noFill/>
                          </a:ln>
                          <a:solidFill>
                            <a:prstClr val="black"/>
                          </a:solidFill>
                          <a:effectLst/>
                          <a:uLnTx/>
                          <a:uFillTx/>
                          <a:latin typeface="+mn-lt"/>
                          <a:ea typeface="+mn-ea"/>
                          <a:cs typeface="+mn-cs"/>
                        </a:rPr>
                        <a:t> 
 Unser Bagger bei Rock the Roof: Publikumsmagnet, Kinderliebling und doppelt preisgekrönt bei der Custom Show ( 2nd Kategorie Radical, 1st Kategorie BestPaint) 🤘🤘 Bigger -Bagger - Clocktower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5211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- 2018-06-23 10:32:31 </a:t>
                      </a:r>
                      <a:r>
                        <a:rPr kumimoji="0" lang="en-US" sz="1000" b="0" i="0" u="none" strike="noStrike" kern="1200" cap="none" spc="0" normalizeH="0" baseline="0" noProof="0">
                          <a:ln>
                            <a:noFill/>
                          </a:ln>
                          <a:solidFill>
                            <a:prstClr val="black"/>
                          </a:solidFill>
                          <a:effectLst/>
                          <a:uLnTx/>
                          <a:uFillTx/>
                          <a:latin typeface="+mn-lt"/>
                          <a:ea typeface="+mn-ea"/>
                          <a:cs typeface="+mn-cs"/>
                        </a:rPr>
                        <a:t> 
 Eine Mega Modenschau war das gestern bei Rock the Roof in Schladming 🔥🔥 Wir bedanken uns nochmals bei unseren Models vom H.O.G. Styria Chapter Austria und natürlich auch bei Daniela und Peter, die alle eine weltklasse Show hingelegt haben!!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78907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- 2018-06-22 11:09:24 </a:t>
                      </a:r>
                      <a:r>
                        <a:rPr kumimoji="0" lang="de-DE" sz="1000" b="0" i="0" u="none" strike="noStrike" kern="1200" cap="none" spc="0" normalizeH="0" baseline="0" noProof="0">
                          <a:ln>
                            <a:noFill/>
                          </a:ln>
                          <a:solidFill>
                            <a:prstClr val="black"/>
                          </a:solidFill>
                          <a:effectLst/>
                          <a:uLnTx/>
                          <a:uFillTx/>
                          <a:latin typeface="+mn-lt"/>
                          <a:ea typeface="+mn-ea"/>
                          <a:cs typeface="+mn-cs"/>
                        </a:rPr>
                        <a:t> 
 Auf nach Schladming zum Rock the Roof - der Demo Truck mit 20 Harleys zum Probefahren steht für euch heut und morgen bereit! Wir freuen uns auf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50237904"/>
                  </a:ext>
                </a:extLst>
              </a:tr>
            </a:tbl>
          </a:graphicData>
        </a:graphic>
      </p:graphicFrame>
      <p:sp>
        <p:nvSpPr>
          <p:cNvPr id="4" name="Text Placeholder 3">
            <a:extLst>
              <a:ext uri="{FF2B5EF4-FFF2-40B4-BE49-F238E27FC236}">
                <a16:creationId xmlns:a16="http://schemas.microsoft.com/office/drawing/2014/main" id="{95C2910A-5EDF-4D37-A6CF-3C20248997B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19557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6DCBB-29A5-41D6-82E4-7D25AE8102EC}"/>
              </a:ext>
            </a:extLst>
          </p:cNvPr>
          <p:cNvSpPr>
            <a:spLocks noGrp="1"/>
          </p:cNvSpPr>
          <p:nvPr>
            <p:ph type="title"/>
          </p:nvPr>
        </p:nvSpPr>
        <p:spPr/>
        <p:txBody>
          <a:bodyPr/>
          <a:lstStyle/>
          <a:p>
            <a:r>
              <a:rPr lang="en-US"/>
              <a:t>Eigene Beiträge (Postings) + Reactions | Clocktower Harley Davidson Graz - 3 of 8</a:t>
            </a:r>
          </a:p>
        </p:txBody>
      </p:sp>
      <p:graphicFrame>
        <p:nvGraphicFramePr>
          <p:cNvPr id="5" name="Table Placeholder 4">
            <a:extLst>
              <a:ext uri="{FF2B5EF4-FFF2-40B4-BE49-F238E27FC236}">
                <a16:creationId xmlns:a16="http://schemas.microsoft.com/office/drawing/2014/main" id="{601B1537-9C24-43FE-A756-7F045860AAB5}"/>
              </a:ext>
            </a:extLst>
          </p:cNvPr>
          <p:cNvGraphicFramePr>
            <a:graphicFrameLocks noGrp="1"/>
          </p:cNvGraphicFramePr>
          <p:nvPr>
            <p:ph type="tbl" sz="quarter" idx="13"/>
            <p:extLst>
              <p:ext uri="{D42A27DB-BD31-4B8C-83A1-F6EECF244321}">
                <p14:modId xmlns:p14="http://schemas.microsoft.com/office/powerpoint/2010/main" val="1008423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91029333"/>
                    </a:ext>
                  </a:extLst>
                </a:gridCol>
                <a:gridCol w="822960">
                  <a:extLst>
                    <a:ext uri="{9D8B030D-6E8A-4147-A177-3AD203B41FA5}">
                      <a16:colId xmlns:a16="http://schemas.microsoft.com/office/drawing/2014/main" val="4043002940"/>
                    </a:ext>
                  </a:extLst>
                </a:gridCol>
                <a:gridCol w="822960">
                  <a:extLst>
                    <a:ext uri="{9D8B030D-6E8A-4147-A177-3AD203B41FA5}">
                      <a16:colId xmlns:a16="http://schemas.microsoft.com/office/drawing/2014/main" val="510606779"/>
                    </a:ext>
                  </a:extLst>
                </a:gridCol>
                <a:gridCol w="822960">
                  <a:extLst>
                    <a:ext uri="{9D8B030D-6E8A-4147-A177-3AD203B41FA5}">
                      <a16:colId xmlns:a16="http://schemas.microsoft.com/office/drawing/2014/main" val="3096248610"/>
                    </a:ext>
                  </a:extLst>
                </a:gridCol>
                <a:gridCol w="822960">
                  <a:extLst>
                    <a:ext uri="{9D8B030D-6E8A-4147-A177-3AD203B41FA5}">
                      <a16:colId xmlns:a16="http://schemas.microsoft.com/office/drawing/2014/main" val="1256206834"/>
                    </a:ext>
                  </a:extLst>
                </a:gridCol>
                <a:gridCol w="822960">
                  <a:extLst>
                    <a:ext uri="{9D8B030D-6E8A-4147-A177-3AD203B41FA5}">
                      <a16:colId xmlns:a16="http://schemas.microsoft.com/office/drawing/2014/main" val="2180090736"/>
                    </a:ext>
                  </a:extLst>
                </a:gridCol>
                <a:gridCol w="822960">
                  <a:extLst>
                    <a:ext uri="{9D8B030D-6E8A-4147-A177-3AD203B41FA5}">
                      <a16:colId xmlns:a16="http://schemas.microsoft.com/office/drawing/2014/main" val="2556940272"/>
                    </a:ext>
                  </a:extLst>
                </a:gridCol>
                <a:gridCol w="822960">
                  <a:extLst>
                    <a:ext uri="{9D8B030D-6E8A-4147-A177-3AD203B41FA5}">
                      <a16:colId xmlns:a16="http://schemas.microsoft.com/office/drawing/2014/main" val="2871263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96812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- 2018-06-21 12:59:18 </a:t>
                      </a:r>
                      <a:r>
                        <a:rPr kumimoji="0" lang="en-US" sz="1000" b="0" i="0" u="none" strike="noStrike" kern="1200" cap="none" spc="0" normalizeH="0" baseline="0" noProof="0">
                          <a:ln>
                            <a:noFill/>
                          </a:ln>
                          <a:solidFill>
                            <a:prstClr val="black"/>
                          </a:solidFill>
                          <a:effectLst/>
                          <a:uLnTx/>
                          <a:uFillTx/>
                          <a:latin typeface="+mn-lt"/>
                          <a:ea typeface="+mn-ea"/>
                          <a:cs typeface="+mn-cs"/>
                        </a:rPr>
                        <a:t> 
 Danke für euer Vertrauen-see you on the 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69500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- 2018-06-21 08:44:50 </a:t>
                      </a:r>
                      <a:r>
                        <a:rPr kumimoji="0" lang="en-US" sz="1000" b="0" i="0" u="none" strike="noStrike" kern="1200" cap="none" spc="0" normalizeH="0" baseline="0" noProof="0">
                          <a:ln>
                            <a:noFill/>
                          </a:ln>
                          <a:solidFill>
                            <a:prstClr val="black"/>
                          </a:solidFill>
                          <a:effectLst/>
                          <a:uLnTx/>
                          <a:uFillTx/>
                          <a:latin typeface="+mn-lt"/>
                          <a:ea typeface="+mn-ea"/>
                          <a:cs typeface="+mn-cs"/>
                        </a:rPr>
                        <a:t> 
 Betty unterstützt die Probefahrten Crew vor Ort in Schladming bei Rock the Roof 😉😜Trucker Babe🤘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86605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- 2018-06-20 17:35:15 </a:t>
                      </a:r>
                      <a:r>
                        <a:rPr kumimoji="0" lang="de-DE" sz="1000" b="0" i="0" u="none" strike="noStrike" kern="1200" cap="none" spc="0" normalizeH="0" baseline="0" noProof="0">
                          <a:ln>
                            <a:noFill/>
                          </a:ln>
                          <a:solidFill>
                            <a:prstClr val="black"/>
                          </a:solidFill>
                          <a:effectLst/>
                          <a:uLnTx/>
                          <a:uFillTx/>
                          <a:latin typeface="+mn-lt"/>
                          <a:ea typeface="+mn-ea"/>
                          <a:cs typeface="+mn-cs"/>
                        </a:rPr>
                        <a:t> 
 Heute haben wir für euch geschwitzt: Aufbau bei Rock the Roof in Schladming 🤘kommt uns ab morgen hier besuchen - wir freuen uns auf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3444608"/>
                  </a:ext>
                </a:extLst>
              </a:tr>
            </a:tbl>
          </a:graphicData>
        </a:graphic>
      </p:graphicFrame>
      <p:sp>
        <p:nvSpPr>
          <p:cNvPr id="4" name="Text Placeholder 3">
            <a:extLst>
              <a:ext uri="{FF2B5EF4-FFF2-40B4-BE49-F238E27FC236}">
                <a16:creationId xmlns:a16="http://schemas.microsoft.com/office/drawing/2014/main" id="{17C51E22-7812-432F-A356-1878AAAC012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59947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81CAB-199E-4889-8D95-211347936D28}"/>
              </a:ext>
            </a:extLst>
          </p:cNvPr>
          <p:cNvSpPr>
            <a:spLocks noGrp="1"/>
          </p:cNvSpPr>
          <p:nvPr>
            <p:ph type="title"/>
          </p:nvPr>
        </p:nvSpPr>
        <p:spPr/>
        <p:txBody>
          <a:bodyPr/>
          <a:lstStyle/>
          <a:p>
            <a:r>
              <a:rPr lang="en-US"/>
              <a:t>Eigene Beiträge (Postings) + Reactions | Clocktower Harley Davidson Graz - 4 of 8</a:t>
            </a:r>
          </a:p>
        </p:txBody>
      </p:sp>
      <p:graphicFrame>
        <p:nvGraphicFramePr>
          <p:cNvPr id="5" name="Table Placeholder 4">
            <a:extLst>
              <a:ext uri="{FF2B5EF4-FFF2-40B4-BE49-F238E27FC236}">
                <a16:creationId xmlns:a16="http://schemas.microsoft.com/office/drawing/2014/main" id="{4E3FCD28-1644-4FB2-A172-7BED1BADCC5F}"/>
              </a:ext>
            </a:extLst>
          </p:cNvPr>
          <p:cNvGraphicFramePr>
            <a:graphicFrameLocks noGrp="1"/>
          </p:cNvGraphicFramePr>
          <p:nvPr>
            <p:ph type="tbl" sz="quarter" idx="13"/>
            <p:extLst>
              <p:ext uri="{D42A27DB-BD31-4B8C-83A1-F6EECF244321}">
                <p14:modId xmlns:p14="http://schemas.microsoft.com/office/powerpoint/2010/main" val="3985680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17840245"/>
                    </a:ext>
                  </a:extLst>
                </a:gridCol>
                <a:gridCol w="822960">
                  <a:extLst>
                    <a:ext uri="{9D8B030D-6E8A-4147-A177-3AD203B41FA5}">
                      <a16:colId xmlns:a16="http://schemas.microsoft.com/office/drawing/2014/main" val="2922935257"/>
                    </a:ext>
                  </a:extLst>
                </a:gridCol>
                <a:gridCol w="822960">
                  <a:extLst>
                    <a:ext uri="{9D8B030D-6E8A-4147-A177-3AD203B41FA5}">
                      <a16:colId xmlns:a16="http://schemas.microsoft.com/office/drawing/2014/main" val="2599499679"/>
                    </a:ext>
                  </a:extLst>
                </a:gridCol>
                <a:gridCol w="822960">
                  <a:extLst>
                    <a:ext uri="{9D8B030D-6E8A-4147-A177-3AD203B41FA5}">
                      <a16:colId xmlns:a16="http://schemas.microsoft.com/office/drawing/2014/main" val="334890534"/>
                    </a:ext>
                  </a:extLst>
                </a:gridCol>
                <a:gridCol w="822960">
                  <a:extLst>
                    <a:ext uri="{9D8B030D-6E8A-4147-A177-3AD203B41FA5}">
                      <a16:colId xmlns:a16="http://schemas.microsoft.com/office/drawing/2014/main" val="3112329905"/>
                    </a:ext>
                  </a:extLst>
                </a:gridCol>
                <a:gridCol w="822960">
                  <a:extLst>
                    <a:ext uri="{9D8B030D-6E8A-4147-A177-3AD203B41FA5}">
                      <a16:colId xmlns:a16="http://schemas.microsoft.com/office/drawing/2014/main" val="373532570"/>
                    </a:ext>
                  </a:extLst>
                </a:gridCol>
                <a:gridCol w="822960">
                  <a:extLst>
                    <a:ext uri="{9D8B030D-6E8A-4147-A177-3AD203B41FA5}">
                      <a16:colId xmlns:a16="http://schemas.microsoft.com/office/drawing/2014/main" val="1186180518"/>
                    </a:ext>
                  </a:extLst>
                </a:gridCol>
                <a:gridCol w="822960">
                  <a:extLst>
                    <a:ext uri="{9D8B030D-6E8A-4147-A177-3AD203B41FA5}">
                      <a16:colId xmlns:a16="http://schemas.microsoft.com/office/drawing/2014/main" val="3115290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151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- 2018-06-19 07:00:01 </a:t>
                      </a:r>
                      <a:r>
                        <a:rPr kumimoji="0" lang="de-DE" sz="1000" b="0" i="0" u="none" strike="noStrike" kern="1200" cap="none" spc="0" normalizeH="0" baseline="0" noProof="0">
                          <a:ln>
                            <a:noFill/>
                          </a:ln>
                          <a:solidFill>
                            <a:prstClr val="black"/>
                          </a:solidFill>
                          <a:effectLst/>
                          <a:uLnTx/>
                          <a:uFillTx/>
                          <a:latin typeface="+mn-lt"/>
                          <a:ea typeface="+mn-ea"/>
                          <a:cs typeface="+mn-cs"/>
                        </a:rPr>
                        <a:t> 
 Wir sagen Danke!!! 😎
Wir stehen kurz vor der 15.000 Gefällt-Mir-Marke und wollen wir uns bei euch für eure Treue bedanken! Wir verlosen unter allen Personen, die
🔥 unsere Seite und diesen Beitrag liken 🔥  jeweils eine exklusive Damen- und eine Herren-Bikerjacke von Harley-Davidson. Markiere einen deiner Freunde, dem diese Jacke gut stehen würde. 😉
Die Gewinne werden auf unserem Sommerfest ☀️👉 https://bit.ly/2JPu9Sg am 30. Juni übergeben.
▪️
▪️
▪️
Teilnahmeschluss ist am 29. Juni 2018. Die Gewinner werden per Zufallsprinzip ermittelt und von uns benachrichtigt.
Das Gewinnspiel steht in keiner Verbindung zu Facebook und ist in keiner Weise von Facebook gesponsert, unterstützt oder organisiert.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6487794"/>
                  </a:ext>
                </a:extLst>
              </a:tr>
            </a:tbl>
          </a:graphicData>
        </a:graphic>
      </p:graphicFrame>
      <p:sp>
        <p:nvSpPr>
          <p:cNvPr id="4" name="Text Placeholder 3">
            <a:extLst>
              <a:ext uri="{FF2B5EF4-FFF2-40B4-BE49-F238E27FC236}">
                <a16:creationId xmlns:a16="http://schemas.microsoft.com/office/drawing/2014/main" id="{AE53AD46-E594-4C10-9996-D3F3C77E4F9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23292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28041-F97B-4C24-A696-79BC9221B026}"/>
              </a:ext>
            </a:extLst>
          </p:cNvPr>
          <p:cNvSpPr>
            <a:spLocks noGrp="1"/>
          </p:cNvSpPr>
          <p:nvPr>
            <p:ph type="title"/>
          </p:nvPr>
        </p:nvSpPr>
        <p:spPr/>
        <p:txBody>
          <a:bodyPr/>
          <a:lstStyle/>
          <a:p>
            <a:r>
              <a:rPr lang="en-US"/>
              <a:t>Eigene Beiträge (Postings) + Reactions | Clocktower Harley Davidson Graz - 5 of 8</a:t>
            </a:r>
          </a:p>
        </p:txBody>
      </p:sp>
      <p:graphicFrame>
        <p:nvGraphicFramePr>
          <p:cNvPr id="5" name="Table Placeholder 4">
            <a:extLst>
              <a:ext uri="{FF2B5EF4-FFF2-40B4-BE49-F238E27FC236}">
                <a16:creationId xmlns:a16="http://schemas.microsoft.com/office/drawing/2014/main" id="{3F74358A-BA06-42C9-B5F0-F71A815E1BA7}"/>
              </a:ext>
            </a:extLst>
          </p:cNvPr>
          <p:cNvGraphicFramePr>
            <a:graphicFrameLocks noGrp="1"/>
          </p:cNvGraphicFramePr>
          <p:nvPr>
            <p:ph type="tbl" sz="quarter" idx="13"/>
            <p:extLst>
              <p:ext uri="{D42A27DB-BD31-4B8C-83A1-F6EECF244321}">
                <p14:modId xmlns:p14="http://schemas.microsoft.com/office/powerpoint/2010/main" val="2514570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6445781"/>
                    </a:ext>
                  </a:extLst>
                </a:gridCol>
                <a:gridCol w="822960">
                  <a:extLst>
                    <a:ext uri="{9D8B030D-6E8A-4147-A177-3AD203B41FA5}">
                      <a16:colId xmlns:a16="http://schemas.microsoft.com/office/drawing/2014/main" val="1415539264"/>
                    </a:ext>
                  </a:extLst>
                </a:gridCol>
                <a:gridCol w="822960">
                  <a:extLst>
                    <a:ext uri="{9D8B030D-6E8A-4147-A177-3AD203B41FA5}">
                      <a16:colId xmlns:a16="http://schemas.microsoft.com/office/drawing/2014/main" val="4197225761"/>
                    </a:ext>
                  </a:extLst>
                </a:gridCol>
                <a:gridCol w="822960">
                  <a:extLst>
                    <a:ext uri="{9D8B030D-6E8A-4147-A177-3AD203B41FA5}">
                      <a16:colId xmlns:a16="http://schemas.microsoft.com/office/drawing/2014/main" val="1217627496"/>
                    </a:ext>
                  </a:extLst>
                </a:gridCol>
                <a:gridCol w="822960">
                  <a:extLst>
                    <a:ext uri="{9D8B030D-6E8A-4147-A177-3AD203B41FA5}">
                      <a16:colId xmlns:a16="http://schemas.microsoft.com/office/drawing/2014/main" val="3160870836"/>
                    </a:ext>
                  </a:extLst>
                </a:gridCol>
                <a:gridCol w="822960">
                  <a:extLst>
                    <a:ext uri="{9D8B030D-6E8A-4147-A177-3AD203B41FA5}">
                      <a16:colId xmlns:a16="http://schemas.microsoft.com/office/drawing/2014/main" val="1531381241"/>
                    </a:ext>
                  </a:extLst>
                </a:gridCol>
                <a:gridCol w="822960">
                  <a:extLst>
                    <a:ext uri="{9D8B030D-6E8A-4147-A177-3AD203B41FA5}">
                      <a16:colId xmlns:a16="http://schemas.microsoft.com/office/drawing/2014/main" val="669449308"/>
                    </a:ext>
                  </a:extLst>
                </a:gridCol>
                <a:gridCol w="822960">
                  <a:extLst>
                    <a:ext uri="{9D8B030D-6E8A-4147-A177-3AD203B41FA5}">
                      <a16:colId xmlns:a16="http://schemas.microsoft.com/office/drawing/2014/main" val="425652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51815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- 2018-06-16 20:17:03 </a:t>
                      </a:r>
                      <a:r>
                        <a:rPr kumimoji="0" lang="de-DE" sz="1000" b="0" i="0" u="none" strike="noStrike" kern="1200" cap="none" spc="0" normalizeH="0" baseline="0" noProof="0">
                          <a:ln>
                            <a:noFill/>
                          </a:ln>
                          <a:solidFill>
                            <a:prstClr val="black"/>
                          </a:solidFill>
                          <a:effectLst/>
                          <a:uLnTx/>
                          <a:uFillTx/>
                          <a:latin typeface="+mn-lt"/>
                          <a:ea typeface="+mn-ea"/>
                          <a:cs typeface="+mn-cs"/>
                        </a:rPr>
                        <a:t> 
 Samstag Abend - und wir so......
Und ihr so? 
#Dynojet #Prüfstand #suchgefahr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32106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- 2018-06-16 10:30:07 </a:t>
                      </a:r>
                      <a:r>
                        <a:rPr kumimoji="0" lang="de-DE" sz="1000" b="0" i="0" u="none" strike="noStrike" kern="1200" cap="none" spc="0" normalizeH="0" baseline="0" noProof="0">
                          <a:ln>
                            <a:noFill/>
                          </a:ln>
                          <a:solidFill>
                            <a:prstClr val="black"/>
                          </a:solidFill>
                          <a:effectLst/>
                          <a:uLnTx/>
                          <a:uFillTx/>
                          <a:latin typeface="+mn-lt"/>
                          <a:ea typeface="+mn-ea"/>
                          <a:cs typeface="+mn-cs"/>
                        </a:rPr>
                        <a:t> 
 Einfach ein wunderschönes Fahrzeug die Road Glide Specail! Die und 63 weitere lagernde Fahrzeuge findest du auf unserer Homepage https://www.hdgraz.at/harley-davidson/lagernde-neu-gebrauchtfahrzeuge/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1644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- 2018-06-12 07:11:27 </a:t>
                      </a:r>
                      <a:r>
                        <a:rPr kumimoji="0" lang="en-US" sz="1000" b="0" i="0" u="none" strike="noStrike" kern="1200" cap="none" spc="0" normalizeH="0" baseline="0" noProof="0">
                          <a:ln>
                            <a:noFill/>
                          </a:ln>
                          <a:solidFill>
                            <a:prstClr val="black"/>
                          </a:solidFill>
                          <a:effectLst/>
                          <a:uLnTx/>
                          <a:uFillTx/>
                          <a:latin typeface="+mn-lt"/>
                          <a:ea typeface="+mn-ea"/>
                          <a:cs typeface="+mn-cs"/>
                        </a:rPr>
                        <a:t> 
 See you on the 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59023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- 2018-06-11 09:09:20 </a:t>
                      </a:r>
                      <a:r>
                        <a:rPr kumimoji="0" lang="de-DE" sz="1000" b="0" i="0" u="none" strike="noStrike" kern="1200" cap="none" spc="0" normalizeH="0" baseline="0" noProof="0">
                          <a:ln>
                            <a:noFill/>
                          </a:ln>
                          <a:solidFill>
                            <a:prstClr val="black"/>
                          </a:solidFill>
                          <a:effectLst/>
                          <a:uLnTx/>
                          <a:uFillTx/>
                          <a:latin typeface="+mn-lt"/>
                          <a:ea typeface="+mn-ea"/>
                          <a:cs typeface="+mn-cs"/>
                        </a:rPr>
                        <a:t> 
 Spät, aber doch - die Fotos vom letzten Wiedereinsteigertraining. Danke fürs Teilnehmen!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45481229"/>
                  </a:ext>
                </a:extLst>
              </a:tr>
            </a:tbl>
          </a:graphicData>
        </a:graphic>
      </p:graphicFrame>
      <p:sp>
        <p:nvSpPr>
          <p:cNvPr id="4" name="Text Placeholder 3">
            <a:extLst>
              <a:ext uri="{FF2B5EF4-FFF2-40B4-BE49-F238E27FC236}">
                <a16:creationId xmlns:a16="http://schemas.microsoft.com/office/drawing/2014/main" id="{EF78CB54-3E98-43BF-8EC5-EB30C117D96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68272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B3EC-3BED-4E9A-98B2-198B77035F4A}"/>
              </a:ext>
            </a:extLst>
          </p:cNvPr>
          <p:cNvSpPr>
            <a:spLocks noGrp="1"/>
          </p:cNvSpPr>
          <p:nvPr>
            <p:ph type="title"/>
          </p:nvPr>
        </p:nvSpPr>
        <p:spPr/>
        <p:txBody>
          <a:bodyPr/>
          <a:lstStyle/>
          <a:p>
            <a:r>
              <a:rPr lang="en-US"/>
              <a:t>Eigene Beiträge (Postings) + Reactions | Clocktower Harley Davidson Graz - 6 of 8</a:t>
            </a:r>
          </a:p>
        </p:txBody>
      </p:sp>
      <p:graphicFrame>
        <p:nvGraphicFramePr>
          <p:cNvPr id="5" name="Table Placeholder 4">
            <a:extLst>
              <a:ext uri="{FF2B5EF4-FFF2-40B4-BE49-F238E27FC236}">
                <a16:creationId xmlns:a16="http://schemas.microsoft.com/office/drawing/2014/main" id="{5E744425-5CE5-4782-A5A7-652F8C1E24F1}"/>
              </a:ext>
            </a:extLst>
          </p:cNvPr>
          <p:cNvGraphicFramePr>
            <a:graphicFrameLocks noGrp="1"/>
          </p:cNvGraphicFramePr>
          <p:nvPr>
            <p:ph type="tbl" sz="quarter" idx="13"/>
            <p:extLst>
              <p:ext uri="{D42A27DB-BD31-4B8C-83A1-F6EECF244321}">
                <p14:modId xmlns:p14="http://schemas.microsoft.com/office/powerpoint/2010/main" val="2666442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01082758"/>
                    </a:ext>
                  </a:extLst>
                </a:gridCol>
                <a:gridCol w="822960">
                  <a:extLst>
                    <a:ext uri="{9D8B030D-6E8A-4147-A177-3AD203B41FA5}">
                      <a16:colId xmlns:a16="http://schemas.microsoft.com/office/drawing/2014/main" val="4154258482"/>
                    </a:ext>
                  </a:extLst>
                </a:gridCol>
                <a:gridCol w="822960">
                  <a:extLst>
                    <a:ext uri="{9D8B030D-6E8A-4147-A177-3AD203B41FA5}">
                      <a16:colId xmlns:a16="http://schemas.microsoft.com/office/drawing/2014/main" val="2681550649"/>
                    </a:ext>
                  </a:extLst>
                </a:gridCol>
                <a:gridCol w="822960">
                  <a:extLst>
                    <a:ext uri="{9D8B030D-6E8A-4147-A177-3AD203B41FA5}">
                      <a16:colId xmlns:a16="http://schemas.microsoft.com/office/drawing/2014/main" val="1031289410"/>
                    </a:ext>
                  </a:extLst>
                </a:gridCol>
                <a:gridCol w="822960">
                  <a:extLst>
                    <a:ext uri="{9D8B030D-6E8A-4147-A177-3AD203B41FA5}">
                      <a16:colId xmlns:a16="http://schemas.microsoft.com/office/drawing/2014/main" val="2829637407"/>
                    </a:ext>
                  </a:extLst>
                </a:gridCol>
                <a:gridCol w="822960">
                  <a:extLst>
                    <a:ext uri="{9D8B030D-6E8A-4147-A177-3AD203B41FA5}">
                      <a16:colId xmlns:a16="http://schemas.microsoft.com/office/drawing/2014/main" val="1543700703"/>
                    </a:ext>
                  </a:extLst>
                </a:gridCol>
                <a:gridCol w="822960">
                  <a:extLst>
                    <a:ext uri="{9D8B030D-6E8A-4147-A177-3AD203B41FA5}">
                      <a16:colId xmlns:a16="http://schemas.microsoft.com/office/drawing/2014/main" val="663572531"/>
                    </a:ext>
                  </a:extLst>
                </a:gridCol>
                <a:gridCol w="822960">
                  <a:extLst>
                    <a:ext uri="{9D8B030D-6E8A-4147-A177-3AD203B41FA5}">
                      <a16:colId xmlns:a16="http://schemas.microsoft.com/office/drawing/2014/main" val="3907729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41585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- 2018-06-11 07:18:51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 schöne 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79019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- 2018-06-08 15:37:26 </a:t>
                      </a:r>
                      <a:r>
                        <a:rPr kumimoji="0" lang="en-US" sz="1000" b="0" i="0" u="none" strike="noStrike" kern="1200" cap="none" spc="0" normalizeH="0" baseline="0" noProof="0">
                          <a:ln>
                            <a:noFill/>
                          </a:ln>
                          <a:solidFill>
                            <a:prstClr val="black"/>
                          </a:solidFill>
                          <a:effectLst/>
                          <a:uLnTx/>
                          <a:uFillTx/>
                          <a:latin typeface="+mn-lt"/>
                          <a:ea typeface="+mn-ea"/>
                          <a:cs typeface="+mn-cs"/>
                        </a:rPr>
                        <a:t> 
 Kommt mit auf Bettys schwindelerregende Shoppingtour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5134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- 2018-06-07 08:30:00 </a:t>
                      </a:r>
                      <a:r>
                        <a:rPr kumimoji="0" lang="de-DE" sz="1000" b="0" i="0" u="none" strike="noStrike" kern="1200" cap="none" spc="0" normalizeH="0" baseline="0" noProof="0">
                          <a:ln>
                            <a:noFill/>
                          </a:ln>
                          <a:solidFill>
                            <a:prstClr val="black"/>
                          </a:solidFill>
                          <a:effectLst/>
                          <a:uLnTx/>
                          <a:uFillTx/>
                          <a:latin typeface="+mn-lt"/>
                          <a:ea typeface="+mn-ea"/>
                          <a:cs typeface="+mn-cs"/>
                        </a:rPr>
                        <a:t> 
 Na, hast Du schon von unserer Touring Aktion gehört? ;-)
Wenn Du dich jetzt für einen unserer lagernden Tourer entscheidest (ausgenommen CVO's), bekommst du original Harley-Davidson Zubehör im Wert von € 1.500,00 von uns GESCHENKT! Außerdem ist auch die 1% Finanzierung möglich...
Wenn das kein guter Anlass ist um auf eine ausgiebige Probefahrt vorbeizuschauen - https://bit.ly/2s2ZBSa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45153722"/>
                  </a:ext>
                </a:extLst>
              </a:tr>
            </a:tbl>
          </a:graphicData>
        </a:graphic>
      </p:graphicFrame>
      <p:sp>
        <p:nvSpPr>
          <p:cNvPr id="4" name="Text Placeholder 3">
            <a:extLst>
              <a:ext uri="{FF2B5EF4-FFF2-40B4-BE49-F238E27FC236}">
                <a16:creationId xmlns:a16="http://schemas.microsoft.com/office/drawing/2014/main" id="{0B6413B1-1E5A-4038-BE39-D17C07BFB4E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515061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126CF-6A88-4C8F-94F3-07D064F8A87D}"/>
              </a:ext>
            </a:extLst>
          </p:cNvPr>
          <p:cNvSpPr>
            <a:spLocks noGrp="1"/>
          </p:cNvSpPr>
          <p:nvPr>
            <p:ph type="title"/>
          </p:nvPr>
        </p:nvSpPr>
        <p:spPr/>
        <p:txBody>
          <a:bodyPr/>
          <a:lstStyle/>
          <a:p>
            <a:r>
              <a:rPr lang="en-US"/>
              <a:t>Eigene Beiträge (Postings) + Reactions | Clocktower Harley Davidson Graz - 7 of 8</a:t>
            </a:r>
          </a:p>
        </p:txBody>
      </p:sp>
      <p:graphicFrame>
        <p:nvGraphicFramePr>
          <p:cNvPr id="5" name="Table Placeholder 4">
            <a:extLst>
              <a:ext uri="{FF2B5EF4-FFF2-40B4-BE49-F238E27FC236}">
                <a16:creationId xmlns:a16="http://schemas.microsoft.com/office/drawing/2014/main" id="{ACFEA6DF-C4A2-4FCD-8486-F69EAB17ECE0}"/>
              </a:ext>
            </a:extLst>
          </p:cNvPr>
          <p:cNvGraphicFramePr>
            <a:graphicFrameLocks noGrp="1"/>
          </p:cNvGraphicFramePr>
          <p:nvPr>
            <p:ph type="tbl" sz="quarter" idx="13"/>
            <p:extLst>
              <p:ext uri="{D42A27DB-BD31-4B8C-83A1-F6EECF244321}">
                <p14:modId xmlns:p14="http://schemas.microsoft.com/office/powerpoint/2010/main" val="154996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15261713"/>
                    </a:ext>
                  </a:extLst>
                </a:gridCol>
                <a:gridCol w="822960">
                  <a:extLst>
                    <a:ext uri="{9D8B030D-6E8A-4147-A177-3AD203B41FA5}">
                      <a16:colId xmlns:a16="http://schemas.microsoft.com/office/drawing/2014/main" val="3841792730"/>
                    </a:ext>
                  </a:extLst>
                </a:gridCol>
                <a:gridCol w="822960">
                  <a:extLst>
                    <a:ext uri="{9D8B030D-6E8A-4147-A177-3AD203B41FA5}">
                      <a16:colId xmlns:a16="http://schemas.microsoft.com/office/drawing/2014/main" val="899990305"/>
                    </a:ext>
                  </a:extLst>
                </a:gridCol>
                <a:gridCol w="822960">
                  <a:extLst>
                    <a:ext uri="{9D8B030D-6E8A-4147-A177-3AD203B41FA5}">
                      <a16:colId xmlns:a16="http://schemas.microsoft.com/office/drawing/2014/main" val="1448979890"/>
                    </a:ext>
                  </a:extLst>
                </a:gridCol>
                <a:gridCol w="822960">
                  <a:extLst>
                    <a:ext uri="{9D8B030D-6E8A-4147-A177-3AD203B41FA5}">
                      <a16:colId xmlns:a16="http://schemas.microsoft.com/office/drawing/2014/main" val="3043045274"/>
                    </a:ext>
                  </a:extLst>
                </a:gridCol>
                <a:gridCol w="822960">
                  <a:extLst>
                    <a:ext uri="{9D8B030D-6E8A-4147-A177-3AD203B41FA5}">
                      <a16:colId xmlns:a16="http://schemas.microsoft.com/office/drawing/2014/main" val="2171590976"/>
                    </a:ext>
                  </a:extLst>
                </a:gridCol>
                <a:gridCol w="822960">
                  <a:extLst>
                    <a:ext uri="{9D8B030D-6E8A-4147-A177-3AD203B41FA5}">
                      <a16:colId xmlns:a16="http://schemas.microsoft.com/office/drawing/2014/main" val="4245553390"/>
                    </a:ext>
                  </a:extLst>
                </a:gridCol>
                <a:gridCol w="822960">
                  <a:extLst>
                    <a:ext uri="{9D8B030D-6E8A-4147-A177-3AD203B41FA5}">
                      <a16:colId xmlns:a16="http://schemas.microsoft.com/office/drawing/2014/main" val="3836977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44498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- 2018-06-06 13:47:12 </a:t>
                      </a:r>
                      <a:r>
                        <a:rPr kumimoji="0" lang="de-DE" sz="1000" b="0" i="0" u="none" strike="noStrike" kern="1200" cap="none" spc="0" normalizeH="0" baseline="0" noProof="0">
                          <a:ln>
                            <a:noFill/>
                          </a:ln>
                          <a:solidFill>
                            <a:prstClr val="black"/>
                          </a:solidFill>
                          <a:effectLst/>
                          <a:uLnTx/>
                          <a:uFillTx/>
                          <a:latin typeface="+mn-lt"/>
                          <a:ea typeface="+mn-ea"/>
                          <a:cs typeface="+mn-cs"/>
                        </a:rPr>
                        <a:t> 
 MEGA Angebot für die großen Jungs!!!!! Ab morgen bis Samstag könnt ihr die Ware unseres Willhaben XXL Angebotes bei uns LIVE im Shop anprobieren! Natürlich haben wir auch ein paar Specials dabei die wir nicht im Internet haben 😉 Den Link zum vorab Schmökern findet ihr hier 
https://www.facebook.com/bettina.eibinger/posts/2107444355962487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24380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- 2018-06-04 15:34:57 </a:t>
                      </a:r>
                      <a:r>
                        <a:rPr kumimoji="0" lang="de-DE" sz="1000" b="0" i="0" u="none" strike="noStrike" kern="1200" cap="none" spc="0" normalizeH="0" baseline="0" noProof="0">
                          <a:ln>
                            <a:noFill/>
                          </a:ln>
                          <a:solidFill>
                            <a:prstClr val="black"/>
                          </a:solidFill>
                          <a:effectLst/>
                          <a:uLnTx/>
                          <a:uFillTx/>
                          <a:latin typeface="+mn-lt"/>
                          <a:ea typeface="+mn-ea"/>
                          <a:cs typeface="+mn-cs"/>
                        </a:rPr>
                        <a:t> 
 Nachtrag zum Video: Betty hat schon 2 Herren Styles zerschnibbelt - Ladies, das müsst ihr unbedingt versuchen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5416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- 2018-06-04 15:31:38 </a:t>
                      </a:r>
                      <a:r>
                        <a:rPr kumimoji="0" lang="de-DE" sz="1000" b="0" i="0" u="none" strike="noStrike" kern="1200" cap="none" spc="0" normalizeH="0" baseline="0" noProof="0">
                          <a:ln>
                            <a:noFill/>
                          </a:ln>
                          <a:solidFill>
                            <a:prstClr val="black"/>
                          </a:solidFill>
                          <a:effectLst/>
                          <a:uLnTx/>
                          <a:uFillTx/>
                          <a:latin typeface="+mn-lt"/>
                          <a:ea typeface="+mn-ea"/>
                          <a:cs typeface="+mn-cs"/>
                        </a:rPr>
                        <a:t> 
 Ladies aufgepasst: Macht aus unseren Herren Dealer Shirts sexy Unikate für Damen!! Erste Ergebnisse von Betty sehr ihr im Extra Posting von heute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20009347"/>
                  </a:ext>
                </a:extLst>
              </a:tr>
            </a:tbl>
          </a:graphicData>
        </a:graphic>
      </p:graphicFrame>
      <p:sp>
        <p:nvSpPr>
          <p:cNvPr id="4" name="Text Placeholder 3">
            <a:extLst>
              <a:ext uri="{FF2B5EF4-FFF2-40B4-BE49-F238E27FC236}">
                <a16:creationId xmlns:a16="http://schemas.microsoft.com/office/drawing/2014/main" id="{87689DA0-1EE7-4E93-A4FC-C58F8F2E2F2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126218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2E3C-3370-438B-979A-C71E086C0582}"/>
              </a:ext>
            </a:extLst>
          </p:cNvPr>
          <p:cNvSpPr>
            <a:spLocks noGrp="1"/>
          </p:cNvSpPr>
          <p:nvPr>
            <p:ph type="title"/>
          </p:nvPr>
        </p:nvSpPr>
        <p:spPr/>
        <p:txBody>
          <a:bodyPr/>
          <a:lstStyle/>
          <a:p>
            <a:r>
              <a:rPr lang="en-US"/>
              <a:t>Eigene Beiträge (Postings) + Reactions | Clocktower Harley Davidson Graz - 8 of 8</a:t>
            </a:r>
          </a:p>
        </p:txBody>
      </p:sp>
      <p:graphicFrame>
        <p:nvGraphicFramePr>
          <p:cNvPr id="5" name="Table Placeholder 4">
            <a:extLst>
              <a:ext uri="{FF2B5EF4-FFF2-40B4-BE49-F238E27FC236}">
                <a16:creationId xmlns:a16="http://schemas.microsoft.com/office/drawing/2014/main" id="{75B3C6A7-2BC9-4F09-A575-266F1019851C}"/>
              </a:ext>
            </a:extLst>
          </p:cNvPr>
          <p:cNvGraphicFramePr>
            <a:graphicFrameLocks noGrp="1"/>
          </p:cNvGraphicFramePr>
          <p:nvPr>
            <p:ph type="tbl" sz="quarter" idx="13"/>
            <p:extLst>
              <p:ext uri="{D42A27DB-BD31-4B8C-83A1-F6EECF244321}">
                <p14:modId xmlns:p14="http://schemas.microsoft.com/office/powerpoint/2010/main" val="4024265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82416820"/>
                    </a:ext>
                  </a:extLst>
                </a:gridCol>
                <a:gridCol w="822960">
                  <a:extLst>
                    <a:ext uri="{9D8B030D-6E8A-4147-A177-3AD203B41FA5}">
                      <a16:colId xmlns:a16="http://schemas.microsoft.com/office/drawing/2014/main" val="3172612272"/>
                    </a:ext>
                  </a:extLst>
                </a:gridCol>
                <a:gridCol w="822960">
                  <a:extLst>
                    <a:ext uri="{9D8B030D-6E8A-4147-A177-3AD203B41FA5}">
                      <a16:colId xmlns:a16="http://schemas.microsoft.com/office/drawing/2014/main" val="3041462446"/>
                    </a:ext>
                  </a:extLst>
                </a:gridCol>
                <a:gridCol w="822960">
                  <a:extLst>
                    <a:ext uri="{9D8B030D-6E8A-4147-A177-3AD203B41FA5}">
                      <a16:colId xmlns:a16="http://schemas.microsoft.com/office/drawing/2014/main" val="1219389496"/>
                    </a:ext>
                  </a:extLst>
                </a:gridCol>
                <a:gridCol w="822960">
                  <a:extLst>
                    <a:ext uri="{9D8B030D-6E8A-4147-A177-3AD203B41FA5}">
                      <a16:colId xmlns:a16="http://schemas.microsoft.com/office/drawing/2014/main" val="2784962415"/>
                    </a:ext>
                  </a:extLst>
                </a:gridCol>
                <a:gridCol w="822960">
                  <a:extLst>
                    <a:ext uri="{9D8B030D-6E8A-4147-A177-3AD203B41FA5}">
                      <a16:colId xmlns:a16="http://schemas.microsoft.com/office/drawing/2014/main" val="1476526035"/>
                    </a:ext>
                  </a:extLst>
                </a:gridCol>
                <a:gridCol w="822960">
                  <a:extLst>
                    <a:ext uri="{9D8B030D-6E8A-4147-A177-3AD203B41FA5}">
                      <a16:colId xmlns:a16="http://schemas.microsoft.com/office/drawing/2014/main" val="3041800420"/>
                    </a:ext>
                  </a:extLst>
                </a:gridCol>
                <a:gridCol w="822960">
                  <a:extLst>
                    <a:ext uri="{9D8B030D-6E8A-4147-A177-3AD203B41FA5}">
                      <a16:colId xmlns:a16="http://schemas.microsoft.com/office/drawing/2014/main" val="1657073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08763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- 2018-06-03 09:55:35 </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https://www.facebook.com/bettina.eibinger/posts/2107444355962487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86602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- 2018-06-02 08:00:48 </a:t>
                      </a:r>
                      <a:r>
                        <a:rPr kumimoji="0" lang="de-DE" sz="1000" b="0" i="0" u="none" strike="noStrike" kern="1200" cap="none" spc="0" normalizeH="0" baseline="0" noProof="0">
                          <a:ln>
                            <a:noFill/>
                          </a:ln>
                          <a:solidFill>
                            <a:prstClr val="black"/>
                          </a:solidFill>
                          <a:effectLst/>
                          <a:uLnTx/>
                          <a:uFillTx/>
                          <a:latin typeface="+mn-lt"/>
                          <a:ea typeface="+mn-ea"/>
                          <a:cs typeface="+mn-cs"/>
                        </a:rPr>
                        <a:t> 
 Allzeit gute Fahrt mit euren neuen 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922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- 2018-06-01 16:57:19 </a:t>
                      </a:r>
                      <a:r>
                        <a:rPr kumimoji="0" lang="de-DE" sz="1000" b="0" i="0" u="none" strike="noStrike" kern="1200" cap="none" spc="0" normalizeH="0" baseline="0" noProof="0">
                          <a:ln>
                            <a:noFill/>
                          </a:ln>
                          <a:solidFill>
                            <a:prstClr val="black"/>
                          </a:solidFill>
                          <a:effectLst/>
                          <a:uLnTx/>
                          <a:uFillTx/>
                          <a:latin typeface="+mn-lt"/>
                          <a:ea typeface="+mn-ea"/>
                          <a:cs typeface="+mn-cs"/>
                        </a:rPr>
                        <a:t> 
 Der letzte Schliff kommt vom Meister selbst: Grüße von unseren Jungs vom Dynojet Training! Ab nächster Woche starten wir endlich mit unserem eigenen Dynojet Prüfstand durch - dem vermutlich Modernsten in ganz Österreich!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26710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- 2018-06-01 14:00:01 </a:t>
                      </a:r>
                      <a:r>
                        <a:rPr kumimoji="0" lang="de-DE" sz="1000" b="0" i="0" u="none" strike="noStrike" kern="1200" cap="none" spc="0" normalizeH="0" baseline="0" noProof="0">
                          <a:ln>
                            <a:noFill/>
                          </a:ln>
                          <a:solidFill>
                            <a:prstClr val="black"/>
                          </a:solidFill>
                          <a:effectLst/>
                          <a:uLnTx/>
                          <a:uFillTx/>
                          <a:latin typeface="+mn-lt"/>
                          <a:ea typeface="+mn-ea"/>
                          <a:cs typeface="+mn-cs"/>
                        </a:rPr>
                        <a:t> 
 Morgen startet wieder die jährliche MOGO Fahrt zum Stift Admont. Sei dabei und fahr mit hunderten Bikes für die gute Sache! Treffpunkt morgen 08.00 Tauchturm Seiersberg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94679005"/>
                  </a:ext>
                </a:extLst>
              </a:tr>
            </a:tbl>
          </a:graphicData>
        </a:graphic>
      </p:graphicFrame>
      <p:sp>
        <p:nvSpPr>
          <p:cNvPr id="4" name="Text Placeholder 3">
            <a:extLst>
              <a:ext uri="{FF2B5EF4-FFF2-40B4-BE49-F238E27FC236}">
                <a16:creationId xmlns:a16="http://schemas.microsoft.com/office/drawing/2014/main" id="{F0FFBB3C-05C6-40D9-AFF2-7A3FDCACF53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3042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509FA-7C9B-4BC3-B635-2C8B3116433E}"/>
              </a:ext>
            </a:extLst>
          </p:cNvPr>
          <p:cNvSpPr>
            <a:spLocks noGrp="1"/>
          </p:cNvSpPr>
          <p:nvPr>
            <p:ph type="title"/>
          </p:nvPr>
        </p:nvSpPr>
        <p:spPr/>
        <p:txBody>
          <a:bodyPr/>
          <a:lstStyle/>
          <a:p>
            <a:r>
              <a:rPr lang="en-US"/>
              <a:t>Postings/Wochentag | Clocktower Harley Davidson Graz</a:t>
            </a:r>
          </a:p>
        </p:txBody>
      </p:sp>
      <p:graphicFrame>
        <p:nvGraphicFramePr>
          <p:cNvPr id="6" name="Chart Placeholder 5">
            <a:extLst>
              <a:ext uri="{FF2B5EF4-FFF2-40B4-BE49-F238E27FC236}">
                <a16:creationId xmlns:a16="http://schemas.microsoft.com/office/drawing/2014/main" id="{0AE258A8-765F-447F-A3D2-AE342F8054CA}"/>
              </a:ext>
            </a:extLst>
          </p:cNvPr>
          <p:cNvGraphicFramePr>
            <a:graphicFrameLocks noGrp="1"/>
          </p:cNvGraphicFramePr>
          <p:nvPr>
            <p:ph type="chart" sz="quarter" idx="13"/>
            <p:extLst>
              <p:ext uri="{D42A27DB-BD31-4B8C-83A1-F6EECF244321}">
                <p14:modId xmlns:p14="http://schemas.microsoft.com/office/powerpoint/2010/main" val="971403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3C73AB-063B-47B5-B8A1-C50B8AA9B1F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F6F2E47-619D-4A96-AF31-1F7C41AC8E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8687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B1D86-084C-4964-8C4F-E5B866D4E502}"/>
              </a:ext>
            </a:extLst>
          </p:cNvPr>
          <p:cNvSpPr>
            <a:spLocks noGrp="1"/>
          </p:cNvSpPr>
          <p:nvPr>
            <p:ph type="title"/>
          </p:nvPr>
        </p:nvSpPr>
        <p:spPr/>
        <p:txBody>
          <a:bodyPr/>
          <a:lstStyle/>
          <a:p>
            <a:r>
              <a:rPr lang="en-US"/>
              <a:t>Interaktionsrate | Clocktower Harley Davidson Graz</a:t>
            </a:r>
          </a:p>
        </p:txBody>
      </p:sp>
      <p:graphicFrame>
        <p:nvGraphicFramePr>
          <p:cNvPr id="6" name="Chart Placeholder 5">
            <a:extLst>
              <a:ext uri="{FF2B5EF4-FFF2-40B4-BE49-F238E27FC236}">
                <a16:creationId xmlns:a16="http://schemas.microsoft.com/office/drawing/2014/main" id="{24956383-7B56-4156-9139-793BFC40548C}"/>
              </a:ext>
            </a:extLst>
          </p:cNvPr>
          <p:cNvGraphicFramePr>
            <a:graphicFrameLocks noGrp="1"/>
          </p:cNvGraphicFramePr>
          <p:nvPr>
            <p:ph type="chart" sz="quarter" idx="13"/>
            <p:extLst>
              <p:ext uri="{D42A27DB-BD31-4B8C-83A1-F6EECF244321}">
                <p14:modId xmlns:p14="http://schemas.microsoft.com/office/powerpoint/2010/main" val="612765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9B32EF-2E48-4687-8EB2-40F82C9BCB4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5CBFE53-D6C6-4300-A7D6-3AD3355E4B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4182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BCC1-CBAB-491F-88F5-97D8A4352FEB}"/>
              </a:ext>
            </a:extLst>
          </p:cNvPr>
          <p:cNvSpPr>
            <a:spLocks noGrp="1"/>
          </p:cNvSpPr>
          <p:nvPr>
            <p:ph type="title"/>
          </p:nvPr>
        </p:nvSpPr>
        <p:spPr/>
        <p:txBody>
          <a:bodyPr/>
          <a:lstStyle/>
          <a:p>
            <a:r>
              <a:rPr lang="en-US"/>
              <a:t>Postingtypen (Verteilung) | Clocktower Harley Davidson Graz</a:t>
            </a:r>
          </a:p>
        </p:txBody>
      </p:sp>
      <p:graphicFrame>
        <p:nvGraphicFramePr>
          <p:cNvPr id="6" name="Chart Placeholder 5">
            <a:extLst>
              <a:ext uri="{FF2B5EF4-FFF2-40B4-BE49-F238E27FC236}">
                <a16:creationId xmlns:a16="http://schemas.microsoft.com/office/drawing/2014/main" id="{C7A2817D-4BFC-4D63-84DC-AD5708ABC4BF}"/>
              </a:ext>
            </a:extLst>
          </p:cNvPr>
          <p:cNvGraphicFramePr>
            <a:graphicFrameLocks noGrp="1"/>
          </p:cNvGraphicFramePr>
          <p:nvPr>
            <p:ph type="chart" sz="quarter" idx="13"/>
            <p:extLst>
              <p:ext uri="{D42A27DB-BD31-4B8C-83A1-F6EECF244321}">
                <p14:modId xmlns:p14="http://schemas.microsoft.com/office/powerpoint/2010/main" val="4221287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27F151-8325-40DC-AF2D-2C3132D28A5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A3A13AC-753A-4F5E-94E4-5A94E5ED76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7991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5F5F8-BAF0-49BF-9137-CB608520877D}"/>
              </a:ext>
            </a:extLst>
          </p:cNvPr>
          <p:cNvSpPr>
            <a:spLocks noGrp="1"/>
          </p:cNvSpPr>
          <p:nvPr>
            <p:ph type="title"/>
          </p:nvPr>
        </p:nvSpPr>
        <p:spPr/>
        <p:txBody>
          <a:bodyPr/>
          <a:lstStyle/>
          <a:p>
            <a:r>
              <a:rPr lang="en-US"/>
              <a:t>Interaktionsrate/Postingtyp | Clocktower Harley Davidson Graz</a:t>
            </a:r>
          </a:p>
        </p:txBody>
      </p:sp>
      <p:graphicFrame>
        <p:nvGraphicFramePr>
          <p:cNvPr id="6" name="Chart Placeholder 5">
            <a:extLst>
              <a:ext uri="{FF2B5EF4-FFF2-40B4-BE49-F238E27FC236}">
                <a16:creationId xmlns:a16="http://schemas.microsoft.com/office/drawing/2014/main" id="{F909C97F-E43F-430D-B7D9-483B392E243B}"/>
              </a:ext>
            </a:extLst>
          </p:cNvPr>
          <p:cNvGraphicFramePr>
            <a:graphicFrameLocks noGrp="1"/>
          </p:cNvGraphicFramePr>
          <p:nvPr>
            <p:ph type="chart" sz="quarter" idx="13"/>
            <p:extLst>
              <p:ext uri="{D42A27DB-BD31-4B8C-83A1-F6EECF244321}">
                <p14:modId xmlns:p14="http://schemas.microsoft.com/office/powerpoint/2010/main" val="3385560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499EAC-2DC2-4497-BEC9-07C0CA75C59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E3DDBC6-C095-45C5-A644-86EC560917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1563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A4C74-0B4B-4630-B0DA-B036485E9C14}"/>
              </a:ext>
            </a:extLst>
          </p:cNvPr>
          <p:cNvSpPr>
            <a:spLocks noGrp="1"/>
          </p:cNvSpPr>
          <p:nvPr>
            <p:ph type="title"/>
          </p:nvPr>
        </p:nvSpPr>
        <p:spPr/>
        <p:txBody>
          <a:bodyPr/>
          <a:lstStyle/>
          <a:p>
            <a:r>
              <a:rPr lang="en-US"/>
              <a:t>Antwortzeit | Clocktower Harley Davidson Graz</a:t>
            </a:r>
          </a:p>
        </p:txBody>
      </p:sp>
      <p:graphicFrame>
        <p:nvGraphicFramePr>
          <p:cNvPr id="6" name="Chart Placeholder 5">
            <a:extLst>
              <a:ext uri="{FF2B5EF4-FFF2-40B4-BE49-F238E27FC236}">
                <a16:creationId xmlns:a16="http://schemas.microsoft.com/office/drawing/2014/main" id="{687A5AAF-98C1-4C14-9869-480AB90B37AF}"/>
              </a:ext>
            </a:extLst>
          </p:cNvPr>
          <p:cNvGraphicFramePr>
            <a:graphicFrameLocks noGrp="1"/>
          </p:cNvGraphicFramePr>
          <p:nvPr>
            <p:ph type="chart" sz="quarter" idx="13"/>
            <p:extLst>
              <p:ext uri="{D42A27DB-BD31-4B8C-83A1-F6EECF244321}">
                <p14:modId xmlns:p14="http://schemas.microsoft.com/office/powerpoint/2010/main" val="2440930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BAB9BF-2A2B-4B0C-9C7B-E22C5C2BA2F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3325E58-C628-4CBF-A567-5595F02C15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697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4A527-668D-46F2-8211-8645E85A3C30}"/>
              </a:ext>
            </a:extLst>
          </p:cNvPr>
          <p:cNvSpPr>
            <a:spLocks noGrp="1"/>
          </p:cNvSpPr>
          <p:nvPr>
            <p:ph type="title"/>
          </p:nvPr>
        </p:nvSpPr>
        <p:spPr/>
        <p:txBody>
          <a:bodyPr/>
          <a:lstStyle/>
          <a:p>
            <a:r>
              <a:rPr lang="en-US"/>
              <a:t>Facebook Check Ins | Clocktower Harley Davidson Graz</a:t>
            </a:r>
          </a:p>
        </p:txBody>
      </p:sp>
      <p:graphicFrame>
        <p:nvGraphicFramePr>
          <p:cNvPr id="6" name="Chart Placeholder 5">
            <a:extLst>
              <a:ext uri="{FF2B5EF4-FFF2-40B4-BE49-F238E27FC236}">
                <a16:creationId xmlns:a16="http://schemas.microsoft.com/office/drawing/2014/main" id="{DCFBA204-7C02-4F8E-8F2D-26996CAD6B1C}"/>
              </a:ext>
            </a:extLst>
          </p:cNvPr>
          <p:cNvGraphicFramePr>
            <a:graphicFrameLocks noGrp="1"/>
          </p:cNvGraphicFramePr>
          <p:nvPr>
            <p:ph type="chart" sz="quarter" idx="13"/>
            <p:extLst>
              <p:ext uri="{D42A27DB-BD31-4B8C-83A1-F6EECF244321}">
                <p14:modId xmlns:p14="http://schemas.microsoft.com/office/powerpoint/2010/main" val="3966940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648282-C564-4023-9491-528F2742835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1CB7AA7-7E2A-4186-A48B-ECC6752E91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34647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3B1EA-5992-473E-868F-E110DCDFAC04}"/>
              </a:ext>
            </a:extLst>
          </p:cNvPr>
          <p:cNvSpPr>
            <a:spLocks noGrp="1"/>
          </p:cNvSpPr>
          <p:nvPr>
            <p:ph type="title"/>
          </p:nvPr>
        </p:nvSpPr>
        <p:spPr/>
        <p:txBody>
          <a:bodyPr/>
          <a:lstStyle/>
          <a:p>
            <a:r>
              <a:rPr lang="en-US"/>
              <a:t>Fan Demographie | Clocktower Harley Davidson Graz</a:t>
            </a:r>
          </a:p>
        </p:txBody>
      </p:sp>
      <p:graphicFrame>
        <p:nvGraphicFramePr>
          <p:cNvPr id="6" name="Chart Placeholder 5">
            <a:extLst>
              <a:ext uri="{FF2B5EF4-FFF2-40B4-BE49-F238E27FC236}">
                <a16:creationId xmlns:a16="http://schemas.microsoft.com/office/drawing/2014/main" id="{EA3AFDB6-E1C7-4426-B5AC-70C21A4AB5D7}"/>
              </a:ext>
            </a:extLst>
          </p:cNvPr>
          <p:cNvGraphicFramePr>
            <a:graphicFrameLocks noGrp="1"/>
          </p:cNvGraphicFramePr>
          <p:nvPr>
            <p:ph type="chart" sz="quarter" idx="13"/>
            <p:extLst>
              <p:ext uri="{D42A27DB-BD31-4B8C-83A1-F6EECF244321}">
                <p14:modId xmlns:p14="http://schemas.microsoft.com/office/powerpoint/2010/main" val="697382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1FB966-AC81-4A35-8826-98008F4A683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2901008-793A-499A-B832-ECF5352918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0498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2F8B3-4D84-42A5-BFCB-9DE633E9D756}"/>
              </a:ext>
            </a:extLst>
          </p:cNvPr>
          <p:cNvSpPr>
            <a:spLocks noGrp="1"/>
          </p:cNvSpPr>
          <p:nvPr>
            <p:ph type="title"/>
          </p:nvPr>
        </p:nvSpPr>
        <p:spPr/>
        <p:txBody>
          <a:bodyPr/>
          <a:lstStyle/>
          <a:p>
            <a:r>
              <a:rPr lang="en-US"/>
              <a:t>Impressionen | Clocktower Harley Davidson Graz</a:t>
            </a:r>
          </a:p>
        </p:txBody>
      </p:sp>
      <p:graphicFrame>
        <p:nvGraphicFramePr>
          <p:cNvPr id="6" name="Chart Placeholder 5">
            <a:extLst>
              <a:ext uri="{FF2B5EF4-FFF2-40B4-BE49-F238E27FC236}">
                <a16:creationId xmlns:a16="http://schemas.microsoft.com/office/drawing/2014/main" id="{CBCF1DE6-4F18-49A2-92EB-AB11099BC326}"/>
              </a:ext>
            </a:extLst>
          </p:cNvPr>
          <p:cNvGraphicFramePr>
            <a:graphicFrameLocks noGrp="1"/>
          </p:cNvGraphicFramePr>
          <p:nvPr>
            <p:ph type="chart" sz="quarter" idx="13"/>
            <p:extLst>
              <p:ext uri="{D42A27DB-BD31-4B8C-83A1-F6EECF244321}">
                <p14:modId xmlns:p14="http://schemas.microsoft.com/office/powerpoint/2010/main" val="2385060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FD1179-B4AD-4684-A639-95BAAC1F799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3455654-6D33-47FB-B36D-C3C5D19A7B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4093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5DE27-CBAC-4D89-A831-1AF945E01DE1}"/>
              </a:ext>
            </a:extLst>
          </p:cNvPr>
          <p:cNvSpPr>
            <a:spLocks noGrp="1"/>
          </p:cNvSpPr>
          <p:nvPr>
            <p:ph type="title"/>
          </p:nvPr>
        </p:nvSpPr>
        <p:spPr/>
        <p:txBody>
          <a:bodyPr/>
          <a:lstStyle/>
          <a:p>
            <a:r>
              <a:rPr lang="en-US"/>
              <a:t>Reichweite | Clocktower Harley Davidson Graz</a:t>
            </a:r>
          </a:p>
        </p:txBody>
      </p:sp>
      <p:graphicFrame>
        <p:nvGraphicFramePr>
          <p:cNvPr id="6" name="Chart Placeholder 5">
            <a:extLst>
              <a:ext uri="{FF2B5EF4-FFF2-40B4-BE49-F238E27FC236}">
                <a16:creationId xmlns:a16="http://schemas.microsoft.com/office/drawing/2014/main" id="{720FEAB3-4A77-4984-BC97-7C088FC3D59D}"/>
              </a:ext>
            </a:extLst>
          </p:cNvPr>
          <p:cNvGraphicFramePr>
            <a:graphicFrameLocks noGrp="1"/>
          </p:cNvGraphicFramePr>
          <p:nvPr>
            <p:ph type="chart" sz="quarter" idx="13"/>
            <p:extLst>
              <p:ext uri="{D42A27DB-BD31-4B8C-83A1-F6EECF244321}">
                <p14:modId xmlns:p14="http://schemas.microsoft.com/office/powerpoint/2010/main" val="3166915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7C0072-A8CC-4043-9957-04F6EE60903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A96F078-885B-497D-A575-A568DD8330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21229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25AA1-A819-464D-9B66-5DA67E52AB0D}"/>
              </a:ext>
            </a:extLst>
          </p:cNvPr>
          <p:cNvSpPr>
            <a:spLocks noGrp="1"/>
          </p:cNvSpPr>
          <p:nvPr>
            <p:ph type="title"/>
          </p:nvPr>
        </p:nvSpPr>
        <p:spPr/>
        <p:txBody>
          <a:bodyPr/>
          <a:lstStyle/>
          <a:p>
            <a:r>
              <a:rPr lang="en-US"/>
              <a:t>Engagierte User | Clocktower Harley Davidson Graz</a:t>
            </a:r>
          </a:p>
        </p:txBody>
      </p:sp>
      <p:graphicFrame>
        <p:nvGraphicFramePr>
          <p:cNvPr id="6" name="Chart Placeholder 5">
            <a:extLst>
              <a:ext uri="{FF2B5EF4-FFF2-40B4-BE49-F238E27FC236}">
                <a16:creationId xmlns:a16="http://schemas.microsoft.com/office/drawing/2014/main" id="{CCA8252E-5A2D-40E7-AE83-46F475DAD039}"/>
              </a:ext>
            </a:extLst>
          </p:cNvPr>
          <p:cNvGraphicFramePr>
            <a:graphicFrameLocks noGrp="1"/>
          </p:cNvGraphicFramePr>
          <p:nvPr>
            <p:ph type="chart" sz="quarter" idx="13"/>
            <p:extLst>
              <p:ext uri="{D42A27DB-BD31-4B8C-83A1-F6EECF244321}">
                <p14:modId xmlns:p14="http://schemas.microsoft.com/office/powerpoint/2010/main" val="3280359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367652-B63E-4A9C-AD10-153FCC7E90A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CA009BE-1DA7-45A2-8C7C-32F46DC0C2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7630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96A6F-838C-46BC-94A5-D5190B7EB933}"/>
              </a:ext>
            </a:extLst>
          </p:cNvPr>
          <p:cNvSpPr>
            <a:spLocks noGrp="1"/>
          </p:cNvSpPr>
          <p:nvPr>
            <p:ph type="title"/>
          </p:nvPr>
        </p:nvSpPr>
        <p:spPr/>
        <p:txBody>
          <a:bodyPr/>
          <a:lstStyle/>
          <a:p>
            <a:r>
              <a:rPr lang="en-US"/>
              <a:t>Page Views | Clocktower Harley Davidson Graz</a:t>
            </a:r>
          </a:p>
        </p:txBody>
      </p:sp>
      <p:graphicFrame>
        <p:nvGraphicFramePr>
          <p:cNvPr id="6" name="Chart Placeholder 5">
            <a:extLst>
              <a:ext uri="{FF2B5EF4-FFF2-40B4-BE49-F238E27FC236}">
                <a16:creationId xmlns:a16="http://schemas.microsoft.com/office/drawing/2014/main" id="{E063BC62-B45B-4105-B52B-E51495D94853}"/>
              </a:ext>
            </a:extLst>
          </p:cNvPr>
          <p:cNvGraphicFramePr>
            <a:graphicFrameLocks noGrp="1"/>
          </p:cNvGraphicFramePr>
          <p:nvPr>
            <p:ph type="chart" sz="quarter" idx="13"/>
            <p:extLst>
              <p:ext uri="{D42A27DB-BD31-4B8C-83A1-F6EECF244321}">
                <p14:modId xmlns:p14="http://schemas.microsoft.com/office/powerpoint/2010/main" val="857796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BC8B10-A5E2-4C6B-A0CB-6775FD3F74C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2625D3D-70FB-4C86-80CD-7B38D6BCEB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83523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8B2FA-703B-4024-90FA-3D84BCD0D7E9}"/>
              </a:ext>
            </a:extLst>
          </p:cNvPr>
          <p:cNvSpPr>
            <a:spLocks noGrp="1"/>
          </p:cNvSpPr>
          <p:nvPr>
            <p:ph type="title"/>
          </p:nvPr>
        </p:nvSpPr>
        <p:spPr/>
        <p:txBody>
          <a:bodyPr/>
          <a:lstStyle/>
          <a:p>
            <a:r>
              <a:rPr lang="en-US"/>
              <a:t>Direktnachrichten von Usern | Clocktower Harley Davidson Graz</a:t>
            </a:r>
          </a:p>
        </p:txBody>
      </p:sp>
      <p:graphicFrame>
        <p:nvGraphicFramePr>
          <p:cNvPr id="5" name="Table Placeholder 4">
            <a:extLst>
              <a:ext uri="{FF2B5EF4-FFF2-40B4-BE49-F238E27FC236}">
                <a16:creationId xmlns:a16="http://schemas.microsoft.com/office/drawing/2014/main" id="{9C8FE1E8-3C0B-435C-895D-F8E8DAF54DEB}"/>
              </a:ext>
            </a:extLst>
          </p:cNvPr>
          <p:cNvGraphicFramePr>
            <a:graphicFrameLocks noGrp="1"/>
          </p:cNvGraphicFramePr>
          <p:nvPr>
            <p:ph type="tbl" sz="quarter" idx="13"/>
            <p:extLst>
              <p:ext uri="{D42A27DB-BD31-4B8C-83A1-F6EECF244321}">
                <p14:modId xmlns:p14="http://schemas.microsoft.com/office/powerpoint/2010/main" val="2645421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86153349"/>
                    </a:ext>
                  </a:extLst>
                </a:gridCol>
                <a:gridCol w="2057400">
                  <a:extLst>
                    <a:ext uri="{9D8B030D-6E8A-4147-A177-3AD203B41FA5}">
                      <a16:colId xmlns:a16="http://schemas.microsoft.com/office/drawing/2014/main" val="4236816741"/>
                    </a:ext>
                  </a:extLst>
                </a:gridCol>
                <a:gridCol w="822960">
                  <a:extLst>
                    <a:ext uri="{9D8B030D-6E8A-4147-A177-3AD203B41FA5}">
                      <a16:colId xmlns:a16="http://schemas.microsoft.com/office/drawing/2014/main" val="46362771"/>
                    </a:ext>
                  </a:extLst>
                </a:gridCol>
                <a:gridCol w="1234440">
                  <a:extLst>
                    <a:ext uri="{9D8B030D-6E8A-4147-A177-3AD203B41FA5}">
                      <a16:colId xmlns:a16="http://schemas.microsoft.com/office/drawing/2014/main" val="4016161355"/>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974203002"/>
                  </a:ext>
                </a:extLst>
              </a:tr>
              <a:tr h="370840">
                <a:tc>
                  <a:txBody>
                    <a:bodyPr/>
                    <a:lstStyle/>
                    <a:p>
                      <a:r>
                        <a:rPr lang="en-US" sz="1000" b="1"/>
                        <a:t> Clocktower Harley Davidson Graz </a:t>
                      </a:r>
                      <a:r>
                        <a:rPr lang="en-US" sz="1000"/>
                        <a:t> got a message by </a:t>
                      </a:r>
                      <a:r>
                        <a:rPr lang="en-US" sz="1000" b="1"/>
                        <a:t> Vito Klemenčič - 2018-06-27 10:18:39 .</a:t>
                      </a:r>
                      <a:r>
                        <a:rPr lang="en-US" sz="1000"/>
                        <a:t>
 {message}</a:t>
                      </a:r>
                    </a:p>
                  </a:txBody>
                  <a:tcPr/>
                </a:tc>
                <a:tc>
                  <a:txBody>
                    <a:bodyPr/>
                    <a:lstStyle/>
                    <a:p>
                      <a:r>
                        <a:rPr lang="en-US" sz="1000"/>
                        <a:t>n/a</a:t>
                      </a:r>
                    </a:p>
                  </a:txBody>
                  <a:tcPr/>
                </a:tc>
                <a:tc>
                  <a:txBody>
                    <a:bodyPr/>
                    <a:lstStyle/>
                    <a:p>
                      <a:r>
                        <a:rPr lang="en-US" sz="1000"/>
                        <a:t>3</a:t>
                      </a:r>
                    </a:p>
                  </a:txBody>
                  <a:tcPr/>
                </a:tc>
                <a:tc>
                  <a:txBody>
                    <a:bodyPr/>
                    <a:lstStyle/>
                    <a:p>
                      <a:r>
                        <a:rPr lang="en-US" sz="1000"/>
                        <a:t>n/a</a:t>
                      </a:r>
                    </a:p>
                  </a:txBody>
                  <a:tcPr/>
                </a:tc>
                <a:extLst>
                  <a:ext uri="{0D108BD9-81ED-4DB2-BD59-A6C34878D82A}">
                    <a16:rowId xmlns:a16="http://schemas.microsoft.com/office/drawing/2014/main" val="1204261492"/>
                  </a:ext>
                </a:extLst>
              </a:tr>
              <a:tr h="370840">
                <a:tc>
                  <a:txBody>
                    <a:bodyPr/>
                    <a:lstStyle/>
                    <a:p>
                      <a:r>
                        <a:rPr lang="en-US" sz="1000" b="1"/>
                        <a:t> Clocktower Harley Davidson Graz </a:t>
                      </a:r>
                      <a:r>
                        <a:rPr lang="en-US" sz="1000"/>
                        <a:t> got a message by </a:t>
                      </a:r>
                      <a:r>
                        <a:rPr lang="en-US" sz="1000" b="1"/>
                        <a:t> Klana Soms - 2018-06-04 13:26:22 .</a:t>
                      </a:r>
                      <a:r>
                        <a:rPr lang="en-US" sz="1000"/>
                        <a:t>
 {message}</a:t>
                      </a:r>
                    </a:p>
                  </a:txBody>
                  <a:tcPr/>
                </a:tc>
                <a:tc>
                  <a:txBody>
                    <a:bodyPr/>
                    <a:lstStyle/>
                    <a:p>
                      <a:r>
                        <a:rPr lang="en-US" sz="1000"/>
                        <a:t>n/a</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2900529336"/>
                  </a:ext>
                </a:extLst>
              </a:tr>
              <a:tr h="370840">
                <a:tc>
                  <a:txBody>
                    <a:bodyPr/>
                    <a:lstStyle/>
                    <a:p>
                      <a:r>
                        <a:rPr lang="en-US" sz="1000" b="1"/>
                        <a:t> Clocktower Harley Davidson Graz </a:t>
                      </a:r>
                      <a:r>
                        <a:rPr lang="en-US" sz="1000"/>
                        <a:t> got a message by </a:t>
                      </a:r>
                      <a:r>
                        <a:rPr lang="en-US" sz="1000" b="1"/>
                        <a:t> Hermann Janitsch - 2018-06-02 05:36:06 .</a:t>
                      </a:r>
                      <a:r>
                        <a:rPr lang="en-US" sz="1000"/>
                        <a:t>
 {message}</a:t>
                      </a:r>
                    </a:p>
                  </a:txBody>
                  <a:tcPr/>
                </a:tc>
                <a:tc>
                  <a:txBody>
                    <a:bodyPr/>
                    <a:lstStyle/>
                    <a:p>
                      <a:r>
                        <a:rPr lang="en-US" sz="1000"/>
                        <a:t>n/a</a:t>
                      </a:r>
                    </a:p>
                  </a:txBody>
                  <a:tcPr/>
                </a:tc>
                <a:tc>
                  <a:txBody>
                    <a:bodyPr/>
                    <a:lstStyle/>
                    <a:p>
                      <a:r>
                        <a:rPr lang="en-US" sz="1000"/>
                        <a:t>3</a:t>
                      </a:r>
                    </a:p>
                  </a:txBody>
                  <a:tcPr/>
                </a:tc>
                <a:tc>
                  <a:txBody>
                    <a:bodyPr/>
                    <a:lstStyle/>
                    <a:p>
                      <a:r>
                        <a:rPr lang="en-US" sz="1000"/>
                        <a:t>n/a</a:t>
                      </a:r>
                    </a:p>
                  </a:txBody>
                  <a:tcPr/>
                </a:tc>
                <a:extLst>
                  <a:ext uri="{0D108BD9-81ED-4DB2-BD59-A6C34878D82A}">
                    <a16:rowId xmlns:a16="http://schemas.microsoft.com/office/drawing/2014/main" val="3438848303"/>
                  </a:ext>
                </a:extLst>
              </a:tr>
            </a:tbl>
          </a:graphicData>
        </a:graphic>
      </p:graphicFrame>
      <p:sp>
        <p:nvSpPr>
          <p:cNvPr id="4" name="Text Placeholder 3">
            <a:extLst>
              <a:ext uri="{FF2B5EF4-FFF2-40B4-BE49-F238E27FC236}">
                <a16:creationId xmlns:a16="http://schemas.microsoft.com/office/drawing/2014/main" id="{74AFCB61-EE31-423B-A88D-0D513DEE9D3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700038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F8F9F-76B3-4B13-B05D-9BE9FBE94E13}"/>
              </a:ext>
            </a:extLst>
          </p:cNvPr>
          <p:cNvSpPr>
            <a:spLocks noGrp="1"/>
          </p:cNvSpPr>
          <p:nvPr>
            <p:ph type="title"/>
          </p:nvPr>
        </p:nvSpPr>
        <p:spPr/>
        <p:txBody>
          <a:bodyPr/>
          <a:lstStyle/>
          <a:p>
            <a:r>
              <a:rPr lang="en-US"/>
              <a:t>Page Fans Online | Clocktower Harley Davidson Graz</a:t>
            </a:r>
          </a:p>
        </p:txBody>
      </p:sp>
      <p:graphicFrame>
        <p:nvGraphicFramePr>
          <p:cNvPr id="6" name="Chart Placeholder 5">
            <a:extLst>
              <a:ext uri="{FF2B5EF4-FFF2-40B4-BE49-F238E27FC236}">
                <a16:creationId xmlns:a16="http://schemas.microsoft.com/office/drawing/2014/main" id="{90B5997E-58D9-4B0D-975C-289B4270BC3D}"/>
              </a:ext>
            </a:extLst>
          </p:cNvPr>
          <p:cNvGraphicFramePr>
            <a:graphicFrameLocks noGrp="1"/>
          </p:cNvGraphicFramePr>
          <p:nvPr>
            <p:ph type="chart" sz="quarter" idx="13"/>
            <p:extLst>
              <p:ext uri="{D42A27DB-BD31-4B8C-83A1-F6EECF244321}">
                <p14:modId xmlns:p14="http://schemas.microsoft.com/office/powerpoint/2010/main" val="2411757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569681-08B7-4AD7-ACFA-87AD0A44EC5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844DBEA-B2B8-4B55-AE2E-94D086791F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50188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CD40B-5519-4048-B93E-5047963A40C9}"/>
              </a:ext>
            </a:extLst>
          </p:cNvPr>
          <p:cNvSpPr>
            <a:spLocks noGrp="1"/>
          </p:cNvSpPr>
          <p:nvPr>
            <p:ph type="title"/>
          </p:nvPr>
        </p:nvSpPr>
        <p:spPr/>
        <p:txBody>
          <a:bodyPr/>
          <a:lstStyle/>
          <a:p>
            <a:r>
              <a:rPr lang="en-US"/>
              <a:t>FB Insights - Daily Impressions | Clocktower Harley Davidson Graz - 1 of 3</a:t>
            </a:r>
          </a:p>
        </p:txBody>
      </p:sp>
      <p:graphicFrame>
        <p:nvGraphicFramePr>
          <p:cNvPr id="5" name="Table Placeholder 4">
            <a:extLst>
              <a:ext uri="{FF2B5EF4-FFF2-40B4-BE49-F238E27FC236}">
                <a16:creationId xmlns:a16="http://schemas.microsoft.com/office/drawing/2014/main" id="{9A26D863-B261-45DF-A6AA-2FF27B73E0D6}"/>
              </a:ext>
            </a:extLst>
          </p:cNvPr>
          <p:cNvGraphicFramePr>
            <a:graphicFrameLocks noGrp="1"/>
          </p:cNvGraphicFramePr>
          <p:nvPr>
            <p:ph type="tbl" sz="quarter" idx="13"/>
            <p:extLst>
              <p:ext uri="{D42A27DB-BD31-4B8C-83A1-F6EECF244321}">
                <p14:modId xmlns:p14="http://schemas.microsoft.com/office/powerpoint/2010/main" val="4059662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58185505"/>
                    </a:ext>
                  </a:extLst>
                </a:gridCol>
                <a:gridCol w="2468880">
                  <a:extLst>
                    <a:ext uri="{9D8B030D-6E8A-4147-A177-3AD203B41FA5}">
                      <a16:colId xmlns:a16="http://schemas.microsoft.com/office/drawing/2014/main" val="3411549879"/>
                    </a:ext>
                  </a:extLst>
                </a:gridCol>
                <a:gridCol w="2468880">
                  <a:extLst>
                    <a:ext uri="{9D8B030D-6E8A-4147-A177-3AD203B41FA5}">
                      <a16:colId xmlns:a16="http://schemas.microsoft.com/office/drawing/2014/main" val="2926310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828426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14368</a:t>
                      </a:r>
                    </a:p>
                  </a:txBody>
                  <a:tcPr/>
                </a:tc>
                <a:extLst>
                  <a:ext uri="{0D108BD9-81ED-4DB2-BD59-A6C34878D82A}">
                    <a16:rowId xmlns:a16="http://schemas.microsoft.com/office/drawing/2014/main" val="1174037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12915</a:t>
                      </a:r>
                    </a:p>
                  </a:txBody>
                  <a:tcPr/>
                </a:tc>
                <a:extLst>
                  <a:ext uri="{0D108BD9-81ED-4DB2-BD59-A6C34878D82A}">
                    <a16:rowId xmlns:a16="http://schemas.microsoft.com/office/drawing/2014/main" val="2512015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12623</a:t>
                      </a:r>
                    </a:p>
                  </a:txBody>
                  <a:tcPr/>
                </a:tc>
                <a:extLst>
                  <a:ext uri="{0D108BD9-81ED-4DB2-BD59-A6C34878D82A}">
                    <a16:rowId xmlns:a16="http://schemas.microsoft.com/office/drawing/2014/main" val="1428505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17655</a:t>
                      </a:r>
                    </a:p>
                  </a:txBody>
                  <a:tcPr/>
                </a:tc>
                <a:extLst>
                  <a:ext uri="{0D108BD9-81ED-4DB2-BD59-A6C34878D82A}">
                    <a16:rowId xmlns:a16="http://schemas.microsoft.com/office/drawing/2014/main" val="2915210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12577</a:t>
                      </a:r>
                    </a:p>
                  </a:txBody>
                  <a:tcPr/>
                </a:tc>
                <a:extLst>
                  <a:ext uri="{0D108BD9-81ED-4DB2-BD59-A6C34878D82A}">
                    <a16:rowId xmlns:a16="http://schemas.microsoft.com/office/drawing/2014/main" val="99741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12700</a:t>
                      </a:r>
                    </a:p>
                  </a:txBody>
                  <a:tcPr/>
                </a:tc>
                <a:extLst>
                  <a:ext uri="{0D108BD9-81ED-4DB2-BD59-A6C34878D82A}">
                    <a16:rowId xmlns:a16="http://schemas.microsoft.com/office/drawing/2014/main" val="1122063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10665</a:t>
                      </a:r>
                    </a:p>
                  </a:txBody>
                  <a:tcPr/>
                </a:tc>
                <a:extLst>
                  <a:ext uri="{0D108BD9-81ED-4DB2-BD59-A6C34878D82A}">
                    <a16:rowId xmlns:a16="http://schemas.microsoft.com/office/drawing/2014/main" val="1302908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9236</a:t>
                      </a:r>
                    </a:p>
                  </a:txBody>
                  <a:tcPr/>
                </a:tc>
                <a:extLst>
                  <a:ext uri="{0D108BD9-81ED-4DB2-BD59-A6C34878D82A}">
                    <a16:rowId xmlns:a16="http://schemas.microsoft.com/office/drawing/2014/main" val="4287355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8851</a:t>
                      </a:r>
                    </a:p>
                  </a:txBody>
                  <a:tcPr/>
                </a:tc>
                <a:extLst>
                  <a:ext uri="{0D108BD9-81ED-4DB2-BD59-A6C34878D82A}">
                    <a16:rowId xmlns:a16="http://schemas.microsoft.com/office/drawing/2014/main" val="1942344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9477</a:t>
                      </a:r>
                    </a:p>
                  </a:txBody>
                  <a:tcPr/>
                </a:tc>
                <a:extLst>
                  <a:ext uri="{0D108BD9-81ED-4DB2-BD59-A6C34878D82A}">
                    <a16:rowId xmlns:a16="http://schemas.microsoft.com/office/drawing/2014/main" val="2272319983"/>
                  </a:ext>
                </a:extLst>
              </a:tr>
            </a:tbl>
          </a:graphicData>
        </a:graphic>
      </p:graphicFrame>
      <p:sp>
        <p:nvSpPr>
          <p:cNvPr id="4" name="Text Placeholder 3">
            <a:extLst>
              <a:ext uri="{FF2B5EF4-FFF2-40B4-BE49-F238E27FC236}">
                <a16:creationId xmlns:a16="http://schemas.microsoft.com/office/drawing/2014/main" id="{A94571C1-EBE8-4A5F-A718-9F7FD0D323F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470408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2F5D5-4F41-4663-ADDC-57E7B5257F93}"/>
              </a:ext>
            </a:extLst>
          </p:cNvPr>
          <p:cNvSpPr>
            <a:spLocks noGrp="1"/>
          </p:cNvSpPr>
          <p:nvPr>
            <p:ph type="title"/>
          </p:nvPr>
        </p:nvSpPr>
        <p:spPr/>
        <p:txBody>
          <a:bodyPr/>
          <a:lstStyle/>
          <a:p>
            <a:r>
              <a:rPr lang="en-US"/>
              <a:t>FB Insights - Daily Impressions | Clocktower Harley Davidson Graz - 2 of 3</a:t>
            </a:r>
          </a:p>
        </p:txBody>
      </p:sp>
      <p:graphicFrame>
        <p:nvGraphicFramePr>
          <p:cNvPr id="5" name="Table Placeholder 4">
            <a:extLst>
              <a:ext uri="{FF2B5EF4-FFF2-40B4-BE49-F238E27FC236}">
                <a16:creationId xmlns:a16="http://schemas.microsoft.com/office/drawing/2014/main" id="{20535C7E-D63F-47D7-ADB1-1B22FDE2AFA2}"/>
              </a:ext>
            </a:extLst>
          </p:cNvPr>
          <p:cNvGraphicFramePr>
            <a:graphicFrameLocks noGrp="1"/>
          </p:cNvGraphicFramePr>
          <p:nvPr>
            <p:ph type="tbl" sz="quarter" idx="13"/>
            <p:extLst>
              <p:ext uri="{D42A27DB-BD31-4B8C-83A1-F6EECF244321}">
                <p14:modId xmlns:p14="http://schemas.microsoft.com/office/powerpoint/2010/main" val="405156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8469200"/>
                    </a:ext>
                  </a:extLst>
                </a:gridCol>
                <a:gridCol w="2468880">
                  <a:extLst>
                    <a:ext uri="{9D8B030D-6E8A-4147-A177-3AD203B41FA5}">
                      <a16:colId xmlns:a16="http://schemas.microsoft.com/office/drawing/2014/main" val="294755610"/>
                    </a:ext>
                  </a:extLst>
                </a:gridCol>
                <a:gridCol w="2468880">
                  <a:extLst>
                    <a:ext uri="{9D8B030D-6E8A-4147-A177-3AD203B41FA5}">
                      <a16:colId xmlns:a16="http://schemas.microsoft.com/office/drawing/2014/main" val="4066152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59314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19630</a:t>
                      </a:r>
                    </a:p>
                  </a:txBody>
                  <a:tcPr/>
                </a:tc>
                <a:extLst>
                  <a:ext uri="{0D108BD9-81ED-4DB2-BD59-A6C34878D82A}">
                    <a16:rowId xmlns:a16="http://schemas.microsoft.com/office/drawing/2014/main" val="370186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12365</a:t>
                      </a:r>
                    </a:p>
                  </a:txBody>
                  <a:tcPr/>
                </a:tc>
                <a:extLst>
                  <a:ext uri="{0D108BD9-81ED-4DB2-BD59-A6C34878D82A}">
                    <a16:rowId xmlns:a16="http://schemas.microsoft.com/office/drawing/2014/main" val="2368173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6890</a:t>
                      </a:r>
                    </a:p>
                  </a:txBody>
                  <a:tcPr/>
                </a:tc>
                <a:extLst>
                  <a:ext uri="{0D108BD9-81ED-4DB2-BD59-A6C34878D82A}">
                    <a16:rowId xmlns:a16="http://schemas.microsoft.com/office/drawing/2014/main" val="804536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3460</a:t>
                      </a:r>
                    </a:p>
                  </a:txBody>
                  <a:tcPr/>
                </a:tc>
                <a:extLst>
                  <a:ext uri="{0D108BD9-81ED-4DB2-BD59-A6C34878D82A}">
                    <a16:rowId xmlns:a16="http://schemas.microsoft.com/office/drawing/2014/main" val="2089148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4219</a:t>
                      </a:r>
                    </a:p>
                  </a:txBody>
                  <a:tcPr/>
                </a:tc>
                <a:extLst>
                  <a:ext uri="{0D108BD9-81ED-4DB2-BD59-A6C34878D82A}">
                    <a16:rowId xmlns:a16="http://schemas.microsoft.com/office/drawing/2014/main" val="3034566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8606</a:t>
                      </a:r>
                    </a:p>
                  </a:txBody>
                  <a:tcPr/>
                </a:tc>
                <a:extLst>
                  <a:ext uri="{0D108BD9-81ED-4DB2-BD59-A6C34878D82A}">
                    <a16:rowId xmlns:a16="http://schemas.microsoft.com/office/drawing/2014/main" val="13348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8135</a:t>
                      </a:r>
                    </a:p>
                  </a:txBody>
                  <a:tcPr/>
                </a:tc>
                <a:extLst>
                  <a:ext uri="{0D108BD9-81ED-4DB2-BD59-A6C34878D82A}">
                    <a16:rowId xmlns:a16="http://schemas.microsoft.com/office/drawing/2014/main" val="546911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6081</a:t>
                      </a:r>
                    </a:p>
                  </a:txBody>
                  <a:tcPr/>
                </a:tc>
                <a:extLst>
                  <a:ext uri="{0D108BD9-81ED-4DB2-BD59-A6C34878D82A}">
                    <a16:rowId xmlns:a16="http://schemas.microsoft.com/office/drawing/2014/main" val="3404721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17735</a:t>
                      </a:r>
                    </a:p>
                  </a:txBody>
                  <a:tcPr/>
                </a:tc>
                <a:extLst>
                  <a:ext uri="{0D108BD9-81ED-4DB2-BD59-A6C34878D82A}">
                    <a16:rowId xmlns:a16="http://schemas.microsoft.com/office/drawing/2014/main" val="1123282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10449</a:t>
                      </a:r>
                    </a:p>
                  </a:txBody>
                  <a:tcPr/>
                </a:tc>
                <a:extLst>
                  <a:ext uri="{0D108BD9-81ED-4DB2-BD59-A6C34878D82A}">
                    <a16:rowId xmlns:a16="http://schemas.microsoft.com/office/drawing/2014/main" val="4257205165"/>
                  </a:ext>
                </a:extLst>
              </a:tr>
            </a:tbl>
          </a:graphicData>
        </a:graphic>
      </p:graphicFrame>
      <p:sp>
        <p:nvSpPr>
          <p:cNvPr id="4" name="Text Placeholder 3">
            <a:extLst>
              <a:ext uri="{FF2B5EF4-FFF2-40B4-BE49-F238E27FC236}">
                <a16:creationId xmlns:a16="http://schemas.microsoft.com/office/drawing/2014/main" id="{5475A085-9707-4BDD-8467-05843416F87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083417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8F567-26C0-4FED-BC9E-C4280124306E}"/>
              </a:ext>
            </a:extLst>
          </p:cNvPr>
          <p:cNvSpPr>
            <a:spLocks noGrp="1"/>
          </p:cNvSpPr>
          <p:nvPr>
            <p:ph type="title"/>
          </p:nvPr>
        </p:nvSpPr>
        <p:spPr/>
        <p:txBody>
          <a:bodyPr/>
          <a:lstStyle/>
          <a:p>
            <a:r>
              <a:rPr lang="en-US"/>
              <a:t>FB Insights - Daily Impressions | Clocktower Harley Davidson Graz - 3 of 3</a:t>
            </a:r>
          </a:p>
        </p:txBody>
      </p:sp>
      <p:graphicFrame>
        <p:nvGraphicFramePr>
          <p:cNvPr id="5" name="Table Placeholder 4">
            <a:extLst>
              <a:ext uri="{FF2B5EF4-FFF2-40B4-BE49-F238E27FC236}">
                <a16:creationId xmlns:a16="http://schemas.microsoft.com/office/drawing/2014/main" id="{5BFD04BF-A8C1-4177-A7D2-FF0713176BB1}"/>
              </a:ext>
            </a:extLst>
          </p:cNvPr>
          <p:cNvGraphicFramePr>
            <a:graphicFrameLocks noGrp="1"/>
          </p:cNvGraphicFramePr>
          <p:nvPr>
            <p:ph type="tbl" sz="quarter" idx="13"/>
            <p:extLst>
              <p:ext uri="{D42A27DB-BD31-4B8C-83A1-F6EECF244321}">
                <p14:modId xmlns:p14="http://schemas.microsoft.com/office/powerpoint/2010/main" val="1126332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11524482"/>
                    </a:ext>
                  </a:extLst>
                </a:gridCol>
                <a:gridCol w="2468880">
                  <a:extLst>
                    <a:ext uri="{9D8B030D-6E8A-4147-A177-3AD203B41FA5}">
                      <a16:colId xmlns:a16="http://schemas.microsoft.com/office/drawing/2014/main" val="1046188546"/>
                    </a:ext>
                  </a:extLst>
                </a:gridCol>
                <a:gridCol w="2468880">
                  <a:extLst>
                    <a:ext uri="{9D8B030D-6E8A-4147-A177-3AD203B41FA5}">
                      <a16:colId xmlns:a16="http://schemas.microsoft.com/office/drawing/2014/main" val="1211985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030638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12518</a:t>
                      </a:r>
                    </a:p>
                  </a:txBody>
                  <a:tcPr/>
                </a:tc>
                <a:extLst>
                  <a:ext uri="{0D108BD9-81ED-4DB2-BD59-A6C34878D82A}">
                    <a16:rowId xmlns:a16="http://schemas.microsoft.com/office/drawing/2014/main" val="3114465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8388</a:t>
                      </a:r>
                    </a:p>
                  </a:txBody>
                  <a:tcPr/>
                </a:tc>
                <a:extLst>
                  <a:ext uri="{0D108BD9-81ED-4DB2-BD59-A6C34878D82A}">
                    <a16:rowId xmlns:a16="http://schemas.microsoft.com/office/drawing/2014/main" val="1981330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14284</a:t>
                      </a:r>
                    </a:p>
                  </a:txBody>
                  <a:tcPr/>
                </a:tc>
                <a:extLst>
                  <a:ext uri="{0D108BD9-81ED-4DB2-BD59-A6C34878D82A}">
                    <a16:rowId xmlns:a16="http://schemas.microsoft.com/office/drawing/2014/main" val="4096769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13177</a:t>
                      </a:r>
                    </a:p>
                  </a:txBody>
                  <a:tcPr/>
                </a:tc>
                <a:extLst>
                  <a:ext uri="{0D108BD9-81ED-4DB2-BD59-A6C34878D82A}">
                    <a16:rowId xmlns:a16="http://schemas.microsoft.com/office/drawing/2014/main" val="3615314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7096</a:t>
                      </a:r>
                    </a:p>
                  </a:txBody>
                  <a:tcPr/>
                </a:tc>
                <a:extLst>
                  <a:ext uri="{0D108BD9-81ED-4DB2-BD59-A6C34878D82A}">
                    <a16:rowId xmlns:a16="http://schemas.microsoft.com/office/drawing/2014/main" val="263825596"/>
                  </a:ext>
                </a:extLst>
              </a:tr>
            </a:tbl>
          </a:graphicData>
        </a:graphic>
      </p:graphicFrame>
      <p:sp>
        <p:nvSpPr>
          <p:cNvPr id="4" name="Text Placeholder 3">
            <a:extLst>
              <a:ext uri="{FF2B5EF4-FFF2-40B4-BE49-F238E27FC236}">
                <a16:creationId xmlns:a16="http://schemas.microsoft.com/office/drawing/2014/main" id="{411FD9D4-E80F-4F2A-8F9E-962319DCD70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840809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34156-AA33-4042-9272-CF2A0C4FBA47}"/>
              </a:ext>
            </a:extLst>
          </p:cNvPr>
          <p:cNvSpPr>
            <a:spLocks noGrp="1"/>
          </p:cNvSpPr>
          <p:nvPr>
            <p:ph type="title"/>
          </p:nvPr>
        </p:nvSpPr>
        <p:spPr/>
        <p:txBody>
          <a:bodyPr/>
          <a:lstStyle/>
          <a:p>
            <a:r>
              <a:rPr lang="en-US"/>
              <a:t>FB Insights - Daily Reach | Clocktower Harley Davidson Graz - 1 of 3</a:t>
            </a:r>
          </a:p>
        </p:txBody>
      </p:sp>
      <p:graphicFrame>
        <p:nvGraphicFramePr>
          <p:cNvPr id="5" name="Table Placeholder 4">
            <a:extLst>
              <a:ext uri="{FF2B5EF4-FFF2-40B4-BE49-F238E27FC236}">
                <a16:creationId xmlns:a16="http://schemas.microsoft.com/office/drawing/2014/main" id="{983562E6-A96A-4759-8D9D-69AE02D1E931}"/>
              </a:ext>
            </a:extLst>
          </p:cNvPr>
          <p:cNvGraphicFramePr>
            <a:graphicFrameLocks noGrp="1"/>
          </p:cNvGraphicFramePr>
          <p:nvPr>
            <p:ph type="tbl" sz="quarter" idx="13"/>
            <p:extLst>
              <p:ext uri="{D42A27DB-BD31-4B8C-83A1-F6EECF244321}">
                <p14:modId xmlns:p14="http://schemas.microsoft.com/office/powerpoint/2010/main" val="1842891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74230164"/>
                    </a:ext>
                  </a:extLst>
                </a:gridCol>
                <a:gridCol w="2468880">
                  <a:extLst>
                    <a:ext uri="{9D8B030D-6E8A-4147-A177-3AD203B41FA5}">
                      <a16:colId xmlns:a16="http://schemas.microsoft.com/office/drawing/2014/main" val="1317646139"/>
                    </a:ext>
                  </a:extLst>
                </a:gridCol>
                <a:gridCol w="2468880">
                  <a:extLst>
                    <a:ext uri="{9D8B030D-6E8A-4147-A177-3AD203B41FA5}">
                      <a16:colId xmlns:a16="http://schemas.microsoft.com/office/drawing/2014/main" val="299074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85430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7363</a:t>
                      </a:r>
                    </a:p>
                  </a:txBody>
                  <a:tcPr/>
                </a:tc>
                <a:extLst>
                  <a:ext uri="{0D108BD9-81ED-4DB2-BD59-A6C34878D82A}">
                    <a16:rowId xmlns:a16="http://schemas.microsoft.com/office/drawing/2014/main" val="3520641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6849</a:t>
                      </a:r>
                    </a:p>
                  </a:txBody>
                  <a:tcPr/>
                </a:tc>
                <a:extLst>
                  <a:ext uri="{0D108BD9-81ED-4DB2-BD59-A6C34878D82A}">
                    <a16:rowId xmlns:a16="http://schemas.microsoft.com/office/drawing/2014/main" val="4197258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7070</a:t>
                      </a:r>
                    </a:p>
                  </a:txBody>
                  <a:tcPr/>
                </a:tc>
                <a:extLst>
                  <a:ext uri="{0D108BD9-81ED-4DB2-BD59-A6C34878D82A}">
                    <a16:rowId xmlns:a16="http://schemas.microsoft.com/office/drawing/2014/main" val="3360719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7908</a:t>
                      </a:r>
                    </a:p>
                  </a:txBody>
                  <a:tcPr/>
                </a:tc>
                <a:extLst>
                  <a:ext uri="{0D108BD9-81ED-4DB2-BD59-A6C34878D82A}">
                    <a16:rowId xmlns:a16="http://schemas.microsoft.com/office/drawing/2014/main" val="558552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6093</a:t>
                      </a:r>
                    </a:p>
                  </a:txBody>
                  <a:tcPr/>
                </a:tc>
                <a:extLst>
                  <a:ext uri="{0D108BD9-81ED-4DB2-BD59-A6C34878D82A}">
                    <a16:rowId xmlns:a16="http://schemas.microsoft.com/office/drawing/2014/main" val="54898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6350</a:t>
                      </a:r>
                    </a:p>
                  </a:txBody>
                  <a:tcPr/>
                </a:tc>
                <a:extLst>
                  <a:ext uri="{0D108BD9-81ED-4DB2-BD59-A6C34878D82A}">
                    <a16:rowId xmlns:a16="http://schemas.microsoft.com/office/drawing/2014/main" val="650946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5929</a:t>
                      </a:r>
                    </a:p>
                  </a:txBody>
                  <a:tcPr/>
                </a:tc>
                <a:extLst>
                  <a:ext uri="{0D108BD9-81ED-4DB2-BD59-A6C34878D82A}">
                    <a16:rowId xmlns:a16="http://schemas.microsoft.com/office/drawing/2014/main" val="350516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5508</a:t>
                      </a:r>
                    </a:p>
                  </a:txBody>
                  <a:tcPr/>
                </a:tc>
                <a:extLst>
                  <a:ext uri="{0D108BD9-81ED-4DB2-BD59-A6C34878D82A}">
                    <a16:rowId xmlns:a16="http://schemas.microsoft.com/office/drawing/2014/main" val="1662198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5026</a:t>
                      </a:r>
                    </a:p>
                  </a:txBody>
                  <a:tcPr/>
                </a:tc>
                <a:extLst>
                  <a:ext uri="{0D108BD9-81ED-4DB2-BD59-A6C34878D82A}">
                    <a16:rowId xmlns:a16="http://schemas.microsoft.com/office/drawing/2014/main" val="3899536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5560</a:t>
                      </a:r>
                    </a:p>
                  </a:txBody>
                  <a:tcPr/>
                </a:tc>
                <a:extLst>
                  <a:ext uri="{0D108BD9-81ED-4DB2-BD59-A6C34878D82A}">
                    <a16:rowId xmlns:a16="http://schemas.microsoft.com/office/drawing/2014/main" val="3401352809"/>
                  </a:ext>
                </a:extLst>
              </a:tr>
            </a:tbl>
          </a:graphicData>
        </a:graphic>
      </p:graphicFrame>
      <p:sp>
        <p:nvSpPr>
          <p:cNvPr id="4" name="Text Placeholder 3">
            <a:extLst>
              <a:ext uri="{FF2B5EF4-FFF2-40B4-BE49-F238E27FC236}">
                <a16:creationId xmlns:a16="http://schemas.microsoft.com/office/drawing/2014/main" id="{31408B07-F90E-4678-9DDA-6EBCBF8DAF3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768545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F9FA3-5602-433A-9CB8-5D574594840F}"/>
              </a:ext>
            </a:extLst>
          </p:cNvPr>
          <p:cNvSpPr>
            <a:spLocks noGrp="1"/>
          </p:cNvSpPr>
          <p:nvPr>
            <p:ph type="title"/>
          </p:nvPr>
        </p:nvSpPr>
        <p:spPr/>
        <p:txBody>
          <a:bodyPr/>
          <a:lstStyle/>
          <a:p>
            <a:r>
              <a:rPr lang="en-US"/>
              <a:t>FB Insights - Daily Reach | Clocktower Harley Davidson Graz - 2 of 3</a:t>
            </a:r>
          </a:p>
        </p:txBody>
      </p:sp>
      <p:graphicFrame>
        <p:nvGraphicFramePr>
          <p:cNvPr id="5" name="Table Placeholder 4">
            <a:extLst>
              <a:ext uri="{FF2B5EF4-FFF2-40B4-BE49-F238E27FC236}">
                <a16:creationId xmlns:a16="http://schemas.microsoft.com/office/drawing/2014/main" id="{15DA0D0A-73ED-4596-B2AA-2F1425D8A443}"/>
              </a:ext>
            </a:extLst>
          </p:cNvPr>
          <p:cNvGraphicFramePr>
            <a:graphicFrameLocks noGrp="1"/>
          </p:cNvGraphicFramePr>
          <p:nvPr>
            <p:ph type="tbl" sz="quarter" idx="13"/>
            <p:extLst>
              <p:ext uri="{D42A27DB-BD31-4B8C-83A1-F6EECF244321}">
                <p14:modId xmlns:p14="http://schemas.microsoft.com/office/powerpoint/2010/main" val="2772821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54830614"/>
                    </a:ext>
                  </a:extLst>
                </a:gridCol>
                <a:gridCol w="2468880">
                  <a:extLst>
                    <a:ext uri="{9D8B030D-6E8A-4147-A177-3AD203B41FA5}">
                      <a16:colId xmlns:a16="http://schemas.microsoft.com/office/drawing/2014/main" val="2332394277"/>
                    </a:ext>
                  </a:extLst>
                </a:gridCol>
                <a:gridCol w="2468880">
                  <a:extLst>
                    <a:ext uri="{9D8B030D-6E8A-4147-A177-3AD203B41FA5}">
                      <a16:colId xmlns:a16="http://schemas.microsoft.com/office/drawing/2014/main" val="2645922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49141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7429</a:t>
                      </a:r>
                    </a:p>
                  </a:txBody>
                  <a:tcPr/>
                </a:tc>
                <a:extLst>
                  <a:ext uri="{0D108BD9-81ED-4DB2-BD59-A6C34878D82A}">
                    <a16:rowId xmlns:a16="http://schemas.microsoft.com/office/drawing/2014/main" val="2278824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5959</a:t>
                      </a:r>
                    </a:p>
                  </a:txBody>
                  <a:tcPr/>
                </a:tc>
                <a:extLst>
                  <a:ext uri="{0D108BD9-81ED-4DB2-BD59-A6C34878D82A}">
                    <a16:rowId xmlns:a16="http://schemas.microsoft.com/office/drawing/2014/main" val="2086408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a:t>
                      </a:r>
                    </a:p>
                  </a:txBody>
                  <a:tcPr/>
                </a:tc>
                <a:extLst>
                  <a:ext uri="{0D108BD9-81ED-4DB2-BD59-A6C34878D82A}">
                    <a16:rowId xmlns:a16="http://schemas.microsoft.com/office/drawing/2014/main" val="3351779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2219</a:t>
                      </a:r>
                    </a:p>
                  </a:txBody>
                  <a:tcPr/>
                </a:tc>
                <a:extLst>
                  <a:ext uri="{0D108BD9-81ED-4DB2-BD59-A6C34878D82A}">
                    <a16:rowId xmlns:a16="http://schemas.microsoft.com/office/drawing/2014/main" val="1216762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a:t>
                      </a:r>
                    </a:p>
                  </a:txBody>
                  <a:tcPr/>
                </a:tc>
                <a:extLst>
                  <a:ext uri="{0D108BD9-81ED-4DB2-BD59-A6C34878D82A}">
                    <a16:rowId xmlns:a16="http://schemas.microsoft.com/office/drawing/2014/main" val="1059723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5653</a:t>
                      </a:r>
                    </a:p>
                  </a:txBody>
                  <a:tcPr/>
                </a:tc>
                <a:extLst>
                  <a:ext uri="{0D108BD9-81ED-4DB2-BD59-A6C34878D82A}">
                    <a16:rowId xmlns:a16="http://schemas.microsoft.com/office/drawing/2014/main" val="89806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5975</a:t>
                      </a:r>
                    </a:p>
                  </a:txBody>
                  <a:tcPr/>
                </a:tc>
                <a:extLst>
                  <a:ext uri="{0D108BD9-81ED-4DB2-BD59-A6C34878D82A}">
                    <a16:rowId xmlns:a16="http://schemas.microsoft.com/office/drawing/2014/main" val="641570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extLst>
                  <a:ext uri="{0D108BD9-81ED-4DB2-BD59-A6C34878D82A}">
                    <a16:rowId xmlns:a16="http://schemas.microsoft.com/office/drawing/2014/main" val="2139288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11429</a:t>
                      </a:r>
                    </a:p>
                  </a:txBody>
                  <a:tcPr/>
                </a:tc>
                <a:extLst>
                  <a:ext uri="{0D108BD9-81ED-4DB2-BD59-A6C34878D82A}">
                    <a16:rowId xmlns:a16="http://schemas.microsoft.com/office/drawing/2014/main" val="656742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7671</a:t>
                      </a:r>
                    </a:p>
                  </a:txBody>
                  <a:tcPr/>
                </a:tc>
                <a:extLst>
                  <a:ext uri="{0D108BD9-81ED-4DB2-BD59-A6C34878D82A}">
                    <a16:rowId xmlns:a16="http://schemas.microsoft.com/office/drawing/2014/main" val="1165031036"/>
                  </a:ext>
                </a:extLst>
              </a:tr>
            </a:tbl>
          </a:graphicData>
        </a:graphic>
      </p:graphicFrame>
      <p:sp>
        <p:nvSpPr>
          <p:cNvPr id="4" name="Text Placeholder 3">
            <a:extLst>
              <a:ext uri="{FF2B5EF4-FFF2-40B4-BE49-F238E27FC236}">
                <a16:creationId xmlns:a16="http://schemas.microsoft.com/office/drawing/2014/main" id="{A4F17B50-89BC-4771-88F9-FB415E37AB9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186878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C8B3F-3C47-4771-BF18-E25D5CA481C7}"/>
              </a:ext>
            </a:extLst>
          </p:cNvPr>
          <p:cNvSpPr>
            <a:spLocks noGrp="1"/>
          </p:cNvSpPr>
          <p:nvPr>
            <p:ph type="title"/>
          </p:nvPr>
        </p:nvSpPr>
        <p:spPr/>
        <p:txBody>
          <a:bodyPr/>
          <a:lstStyle/>
          <a:p>
            <a:r>
              <a:rPr lang="en-US"/>
              <a:t>FB Insights - Daily Reach | Clocktower Harley Davidson Graz - 3 of 3</a:t>
            </a:r>
          </a:p>
        </p:txBody>
      </p:sp>
      <p:graphicFrame>
        <p:nvGraphicFramePr>
          <p:cNvPr id="5" name="Table Placeholder 4">
            <a:extLst>
              <a:ext uri="{FF2B5EF4-FFF2-40B4-BE49-F238E27FC236}">
                <a16:creationId xmlns:a16="http://schemas.microsoft.com/office/drawing/2014/main" id="{9F917507-237A-4C9F-BF85-36D1B3B007B9}"/>
              </a:ext>
            </a:extLst>
          </p:cNvPr>
          <p:cNvGraphicFramePr>
            <a:graphicFrameLocks noGrp="1"/>
          </p:cNvGraphicFramePr>
          <p:nvPr>
            <p:ph type="tbl" sz="quarter" idx="13"/>
            <p:extLst>
              <p:ext uri="{D42A27DB-BD31-4B8C-83A1-F6EECF244321}">
                <p14:modId xmlns:p14="http://schemas.microsoft.com/office/powerpoint/2010/main" val="4248282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53456773"/>
                    </a:ext>
                  </a:extLst>
                </a:gridCol>
                <a:gridCol w="2468880">
                  <a:extLst>
                    <a:ext uri="{9D8B030D-6E8A-4147-A177-3AD203B41FA5}">
                      <a16:colId xmlns:a16="http://schemas.microsoft.com/office/drawing/2014/main" val="729399524"/>
                    </a:ext>
                  </a:extLst>
                </a:gridCol>
                <a:gridCol w="2468880">
                  <a:extLst>
                    <a:ext uri="{9D8B030D-6E8A-4147-A177-3AD203B41FA5}">
                      <a16:colId xmlns:a16="http://schemas.microsoft.com/office/drawing/2014/main" val="2097123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8460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6810</a:t>
                      </a:r>
                    </a:p>
                  </a:txBody>
                  <a:tcPr/>
                </a:tc>
                <a:extLst>
                  <a:ext uri="{0D108BD9-81ED-4DB2-BD59-A6C34878D82A}">
                    <a16:rowId xmlns:a16="http://schemas.microsoft.com/office/drawing/2014/main" val="2360658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5958</a:t>
                      </a:r>
                    </a:p>
                  </a:txBody>
                  <a:tcPr/>
                </a:tc>
                <a:extLst>
                  <a:ext uri="{0D108BD9-81ED-4DB2-BD59-A6C34878D82A}">
                    <a16:rowId xmlns:a16="http://schemas.microsoft.com/office/drawing/2014/main" val="2406304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7420</a:t>
                      </a:r>
                    </a:p>
                  </a:txBody>
                  <a:tcPr/>
                </a:tc>
                <a:extLst>
                  <a:ext uri="{0D108BD9-81ED-4DB2-BD59-A6C34878D82A}">
                    <a16:rowId xmlns:a16="http://schemas.microsoft.com/office/drawing/2014/main" val="2026643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8153</a:t>
                      </a:r>
                    </a:p>
                  </a:txBody>
                  <a:tcPr/>
                </a:tc>
                <a:extLst>
                  <a:ext uri="{0D108BD9-81ED-4DB2-BD59-A6C34878D82A}">
                    <a16:rowId xmlns:a16="http://schemas.microsoft.com/office/drawing/2014/main" val="2366760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a:t>
                      </a:r>
                    </a:p>
                  </a:txBody>
                  <a:tcPr/>
                </a:tc>
                <a:extLst>
                  <a:ext uri="{0D108BD9-81ED-4DB2-BD59-A6C34878D82A}">
                    <a16:rowId xmlns:a16="http://schemas.microsoft.com/office/drawing/2014/main" val="3226250796"/>
                  </a:ext>
                </a:extLst>
              </a:tr>
            </a:tbl>
          </a:graphicData>
        </a:graphic>
      </p:graphicFrame>
      <p:sp>
        <p:nvSpPr>
          <p:cNvPr id="4" name="Text Placeholder 3">
            <a:extLst>
              <a:ext uri="{FF2B5EF4-FFF2-40B4-BE49-F238E27FC236}">
                <a16:creationId xmlns:a16="http://schemas.microsoft.com/office/drawing/2014/main" id="{0A92BA0F-553F-43C1-967B-4D523CB7AD8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400678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B7F76-15CE-45C5-AB99-6B518DF68D17}"/>
              </a:ext>
            </a:extLst>
          </p:cNvPr>
          <p:cNvSpPr>
            <a:spLocks noGrp="1"/>
          </p:cNvSpPr>
          <p:nvPr>
            <p:ph type="title"/>
          </p:nvPr>
        </p:nvSpPr>
        <p:spPr/>
        <p:txBody>
          <a:bodyPr/>
          <a:lstStyle/>
          <a:p>
            <a:r>
              <a:rPr lang="en-US"/>
              <a:t>Facebook Reach | Clocktower Harley Davidson Graz</a:t>
            </a:r>
          </a:p>
        </p:txBody>
      </p:sp>
      <p:graphicFrame>
        <p:nvGraphicFramePr>
          <p:cNvPr id="6" name="Chart Placeholder 5">
            <a:extLst>
              <a:ext uri="{FF2B5EF4-FFF2-40B4-BE49-F238E27FC236}">
                <a16:creationId xmlns:a16="http://schemas.microsoft.com/office/drawing/2014/main" id="{E16C3509-ED13-48DC-9BA2-59AFA7F98AFB}"/>
              </a:ext>
            </a:extLst>
          </p:cNvPr>
          <p:cNvGraphicFramePr>
            <a:graphicFrameLocks noGrp="1"/>
          </p:cNvGraphicFramePr>
          <p:nvPr>
            <p:ph type="chart" sz="quarter" idx="13"/>
            <p:extLst>
              <p:ext uri="{D42A27DB-BD31-4B8C-83A1-F6EECF244321}">
                <p14:modId xmlns:p14="http://schemas.microsoft.com/office/powerpoint/2010/main" val="2249731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624FAC-DB89-4C89-8315-1593AF85238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90EB02A-A0FF-468F-A1CB-E68EB68E39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5800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2020</Words>
  <Application>Microsoft Office PowerPoint</Application>
  <PresentationFormat>On-screen Show (4:3)</PresentationFormat>
  <Paragraphs>850</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Facebook Page Report</vt:lpstr>
      <vt:lpstr>Wichtigste Werte (KPI's) | Clocktower Harley Davidson Graz</vt:lpstr>
      <vt:lpstr>Fans (Übersicht) | Clocktower Harley Davidson Graz</vt:lpstr>
      <vt:lpstr>Key Metrics Table w. User Post RR | Clocktower Harley Davidson Graz</vt:lpstr>
      <vt:lpstr>Facebook Fans Total | Clocktower Harley Davidson Graz</vt:lpstr>
      <vt:lpstr>Fanwachstum | Clocktower Harley Davidson Graz</vt:lpstr>
      <vt:lpstr>Verlorene Fans | Clocktower Harley Davidson Graz</vt:lpstr>
      <vt:lpstr>Eigene Beiträge (Postings) | Clocktower Harley Davidson Graz - 1 of 6</vt:lpstr>
      <vt:lpstr>Eigene Beiträge (Postings) | Clocktower Harley Davidson Graz - 2 of 6</vt:lpstr>
      <vt:lpstr>Eigene Beiträge (Postings) | Clocktower Harley Davidson Graz - 3 of 6</vt:lpstr>
      <vt:lpstr>Eigene Beiträge (Postings) | Clocktower Harley Davidson Graz - 4 of 6</vt:lpstr>
      <vt:lpstr>Eigene Beiträge (Postings) | Clocktower Harley Davidson Graz - 5 of 6</vt:lpstr>
      <vt:lpstr>Eigene Beiträge (Postings) | Clocktower Harley Davidson Graz - 6 of 6</vt:lpstr>
      <vt:lpstr>Eigene Beiträge (Postings) + Reactions | Clocktower Harley Davidson Graz - 1 of 8</vt:lpstr>
      <vt:lpstr>Eigene Beiträge (Postings) + Reactions | Clocktower Harley Davidson Graz - 2 of 8</vt:lpstr>
      <vt:lpstr>Eigene Beiträge (Postings) + Reactions | Clocktower Harley Davidson Graz - 3 of 8</vt:lpstr>
      <vt:lpstr>Eigene Beiträge (Postings) + Reactions | Clocktower Harley Davidson Graz - 4 of 8</vt:lpstr>
      <vt:lpstr>Eigene Beiträge (Postings) + Reactions | Clocktower Harley Davidson Graz - 5 of 8</vt:lpstr>
      <vt:lpstr>Eigene Beiträge (Postings) + Reactions | Clocktower Harley Davidson Graz - 6 of 8</vt:lpstr>
      <vt:lpstr>Eigene Beiträge (Postings) + Reactions | Clocktower Harley Davidson Graz - 7 of 8</vt:lpstr>
      <vt:lpstr>Eigene Beiträge (Postings) + Reactions | Clocktower Harley Davidson Graz - 8 of 8</vt:lpstr>
      <vt:lpstr>Postings/Wochentag | Clocktower Harley Davidson Graz</vt:lpstr>
      <vt:lpstr>Interaktionsrate | Clocktower Harley Davidson Graz</vt:lpstr>
      <vt:lpstr>Postingtypen (Verteilung) | Clocktower Harley Davidson Graz</vt:lpstr>
      <vt:lpstr>Interaktionsrate/Postingtyp | Clocktower Harley Davidson Graz</vt:lpstr>
      <vt:lpstr>Antwortzeit | Clocktower Harley Davidson Graz</vt:lpstr>
      <vt:lpstr>Facebook Check Ins | Clocktower Harley Davidson Graz</vt:lpstr>
      <vt:lpstr>Fan Demographie | Clocktower Harley Davidson Graz</vt:lpstr>
      <vt:lpstr>Impressionen | Clocktower Harley Davidson Graz</vt:lpstr>
      <vt:lpstr>Reichweite | Clocktower Harley Davidson Graz</vt:lpstr>
      <vt:lpstr>Engagierte User | Clocktower Harley Davidson Graz</vt:lpstr>
      <vt:lpstr>Page Views | Clocktower Harley Davidson Graz</vt:lpstr>
      <vt:lpstr>Direktnachrichten von Usern | Clocktower Harley Davidson Graz</vt:lpstr>
      <vt:lpstr>Page Fans Online | Clocktower Harley Davidson Graz</vt:lpstr>
      <vt:lpstr>FB Insights - Daily Impressions | Clocktower Harley Davidson Graz - 1 of 3</vt:lpstr>
      <vt:lpstr>FB Insights - Daily Impressions | Clocktower Harley Davidson Graz - 2 of 3</vt:lpstr>
      <vt:lpstr>FB Insights - Daily Impressions | Clocktower Harley Davidson Graz - 3 of 3</vt:lpstr>
      <vt:lpstr>FB Insights - Daily Reach | Clocktower Harley Davidson Graz - 1 of 3</vt:lpstr>
      <vt:lpstr>FB Insights - Daily Reach | Clocktower Harley Davidson Graz - 2 of 3</vt:lpstr>
      <vt:lpstr>FB Insights - Daily Reach | Clocktower Harley Davidson Graz - 3 of 3</vt:lpstr>
      <vt:lpstr>Facebook Reach | Clocktower Harley Davidson Graz</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2018-07-05T14:59:37Z</dcterms:created>
  <dcterms:modified xsi:type="dcterms:W3CDTF">2018-07-05T15:01:06Z</dcterms:modified>
</cp:coreProperties>
</file>