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5" r:id="rId37"/>
    <p:sldId id="296" r:id="rId38"/>
    <p:sldId id="297" r:id="rId39"/>
    <p:sldId id="298"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998</c:v>
                </c:pt>
                <c:pt idx="1">
                  <c:v>1010</c:v>
                </c:pt>
                <c:pt idx="2">
                  <c:v>1024</c:v>
                </c:pt>
                <c:pt idx="3">
                  <c:v>1036</c:v>
                </c:pt>
                <c:pt idx="4">
                  <c:v>1042</c:v>
                </c:pt>
                <c:pt idx="5">
                  <c:v>1049</c:v>
                </c:pt>
                <c:pt idx="6">
                  <c:v>1064</c:v>
                </c:pt>
                <c:pt idx="7">
                  <c:v>1073</c:v>
                </c:pt>
                <c:pt idx="8">
                  <c:v>1083</c:v>
                </c:pt>
                <c:pt idx="9">
                  <c:v>1087</c:v>
                </c:pt>
                <c:pt idx="10">
                  <c:v>1091</c:v>
                </c:pt>
                <c:pt idx="11">
                  <c:v>1091</c:v>
                </c:pt>
                <c:pt idx="12">
                  <c:v>1097</c:v>
                </c:pt>
                <c:pt idx="13">
                  <c:v>1103</c:v>
                </c:pt>
                <c:pt idx="14">
                  <c:v>1113</c:v>
                </c:pt>
                <c:pt idx="15">
                  <c:v>1121</c:v>
                </c:pt>
                <c:pt idx="16">
                  <c:v>1123</c:v>
                </c:pt>
                <c:pt idx="17">
                  <c:v>1123</c:v>
                </c:pt>
                <c:pt idx="18">
                  <c:v>1124</c:v>
                </c:pt>
                <c:pt idx="19">
                  <c:v>1125</c:v>
                </c:pt>
                <c:pt idx="20">
                  <c:v>1125</c:v>
                </c:pt>
                <c:pt idx="21">
                  <c:v>1126</c:v>
                </c:pt>
                <c:pt idx="22">
                  <c:v>1125</c:v>
                </c:pt>
                <c:pt idx="23">
                  <c:v>1125</c:v>
                </c:pt>
                <c:pt idx="24">
                  <c:v>1124</c:v>
                </c:pt>
                <c:pt idx="25">
                  <c:v>1124</c:v>
                </c:pt>
                <c:pt idx="26">
                  <c:v>1124</c:v>
                </c:pt>
                <c:pt idx="27">
                  <c:v>1125</c:v>
                </c:pt>
                <c:pt idx="28">
                  <c:v>1125</c:v>
                </c:pt>
                <c:pt idx="29">
                  <c:v>1125</c:v>
                </c:pt>
              </c:numCache>
            </c:numRef>
          </c:val>
          <c:smooth val="0"/>
          <c:extLst>
            <c:ext xmlns:c16="http://schemas.microsoft.com/office/drawing/2014/chart" uri="{C3380CC4-5D6E-409C-BE32-E72D297353CC}">
              <c16:uniqueId val="{00000000-1D2A-4D3D-AF36-A48B70165437}"/>
            </c:ext>
          </c:extLst>
        </c:ser>
        <c:dLbls>
          <c:showLegendKey val="0"/>
          <c:showVal val="0"/>
          <c:showCatName val="0"/>
          <c:showSerName val="0"/>
          <c:showPercent val="0"/>
          <c:showBubbleSize val="0"/>
        </c:dLbls>
        <c:smooth val="0"/>
        <c:axId val="356523696"/>
        <c:axId val="356529600"/>
      </c:lineChart>
      <c:dateAx>
        <c:axId val="35652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9600"/>
        <c:crosses val="autoZero"/>
        <c:auto val="1"/>
        <c:lblOffset val="100"/>
        <c:baseTimeUnit val="days"/>
      </c:dateAx>
      <c:valAx>
        <c:axId val="35652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1">
                  <c:v>14</c:v>
                </c:pt>
                <c:pt idx="2">
                  <c:v>12</c:v>
                </c:pt>
                <c:pt idx="3">
                  <c:v>14</c:v>
                </c:pt>
                <c:pt idx="4">
                  <c:v>7</c:v>
                </c:pt>
                <c:pt idx="5">
                  <c:v>4</c:v>
                </c:pt>
                <c:pt idx="6">
                  <c:v>12</c:v>
                </c:pt>
                <c:pt idx="7">
                  <c:v>10</c:v>
                </c:pt>
                <c:pt idx="8">
                  <c:v>12</c:v>
                </c:pt>
                <c:pt idx="9">
                  <c:v>9</c:v>
                </c:pt>
                <c:pt idx="10">
                  <c:v>4</c:v>
                </c:pt>
                <c:pt idx="11">
                  <c:v>0</c:v>
                </c:pt>
                <c:pt idx="12">
                  <c:v>4</c:v>
                </c:pt>
                <c:pt idx="13">
                  <c:v>4</c:v>
                </c:pt>
                <c:pt idx="14">
                  <c:v>13</c:v>
                </c:pt>
                <c:pt idx="15">
                  <c:v>5</c:v>
                </c:pt>
                <c:pt idx="16">
                  <c:v>6</c:v>
                </c:pt>
                <c:pt idx="17">
                  <c:v>1</c:v>
                </c:pt>
                <c:pt idx="18">
                  <c:v>1</c:v>
                </c:pt>
                <c:pt idx="19">
                  <c:v>0</c:v>
                </c:pt>
                <c:pt idx="20">
                  <c:v>1</c:v>
                </c:pt>
                <c:pt idx="21">
                  <c:v>1</c:v>
                </c:pt>
                <c:pt idx="22">
                  <c:v>0</c:v>
                </c:pt>
                <c:pt idx="23">
                  <c:v>-1</c:v>
                </c:pt>
                <c:pt idx="24">
                  <c:v>0</c:v>
                </c:pt>
                <c:pt idx="25">
                  <c:v>-1</c:v>
                </c:pt>
                <c:pt idx="26">
                  <c:v>0</c:v>
                </c:pt>
                <c:pt idx="27">
                  <c:v>0</c:v>
                </c:pt>
                <c:pt idx="28">
                  <c:v>1</c:v>
                </c:pt>
                <c:pt idx="29">
                  <c:v>0</c:v>
                </c:pt>
              </c:numCache>
            </c:numRef>
          </c:val>
          <c:smooth val="0"/>
          <c:extLst>
            <c:ext xmlns:c16="http://schemas.microsoft.com/office/drawing/2014/chart" uri="{C3380CC4-5D6E-409C-BE32-E72D297353CC}">
              <c16:uniqueId val="{00000000-07EC-4E4E-BA74-80CEC583DB17}"/>
            </c:ext>
          </c:extLst>
        </c:ser>
        <c:dLbls>
          <c:showLegendKey val="0"/>
          <c:showVal val="0"/>
          <c:showCatName val="0"/>
          <c:showSerName val="0"/>
          <c:showPercent val="0"/>
          <c:showBubbleSize val="0"/>
        </c:dLbls>
        <c:smooth val="0"/>
        <c:axId val="356528944"/>
        <c:axId val="356530584"/>
      </c:lineChart>
      <c:dateAx>
        <c:axId val="35652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30584"/>
        <c:crosses val="autoZero"/>
        <c:auto val="1"/>
        <c:lblOffset val="100"/>
        <c:baseTimeUnit val="days"/>
      </c:dateAx>
      <c:valAx>
        <c:axId val="35653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1</c:v>
                </c:pt>
                <c:pt idx="2">
                  <c:v>2</c:v>
                </c:pt>
                <c:pt idx="3">
                  <c:v>0</c:v>
                </c:pt>
                <c:pt idx="4">
                  <c:v>3</c:v>
                </c:pt>
                <c:pt idx="5">
                  <c:v>2</c:v>
                </c:pt>
                <c:pt idx="6">
                  <c:v>2</c:v>
                </c:pt>
                <c:pt idx="7">
                  <c:v>0</c:v>
                </c:pt>
                <c:pt idx="8">
                  <c:v>2</c:v>
                </c:pt>
                <c:pt idx="9">
                  <c:v>3</c:v>
                </c:pt>
                <c:pt idx="10">
                  <c:v>2</c:v>
                </c:pt>
                <c:pt idx="11">
                  <c:v>5</c:v>
                </c:pt>
                <c:pt idx="12">
                  <c:v>0</c:v>
                </c:pt>
                <c:pt idx="13">
                  <c:v>2</c:v>
                </c:pt>
                <c:pt idx="14">
                  <c:v>1</c:v>
                </c:pt>
                <c:pt idx="15">
                  <c:v>0</c:v>
                </c:pt>
                <c:pt idx="16">
                  <c:v>0</c:v>
                </c:pt>
                <c:pt idx="17">
                  <c:v>0</c:v>
                </c:pt>
                <c:pt idx="18">
                  <c:v>0</c:v>
                </c:pt>
                <c:pt idx="19">
                  <c:v>0</c:v>
                </c:pt>
                <c:pt idx="20">
                  <c:v>0</c:v>
                </c:pt>
                <c:pt idx="21">
                  <c:v>0</c:v>
                </c:pt>
                <c:pt idx="22">
                  <c:v>1</c:v>
                </c:pt>
                <c:pt idx="23">
                  <c:v>0</c:v>
                </c:pt>
                <c:pt idx="24">
                  <c:v>1</c:v>
                </c:pt>
                <c:pt idx="25">
                  <c:v>1</c:v>
                </c:pt>
                <c:pt idx="26">
                  <c:v>0</c:v>
                </c:pt>
                <c:pt idx="27">
                  <c:v>0</c:v>
                </c:pt>
                <c:pt idx="28">
                  <c:v>0</c:v>
                </c:pt>
                <c:pt idx="29">
                  <c:v>0</c:v>
                </c:pt>
              </c:numCache>
            </c:numRef>
          </c:val>
          <c:smooth val="0"/>
          <c:extLst>
            <c:ext xmlns:c16="http://schemas.microsoft.com/office/drawing/2014/chart" uri="{C3380CC4-5D6E-409C-BE32-E72D297353CC}">
              <c16:uniqueId val="{00000000-F35A-4945-856E-EE8F46641CAE}"/>
            </c:ext>
          </c:extLst>
        </c:ser>
        <c:dLbls>
          <c:showLegendKey val="0"/>
          <c:showVal val="0"/>
          <c:showCatName val="0"/>
          <c:showSerName val="0"/>
          <c:showPercent val="0"/>
          <c:showBubbleSize val="0"/>
        </c:dLbls>
        <c:smooth val="0"/>
        <c:axId val="284858952"/>
        <c:axId val="284854688"/>
      </c:lineChart>
      <c:dateAx>
        <c:axId val="28485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54688"/>
        <c:crosses val="autoZero"/>
        <c:auto val="1"/>
        <c:lblOffset val="100"/>
        <c:baseTimeUnit val="days"/>
      </c:dateAx>
      <c:valAx>
        <c:axId val="28485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5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2</c:v>
                </c:pt>
                <c:pt idx="3">
                  <c:v>2</c:v>
                </c:pt>
                <c:pt idx="4">
                  <c:v>6</c:v>
                </c:pt>
                <c:pt idx="5">
                  <c:v>1</c:v>
                </c:pt>
                <c:pt idx="6">
                  <c:v>1</c:v>
                </c:pt>
              </c:numCache>
            </c:numRef>
          </c:val>
          <c:extLst>
            <c:ext xmlns:c16="http://schemas.microsoft.com/office/drawing/2014/chart" uri="{C3380CC4-5D6E-409C-BE32-E72D297353CC}">
              <c16:uniqueId val="{00000000-A1FC-4B0F-93F8-D402DD00E169}"/>
            </c:ext>
          </c:extLst>
        </c:ser>
        <c:dLbls>
          <c:showLegendKey val="0"/>
          <c:showVal val="0"/>
          <c:showCatName val="0"/>
          <c:showSerName val="0"/>
          <c:showPercent val="0"/>
          <c:showBubbleSize val="0"/>
        </c:dLbls>
        <c:gapWidth val="219"/>
        <c:overlap val="-27"/>
        <c:axId val="457227056"/>
        <c:axId val="457225088"/>
      </c:barChart>
      <c:catAx>
        <c:axId val="45722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25088"/>
        <c:crosses val="autoZero"/>
        <c:auto val="1"/>
        <c:lblAlgn val="ctr"/>
        <c:lblOffset val="100"/>
        <c:noMultiLvlLbl val="0"/>
      </c:catAx>
      <c:valAx>
        <c:axId val="45722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2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0.70070070070070001</c:v>
                </c:pt>
                <c:pt idx="2">
                  <c:v>0</c:v>
                </c:pt>
                <c:pt idx="3">
                  <c:v>0.58536585365853999</c:v>
                </c:pt>
                <c:pt idx="4">
                  <c:v>1.3526570048308999</c:v>
                </c:pt>
                <c:pt idx="5">
                  <c:v>0.86455331412103997</c:v>
                </c:pt>
                <c:pt idx="6">
                  <c:v>0</c:v>
                </c:pt>
                <c:pt idx="7">
                  <c:v>2.4528301886791999</c:v>
                </c:pt>
                <c:pt idx="8">
                  <c:v>0</c:v>
                </c:pt>
                <c:pt idx="9">
                  <c:v>1.2950971322849001</c:v>
                </c:pt>
                <c:pt idx="10">
                  <c:v>0</c:v>
                </c:pt>
                <c:pt idx="11">
                  <c:v>0.50458715596329995</c:v>
                </c:pt>
                <c:pt idx="12">
                  <c:v>0</c:v>
                </c:pt>
                <c:pt idx="13">
                  <c:v>0.91240875912409003</c:v>
                </c:pt>
                <c:pt idx="14">
                  <c:v>2.9891304347826</c:v>
                </c:pt>
                <c:pt idx="15">
                  <c:v>0</c:v>
                </c:pt>
                <c:pt idx="16">
                  <c:v>0</c:v>
                </c:pt>
                <c:pt idx="17">
                  <c:v>0.89126559714794995</c:v>
                </c:pt>
                <c:pt idx="18">
                  <c:v>0.53428317008014004</c:v>
                </c:pt>
                <c:pt idx="19">
                  <c:v>0.62277580071173999</c:v>
                </c:pt>
                <c:pt idx="20">
                  <c:v>0</c:v>
                </c:pt>
                <c:pt idx="21">
                  <c:v>1.2444444444444001</c:v>
                </c:pt>
                <c:pt idx="22">
                  <c:v>0</c:v>
                </c:pt>
                <c:pt idx="23">
                  <c:v>0</c:v>
                </c:pt>
                <c:pt idx="24">
                  <c:v>0</c:v>
                </c:pt>
                <c:pt idx="25">
                  <c:v>0.26690391459075002</c:v>
                </c:pt>
                <c:pt idx="26">
                  <c:v>0</c:v>
                </c:pt>
                <c:pt idx="27">
                  <c:v>1.3345195729537001</c:v>
                </c:pt>
                <c:pt idx="28">
                  <c:v>0.62277580071173999</c:v>
                </c:pt>
                <c:pt idx="29">
                  <c:v>0</c:v>
                </c:pt>
              </c:numCache>
            </c:numRef>
          </c:val>
          <c:smooth val="0"/>
          <c:extLst>
            <c:ext xmlns:c16="http://schemas.microsoft.com/office/drawing/2014/chart" uri="{C3380CC4-5D6E-409C-BE32-E72D297353CC}">
              <c16:uniqueId val="{00000000-F6F5-4C24-81E8-28D880CAADE8}"/>
            </c:ext>
          </c:extLst>
        </c:ser>
        <c:dLbls>
          <c:showLegendKey val="0"/>
          <c:showVal val="0"/>
          <c:showCatName val="0"/>
          <c:showSerName val="0"/>
          <c:showPercent val="0"/>
          <c:showBubbleSize val="0"/>
        </c:dLbls>
        <c:smooth val="0"/>
        <c:axId val="457239520"/>
        <c:axId val="457237552"/>
      </c:lineChart>
      <c:dateAx>
        <c:axId val="45723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7552"/>
        <c:crosses val="autoZero"/>
        <c:auto val="1"/>
        <c:lblOffset val="100"/>
        <c:baseTimeUnit val="days"/>
      </c:dateAx>
      <c:valAx>
        <c:axId val="45723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Autowelt Linz &amp; France Car</c:v>
                </c:pt>
              </c:strCache>
            </c:strRef>
          </c:cat>
          <c:val>
            <c:numRef>
              <c:f>Sheet1!$B$2</c:f>
              <c:numCache>
                <c:formatCode>General</c:formatCode>
                <c:ptCount val="1"/>
                <c:pt idx="0">
                  <c:v>4</c:v>
                </c:pt>
              </c:numCache>
            </c:numRef>
          </c:val>
          <c:extLst>
            <c:ext xmlns:c16="http://schemas.microsoft.com/office/drawing/2014/chart" uri="{C3380CC4-5D6E-409C-BE32-E72D297353CC}">
              <c16:uniqueId val="{00000000-E4CC-4163-8DD3-45C37FBA089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Autowelt Linz &amp; France Car</c:v>
                </c:pt>
              </c:strCache>
            </c:strRef>
          </c:cat>
          <c:val>
            <c:numRef>
              <c:f>Sheet1!$C$2</c:f>
              <c:numCache>
                <c:formatCode>General</c:formatCode>
                <c:ptCount val="1"/>
                <c:pt idx="0">
                  <c:v>11</c:v>
                </c:pt>
              </c:numCache>
            </c:numRef>
          </c:val>
          <c:extLst>
            <c:ext xmlns:c16="http://schemas.microsoft.com/office/drawing/2014/chart" uri="{C3380CC4-5D6E-409C-BE32-E72D297353CC}">
              <c16:uniqueId val="{00000001-E4CC-4163-8DD3-45C37FBA089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Autowelt Linz &amp; France Car</c:v>
                </c:pt>
              </c:strCache>
            </c:strRef>
          </c:cat>
          <c:val>
            <c:numRef>
              <c:f>Sheet1!$D$2</c:f>
              <c:numCache>
                <c:formatCode>General</c:formatCode>
                <c:ptCount val="1"/>
                <c:pt idx="0">
                  <c:v>4</c:v>
                </c:pt>
              </c:numCache>
            </c:numRef>
          </c:val>
          <c:extLst>
            <c:ext xmlns:c16="http://schemas.microsoft.com/office/drawing/2014/chart" uri="{C3380CC4-5D6E-409C-BE32-E72D297353CC}">
              <c16:uniqueId val="{00000002-E4CC-4163-8DD3-45C37FBA0891}"/>
            </c:ext>
          </c:extLst>
        </c:ser>
        <c:dLbls>
          <c:showLegendKey val="0"/>
          <c:showVal val="0"/>
          <c:showCatName val="0"/>
          <c:showSerName val="0"/>
          <c:showPercent val="0"/>
          <c:showBubbleSize val="0"/>
        </c:dLbls>
        <c:gapWidth val="150"/>
        <c:overlap val="100"/>
        <c:axId val="457233616"/>
        <c:axId val="457233288"/>
      </c:barChart>
      <c:catAx>
        <c:axId val="45723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3288"/>
        <c:crosses val="autoZero"/>
        <c:auto val="1"/>
        <c:lblAlgn val="ctr"/>
        <c:lblOffset val="100"/>
        <c:noMultiLvlLbl val="0"/>
      </c:catAx>
      <c:valAx>
        <c:axId val="457233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1.2621240660551001</c:v>
                </c:pt>
                <c:pt idx="1">
                  <c:v>1.1453871571147001</c:v>
                </c:pt>
                <c:pt idx="2">
                  <c:v>0.50607723186796005</c:v>
                </c:pt>
              </c:numCache>
            </c:numRef>
          </c:val>
          <c:extLst>
            <c:ext xmlns:c16="http://schemas.microsoft.com/office/drawing/2014/chart" uri="{C3380CC4-5D6E-409C-BE32-E72D297353CC}">
              <c16:uniqueId val="{00000000-AF9F-4936-B6F2-E7E65756B23A}"/>
            </c:ext>
          </c:extLst>
        </c:ser>
        <c:dLbls>
          <c:showLegendKey val="0"/>
          <c:showVal val="0"/>
          <c:showCatName val="0"/>
          <c:showSerName val="0"/>
          <c:showPercent val="0"/>
          <c:showBubbleSize val="0"/>
        </c:dLbls>
        <c:gapWidth val="219"/>
        <c:overlap val="-27"/>
        <c:axId val="457239192"/>
        <c:axId val="457235584"/>
      </c:barChart>
      <c:catAx>
        <c:axId val="45723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5584"/>
        <c:crosses val="autoZero"/>
        <c:auto val="1"/>
        <c:lblAlgn val="ctr"/>
        <c:lblOffset val="100"/>
        <c:noMultiLvlLbl val="0"/>
      </c:catAx>
      <c:valAx>
        <c:axId val="45723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F6F-4443-B61C-47E0BDFB5825}"/>
            </c:ext>
          </c:extLst>
        </c:ser>
        <c:dLbls>
          <c:showLegendKey val="0"/>
          <c:showVal val="0"/>
          <c:showCatName val="0"/>
          <c:showSerName val="0"/>
          <c:showPercent val="0"/>
          <c:showBubbleSize val="0"/>
        </c:dLbls>
        <c:gapWidth val="219"/>
        <c:overlap val="-27"/>
        <c:axId val="457230992"/>
        <c:axId val="457231320"/>
      </c:barChart>
      <c:catAx>
        <c:axId val="45723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1320"/>
        <c:crosses val="autoZero"/>
        <c:auto val="1"/>
        <c:lblAlgn val="ctr"/>
        <c:lblOffset val="100"/>
        <c:noMultiLvlLbl val="0"/>
      </c:catAx>
      <c:valAx>
        <c:axId val="45723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101</c:v>
                </c:pt>
                <c:pt idx="1">
                  <c:v>101</c:v>
                </c:pt>
                <c:pt idx="2">
                  <c:v>101</c:v>
                </c:pt>
                <c:pt idx="3">
                  <c:v>101</c:v>
                </c:pt>
                <c:pt idx="4">
                  <c:v>101</c:v>
                </c:pt>
                <c:pt idx="5">
                  <c:v>101</c:v>
                </c:pt>
                <c:pt idx="6">
                  <c:v>101</c:v>
                </c:pt>
                <c:pt idx="7">
                  <c:v>101</c:v>
                </c:pt>
                <c:pt idx="8">
                  <c:v>101</c:v>
                </c:pt>
                <c:pt idx="9">
                  <c:v>101</c:v>
                </c:pt>
                <c:pt idx="10">
                  <c:v>101</c:v>
                </c:pt>
                <c:pt idx="11">
                  <c:v>101</c:v>
                </c:pt>
                <c:pt idx="12">
                  <c:v>100</c:v>
                </c:pt>
                <c:pt idx="13">
                  <c:v>100</c:v>
                </c:pt>
                <c:pt idx="14">
                  <c:v>100</c:v>
                </c:pt>
                <c:pt idx="15">
                  <c:v>100</c:v>
                </c:pt>
                <c:pt idx="16">
                  <c:v>100</c:v>
                </c:pt>
                <c:pt idx="17">
                  <c:v>100</c:v>
                </c:pt>
                <c:pt idx="18">
                  <c:v>100</c:v>
                </c:pt>
                <c:pt idx="19">
                  <c:v>100</c:v>
                </c:pt>
                <c:pt idx="20">
                  <c:v>101</c:v>
                </c:pt>
                <c:pt idx="21">
                  <c:v>101</c:v>
                </c:pt>
                <c:pt idx="22">
                  <c:v>101</c:v>
                </c:pt>
                <c:pt idx="23">
                  <c:v>101</c:v>
                </c:pt>
                <c:pt idx="24">
                  <c:v>101</c:v>
                </c:pt>
                <c:pt idx="25">
                  <c:v>101</c:v>
                </c:pt>
                <c:pt idx="26">
                  <c:v>101</c:v>
                </c:pt>
                <c:pt idx="27">
                  <c:v>101</c:v>
                </c:pt>
                <c:pt idx="28">
                  <c:v>101</c:v>
                </c:pt>
                <c:pt idx="29">
                  <c:v>101</c:v>
                </c:pt>
              </c:numCache>
            </c:numRef>
          </c:val>
          <c:smooth val="0"/>
          <c:extLst>
            <c:ext xmlns:c16="http://schemas.microsoft.com/office/drawing/2014/chart" uri="{C3380CC4-5D6E-409C-BE32-E72D297353CC}">
              <c16:uniqueId val="{00000000-E5C9-4D11-A276-B0A190BC7B96}"/>
            </c:ext>
          </c:extLst>
        </c:ser>
        <c:dLbls>
          <c:showLegendKey val="0"/>
          <c:showVal val="0"/>
          <c:showCatName val="0"/>
          <c:showSerName val="0"/>
          <c:showPercent val="0"/>
          <c:showBubbleSize val="0"/>
        </c:dLbls>
        <c:smooth val="0"/>
        <c:axId val="457249032"/>
        <c:axId val="457249360"/>
      </c:lineChart>
      <c:dateAx>
        <c:axId val="457249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49360"/>
        <c:crosses val="autoZero"/>
        <c:auto val="1"/>
        <c:lblOffset val="100"/>
        <c:baseTimeUnit val="days"/>
      </c:dateAx>
      <c:valAx>
        <c:axId val="45724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4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65</c:v>
                </c:pt>
                <c:pt idx="2">
                  <c:v>95</c:v>
                </c:pt>
                <c:pt idx="3">
                  <c:v>86</c:v>
                </c:pt>
                <c:pt idx="4">
                  <c:v>75</c:v>
                </c:pt>
                <c:pt idx="5">
                  <c:v>49</c:v>
                </c:pt>
                <c:pt idx="6">
                  <c:v>10</c:v>
                </c:pt>
              </c:numCache>
            </c:numRef>
          </c:val>
          <c:extLst>
            <c:ext xmlns:c16="http://schemas.microsoft.com/office/drawing/2014/chart" uri="{C3380CC4-5D6E-409C-BE32-E72D297353CC}">
              <c16:uniqueId val="{00000000-D18C-4E15-B96D-8088982E840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c:v>
                </c:pt>
                <c:pt idx="1">
                  <c:v>133</c:v>
                </c:pt>
                <c:pt idx="2">
                  <c:v>234</c:v>
                </c:pt>
                <c:pt idx="3">
                  <c:v>165</c:v>
                </c:pt>
                <c:pt idx="4">
                  <c:v>122</c:v>
                </c:pt>
                <c:pt idx="5">
                  <c:v>51</c:v>
                </c:pt>
                <c:pt idx="6">
                  <c:v>22</c:v>
                </c:pt>
              </c:numCache>
            </c:numRef>
          </c:val>
          <c:extLst>
            <c:ext xmlns:c16="http://schemas.microsoft.com/office/drawing/2014/chart" uri="{C3380CC4-5D6E-409C-BE32-E72D297353CC}">
              <c16:uniqueId val="{00000001-D18C-4E15-B96D-8088982E8404}"/>
            </c:ext>
          </c:extLst>
        </c:ser>
        <c:dLbls>
          <c:showLegendKey val="0"/>
          <c:showVal val="0"/>
          <c:showCatName val="0"/>
          <c:showSerName val="0"/>
          <c:showPercent val="0"/>
          <c:showBubbleSize val="0"/>
        </c:dLbls>
        <c:gapWidth val="219"/>
        <c:overlap val="-27"/>
        <c:axId val="457244768"/>
        <c:axId val="457241816"/>
      </c:barChart>
      <c:catAx>
        <c:axId val="45724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41816"/>
        <c:crosses val="autoZero"/>
        <c:auto val="1"/>
        <c:lblAlgn val="ctr"/>
        <c:lblOffset val="100"/>
        <c:noMultiLvlLbl val="0"/>
      </c:catAx>
      <c:valAx>
        <c:axId val="45724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4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3097</c:v>
                </c:pt>
                <c:pt idx="1">
                  <c:v>3093</c:v>
                </c:pt>
                <c:pt idx="2">
                  <c:v>3539</c:v>
                </c:pt>
                <c:pt idx="3">
                  <c:v>3405</c:v>
                </c:pt>
                <c:pt idx="4">
                  <c:v>3911</c:v>
                </c:pt>
                <c:pt idx="5">
                  <c:v>4161</c:v>
                </c:pt>
                <c:pt idx="6">
                  <c:v>3939</c:v>
                </c:pt>
                <c:pt idx="7">
                  <c:v>3533</c:v>
                </c:pt>
                <c:pt idx="8">
                  <c:v>3171</c:v>
                </c:pt>
                <c:pt idx="9">
                  <c:v>5483</c:v>
                </c:pt>
                <c:pt idx="10">
                  <c:v>4666</c:v>
                </c:pt>
                <c:pt idx="11">
                  <c:v>5076</c:v>
                </c:pt>
                <c:pt idx="12">
                  <c:v>3735</c:v>
                </c:pt>
                <c:pt idx="13">
                  <c:v>4524</c:v>
                </c:pt>
                <c:pt idx="14">
                  <c:v>4495</c:v>
                </c:pt>
                <c:pt idx="15">
                  <c:v>4573</c:v>
                </c:pt>
                <c:pt idx="16">
                  <c:v>3373</c:v>
                </c:pt>
                <c:pt idx="17">
                  <c:v>2590</c:v>
                </c:pt>
                <c:pt idx="18">
                  <c:v>2245</c:v>
                </c:pt>
                <c:pt idx="19">
                  <c:v>2189</c:v>
                </c:pt>
                <c:pt idx="20">
                  <c:v>3069</c:v>
                </c:pt>
                <c:pt idx="21">
                  <c:v>3110</c:v>
                </c:pt>
                <c:pt idx="22">
                  <c:v>2552</c:v>
                </c:pt>
                <c:pt idx="23">
                  <c:v>2812</c:v>
                </c:pt>
                <c:pt idx="24">
                  <c:v>2343</c:v>
                </c:pt>
                <c:pt idx="25">
                  <c:v>2838</c:v>
                </c:pt>
                <c:pt idx="26">
                  <c:v>2399</c:v>
                </c:pt>
                <c:pt idx="27">
                  <c:v>2552</c:v>
                </c:pt>
                <c:pt idx="28">
                  <c:v>2904</c:v>
                </c:pt>
                <c:pt idx="29">
                  <c:v>162</c:v>
                </c:pt>
              </c:numCache>
            </c:numRef>
          </c:val>
          <c:smooth val="0"/>
          <c:extLst>
            <c:ext xmlns:c16="http://schemas.microsoft.com/office/drawing/2014/chart" uri="{C3380CC4-5D6E-409C-BE32-E72D297353CC}">
              <c16:uniqueId val="{00000000-3581-4291-9D0F-9FF03EA56273}"/>
            </c:ext>
          </c:extLst>
        </c:ser>
        <c:dLbls>
          <c:showLegendKey val="0"/>
          <c:showVal val="0"/>
          <c:showCatName val="0"/>
          <c:showSerName val="0"/>
          <c:showPercent val="0"/>
          <c:showBubbleSize val="0"/>
        </c:dLbls>
        <c:smooth val="0"/>
        <c:axId val="431873952"/>
        <c:axId val="431880184"/>
      </c:lineChart>
      <c:dateAx>
        <c:axId val="43187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80184"/>
        <c:crosses val="autoZero"/>
        <c:auto val="1"/>
        <c:lblOffset val="100"/>
        <c:baseTimeUnit val="days"/>
      </c:dateAx>
      <c:valAx>
        <c:axId val="43188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7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2457</c:v>
                </c:pt>
                <c:pt idx="1">
                  <c:v>2521</c:v>
                </c:pt>
                <c:pt idx="2">
                  <c:v>2851</c:v>
                </c:pt>
                <c:pt idx="3">
                  <c:v>2630</c:v>
                </c:pt>
                <c:pt idx="4">
                  <c:v>3041</c:v>
                </c:pt>
                <c:pt idx="5">
                  <c:v>3461</c:v>
                </c:pt>
                <c:pt idx="6">
                  <c:v>3201</c:v>
                </c:pt>
                <c:pt idx="7">
                  <c:v>2851</c:v>
                </c:pt>
                <c:pt idx="8">
                  <c:v>2656</c:v>
                </c:pt>
                <c:pt idx="9">
                  <c:v>4275</c:v>
                </c:pt>
                <c:pt idx="10">
                  <c:v>3860</c:v>
                </c:pt>
                <c:pt idx="11">
                  <c:v>4105</c:v>
                </c:pt>
                <c:pt idx="12">
                  <c:v>3164</c:v>
                </c:pt>
                <c:pt idx="13">
                  <c:v>3560</c:v>
                </c:pt>
                <c:pt idx="14">
                  <c:v>3555</c:v>
                </c:pt>
                <c:pt idx="15">
                  <c:v>3860</c:v>
                </c:pt>
                <c:pt idx="16">
                  <c:v>2761</c:v>
                </c:pt>
                <c:pt idx="17">
                  <c:v>2046</c:v>
                </c:pt>
                <c:pt idx="18">
                  <c:v>1739</c:v>
                </c:pt>
                <c:pt idx="19">
                  <c:v>1739</c:v>
                </c:pt>
                <c:pt idx="20">
                  <c:v>2038</c:v>
                </c:pt>
                <c:pt idx="21">
                  <c:v>2164</c:v>
                </c:pt>
                <c:pt idx="22">
                  <c:v>2033</c:v>
                </c:pt>
                <c:pt idx="23">
                  <c:v>2344</c:v>
                </c:pt>
                <c:pt idx="24">
                  <c:v>1953</c:v>
                </c:pt>
                <c:pt idx="25">
                  <c:v>2373</c:v>
                </c:pt>
                <c:pt idx="26">
                  <c:v>2127</c:v>
                </c:pt>
                <c:pt idx="27">
                  <c:v>2161</c:v>
                </c:pt>
                <c:pt idx="28">
                  <c:v>2385</c:v>
                </c:pt>
                <c:pt idx="29">
                  <c:v>69</c:v>
                </c:pt>
              </c:numCache>
            </c:numRef>
          </c:val>
          <c:smooth val="0"/>
          <c:extLst>
            <c:ext xmlns:c16="http://schemas.microsoft.com/office/drawing/2014/chart" uri="{C3380CC4-5D6E-409C-BE32-E72D297353CC}">
              <c16:uniqueId val="{00000000-F014-4DB1-917A-64D77BC1E193}"/>
            </c:ext>
          </c:extLst>
        </c:ser>
        <c:dLbls>
          <c:showLegendKey val="0"/>
          <c:showVal val="0"/>
          <c:showCatName val="0"/>
          <c:showSerName val="0"/>
          <c:showPercent val="0"/>
          <c:showBubbleSize val="0"/>
        </c:dLbls>
        <c:smooth val="0"/>
        <c:axId val="431877560"/>
        <c:axId val="431870016"/>
      </c:lineChart>
      <c:dateAx>
        <c:axId val="43187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70016"/>
        <c:crosses val="autoZero"/>
        <c:auto val="1"/>
        <c:lblOffset val="100"/>
        <c:baseTimeUnit val="days"/>
      </c:dateAx>
      <c:valAx>
        <c:axId val="43187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7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30</c:v>
                </c:pt>
                <c:pt idx="1">
                  <c:v>35</c:v>
                </c:pt>
                <c:pt idx="2">
                  <c:v>33</c:v>
                </c:pt>
                <c:pt idx="3">
                  <c:v>42</c:v>
                </c:pt>
                <c:pt idx="4">
                  <c:v>62</c:v>
                </c:pt>
                <c:pt idx="5">
                  <c:v>68</c:v>
                </c:pt>
                <c:pt idx="6">
                  <c:v>48</c:v>
                </c:pt>
                <c:pt idx="7">
                  <c:v>44</c:v>
                </c:pt>
                <c:pt idx="8">
                  <c:v>38</c:v>
                </c:pt>
                <c:pt idx="9">
                  <c:v>70</c:v>
                </c:pt>
                <c:pt idx="10">
                  <c:v>40</c:v>
                </c:pt>
                <c:pt idx="11">
                  <c:v>55</c:v>
                </c:pt>
                <c:pt idx="12">
                  <c:v>33</c:v>
                </c:pt>
                <c:pt idx="13">
                  <c:v>53</c:v>
                </c:pt>
                <c:pt idx="14">
                  <c:v>65</c:v>
                </c:pt>
                <c:pt idx="15">
                  <c:v>64</c:v>
                </c:pt>
                <c:pt idx="16">
                  <c:v>44</c:v>
                </c:pt>
                <c:pt idx="17">
                  <c:v>30</c:v>
                </c:pt>
                <c:pt idx="18">
                  <c:v>29</c:v>
                </c:pt>
                <c:pt idx="19">
                  <c:v>25</c:v>
                </c:pt>
                <c:pt idx="20">
                  <c:v>87</c:v>
                </c:pt>
                <c:pt idx="21">
                  <c:v>61</c:v>
                </c:pt>
                <c:pt idx="22">
                  <c:v>30</c:v>
                </c:pt>
                <c:pt idx="23">
                  <c:v>13</c:v>
                </c:pt>
                <c:pt idx="24">
                  <c:v>21</c:v>
                </c:pt>
                <c:pt idx="25">
                  <c:v>19</c:v>
                </c:pt>
                <c:pt idx="26">
                  <c:v>19</c:v>
                </c:pt>
                <c:pt idx="27">
                  <c:v>36</c:v>
                </c:pt>
                <c:pt idx="28">
                  <c:v>39</c:v>
                </c:pt>
                <c:pt idx="29">
                  <c:v>1</c:v>
                </c:pt>
              </c:numCache>
            </c:numRef>
          </c:val>
          <c:smooth val="0"/>
          <c:extLst>
            <c:ext xmlns:c16="http://schemas.microsoft.com/office/drawing/2014/chart" uri="{C3380CC4-5D6E-409C-BE32-E72D297353CC}">
              <c16:uniqueId val="{00000000-8636-4E3A-AE91-D42D2BC34EBB}"/>
            </c:ext>
          </c:extLst>
        </c:ser>
        <c:dLbls>
          <c:showLegendKey val="0"/>
          <c:showVal val="0"/>
          <c:showCatName val="0"/>
          <c:showSerName val="0"/>
          <c:showPercent val="0"/>
          <c:showBubbleSize val="0"/>
        </c:dLbls>
        <c:smooth val="0"/>
        <c:axId val="431871984"/>
        <c:axId val="431876904"/>
      </c:lineChart>
      <c:dateAx>
        <c:axId val="43187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76904"/>
        <c:crosses val="autoZero"/>
        <c:auto val="1"/>
        <c:lblOffset val="100"/>
        <c:baseTimeUnit val="days"/>
      </c:dateAx>
      <c:valAx>
        <c:axId val="43187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7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c:v>
                </c:pt>
                <c:pt idx="1">
                  <c:v>8</c:v>
                </c:pt>
                <c:pt idx="2">
                  <c:v>23</c:v>
                </c:pt>
                <c:pt idx="3">
                  <c:v>15</c:v>
                </c:pt>
                <c:pt idx="4">
                  <c:v>19</c:v>
                </c:pt>
                <c:pt idx="5">
                  <c:v>16</c:v>
                </c:pt>
                <c:pt idx="6">
                  <c:v>14</c:v>
                </c:pt>
                <c:pt idx="7">
                  <c:v>17</c:v>
                </c:pt>
                <c:pt idx="8">
                  <c:v>15</c:v>
                </c:pt>
                <c:pt idx="9">
                  <c:v>23</c:v>
                </c:pt>
                <c:pt idx="10">
                  <c:v>15</c:v>
                </c:pt>
                <c:pt idx="11">
                  <c:v>25</c:v>
                </c:pt>
                <c:pt idx="12">
                  <c:v>19</c:v>
                </c:pt>
                <c:pt idx="13">
                  <c:v>10</c:v>
                </c:pt>
                <c:pt idx="14">
                  <c:v>29</c:v>
                </c:pt>
                <c:pt idx="15">
                  <c:v>10</c:v>
                </c:pt>
                <c:pt idx="16">
                  <c:v>9</c:v>
                </c:pt>
                <c:pt idx="17">
                  <c:v>15</c:v>
                </c:pt>
                <c:pt idx="18">
                  <c:v>6</c:v>
                </c:pt>
                <c:pt idx="19">
                  <c:v>17</c:v>
                </c:pt>
                <c:pt idx="20">
                  <c:v>17</c:v>
                </c:pt>
                <c:pt idx="21">
                  <c:v>2</c:v>
                </c:pt>
                <c:pt idx="22">
                  <c:v>7</c:v>
                </c:pt>
                <c:pt idx="23">
                  <c:v>3</c:v>
                </c:pt>
                <c:pt idx="24">
                  <c:v>3</c:v>
                </c:pt>
                <c:pt idx="25">
                  <c:v>3</c:v>
                </c:pt>
                <c:pt idx="26">
                  <c:v>8</c:v>
                </c:pt>
                <c:pt idx="27">
                  <c:v>5</c:v>
                </c:pt>
                <c:pt idx="28">
                  <c:v>2</c:v>
                </c:pt>
                <c:pt idx="29">
                  <c:v>5</c:v>
                </c:pt>
              </c:numCache>
            </c:numRef>
          </c:val>
          <c:smooth val="0"/>
          <c:extLst>
            <c:ext xmlns:c16="http://schemas.microsoft.com/office/drawing/2014/chart" uri="{C3380CC4-5D6E-409C-BE32-E72D297353CC}">
              <c16:uniqueId val="{00000000-4592-4576-9E05-3C628AF385D6}"/>
            </c:ext>
          </c:extLst>
        </c:ser>
        <c:dLbls>
          <c:showLegendKey val="0"/>
          <c:showVal val="0"/>
          <c:showCatName val="0"/>
          <c:showSerName val="0"/>
          <c:showPercent val="0"/>
          <c:showBubbleSize val="0"/>
        </c:dLbls>
        <c:smooth val="0"/>
        <c:axId val="431871656"/>
        <c:axId val="431872312"/>
      </c:lineChart>
      <c:dateAx>
        <c:axId val="43187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72312"/>
        <c:crosses val="autoZero"/>
        <c:auto val="1"/>
        <c:lblOffset val="100"/>
        <c:baseTimeUnit val="days"/>
      </c:dateAx>
      <c:valAx>
        <c:axId val="43187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7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78.777777777777999</c:v>
                </c:pt>
                <c:pt idx="1">
                  <c:v>62.925925925926002</c:v>
                </c:pt>
                <c:pt idx="2">
                  <c:v>82.888888888888999</c:v>
                </c:pt>
                <c:pt idx="3">
                  <c:v>151.88888888888999</c:v>
                </c:pt>
                <c:pt idx="4">
                  <c:v>259.33333333333002</c:v>
                </c:pt>
                <c:pt idx="5">
                  <c:v>324.44444444444002</c:v>
                </c:pt>
                <c:pt idx="6">
                  <c:v>377.81481481481001</c:v>
                </c:pt>
                <c:pt idx="7">
                  <c:v>372.5</c:v>
                </c:pt>
                <c:pt idx="8">
                  <c:v>385.82142857142998</c:v>
                </c:pt>
                <c:pt idx="9">
                  <c:v>398.10714285713999</c:v>
                </c:pt>
                <c:pt idx="10">
                  <c:v>435.21428571428999</c:v>
                </c:pt>
                <c:pt idx="11">
                  <c:v>411.96428571428999</c:v>
                </c:pt>
                <c:pt idx="12">
                  <c:v>400.39285714286001</c:v>
                </c:pt>
                <c:pt idx="13">
                  <c:v>410.85714285713999</c:v>
                </c:pt>
                <c:pt idx="14">
                  <c:v>427.28571428571001</c:v>
                </c:pt>
                <c:pt idx="15">
                  <c:v>446.14285714286001</c:v>
                </c:pt>
                <c:pt idx="16">
                  <c:v>459.64285714286001</c:v>
                </c:pt>
                <c:pt idx="17">
                  <c:v>478.53571428571001</c:v>
                </c:pt>
                <c:pt idx="18">
                  <c:v>497.10714285713999</c:v>
                </c:pt>
                <c:pt idx="19">
                  <c:v>498.07142857142998</c:v>
                </c:pt>
                <c:pt idx="20">
                  <c:v>456.78571428571001</c:v>
                </c:pt>
                <c:pt idx="21">
                  <c:v>319.14285714286001</c:v>
                </c:pt>
                <c:pt idx="22">
                  <c:v>195.64285714286001</c:v>
                </c:pt>
                <c:pt idx="23">
                  <c:v>115.82142857143</c:v>
                </c:pt>
              </c:numCache>
            </c:numRef>
          </c:val>
          <c:smooth val="0"/>
          <c:extLst>
            <c:ext xmlns:c16="http://schemas.microsoft.com/office/drawing/2014/chart" uri="{C3380CC4-5D6E-409C-BE32-E72D297353CC}">
              <c16:uniqueId val="{00000000-0CF0-450A-A7D3-A3CB31BA5342}"/>
            </c:ext>
          </c:extLst>
        </c:ser>
        <c:dLbls>
          <c:showLegendKey val="0"/>
          <c:showVal val="0"/>
          <c:showCatName val="0"/>
          <c:showSerName val="0"/>
          <c:showPercent val="0"/>
          <c:showBubbleSize val="0"/>
        </c:dLbls>
        <c:smooth val="0"/>
        <c:axId val="431880840"/>
        <c:axId val="431883792"/>
      </c:lineChart>
      <c:catAx>
        <c:axId val="43188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83792"/>
        <c:crosses val="autoZero"/>
        <c:auto val="1"/>
        <c:lblAlgn val="ctr"/>
        <c:lblOffset val="100"/>
        <c:noMultiLvlLbl val="0"/>
      </c:catAx>
      <c:valAx>
        <c:axId val="43188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8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2457</c:v>
                </c:pt>
                <c:pt idx="1">
                  <c:v>2521</c:v>
                </c:pt>
                <c:pt idx="2">
                  <c:v>2851</c:v>
                </c:pt>
                <c:pt idx="3">
                  <c:v>2630</c:v>
                </c:pt>
                <c:pt idx="4">
                  <c:v>3041</c:v>
                </c:pt>
                <c:pt idx="5">
                  <c:v>3461</c:v>
                </c:pt>
                <c:pt idx="6">
                  <c:v>3201</c:v>
                </c:pt>
                <c:pt idx="7">
                  <c:v>2851</c:v>
                </c:pt>
                <c:pt idx="8">
                  <c:v>2656</c:v>
                </c:pt>
                <c:pt idx="9">
                  <c:v>4275</c:v>
                </c:pt>
                <c:pt idx="10">
                  <c:v>3860</c:v>
                </c:pt>
                <c:pt idx="11">
                  <c:v>4105</c:v>
                </c:pt>
                <c:pt idx="12">
                  <c:v>3164</c:v>
                </c:pt>
                <c:pt idx="13">
                  <c:v>3560</c:v>
                </c:pt>
                <c:pt idx="14">
                  <c:v>3555</c:v>
                </c:pt>
                <c:pt idx="15">
                  <c:v>3860</c:v>
                </c:pt>
                <c:pt idx="16">
                  <c:v>2761</c:v>
                </c:pt>
                <c:pt idx="17">
                  <c:v>2046</c:v>
                </c:pt>
                <c:pt idx="18">
                  <c:v>1739</c:v>
                </c:pt>
                <c:pt idx="19">
                  <c:v>1739</c:v>
                </c:pt>
                <c:pt idx="20">
                  <c:v>2038</c:v>
                </c:pt>
                <c:pt idx="21">
                  <c:v>2164</c:v>
                </c:pt>
                <c:pt idx="22">
                  <c:v>2033</c:v>
                </c:pt>
                <c:pt idx="23">
                  <c:v>2344</c:v>
                </c:pt>
                <c:pt idx="24">
                  <c:v>1953</c:v>
                </c:pt>
                <c:pt idx="25">
                  <c:v>2373</c:v>
                </c:pt>
                <c:pt idx="26">
                  <c:v>2127</c:v>
                </c:pt>
                <c:pt idx="27">
                  <c:v>2161</c:v>
                </c:pt>
                <c:pt idx="28">
                  <c:v>2385</c:v>
                </c:pt>
                <c:pt idx="29">
                  <c:v>69</c:v>
                </c:pt>
              </c:numCache>
            </c:numRef>
          </c:val>
          <c:smooth val="0"/>
          <c:extLst>
            <c:ext xmlns:c16="http://schemas.microsoft.com/office/drawing/2014/chart" uri="{C3380CC4-5D6E-409C-BE32-E72D297353CC}">
              <c16:uniqueId val="{00000000-B85A-48BB-89CA-EB44FF6226EB}"/>
            </c:ext>
          </c:extLst>
        </c:ser>
        <c:dLbls>
          <c:showLegendKey val="0"/>
          <c:showVal val="0"/>
          <c:showCatName val="0"/>
          <c:showSerName val="0"/>
          <c:showPercent val="0"/>
          <c:showBubbleSize val="0"/>
        </c:dLbls>
        <c:smooth val="0"/>
        <c:axId val="409350152"/>
        <c:axId val="409352448"/>
      </c:lineChart>
      <c:dateAx>
        <c:axId val="40935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52448"/>
        <c:crosses val="autoZero"/>
        <c:auto val="1"/>
        <c:lblOffset val="100"/>
        <c:baseTimeUnit val="days"/>
      </c:dateAx>
      <c:valAx>
        <c:axId val="40935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5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A2758-72D2-44B3-B808-F60B3EEB2A3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EAA89B59-40C7-4013-916D-DDF4555B862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66207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0D50-BD9F-4046-8522-DA6F8DF1C733}"/>
              </a:ext>
            </a:extLst>
          </p:cNvPr>
          <p:cNvSpPr>
            <a:spLocks noGrp="1"/>
          </p:cNvSpPr>
          <p:nvPr>
            <p:ph type="title"/>
          </p:nvPr>
        </p:nvSpPr>
        <p:spPr/>
        <p:txBody>
          <a:bodyPr/>
          <a:lstStyle/>
          <a:p>
            <a:r>
              <a:rPr lang="de-DE"/>
              <a:t>Wichtigste Werte (KPI's) | Autowelt Linz &amp; France Car</a:t>
            </a:r>
            <a:endParaRPr lang="en-US"/>
          </a:p>
        </p:txBody>
      </p:sp>
      <p:graphicFrame>
        <p:nvGraphicFramePr>
          <p:cNvPr id="5" name="Table Placeholder 4">
            <a:extLst>
              <a:ext uri="{FF2B5EF4-FFF2-40B4-BE49-F238E27FC236}">
                <a16:creationId xmlns:a16="http://schemas.microsoft.com/office/drawing/2014/main" id="{30E5EF37-A2A1-49D7-A5A2-81A67FAA00DC}"/>
              </a:ext>
            </a:extLst>
          </p:cNvPr>
          <p:cNvGraphicFramePr>
            <a:graphicFrameLocks noGrp="1"/>
          </p:cNvGraphicFramePr>
          <p:nvPr>
            <p:ph type="tbl" sz="quarter" idx="13"/>
            <p:extLst>
              <p:ext uri="{D42A27DB-BD31-4B8C-83A1-F6EECF244321}">
                <p14:modId xmlns:p14="http://schemas.microsoft.com/office/powerpoint/2010/main" val="2844086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04303683"/>
                    </a:ext>
                  </a:extLst>
                </a:gridCol>
                <a:gridCol w="740664">
                  <a:extLst>
                    <a:ext uri="{9D8B030D-6E8A-4147-A177-3AD203B41FA5}">
                      <a16:colId xmlns:a16="http://schemas.microsoft.com/office/drawing/2014/main" val="2239215279"/>
                    </a:ext>
                  </a:extLst>
                </a:gridCol>
                <a:gridCol w="740664">
                  <a:extLst>
                    <a:ext uri="{9D8B030D-6E8A-4147-A177-3AD203B41FA5}">
                      <a16:colId xmlns:a16="http://schemas.microsoft.com/office/drawing/2014/main" val="801482070"/>
                    </a:ext>
                  </a:extLst>
                </a:gridCol>
                <a:gridCol w="740664">
                  <a:extLst>
                    <a:ext uri="{9D8B030D-6E8A-4147-A177-3AD203B41FA5}">
                      <a16:colId xmlns:a16="http://schemas.microsoft.com/office/drawing/2014/main" val="473325954"/>
                    </a:ext>
                  </a:extLst>
                </a:gridCol>
                <a:gridCol w="740664">
                  <a:extLst>
                    <a:ext uri="{9D8B030D-6E8A-4147-A177-3AD203B41FA5}">
                      <a16:colId xmlns:a16="http://schemas.microsoft.com/office/drawing/2014/main" val="1833570406"/>
                    </a:ext>
                  </a:extLst>
                </a:gridCol>
                <a:gridCol w="740664">
                  <a:extLst>
                    <a:ext uri="{9D8B030D-6E8A-4147-A177-3AD203B41FA5}">
                      <a16:colId xmlns:a16="http://schemas.microsoft.com/office/drawing/2014/main" val="1762467770"/>
                    </a:ext>
                  </a:extLst>
                </a:gridCol>
                <a:gridCol w="740664">
                  <a:extLst>
                    <a:ext uri="{9D8B030D-6E8A-4147-A177-3AD203B41FA5}">
                      <a16:colId xmlns:a16="http://schemas.microsoft.com/office/drawing/2014/main" val="2274110682"/>
                    </a:ext>
                  </a:extLst>
                </a:gridCol>
                <a:gridCol w="740664">
                  <a:extLst>
                    <a:ext uri="{9D8B030D-6E8A-4147-A177-3AD203B41FA5}">
                      <a16:colId xmlns:a16="http://schemas.microsoft.com/office/drawing/2014/main" val="4197697813"/>
                    </a:ext>
                  </a:extLst>
                </a:gridCol>
                <a:gridCol w="740664">
                  <a:extLst>
                    <a:ext uri="{9D8B030D-6E8A-4147-A177-3AD203B41FA5}">
                      <a16:colId xmlns:a16="http://schemas.microsoft.com/office/drawing/2014/main" val="3797141029"/>
                    </a:ext>
                  </a:extLst>
                </a:gridCol>
                <a:gridCol w="740664">
                  <a:extLst>
                    <a:ext uri="{9D8B030D-6E8A-4147-A177-3AD203B41FA5}">
                      <a16:colId xmlns:a16="http://schemas.microsoft.com/office/drawing/2014/main" val="4630359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2770753"/>
                  </a:ext>
                </a:extLst>
              </a:tr>
              <a:tr h="370840">
                <a:tc>
                  <a:txBody>
                    <a:bodyPr/>
                    <a:lstStyle/>
                    <a:p>
                      <a:r>
                        <a:rPr lang="en-US" sz="1000"/>
                        <a:t>Autowelt Linz &amp; France Car</a:t>
                      </a:r>
                    </a:p>
                  </a:txBody>
                  <a:tcPr/>
                </a:tc>
                <a:tc>
                  <a:txBody>
                    <a:bodyPr/>
                    <a:lstStyle/>
                    <a:p>
                      <a:r>
                        <a:rPr lang="en-US" sz="1000"/>
                        <a:t>1125</a:t>
                      </a:r>
                    </a:p>
                  </a:txBody>
                  <a:tcPr/>
                </a:tc>
                <a:tc>
                  <a:txBody>
                    <a:bodyPr/>
                    <a:lstStyle/>
                    <a:p>
                      <a:r>
                        <a:rPr lang="en-US" sz="1000"/>
                        <a:t>n/a</a:t>
                      </a:r>
                    </a:p>
                  </a:txBody>
                  <a:tcPr/>
                </a:tc>
                <a:tc>
                  <a:txBody>
                    <a:bodyPr/>
                    <a:lstStyle/>
                    <a:p>
                      <a:r>
                        <a:rPr lang="en-US" sz="1000"/>
                        <a:t>19</a:t>
                      </a:r>
                    </a:p>
                  </a:txBody>
                  <a:tcPr/>
                </a:tc>
                <a:tc>
                  <a:txBody>
                    <a:bodyPr/>
                    <a:lstStyle/>
                    <a:p>
                      <a:r>
                        <a:rPr lang="en-US" sz="1000"/>
                        <a:t>197</a:t>
                      </a:r>
                    </a:p>
                  </a:txBody>
                  <a:tcPr/>
                </a:tc>
                <a:tc>
                  <a:txBody>
                    <a:bodyPr/>
                    <a:lstStyle/>
                    <a:p>
                      <a:r>
                        <a:rPr lang="en-US" sz="1000"/>
                        <a:t>11</a:t>
                      </a:r>
                    </a:p>
                  </a:txBody>
                  <a:tcPr/>
                </a:tc>
                <a:tc>
                  <a:txBody>
                    <a:bodyPr/>
                    <a:lstStyle/>
                    <a:p>
                      <a:r>
                        <a:rPr lang="en-US" sz="1000"/>
                        <a:t>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265911301"/>
                  </a:ext>
                </a:extLst>
              </a:tr>
            </a:tbl>
          </a:graphicData>
        </a:graphic>
      </p:graphicFrame>
      <p:sp>
        <p:nvSpPr>
          <p:cNvPr id="4" name="Text Placeholder 3">
            <a:extLst>
              <a:ext uri="{FF2B5EF4-FFF2-40B4-BE49-F238E27FC236}">
                <a16:creationId xmlns:a16="http://schemas.microsoft.com/office/drawing/2014/main" id="{C3A0D23C-AF63-4E6B-BA37-AA6ABA45759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84593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AFB45-F372-4691-B568-B70ACB87570B}"/>
              </a:ext>
            </a:extLst>
          </p:cNvPr>
          <p:cNvSpPr>
            <a:spLocks noGrp="1"/>
          </p:cNvSpPr>
          <p:nvPr>
            <p:ph type="title"/>
          </p:nvPr>
        </p:nvSpPr>
        <p:spPr/>
        <p:txBody>
          <a:bodyPr/>
          <a:lstStyle/>
          <a:p>
            <a:r>
              <a:rPr lang="de-DE"/>
              <a:t>Fans (Übersicht) | Autowelt Linz &amp; France Car</a:t>
            </a:r>
            <a:endParaRPr lang="en-US"/>
          </a:p>
        </p:txBody>
      </p:sp>
      <p:graphicFrame>
        <p:nvGraphicFramePr>
          <p:cNvPr id="5" name="Table Placeholder 4">
            <a:extLst>
              <a:ext uri="{FF2B5EF4-FFF2-40B4-BE49-F238E27FC236}">
                <a16:creationId xmlns:a16="http://schemas.microsoft.com/office/drawing/2014/main" id="{4AE8CB47-114C-49EA-8667-B60855A41DB3}"/>
              </a:ext>
            </a:extLst>
          </p:cNvPr>
          <p:cNvGraphicFramePr>
            <a:graphicFrameLocks noGrp="1"/>
          </p:cNvGraphicFramePr>
          <p:nvPr>
            <p:ph type="tbl" sz="quarter" idx="13"/>
            <p:extLst>
              <p:ext uri="{D42A27DB-BD31-4B8C-83A1-F6EECF244321}">
                <p14:modId xmlns:p14="http://schemas.microsoft.com/office/powerpoint/2010/main" val="203978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9231143"/>
                    </a:ext>
                  </a:extLst>
                </a:gridCol>
                <a:gridCol w="1234440">
                  <a:extLst>
                    <a:ext uri="{9D8B030D-6E8A-4147-A177-3AD203B41FA5}">
                      <a16:colId xmlns:a16="http://schemas.microsoft.com/office/drawing/2014/main" val="1743439899"/>
                    </a:ext>
                  </a:extLst>
                </a:gridCol>
                <a:gridCol w="822960">
                  <a:extLst>
                    <a:ext uri="{9D8B030D-6E8A-4147-A177-3AD203B41FA5}">
                      <a16:colId xmlns:a16="http://schemas.microsoft.com/office/drawing/2014/main" val="2156321287"/>
                    </a:ext>
                  </a:extLst>
                </a:gridCol>
                <a:gridCol w="822960">
                  <a:extLst>
                    <a:ext uri="{9D8B030D-6E8A-4147-A177-3AD203B41FA5}">
                      <a16:colId xmlns:a16="http://schemas.microsoft.com/office/drawing/2014/main" val="1132601707"/>
                    </a:ext>
                  </a:extLst>
                </a:gridCol>
                <a:gridCol w="822960">
                  <a:extLst>
                    <a:ext uri="{9D8B030D-6E8A-4147-A177-3AD203B41FA5}">
                      <a16:colId xmlns:a16="http://schemas.microsoft.com/office/drawing/2014/main" val="681428380"/>
                    </a:ext>
                  </a:extLst>
                </a:gridCol>
                <a:gridCol w="822960">
                  <a:extLst>
                    <a:ext uri="{9D8B030D-6E8A-4147-A177-3AD203B41FA5}">
                      <a16:colId xmlns:a16="http://schemas.microsoft.com/office/drawing/2014/main" val="2540519698"/>
                    </a:ext>
                  </a:extLst>
                </a:gridCol>
                <a:gridCol w="822960">
                  <a:extLst>
                    <a:ext uri="{9D8B030D-6E8A-4147-A177-3AD203B41FA5}">
                      <a16:colId xmlns:a16="http://schemas.microsoft.com/office/drawing/2014/main" val="2996990566"/>
                    </a:ext>
                  </a:extLst>
                </a:gridCol>
                <a:gridCol w="822960">
                  <a:extLst>
                    <a:ext uri="{9D8B030D-6E8A-4147-A177-3AD203B41FA5}">
                      <a16:colId xmlns:a16="http://schemas.microsoft.com/office/drawing/2014/main" val="29349408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918798942"/>
                  </a:ext>
                </a:extLst>
              </a:tr>
              <a:tr h="370840">
                <a:tc>
                  <a:txBody>
                    <a:bodyPr/>
                    <a:lstStyle/>
                    <a:p>
                      <a:r>
                        <a:rPr lang="en-US" sz="1000"/>
                        <a:t>Autowelt Linz &amp; France Car</a:t>
                      </a:r>
                    </a:p>
                  </a:txBody>
                  <a:tcPr/>
                </a:tc>
                <a:tc>
                  <a:txBody>
                    <a:bodyPr/>
                    <a:lstStyle/>
                    <a:p>
                      <a:r>
                        <a:rPr lang="en-US" sz="1000"/>
                        <a:t>1125</a:t>
                      </a:r>
                    </a:p>
                  </a:txBody>
                  <a:tcPr/>
                </a:tc>
                <a:tc>
                  <a:txBody>
                    <a:bodyPr/>
                    <a:lstStyle/>
                    <a:p>
                      <a:r>
                        <a:rPr lang="en-US" sz="1000"/>
                        <a:t>1</a:t>
                      </a:r>
                    </a:p>
                  </a:txBody>
                  <a:tcPr/>
                </a:tc>
                <a:tc>
                  <a:txBody>
                    <a:bodyPr/>
                    <a:lstStyle/>
                    <a:p>
                      <a:r>
                        <a:rPr lang="en-US" sz="1000"/>
                        <a:t>0.1 %</a:t>
                      </a:r>
                    </a:p>
                  </a:txBody>
                  <a:tcPr/>
                </a:tc>
                <a:tc>
                  <a:txBody>
                    <a:bodyPr/>
                    <a:lstStyle/>
                    <a:p>
                      <a:r>
                        <a:rPr lang="en-US" sz="1000"/>
                        <a:t>-1</a:t>
                      </a:r>
                    </a:p>
                  </a:txBody>
                  <a:tcPr/>
                </a:tc>
                <a:tc>
                  <a:txBody>
                    <a:bodyPr/>
                    <a:lstStyle/>
                    <a:p>
                      <a:r>
                        <a:rPr lang="en-US" sz="1000"/>
                        <a:t>-0.1 %</a:t>
                      </a:r>
                    </a:p>
                  </a:txBody>
                  <a:tcPr/>
                </a:tc>
                <a:tc>
                  <a:txBody>
                    <a:bodyPr/>
                    <a:lstStyle/>
                    <a:p>
                      <a:r>
                        <a:rPr lang="en-US" sz="1000"/>
                        <a:t>133</a:t>
                      </a:r>
                    </a:p>
                  </a:txBody>
                  <a:tcPr/>
                </a:tc>
                <a:tc>
                  <a:txBody>
                    <a:bodyPr/>
                    <a:lstStyle/>
                    <a:p>
                      <a:r>
                        <a:rPr lang="en-US" sz="1000"/>
                        <a:t>13.4 %</a:t>
                      </a:r>
                    </a:p>
                  </a:txBody>
                  <a:tcPr/>
                </a:tc>
                <a:extLst>
                  <a:ext uri="{0D108BD9-81ED-4DB2-BD59-A6C34878D82A}">
                    <a16:rowId xmlns:a16="http://schemas.microsoft.com/office/drawing/2014/main" val="2314817841"/>
                  </a:ext>
                </a:extLst>
              </a:tr>
            </a:tbl>
          </a:graphicData>
        </a:graphic>
      </p:graphicFrame>
      <p:sp>
        <p:nvSpPr>
          <p:cNvPr id="4" name="Text Placeholder 3">
            <a:extLst>
              <a:ext uri="{FF2B5EF4-FFF2-40B4-BE49-F238E27FC236}">
                <a16:creationId xmlns:a16="http://schemas.microsoft.com/office/drawing/2014/main" id="{0A4BBE9C-A95F-451F-895B-0D5293B2D2D7}"/>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85029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7F61-56D3-4694-B5ED-A526DC70549A}"/>
              </a:ext>
            </a:extLst>
          </p:cNvPr>
          <p:cNvSpPr>
            <a:spLocks noGrp="1"/>
          </p:cNvSpPr>
          <p:nvPr>
            <p:ph type="title"/>
          </p:nvPr>
        </p:nvSpPr>
        <p:spPr/>
        <p:txBody>
          <a:bodyPr/>
          <a:lstStyle/>
          <a:p>
            <a:r>
              <a:rPr lang="en-US"/>
              <a:t>Key Metrics Table w. User Post RR | Autowelt Linz &amp; France Car</a:t>
            </a:r>
          </a:p>
        </p:txBody>
      </p:sp>
      <p:graphicFrame>
        <p:nvGraphicFramePr>
          <p:cNvPr id="5" name="Table Placeholder 4">
            <a:extLst>
              <a:ext uri="{FF2B5EF4-FFF2-40B4-BE49-F238E27FC236}">
                <a16:creationId xmlns:a16="http://schemas.microsoft.com/office/drawing/2014/main" id="{9CA3429A-013B-4173-A447-4A3DD3123089}"/>
              </a:ext>
            </a:extLst>
          </p:cNvPr>
          <p:cNvGraphicFramePr>
            <a:graphicFrameLocks noGrp="1"/>
          </p:cNvGraphicFramePr>
          <p:nvPr>
            <p:ph type="tbl" sz="quarter" idx="13"/>
            <p:extLst>
              <p:ext uri="{D42A27DB-BD31-4B8C-83A1-F6EECF244321}">
                <p14:modId xmlns:p14="http://schemas.microsoft.com/office/powerpoint/2010/main" val="1277338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22132225"/>
                    </a:ext>
                  </a:extLst>
                </a:gridCol>
                <a:gridCol w="740664">
                  <a:extLst>
                    <a:ext uri="{9D8B030D-6E8A-4147-A177-3AD203B41FA5}">
                      <a16:colId xmlns:a16="http://schemas.microsoft.com/office/drawing/2014/main" val="3505508984"/>
                    </a:ext>
                  </a:extLst>
                </a:gridCol>
                <a:gridCol w="740664">
                  <a:extLst>
                    <a:ext uri="{9D8B030D-6E8A-4147-A177-3AD203B41FA5}">
                      <a16:colId xmlns:a16="http://schemas.microsoft.com/office/drawing/2014/main" val="3212557616"/>
                    </a:ext>
                  </a:extLst>
                </a:gridCol>
                <a:gridCol w="740664">
                  <a:extLst>
                    <a:ext uri="{9D8B030D-6E8A-4147-A177-3AD203B41FA5}">
                      <a16:colId xmlns:a16="http://schemas.microsoft.com/office/drawing/2014/main" val="3189250151"/>
                    </a:ext>
                  </a:extLst>
                </a:gridCol>
                <a:gridCol w="740664">
                  <a:extLst>
                    <a:ext uri="{9D8B030D-6E8A-4147-A177-3AD203B41FA5}">
                      <a16:colId xmlns:a16="http://schemas.microsoft.com/office/drawing/2014/main" val="2418216237"/>
                    </a:ext>
                  </a:extLst>
                </a:gridCol>
                <a:gridCol w="740664">
                  <a:extLst>
                    <a:ext uri="{9D8B030D-6E8A-4147-A177-3AD203B41FA5}">
                      <a16:colId xmlns:a16="http://schemas.microsoft.com/office/drawing/2014/main" val="252460572"/>
                    </a:ext>
                  </a:extLst>
                </a:gridCol>
                <a:gridCol w="740664">
                  <a:extLst>
                    <a:ext uri="{9D8B030D-6E8A-4147-A177-3AD203B41FA5}">
                      <a16:colId xmlns:a16="http://schemas.microsoft.com/office/drawing/2014/main" val="1432822651"/>
                    </a:ext>
                  </a:extLst>
                </a:gridCol>
                <a:gridCol w="740664">
                  <a:extLst>
                    <a:ext uri="{9D8B030D-6E8A-4147-A177-3AD203B41FA5}">
                      <a16:colId xmlns:a16="http://schemas.microsoft.com/office/drawing/2014/main" val="764995538"/>
                    </a:ext>
                  </a:extLst>
                </a:gridCol>
                <a:gridCol w="740664">
                  <a:extLst>
                    <a:ext uri="{9D8B030D-6E8A-4147-A177-3AD203B41FA5}">
                      <a16:colId xmlns:a16="http://schemas.microsoft.com/office/drawing/2014/main" val="2821162995"/>
                    </a:ext>
                  </a:extLst>
                </a:gridCol>
                <a:gridCol w="740664">
                  <a:extLst>
                    <a:ext uri="{9D8B030D-6E8A-4147-A177-3AD203B41FA5}">
                      <a16:colId xmlns:a16="http://schemas.microsoft.com/office/drawing/2014/main" val="1520892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5358049"/>
                  </a:ext>
                </a:extLst>
              </a:tr>
              <a:tr h="370840">
                <a:tc>
                  <a:txBody>
                    <a:bodyPr/>
                    <a:lstStyle/>
                    <a:p>
                      <a:r>
                        <a:rPr lang="en-US" sz="1000"/>
                        <a:t>Autowelt Linz &amp; France Car</a:t>
                      </a:r>
                    </a:p>
                  </a:txBody>
                  <a:tcPr/>
                </a:tc>
                <a:tc>
                  <a:txBody>
                    <a:bodyPr/>
                    <a:lstStyle/>
                    <a:p>
                      <a:r>
                        <a:rPr lang="en-US" sz="1000"/>
                        <a:t>1125</a:t>
                      </a:r>
                    </a:p>
                  </a:txBody>
                  <a:tcPr/>
                </a:tc>
                <a:tc>
                  <a:txBody>
                    <a:bodyPr/>
                    <a:lstStyle/>
                    <a:p>
                      <a:r>
                        <a:rPr lang="en-US" sz="1000"/>
                        <a:t>n/a</a:t>
                      </a:r>
                    </a:p>
                  </a:txBody>
                  <a:tcPr/>
                </a:tc>
                <a:tc>
                  <a:txBody>
                    <a:bodyPr/>
                    <a:lstStyle/>
                    <a:p>
                      <a:r>
                        <a:rPr lang="en-US" sz="1000"/>
                        <a:t>19</a:t>
                      </a:r>
                    </a:p>
                  </a:txBody>
                  <a:tcPr/>
                </a:tc>
                <a:tc>
                  <a:txBody>
                    <a:bodyPr/>
                    <a:lstStyle/>
                    <a:p>
                      <a:r>
                        <a:rPr lang="en-US" sz="1000"/>
                        <a:t>197</a:t>
                      </a:r>
                    </a:p>
                  </a:txBody>
                  <a:tcPr/>
                </a:tc>
                <a:tc>
                  <a:txBody>
                    <a:bodyPr/>
                    <a:lstStyle/>
                    <a:p>
                      <a:r>
                        <a:rPr lang="en-US" sz="1000"/>
                        <a:t>11</a:t>
                      </a:r>
                    </a:p>
                  </a:txBody>
                  <a:tcPr/>
                </a:tc>
                <a:tc>
                  <a:txBody>
                    <a:bodyPr/>
                    <a:lstStyle/>
                    <a:p>
                      <a:r>
                        <a:rPr lang="en-US" sz="1000"/>
                        <a:t>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063150731"/>
                  </a:ext>
                </a:extLst>
              </a:tr>
            </a:tbl>
          </a:graphicData>
        </a:graphic>
      </p:graphicFrame>
      <p:sp>
        <p:nvSpPr>
          <p:cNvPr id="4" name="Text Placeholder 3">
            <a:extLst>
              <a:ext uri="{FF2B5EF4-FFF2-40B4-BE49-F238E27FC236}">
                <a16:creationId xmlns:a16="http://schemas.microsoft.com/office/drawing/2014/main" id="{577171D8-9051-4904-854F-541F0EF27F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9983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8E38-BEF2-41FB-85A7-910B0B6F7BBA}"/>
              </a:ext>
            </a:extLst>
          </p:cNvPr>
          <p:cNvSpPr>
            <a:spLocks noGrp="1"/>
          </p:cNvSpPr>
          <p:nvPr>
            <p:ph type="title"/>
          </p:nvPr>
        </p:nvSpPr>
        <p:spPr/>
        <p:txBody>
          <a:bodyPr/>
          <a:lstStyle/>
          <a:p>
            <a:r>
              <a:rPr lang="en-US"/>
              <a:t>Facebook Fans Total | Autowelt Linz &amp; France Car</a:t>
            </a:r>
          </a:p>
        </p:txBody>
      </p:sp>
      <p:graphicFrame>
        <p:nvGraphicFramePr>
          <p:cNvPr id="6" name="Chart Placeholder 5">
            <a:extLst>
              <a:ext uri="{FF2B5EF4-FFF2-40B4-BE49-F238E27FC236}">
                <a16:creationId xmlns:a16="http://schemas.microsoft.com/office/drawing/2014/main" id="{B33F3FC5-2C52-4AA6-842A-ECAB46682F8A}"/>
              </a:ext>
            </a:extLst>
          </p:cNvPr>
          <p:cNvGraphicFramePr>
            <a:graphicFrameLocks noGrp="1"/>
          </p:cNvGraphicFramePr>
          <p:nvPr>
            <p:ph type="chart" sz="quarter" idx="13"/>
            <p:extLst>
              <p:ext uri="{D42A27DB-BD31-4B8C-83A1-F6EECF244321}">
                <p14:modId xmlns:p14="http://schemas.microsoft.com/office/powerpoint/2010/main" val="3758744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5DE24-0384-46FE-9F04-673C81A5769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B8AEE74-6EAC-4D04-8847-E34850470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841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C4C04-2A82-4460-841E-F732F2136C2B}"/>
              </a:ext>
            </a:extLst>
          </p:cNvPr>
          <p:cNvSpPr>
            <a:spLocks noGrp="1"/>
          </p:cNvSpPr>
          <p:nvPr>
            <p:ph type="title"/>
          </p:nvPr>
        </p:nvSpPr>
        <p:spPr/>
        <p:txBody>
          <a:bodyPr/>
          <a:lstStyle/>
          <a:p>
            <a:r>
              <a:rPr lang="de-DE"/>
              <a:t>Fanwachstum | Autowelt Linz &amp; France Car</a:t>
            </a:r>
            <a:endParaRPr lang="en-US"/>
          </a:p>
        </p:txBody>
      </p:sp>
      <p:graphicFrame>
        <p:nvGraphicFramePr>
          <p:cNvPr id="6" name="Chart Placeholder 5">
            <a:extLst>
              <a:ext uri="{FF2B5EF4-FFF2-40B4-BE49-F238E27FC236}">
                <a16:creationId xmlns:a16="http://schemas.microsoft.com/office/drawing/2014/main" id="{38773083-68F9-408D-8BA9-8FF12EF2024C}"/>
              </a:ext>
            </a:extLst>
          </p:cNvPr>
          <p:cNvGraphicFramePr>
            <a:graphicFrameLocks noGrp="1"/>
          </p:cNvGraphicFramePr>
          <p:nvPr>
            <p:ph type="chart" sz="quarter" idx="13"/>
            <p:extLst>
              <p:ext uri="{D42A27DB-BD31-4B8C-83A1-F6EECF244321}">
                <p14:modId xmlns:p14="http://schemas.microsoft.com/office/powerpoint/2010/main" val="3444693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37C70E-7999-4F6A-A9E9-445AC7D312D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17B8C95-567B-4FBF-93C1-F1B545112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544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B4919-AEEF-4250-A17D-E385FCB5B8B1}"/>
              </a:ext>
            </a:extLst>
          </p:cNvPr>
          <p:cNvSpPr>
            <a:spLocks noGrp="1"/>
          </p:cNvSpPr>
          <p:nvPr>
            <p:ph type="title"/>
          </p:nvPr>
        </p:nvSpPr>
        <p:spPr/>
        <p:txBody>
          <a:bodyPr/>
          <a:lstStyle/>
          <a:p>
            <a:r>
              <a:rPr lang="en-US"/>
              <a:t>Verlorene Fans | Autowelt Linz &amp; France Car</a:t>
            </a:r>
          </a:p>
        </p:txBody>
      </p:sp>
      <p:graphicFrame>
        <p:nvGraphicFramePr>
          <p:cNvPr id="6" name="Chart Placeholder 5">
            <a:extLst>
              <a:ext uri="{FF2B5EF4-FFF2-40B4-BE49-F238E27FC236}">
                <a16:creationId xmlns:a16="http://schemas.microsoft.com/office/drawing/2014/main" id="{2D129D1E-2F28-41D6-A98F-43E6C42913CA}"/>
              </a:ext>
            </a:extLst>
          </p:cNvPr>
          <p:cNvGraphicFramePr>
            <a:graphicFrameLocks noGrp="1"/>
          </p:cNvGraphicFramePr>
          <p:nvPr>
            <p:ph type="chart" sz="quarter" idx="13"/>
            <p:extLst>
              <p:ext uri="{D42A27DB-BD31-4B8C-83A1-F6EECF244321}">
                <p14:modId xmlns:p14="http://schemas.microsoft.com/office/powerpoint/2010/main" val="3021546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EB91D-3720-4B58-A7BA-A905625BD5A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B9B4CB5-FB62-4A3E-85A5-89ED92A75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254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AE299-7B63-4D96-93B8-6A08F84B0DE9}"/>
              </a:ext>
            </a:extLst>
          </p:cNvPr>
          <p:cNvSpPr>
            <a:spLocks noGrp="1"/>
          </p:cNvSpPr>
          <p:nvPr>
            <p:ph type="title"/>
          </p:nvPr>
        </p:nvSpPr>
        <p:spPr/>
        <p:txBody>
          <a:bodyPr/>
          <a:lstStyle/>
          <a:p>
            <a:r>
              <a:rPr lang="de-DE"/>
              <a:t>Eigene Beiträge (Postings) | Autowelt Linz &amp; France Car - 1 of 5</a:t>
            </a:r>
            <a:endParaRPr lang="en-US"/>
          </a:p>
        </p:txBody>
      </p:sp>
      <p:graphicFrame>
        <p:nvGraphicFramePr>
          <p:cNvPr id="5" name="Table Placeholder 4">
            <a:extLst>
              <a:ext uri="{FF2B5EF4-FFF2-40B4-BE49-F238E27FC236}">
                <a16:creationId xmlns:a16="http://schemas.microsoft.com/office/drawing/2014/main" id="{D5D8474A-BA0E-459E-B5B5-EE4027EFD8BF}"/>
              </a:ext>
            </a:extLst>
          </p:cNvPr>
          <p:cNvGraphicFramePr>
            <a:graphicFrameLocks noGrp="1"/>
          </p:cNvGraphicFramePr>
          <p:nvPr>
            <p:ph type="tbl" sz="quarter" idx="13"/>
            <p:extLst>
              <p:ext uri="{D42A27DB-BD31-4B8C-83A1-F6EECF244321}">
                <p14:modId xmlns:p14="http://schemas.microsoft.com/office/powerpoint/2010/main" val="176111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3432610"/>
                    </a:ext>
                  </a:extLst>
                </a:gridCol>
                <a:gridCol w="658368">
                  <a:extLst>
                    <a:ext uri="{9D8B030D-6E8A-4147-A177-3AD203B41FA5}">
                      <a16:colId xmlns:a16="http://schemas.microsoft.com/office/drawing/2014/main" val="3628129787"/>
                    </a:ext>
                  </a:extLst>
                </a:gridCol>
                <a:gridCol w="658368">
                  <a:extLst>
                    <a:ext uri="{9D8B030D-6E8A-4147-A177-3AD203B41FA5}">
                      <a16:colId xmlns:a16="http://schemas.microsoft.com/office/drawing/2014/main" val="1351038188"/>
                    </a:ext>
                  </a:extLst>
                </a:gridCol>
                <a:gridCol w="658368">
                  <a:extLst>
                    <a:ext uri="{9D8B030D-6E8A-4147-A177-3AD203B41FA5}">
                      <a16:colId xmlns:a16="http://schemas.microsoft.com/office/drawing/2014/main" val="1602964692"/>
                    </a:ext>
                  </a:extLst>
                </a:gridCol>
                <a:gridCol w="658368">
                  <a:extLst>
                    <a:ext uri="{9D8B030D-6E8A-4147-A177-3AD203B41FA5}">
                      <a16:colId xmlns:a16="http://schemas.microsoft.com/office/drawing/2014/main" val="2297895647"/>
                    </a:ext>
                  </a:extLst>
                </a:gridCol>
                <a:gridCol w="658368">
                  <a:extLst>
                    <a:ext uri="{9D8B030D-6E8A-4147-A177-3AD203B41FA5}">
                      <a16:colId xmlns:a16="http://schemas.microsoft.com/office/drawing/2014/main" val="443091778"/>
                    </a:ext>
                  </a:extLst>
                </a:gridCol>
                <a:gridCol w="658368">
                  <a:extLst>
                    <a:ext uri="{9D8B030D-6E8A-4147-A177-3AD203B41FA5}">
                      <a16:colId xmlns:a16="http://schemas.microsoft.com/office/drawing/2014/main" val="1806683813"/>
                    </a:ext>
                  </a:extLst>
                </a:gridCol>
                <a:gridCol w="658368">
                  <a:extLst>
                    <a:ext uri="{9D8B030D-6E8A-4147-A177-3AD203B41FA5}">
                      <a16:colId xmlns:a16="http://schemas.microsoft.com/office/drawing/2014/main" val="3748298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324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- 2018-06-29 07:30:00 </a:t>
                      </a:r>
                      <a:r>
                        <a:rPr kumimoji="0" lang="en-US" sz="1000" b="0" i="0" u="none" strike="noStrike" kern="1200" cap="none" spc="0" normalizeH="0" baseline="0" noProof="0">
                          <a:ln>
                            <a:noFill/>
                          </a:ln>
                          <a:solidFill>
                            <a:prstClr val="black"/>
                          </a:solidFill>
                          <a:effectLst/>
                          <a:uLnTx/>
                          <a:uFillTx/>
                          <a:latin typeface="+mn-lt"/>
                          <a:ea typeface="+mn-ea"/>
                          <a:cs typeface="+mn-cs"/>
                        </a:rPr>
                        <a:t> 
 ☀️ Volvo Midsommar-Sale bei Autowelt Linz ☀️
Sichere dir jetzt nur für kurze Zeit eines unserer Volvo-Aktionsmodelle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12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- 2018-06-28 10:00:00 </a:t>
                      </a:r>
                      <a:r>
                        <a:rPr kumimoji="0" lang="en-US" sz="1000" b="0" i="0" u="none" strike="noStrike" kern="1200" cap="none" spc="0" normalizeH="0" baseline="0" noProof="0">
                          <a:ln>
                            <a:noFill/>
                          </a:ln>
                          <a:solidFill>
                            <a:prstClr val="black"/>
                          </a:solidFill>
                          <a:effectLst/>
                          <a:uLnTx/>
                          <a:uFillTx/>
                          <a:latin typeface="+mn-lt"/>
                          <a:ea typeface="+mn-ea"/>
                          <a:cs typeface="+mn-cs"/>
                        </a:rPr>
                        <a:t> 
 Der Volvo #XC90 gewinnt den Offroad-Award 2018 in der Kategorie Luxus SUV. Damit verwies Volvos Flagschiff zehn Konkurrenzmodelle auf die Plätze.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071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- 2018-06-26 10:00:01 </a:t>
                      </a:r>
                      <a:r>
                        <a:rPr kumimoji="0" lang="en-US" sz="1000" b="0" i="0" u="none" strike="noStrike" kern="1200" cap="none" spc="0" normalizeH="0" baseline="0" noProof="0">
                          <a:ln>
                            <a:noFill/>
                          </a:ln>
                          <a:solidFill>
                            <a:prstClr val="black"/>
                          </a:solidFill>
                          <a:effectLst/>
                          <a:uLnTx/>
                          <a:uFillTx/>
                          <a:latin typeface="+mn-lt"/>
                          <a:ea typeface="+mn-ea"/>
                          <a:cs typeface="+mn-cs"/>
                        </a:rPr>
                        <a:t> 
 Mit dem neuen Citroën Berlingo und der eingebauten Abblend-Automatik blendest du keine anderen Fahrer mehr. 😎
#Citroën #Berlingo #InspiredByYou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5621260"/>
                  </a:ext>
                </a:extLst>
              </a:tr>
            </a:tbl>
          </a:graphicData>
        </a:graphic>
      </p:graphicFrame>
      <p:sp>
        <p:nvSpPr>
          <p:cNvPr id="4" name="Text Placeholder 3">
            <a:extLst>
              <a:ext uri="{FF2B5EF4-FFF2-40B4-BE49-F238E27FC236}">
                <a16:creationId xmlns:a16="http://schemas.microsoft.com/office/drawing/2014/main" id="{6B3ED7B1-5F6A-48DD-97BE-DA474086B07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86438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441B9-9AED-4FE8-A571-7038310B39D9}"/>
              </a:ext>
            </a:extLst>
          </p:cNvPr>
          <p:cNvSpPr>
            <a:spLocks noGrp="1"/>
          </p:cNvSpPr>
          <p:nvPr>
            <p:ph type="title"/>
          </p:nvPr>
        </p:nvSpPr>
        <p:spPr/>
        <p:txBody>
          <a:bodyPr/>
          <a:lstStyle/>
          <a:p>
            <a:r>
              <a:rPr lang="de-DE"/>
              <a:t>Eigene Beiträge (Postings) | Autowelt Linz &amp; France Car - 2 of 5</a:t>
            </a:r>
            <a:endParaRPr lang="en-US"/>
          </a:p>
        </p:txBody>
      </p:sp>
      <p:graphicFrame>
        <p:nvGraphicFramePr>
          <p:cNvPr id="5" name="Table Placeholder 4">
            <a:extLst>
              <a:ext uri="{FF2B5EF4-FFF2-40B4-BE49-F238E27FC236}">
                <a16:creationId xmlns:a16="http://schemas.microsoft.com/office/drawing/2014/main" id="{FF98C466-9B7A-457B-AC2D-1A83E027555B}"/>
              </a:ext>
            </a:extLst>
          </p:cNvPr>
          <p:cNvGraphicFramePr>
            <a:graphicFrameLocks noGrp="1"/>
          </p:cNvGraphicFramePr>
          <p:nvPr>
            <p:ph type="tbl" sz="quarter" idx="13"/>
            <p:extLst>
              <p:ext uri="{D42A27DB-BD31-4B8C-83A1-F6EECF244321}">
                <p14:modId xmlns:p14="http://schemas.microsoft.com/office/powerpoint/2010/main" val="1680986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1627723"/>
                    </a:ext>
                  </a:extLst>
                </a:gridCol>
                <a:gridCol w="658368">
                  <a:extLst>
                    <a:ext uri="{9D8B030D-6E8A-4147-A177-3AD203B41FA5}">
                      <a16:colId xmlns:a16="http://schemas.microsoft.com/office/drawing/2014/main" val="229278642"/>
                    </a:ext>
                  </a:extLst>
                </a:gridCol>
                <a:gridCol w="658368">
                  <a:extLst>
                    <a:ext uri="{9D8B030D-6E8A-4147-A177-3AD203B41FA5}">
                      <a16:colId xmlns:a16="http://schemas.microsoft.com/office/drawing/2014/main" val="3036641240"/>
                    </a:ext>
                  </a:extLst>
                </a:gridCol>
                <a:gridCol w="658368">
                  <a:extLst>
                    <a:ext uri="{9D8B030D-6E8A-4147-A177-3AD203B41FA5}">
                      <a16:colId xmlns:a16="http://schemas.microsoft.com/office/drawing/2014/main" val="4273233733"/>
                    </a:ext>
                  </a:extLst>
                </a:gridCol>
                <a:gridCol w="658368">
                  <a:extLst>
                    <a:ext uri="{9D8B030D-6E8A-4147-A177-3AD203B41FA5}">
                      <a16:colId xmlns:a16="http://schemas.microsoft.com/office/drawing/2014/main" val="2354254793"/>
                    </a:ext>
                  </a:extLst>
                </a:gridCol>
                <a:gridCol w="658368">
                  <a:extLst>
                    <a:ext uri="{9D8B030D-6E8A-4147-A177-3AD203B41FA5}">
                      <a16:colId xmlns:a16="http://schemas.microsoft.com/office/drawing/2014/main" val="1874280860"/>
                    </a:ext>
                  </a:extLst>
                </a:gridCol>
                <a:gridCol w="658368">
                  <a:extLst>
                    <a:ext uri="{9D8B030D-6E8A-4147-A177-3AD203B41FA5}">
                      <a16:colId xmlns:a16="http://schemas.microsoft.com/office/drawing/2014/main" val="575177438"/>
                    </a:ext>
                  </a:extLst>
                </a:gridCol>
                <a:gridCol w="658368">
                  <a:extLst>
                    <a:ext uri="{9D8B030D-6E8A-4147-A177-3AD203B41FA5}">
                      <a16:colId xmlns:a16="http://schemas.microsoft.com/office/drawing/2014/main" val="188611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707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- 2018-06-22 17:02:05 </a:t>
                      </a:r>
                      <a:r>
                        <a:rPr kumimoji="0" lang="de-DE" sz="1000" b="0" i="0" u="none" strike="noStrike" kern="1200" cap="none" spc="0" normalizeH="0" baseline="0" noProof="0">
                          <a:ln>
                            <a:noFill/>
                          </a:ln>
                          <a:solidFill>
                            <a:prstClr val="black"/>
                          </a:solidFill>
                          <a:effectLst/>
                          <a:uLnTx/>
                          <a:uFillTx/>
                          <a:latin typeface="+mn-lt"/>
                          <a:ea typeface="+mn-ea"/>
                          <a:cs typeface="+mn-cs"/>
                        </a:rPr>
                        <a:t> 
 Wir starten wieder mit unserer Roadshow!
Morgen am 23.06.2018 sind wir mit unseren 3 Top-Modellen Volvo XC40, Citroën C3 Aircross sowie Citroen C4 Cactus in Linz und Umgebung für Euch unterwegs...
Wenn Ihr Interesse an einem unserer ausgewählten Modelle habt, könnt Ihr diese gerne bei unseren Promotion Mitarbeitern bewundern und natürlich auch Probe sitzen! Am besten lasst Ihr Euch überraschen und nutzt die Gelegenheit, wenn Ihr unser Team irgendwo erspäht - die Chance in URFAHR über unsere Top-Modelle zu stolpern ist morgen allerdings SEHR groß...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548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- 2018-06-22 06:30:01 </a:t>
                      </a:r>
                      <a:r>
                        <a:rPr kumimoji="0" lang="de-DE" sz="1000" b="0" i="0" u="none" strike="noStrike" kern="1200" cap="none" spc="0" normalizeH="0" baseline="0" noProof="0">
                          <a:ln>
                            <a:noFill/>
                          </a:ln>
                          <a:solidFill>
                            <a:prstClr val="black"/>
                          </a:solidFill>
                          <a:effectLst/>
                          <a:uLnTx/>
                          <a:uFillTx/>
                          <a:latin typeface="+mn-lt"/>
                          <a:ea typeface="+mn-ea"/>
                          <a:cs typeface="+mn-cs"/>
                        </a:rPr>
                        <a:t> 
 Bereit für jedes Abenteuer. 🌄 Ist es dein Peugeot auch? 🤔 Denk' daran dein Fahrzeug regelmäßig warten zu lassen um für alle Gegebenheiten gerüstet zu sein. 🗺️
👉 Jetzt Termin vereinbaren: https://bit.ly/2y46GHF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485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- 2018-06-20 07:15:01 </a:t>
                      </a:r>
                      <a:r>
                        <a:rPr kumimoji="0" lang="de-DE" sz="1000" b="0" i="0" u="none" strike="noStrike" kern="1200" cap="none" spc="0" normalizeH="0" baseline="0" noProof="0">
                          <a:ln>
                            <a:noFill/>
                          </a:ln>
                          <a:solidFill>
                            <a:prstClr val="black"/>
                          </a:solidFill>
                          <a:effectLst/>
                          <a:uLnTx/>
                          <a:uFillTx/>
                          <a:latin typeface="+mn-lt"/>
                          <a:ea typeface="+mn-ea"/>
                          <a:cs typeface="+mn-cs"/>
                        </a:rPr>
                        <a:t> 
 Volvo Cars steht für Nachhaltigkeit und verbannt Plastik-Einwegartikel aus Kantinen und Büros. Mehr als 20 Millionen Artikel werden durch nachhaltige Alternativen 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1047381"/>
                  </a:ext>
                </a:extLst>
              </a:tr>
            </a:tbl>
          </a:graphicData>
        </a:graphic>
      </p:graphicFrame>
      <p:sp>
        <p:nvSpPr>
          <p:cNvPr id="4" name="Text Placeholder 3">
            <a:extLst>
              <a:ext uri="{FF2B5EF4-FFF2-40B4-BE49-F238E27FC236}">
                <a16:creationId xmlns:a16="http://schemas.microsoft.com/office/drawing/2014/main" id="{2EC97BD2-9C58-4E7C-9506-C23F7AB6676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86080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4771-7C7F-4EAE-85F3-A5A7499D11D6}"/>
              </a:ext>
            </a:extLst>
          </p:cNvPr>
          <p:cNvSpPr>
            <a:spLocks noGrp="1"/>
          </p:cNvSpPr>
          <p:nvPr>
            <p:ph type="title"/>
          </p:nvPr>
        </p:nvSpPr>
        <p:spPr/>
        <p:txBody>
          <a:bodyPr/>
          <a:lstStyle/>
          <a:p>
            <a:r>
              <a:rPr lang="de-DE"/>
              <a:t>Eigene Beiträge (Postings) | Autowelt Linz &amp; France Car - 3 of 5</a:t>
            </a:r>
            <a:endParaRPr lang="en-US"/>
          </a:p>
        </p:txBody>
      </p:sp>
      <p:graphicFrame>
        <p:nvGraphicFramePr>
          <p:cNvPr id="5" name="Table Placeholder 4">
            <a:extLst>
              <a:ext uri="{FF2B5EF4-FFF2-40B4-BE49-F238E27FC236}">
                <a16:creationId xmlns:a16="http://schemas.microsoft.com/office/drawing/2014/main" id="{AE1ED863-B800-4DE9-8B20-C2548DC70611}"/>
              </a:ext>
            </a:extLst>
          </p:cNvPr>
          <p:cNvGraphicFramePr>
            <a:graphicFrameLocks noGrp="1"/>
          </p:cNvGraphicFramePr>
          <p:nvPr>
            <p:ph type="tbl" sz="quarter" idx="13"/>
            <p:extLst>
              <p:ext uri="{D42A27DB-BD31-4B8C-83A1-F6EECF244321}">
                <p14:modId xmlns:p14="http://schemas.microsoft.com/office/powerpoint/2010/main" val="232059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4299824"/>
                    </a:ext>
                  </a:extLst>
                </a:gridCol>
                <a:gridCol w="658368">
                  <a:extLst>
                    <a:ext uri="{9D8B030D-6E8A-4147-A177-3AD203B41FA5}">
                      <a16:colId xmlns:a16="http://schemas.microsoft.com/office/drawing/2014/main" val="2661585497"/>
                    </a:ext>
                  </a:extLst>
                </a:gridCol>
                <a:gridCol w="658368">
                  <a:extLst>
                    <a:ext uri="{9D8B030D-6E8A-4147-A177-3AD203B41FA5}">
                      <a16:colId xmlns:a16="http://schemas.microsoft.com/office/drawing/2014/main" val="1455869365"/>
                    </a:ext>
                  </a:extLst>
                </a:gridCol>
                <a:gridCol w="658368">
                  <a:extLst>
                    <a:ext uri="{9D8B030D-6E8A-4147-A177-3AD203B41FA5}">
                      <a16:colId xmlns:a16="http://schemas.microsoft.com/office/drawing/2014/main" val="1943944614"/>
                    </a:ext>
                  </a:extLst>
                </a:gridCol>
                <a:gridCol w="658368">
                  <a:extLst>
                    <a:ext uri="{9D8B030D-6E8A-4147-A177-3AD203B41FA5}">
                      <a16:colId xmlns:a16="http://schemas.microsoft.com/office/drawing/2014/main" val="4016985947"/>
                    </a:ext>
                  </a:extLst>
                </a:gridCol>
                <a:gridCol w="658368">
                  <a:extLst>
                    <a:ext uri="{9D8B030D-6E8A-4147-A177-3AD203B41FA5}">
                      <a16:colId xmlns:a16="http://schemas.microsoft.com/office/drawing/2014/main" val="1355291413"/>
                    </a:ext>
                  </a:extLst>
                </a:gridCol>
                <a:gridCol w="658368">
                  <a:extLst>
                    <a:ext uri="{9D8B030D-6E8A-4147-A177-3AD203B41FA5}">
                      <a16:colId xmlns:a16="http://schemas.microsoft.com/office/drawing/2014/main" val="2218546187"/>
                    </a:ext>
                  </a:extLst>
                </a:gridCol>
                <a:gridCol w="658368">
                  <a:extLst>
                    <a:ext uri="{9D8B030D-6E8A-4147-A177-3AD203B41FA5}">
                      <a16:colId xmlns:a16="http://schemas.microsoft.com/office/drawing/2014/main" val="2570168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953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- 2018-06-19 08:45:26 </a:t>
                      </a:r>
                      <a:r>
                        <a:rPr kumimoji="0" lang="en-US" sz="1000" b="0" i="0" u="none" strike="noStrike" kern="1200" cap="none" spc="0" normalizeH="0" baseline="0" noProof="0">
                          <a:ln>
                            <a:noFill/>
                          </a:ln>
                          <a:solidFill>
                            <a:prstClr val="black"/>
                          </a:solidFill>
                          <a:effectLst/>
                          <a:uLnTx/>
                          <a:uFillTx/>
                          <a:latin typeface="+mn-lt"/>
                          <a:ea typeface="+mn-ea"/>
                          <a:cs typeface="+mn-cs"/>
                        </a:rPr>
                        <a:t> 
 Der neue Citroën Berlingo sorgt durch Grip Control für maximale Kontrolle. 😎
 #Berlingo #InspiredByYou #Comfort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458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- 2018-06-18 07:00:00 </a:t>
                      </a:r>
                      <a:r>
                        <a:rPr kumimoji="0" lang="de-DE" sz="1000" b="0" i="0" u="none" strike="noStrike" kern="1200" cap="none" spc="0" normalizeH="0" baseline="0" noProof="0">
                          <a:ln>
                            <a:noFill/>
                          </a:ln>
                          <a:solidFill>
                            <a:prstClr val="black"/>
                          </a:solidFill>
                          <a:effectLst/>
                          <a:uLnTx/>
                          <a:uFillTx/>
                          <a:latin typeface="+mn-lt"/>
                          <a:ea typeface="+mn-ea"/>
                          <a:cs typeface="+mn-cs"/>
                        </a:rPr>
                        <a:t> 
 Die Temperaturen steigen, 🔥  in deinem Citroën ist es trotzdem auch an den heißesten Tagen schön kühl. ❄️
Vergiss nicht, dein Fahrzeug regelmäßig warten zu lassen 🔧 - passend dazu gibts in den Sommermonaten die Citroen Klima-Check-Angebote.🌡️ https://bit.ly/2y2KUnJ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91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- 2018-06-15 07:00:00 </a:t>
                      </a:r>
                      <a:r>
                        <a:rPr kumimoji="0" lang="de-DE" sz="1000" b="0" i="0" u="none" strike="noStrike" kern="1200" cap="none" spc="0" normalizeH="0" baseline="0" noProof="0">
                          <a:ln>
                            <a:noFill/>
                          </a:ln>
                          <a:solidFill>
                            <a:prstClr val="black"/>
                          </a:solidFill>
                          <a:effectLst/>
                          <a:uLnTx/>
                          <a:uFillTx/>
                          <a:latin typeface="+mn-lt"/>
                          <a:ea typeface="+mn-ea"/>
                          <a:cs typeface="+mn-cs"/>
                        </a:rPr>
                        <a:t> 
 Autowelt Linz &amp; France Car räumt die nächste Auszeichnung ab.💪🏆 
Wir wurden von den Nutzern von AutoScout24 für hervorragende Leistung und Verkaufserfolg mit ⭐⭐⭐⭐⭐ bewertet. Vielen Dank für euer Vertrauen.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019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- 2018-06-14 07:15:00 </a:t>
                      </a:r>
                      <a:r>
                        <a:rPr kumimoji="0" lang="de-DE" sz="1000" b="0" i="0" u="none" strike="noStrike" kern="1200" cap="none" spc="0" normalizeH="0" baseline="0" noProof="0">
                          <a:ln>
                            <a:noFill/>
                          </a:ln>
                          <a:solidFill>
                            <a:prstClr val="black"/>
                          </a:solidFill>
                          <a:effectLst/>
                          <a:uLnTx/>
                          <a:uFillTx/>
                          <a:latin typeface="+mn-lt"/>
                          <a:ea typeface="+mn-ea"/>
                          <a:cs typeface="+mn-cs"/>
                        </a:rPr>
                        <a:t> 
 Den neuen Volvo V60 mit allen Sinnen erleben. Mit dem Ambience Concept bietet Volvo eine einmalige Erfahrung die mit optischen Eindrücken, Klängen und Düften automobilen Luxus neu definiert. #AmbienceConcept #V60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3250871"/>
                  </a:ext>
                </a:extLst>
              </a:tr>
            </a:tbl>
          </a:graphicData>
        </a:graphic>
      </p:graphicFrame>
      <p:sp>
        <p:nvSpPr>
          <p:cNvPr id="4" name="Text Placeholder 3">
            <a:extLst>
              <a:ext uri="{FF2B5EF4-FFF2-40B4-BE49-F238E27FC236}">
                <a16:creationId xmlns:a16="http://schemas.microsoft.com/office/drawing/2014/main" id="{B7277741-3DC4-47EF-B523-0CB1F6B51A4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33008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70B5-3E95-48B2-996D-D08F3C4F57F9}"/>
              </a:ext>
            </a:extLst>
          </p:cNvPr>
          <p:cNvSpPr>
            <a:spLocks noGrp="1"/>
          </p:cNvSpPr>
          <p:nvPr>
            <p:ph type="title"/>
          </p:nvPr>
        </p:nvSpPr>
        <p:spPr/>
        <p:txBody>
          <a:bodyPr/>
          <a:lstStyle/>
          <a:p>
            <a:r>
              <a:rPr lang="de-DE"/>
              <a:t>Eigene Beiträge (Postings) | Autowelt Linz &amp; France Car - 4 of 5</a:t>
            </a:r>
            <a:endParaRPr lang="en-US"/>
          </a:p>
        </p:txBody>
      </p:sp>
      <p:graphicFrame>
        <p:nvGraphicFramePr>
          <p:cNvPr id="5" name="Table Placeholder 4">
            <a:extLst>
              <a:ext uri="{FF2B5EF4-FFF2-40B4-BE49-F238E27FC236}">
                <a16:creationId xmlns:a16="http://schemas.microsoft.com/office/drawing/2014/main" id="{BCFD19CF-59EA-4360-AF01-F75C9ABF1FD5}"/>
              </a:ext>
            </a:extLst>
          </p:cNvPr>
          <p:cNvGraphicFramePr>
            <a:graphicFrameLocks noGrp="1"/>
          </p:cNvGraphicFramePr>
          <p:nvPr>
            <p:ph type="tbl" sz="quarter" idx="13"/>
            <p:extLst>
              <p:ext uri="{D42A27DB-BD31-4B8C-83A1-F6EECF244321}">
                <p14:modId xmlns:p14="http://schemas.microsoft.com/office/powerpoint/2010/main" val="267041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754152"/>
                    </a:ext>
                  </a:extLst>
                </a:gridCol>
                <a:gridCol w="658368">
                  <a:extLst>
                    <a:ext uri="{9D8B030D-6E8A-4147-A177-3AD203B41FA5}">
                      <a16:colId xmlns:a16="http://schemas.microsoft.com/office/drawing/2014/main" val="2837597517"/>
                    </a:ext>
                  </a:extLst>
                </a:gridCol>
                <a:gridCol w="658368">
                  <a:extLst>
                    <a:ext uri="{9D8B030D-6E8A-4147-A177-3AD203B41FA5}">
                      <a16:colId xmlns:a16="http://schemas.microsoft.com/office/drawing/2014/main" val="1735046671"/>
                    </a:ext>
                  </a:extLst>
                </a:gridCol>
                <a:gridCol w="658368">
                  <a:extLst>
                    <a:ext uri="{9D8B030D-6E8A-4147-A177-3AD203B41FA5}">
                      <a16:colId xmlns:a16="http://schemas.microsoft.com/office/drawing/2014/main" val="3435876489"/>
                    </a:ext>
                  </a:extLst>
                </a:gridCol>
                <a:gridCol w="658368">
                  <a:extLst>
                    <a:ext uri="{9D8B030D-6E8A-4147-A177-3AD203B41FA5}">
                      <a16:colId xmlns:a16="http://schemas.microsoft.com/office/drawing/2014/main" val="2156993216"/>
                    </a:ext>
                  </a:extLst>
                </a:gridCol>
                <a:gridCol w="658368">
                  <a:extLst>
                    <a:ext uri="{9D8B030D-6E8A-4147-A177-3AD203B41FA5}">
                      <a16:colId xmlns:a16="http://schemas.microsoft.com/office/drawing/2014/main" val="3506801495"/>
                    </a:ext>
                  </a:extLst>
                </a:gridCol>
                <a:gridCol w="658368">
                  <a:extLst>
                    <a:ext uri="{9D8B030D-6E8A-4147-A177-3AD203B41FA5}">
                      <a16:colId xmlns:a16="http://schemas.microsoft.com/office/drawing/2014/main" val="3247222268"/>
                    </a:ext>
                  </a:extLst>
                </a:gridCol>
                <a:gridCol w="658368">
                  <a:extLst>
                    <a:ext uri="{9D8B030D-6E8A-4147-A177-3AD203B41FA5}">
                      <a16:colId xmlns:a16="http://schemas.microsoft.com/office/drawing/2014/main" val="153661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078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- 2018-06-12 17:00:02 </a:t>
                      </a:r>
                      <a:r>
                        <a:rPr kumimoji="0" lang="en-US" sz="1000" b="0" i="0" u="none" strike="noStrike" kern="1200" cap="none" spc="0" normalizeH="0" baseline="0" noProof="0">
                          <a:ln>
                            <a:noFill/>
                          </a:ln>
                          <a:solidFill>
                            <a:prstClr val="black"/>
                          </a:solidFill>
                          <a:effectLst/>
                          <a:uLnTx/>
                          <a:uFillTx/>
                          <a:latin typeface="+mn-lt"/>
                          <a:ea typeface="+mn-ea"/>
                          <a:cs typeface="+mn-cs"/>
                        </a:rPr>
                        <a:t> 
 Am 14. Juni startet der FIFA World Cup Russia 2018. ⚽😎
Wir drücken dem France National Football Team die Daumen für das erste Spiel am 16. Juni gegen Australien.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43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- 2018-06-12 06:21:58 </a:t>
                      </a:r>
                      <a:r>
                        <a:rPr kumimoji="0" lang="en-US" sz="1000" b="0" i="0" u="none" strike="noStrike" kern="1200" cap="none" spc="0" normalizeH="0" baseline="0" noProof="0">
                          <a:ln>
                            <a:noFill/>
                          </a:ln>
                          <a:solidFill>
                            <a:prstClr val="black"/>
                          </a:solidFill>
                          <a:effectLst/>
                          <a:uLnTx/>
                          <a:uFillTx/>
                          <a:latin typeface="+mn-lt"/>
                          <a:ea typeface="+mn-ea"/>
                          <a:cs typeface="+mn-cs"/>
                        </a:rPr>
                        <a:t> 
 Der neue Citroën Berlingo. 😍 Alle drei Rücksitze sind individuell umklappbar und bieten so maximalen Freiraum. 😎 #InspiredByYou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422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- 2018-06-10 07:00:02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allen Vätern nur das Beste zum Vatertag! ☺️👪
Wie wär's mit einem etwas anderen Vatertagsgeschenk? Eine Probefahrt mit dem Volvo XC60 zum Beispiel? 🤔
👉 https://bit.ly/2suB34W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761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- 2018-06-08 07:15:00 </a:t>
                      </a:r>
                      <a:r>
                        <a:rPr kumimoji="0" lang="en-US" sz="1000" b="0" i="0" u="none" strike="noStrike" kern="1200" cap="none" spc="0" normalizeH="0" baseline="0" noProof="0">
                          <a:ln>
                            <a:noFill/>
                          </a:ln>
                          <a:solidFill>
                            <a:prstClr val="black"/>
                          </a:solidFill>
                          <a:effectLst/>
                          <a:uLnTx/>
                          <a:uFillTx/>
                          <a:latin typeface="+mn-lt"/>
                          <a:ea typeface="+mn-ea"/>
                          <a:cs typeface="+mn-cs"/>
                        </a:rPr>
                        <a:t> 
 Der Volvo #XC40 wurde als Car of the Year 2018 ausgezeichnet. 👏
Du willst den Testsieger probefahren? Melde dich direkt online an. https://bit.ly/2sleOxj #BereitFürJedesAbenteuer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843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- 2018-06-06 08:15:00 </a:t>
                      </a:r>
                      <a:r>
                        <a:rPr kumimoji="0" lang="de-DE" sz="1000" b="0" i="0" u="none" strike="noStrike" kern="1200" cap="none" spc="0" normalizeH="0" baseline="0" noProof="0">
                          <a:ln>
                            <a:noFill/>
                          </a:ln>
                          <a:solidFill>
                            <a:prstClr val="black"/>
                          </a:solidFill>
                          <a:effectLst/>
                          <a:uLnTx/>
                          <a:uFillTx/>
                          <a:latin typeface="+mn-lt"/>
                          <a:ea typeface="+mn-ea"/>
                          <a:cs typeface="+mn-cs"/>
                        </a:rPr>
                        <a:t> 
 Volvo Cars geht mit gutem Beispiel voran. Alle Volvo Modelle erfüllen die Abgasnorm Euro 6d-Temp bereits jetzt.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2236170"/>
                  </a:ext>
                </a:extLst>
              </a:tr>
            </a:tbl>
          </a:graphicData>
        </a:graphic>
      </p:graphicFrame>
      <p:sp>
        <p:nvSpPr>
          <p:cNvPr id="4" name="Text Placeholder 3">
            <a:extLst>
              <a:ext uri="{FF2B5EF4-FFF2-40B4-BE49-F238E27FC236}">
                <a16:creationId xmlns:a16="http://schemas.microsoft.com/office/drawing/2014/main" id="{3057B9F5-F154-4768-98B9-184791BAB77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87944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30063-2A1E-494D-BC00-47C183059FFC}"/>
              </a:ext>
            </a:extLst>
          </p:cNvPr>
          <p:cNvSpPr>
            <a:spLocks noGrp="1"/>
          </p:cNvSpPr>
          <p:nvPr>
            <p:ph type="title"/>
          </p:nvPr>
        </p:nvSpPr>
        <p:spPr/>
        <p:txBody>
          <a:bodyPr/>
          <a:lstStyle/>
          <a:p>
            <a:r>
              <a:rPr lang="de-DE"/>
              <a:t>Eigene Beiträge (Postings) | Autowelt Linz &amp; France Car - 5 of 5</a:t>
            </a:r>
            <a:endParaRPr lang="en-US"/>
          </a:p>
        </p:txBody>
      </p:sp>
      <p:graphicFrame>
        <p:nvGraphicFramePr>
          <p:cNvPr id="5" name="Table Placeholder 4">
            <a:extLst>
              <a:ext uri="{FF2B5EF4-FFF2-40B4-BE49-F238E27FC236}">
                <a16:creationId xmlns:a16="http://schemas.microsoft.com/office/drawing/2014/main" id="{C8C549C9-23CF-4CFD-8E29-FD695B883CB8}"/>
              </a:ext>
            </a:extLst>
          </p:cNvPr>
          <p:cNvGraphicFramePr>
            <a:graphicFrameLocks noGrp="1"/>
          </p:cNvGraphicFramePr>
          <p:nvPr>
            <p:ph type="tbl" sz="quarter" idx="13"/>
            <p:extLst>
              <p:ext uri="{D42A27DB-BD31-4B8C-83A1-F6EECF244321}">
                <p14:modId xmlns:p14="http://schemas.microsoft.com/office/powerpoint/2010/main" val="33915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0605393"/>
                    </a:ext>
                  </a:extLst>
                </a:gridCol>
                <a:gridCol w="658368">
                  <a:extLst>
                    <a:ext uri="{9D8B030D-6E8A-4147-A177-3AD203B41FA5}">
                      <a16:colId xmlns:a16="http://schemas.microsoft.com/office/drawing/2014/main" val="4087507141"/>
                    </a:ext>
                  </a:extLst>
                </a:gridCol>
                <a:gridCol w="658368">
                  <a:extLst>
                    <a:ext uri="{9D8B030D-6E8A-4147-A177-3AD203B41FA5}">
                      <a16:colId xmlns:a16="http://schemas.microsoft.com/office/drawing/2014/main" val="4070379863"/>
                    </a:ext>
                  </a:extLst>
                </a:gridCol>
                <a:gridCol w="658368">
                  <a:extLst>
                    <a:ext uri="{9D8B030D-6E8A-4147-A177-3AD203B41FA5}">
                      <a16:colId xmlns:a16="http://schemas.microsoft.com/office/drawing/2014/main" val="2854879282"/>
                    </a:ext>
                  </a:extLst>
                </a:gridCol>
                <a:gridCol w="658368">
                  <a:extLst>
                    <a:ext uri="{9D8B030D-6E8A-4147-A177-3AD203B41FA5}">
                      <a16:colId xmlns:a16="http://schemas.microsoft.com/office/drawing/2014/main" val="585445531"/>
                    </a:ext>
                  </a:extLst>
                </a:gridCol>
                <a:gridCol w="658368">
                  <a:extLst>
                    <a:ext uri="{9D8B030D-6E8A-4147-A177-3AD203B41FA5}">
                      <a16:colId xmlns:a16="http://schemas.microsoft.com/office/drawing/2014/main" val="3031291425"/>
                    </a:ext>
                  </a:extLst>
                </a:gridCol>
                <a:gridCol w="658368">
                  <a:extLst>
                    <a:ext uri="{9D8B030D-6E8A-4147-A177-3AD203B41FA5}">
                      <a16:colId xmlns:a16="http://schemas.microsoft.com/office/drawing/2014/main" val="2759313864"/>
                    </a:ext>
                  </a:extLst>
                </a:gridCol>
                <a:gridCol w="658368">
                  <a:extLst>
                    <a:ext uri="{9D8B030D-6E8A-4147-A177-3AD203B41FA5}">
                      <a16:colId xmlns:a16="http://schemas.microsoft.com/office/drawing/2014/main" val="80678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161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- 2018-06-05 07:00:02 </a:t>
                      </a:r>
                      <a:r>
                        <a:rPr kumimoji="0" lang="de-DE" sz="1000" b="0" i="0" u="none" strike="noStrike" kern="1200" cap="none" spc="0" normalizeH="0" baseline="0" noProof="0">
                          <a:ln>
                            <a:noFill/>
                          </a:ln>
                          <a:solidFill>
                            <a:prstClr val="black"/>
                          </a:solidFill>
                          <a:effectLst/>
                          <a:uLnTx/>
                          <a:uFillTx/>
                          <a:latin typeface="+mn-lt"/>
                          <a:ea typeface="+mn-ea"/>
                          <a:cs typeface="+mn-cs"/>
                        </a:rPr>
                        <a:t> 
 Claudia Bauernfeind aus St. Valentin ist unsere strahlende Gewinnerin ✨ des Gewinnspiels im Rahmen der Volvo Cars Probefahrtstage. 🏎️💨 Für sie geht es mit dem #XC40 exklusiv für ein Wochenende nach Saalfelden/Leogang. ☀️ Wir wünschen viel Vergnügen!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5798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- 2018-06-04 07:15:00 </a:t>
                      </a:r>
                      <a:r>
                        <a:rPr kumimoji="0" lang="en-US" sz="1000" b="0" i="0" u="none" strike="noStrike" kern="1200" cap="none" spc="0" normalizeH="0" baseline="0" noProof="0">
                          <a:ln>
                            <a:noFill/>
                          </a:ln>
                          <a:solidFill>
                            <a:prstClr val="black"/>
                          </a:solidFill>
                          <a:effectLst/>
                          <a:uLnTx/>
                          <a:uFillTx/>
                          <a:latin typeface="+mn-lt"/>
                          <a:ea typeface="+mn-ea"/>
                          <a:cs typeface="+mn-cs"/>
                        </a:rPr>
                        <a:t> 
 Der neue Citroën C4 Cactus hat eine Hauptrolle im Kurzfilm "The Mug" ergattert. ☕💪 #ComfortIsTheNewCool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498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- 2018-06-02 11:00:01 </a:t>
                      </a:r>
                      <a:r>
                        <a:rPr kumimoji="0" lang="en-US" sz="1000" b="0" i="0" u="none" strike="noStrike" kern="1200" cap="none" spc="0" normalizeH="0" baseline="0" noProof="0">
                          <a:ln>
                            <a:noFill/>
                          </a:ln>
                          <a:solidFill>
                            <a:prstClr val="black"/>
                          </a:solidFill>
                          <a:effectLst/>
                          <a:uLnTx/>
                          <a:uFillTx/>
                          <a:latin typeface="+mn-lt"/>
                          <a:ea typeface="+mn-ea"/>
                          <a:cs typeface="+mn-cs"/>
                        </a:rPr>
                        <a:t> 
 Wir sind auf der Suche nach neuen Kolleginnen &amp; Kollegen. 👩‍🔧👨‍💻 Starte deine Karriere mit einer Lehre bei Autowelt Linz &amp; France Car. 😎 Nähere Infos findest du hier: https://bit.ly/2xikRbV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55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- 2018-06-01 07:15:00 </a:t>
                      </a:r>
                      <a:r>
                        <a:rPr kumimoji="0" lang="de-DE" sz="1000" b="0" i="0" u="none" strike="noStrike" kern="1200" cap="none" spc="0" normalizeH="0" baseline="0" noProof="0">
                          <a:ln>
                            <a:noFill/>
                          </a:ln>
                          <a:solidFill>
                            <a:prstClr val="black"/>
                          </a:solidFill>
                          <a:effectLst/>
                          <a:uLnTx/>
                          <a:uFillTx/>
                          <a:latin typeface="+mn-lt"/>
                          <a:ea typeface="+mn-ea"/>
                          <a:cs typeface="+mn-cs"/>
                        </a:rPr>
                        <a:t> 
 Heute ist Internationaler Kindertag! 👧👦
Die kleinsten Mitfahrer brauchen unsere größte Aufmerksamkeit 💞 - Wir beraten Euch gerne bei der richtigen Kindersitzauswahl.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2015405"/>
                  </a:ext>
                </a:extLst>
              </a:tr>
            </a:tbl>
          </a:graphicData>
        </a:graphic>
      </p:graphicFrame>
      <p:sp>
        <p:nvSpPr>
          <p:cNvPr id="4" name="Text Placeholder 3">
            <a:extLst>
              <a:ext uri="{FF2B5EF4-FFF2-40B4-BE49-F238E27FC236}">
                <a16:creationId xmlns:a16="http://schemas.microsoft.com/office/drawing/2014/main" id="{A7605F4E-6D2D-47A7-AAA3-5F002F4E478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25604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3DBA2-910A-4B98-9FCF-76352752C50A}"/>
              </a:ext>
            </a:extLst>
          </p:cNvPr>
          <p:cNvSpPr>
            <a:spLocks noGrp="1"/>
          </p:cNvSpPr>
          <p:nvPr>
            <p:ph type="title"/>
          </p:nvPr>
        </p:nvSpPr>
        <p:spPr/>
        <p:txBody>
          <a:bodyPr/>
          <a:lstStyle/>
          <a:p>
            <a:r>
              <a:rPr lang="en-US"/>
              <a:t>Eigene Beiträge (Postings) + Reactions | Autowelt Linz &amp; France Car - 1 of 8</a:t>
            </a:r>
          </a:p>
        </p:txBody>
      </p:sp>
      <p:graphicFrame>
        <p:nvGraphicFramePr>
          <p:cNvPr id="5" name="Table Placeholder 4">
            <a:extLst>
              <a:ext uri="{FF2B5EF4-FFF2-40B4-BE49-F238E27FC236}">
                <a16:creationId xmlns:a16="http://schemas.microsoft.com/office/drawing/2014/main" id="{0A0CB666-011F-439F-B932-FFCA7671E84D}"/>
              </a:ext>
            </a:extLst>
          </p:cNvPr>
          <p:cNvGraphicFramePr>
            <a:graphicFrameLocks noGrp="1"/>
          </p:cNvGraphicFramePr>
          <p:nvPr>
            <p:ph type="tbl" sz="quarter" idx="13"/>
            <p:extLst>
              <p:ext uri="{D42A27DB-BD31-4B8C-83A1-F6EECF244321}">
                <p14:modId xmlns:p14="http://schemas.microsoft.com/office/powerpoint/2010/main" val="305100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5485874"/>
                    </a:ext>
                  </a:extLst>
                </a:gridCol>
                <a:gridCol w="822960">
                  <a:extLst>
                    <a:ext uri="{9D8B030D-6E8A-4147-A177-3AD203B41FA5}">
                      <a16:colId xmlns:a16="http://schemas.microsoft.com/office/drawing/2014/main" val="2895297953"/>
                    </a:ext>
                  </a:extLst>
                </a:gridCol>
                <a:gridCol w="822960">
                  <a:extLst>
                    <a:ext uri="{9D8B030D-6E8A-4147-A177-3AD203B41FA5}">
                      <a16:colId xmlns:a16="http://schemas.microsoft.com/office/drawing/2014/main" val="1094277524"/>
                    </a:ext>
                  </a:extLst>
                </a:gridCol>
                <a:gridCol w="822960">
                  <a:extLst>
                    <a:ext uri="{9D8B030D-6E8A-4147-A177-3AD203B41FA5}">
                      <a16:colId xmlns:a16="http://schemas.microsoft.com/office/drawing/2014/main" val="3286814611"/>
                    </a:ext>
                  </a:extLst>
                </a:gridCol>
                <a:gridCol w="822960">
                  <a:extLst>
                    <a:ext uri="{9D8B030D-6E8A-4147-A177-3AD203B41FA5}">
                      <a16:colId xmlns:a16="http://schemas.microsoft.com/office/drawing/2014/main" val="4229891719"/>
                    </a:ext>
                  </a:extLst>
                </a:gridCol>
                <a:gridCol w="822960">
                  <a:extLst>
                    <a:ext uri="{9D8B030D-6E8A-4147-A177-3AD203B41FA5}">
                      <a16:colId xmlns:a16="http://schemas.microsoft.com/office/drawing/2014/main" val="294092479"/>
                    </a:ext>
                  </a:extLst>
                </a:gridCol>
                <a:gridCol w="822960">
                  <a:extLst>
                    <a:ext uri="{9D8B030D-6E8A-4147-A177-3AD203B41FA5}">
                      <a16:colId xmlns:a16="http://schemas.microsoft.com/office/drawing/2014/main" val="2796132197"/>
                    </a:ext>
                  </a:extLst>
                </a:gridCol>
                <a:gridCol w="822960">
                  <a:extLst>
                    <a:ext uri="{9D8B030D-6E8A-4147-A177-3AD203B41FA5}">
                      <a16:colId xmlns:a16="http://schemas.microsoft.com/office/drawing/2014/main" val="2556780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4714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- 2018-06-29 07:30:00 </a:t>
                      </a:r>
                      <a:r>
                        <a:rPr kumimoji="0" lang="en-US" sz="1000" b="0" i="0" u="none" strike="noStrike" kern="1200" cap="none" spc="0" normalizeH="0" baseline="0" noProof="0">
                          <a:ln>
                            <a:noFill/>
                          </a:ln>
                          <a:solidFill>
                            <a:prstClr val="black"/>
                          </a:solidFill>
                          <a:effectLst/>
                          <a:uLnTx/>
                          <a:uFillTx/>
                          <a:latin typeface="+mn-lt"/>
                          <a:ea typeface="+mn-ea"/>
                          <a:cs typeface="+mn-cs"/>
                        </a:rPr>
                        <a:t> 
 ☀️ Volvo Midsommar-Sale bei Autowelt Linz ☀️
Sichere dir jetzt nur für kurze Zeit eines unserer Volvo-Aktionsmodelle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509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- 2018-06-28 10:00:00 </a:t>
                      </a:r>
                      <a:r>
                        <a:rPr kumimoji="0" lang="en-US" sz="1000" b="0" i="0" u="none" strike="noStrike" kern="1200" cap="none" spc="0" normalizeH="0" baseline="0" noProof="0">
                          <a:ln>
                            <a:noFill/>
                          </a:ln>
                          <a:solidFill>
                            <a:prstClr val="black"/>
                          </a:solidFill>
                          <a:effectLst/>
                          <a:uLnTx/>
                          <a:uFillTx/>
                          <a:latin typeface="+mn-lt"/>
                          <a:ea typeface="+mn-ea"/>
                          <a:cs typeface="+mn-cs"/>
                        </a:rPr>
                        <a:t> 
 Der Volvo #XC90 gewinnt den Offroad-Award 2018 in der Kategorie Luxus SUV. Damit verwies Volvos Flagschiff zehn Konkurrenzmodelle auf die Plätze.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293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- 2018-06-26 10:00:01 </a:t>
                      </a:r>
                      <a:r>
                        <a:rPr kumimoji="0" lang="en-US" sz="1000" b="0" i="0" u="none" strike="noStrike" kern="1200" cap="none" spc="0" normalizeH="0" baseline="0" noProof="0">
                          <a:ln>
                            <a:noFill/>
                          </a:ln>
                          <a:solidFill>
                            <a:prstClr val="black"/>
                          </a:solidFill>
                          <a:effectLst/>
                          <a:uLnTx/>
                          <a:uFillTx/>
                          <a:latin typeface="+mn-lt"/>
                          <a:ea typeface="+mn-ea"/>
                          <a:cs typeface="+mn-cs"/>
                        </a:rPr>
                        <a:t> 
 Mit dem neuen Citroën Berlingo und der eingebauten Abblend-Automatik blendest du keine anderen Fahrer mehr. 😎
#Citroën #Berlingo #InspiredByYou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3171717"/>
                  </a:ext>
                </a:extLst>
              </a:tr>
            </a:tbl>
          </a:graphicData>
        </a:graphic>
      </p:graphicFrame>
      <p:sp>
        <p:nvSpPr>
          <p:cNvPr id="4" name="Text Placeholder 3">
            <a:extLst>
              <a:ext uri="{FF2B5EF4-FFF2-40B4-BE49-F238E27FC236}">
                <a16:creationId xmlns:a16="http://schemas.microsoft.com/office/drawing/2014/main" id="{883583C1-3BB6-4F9A-9560-72AF8465646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0001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89A9F-E3FE-42C9-BD99-15A6CBA633A6}"/>
              </a:ext>
            </a:extLst>
          </p:cNvPr>
          <p:cNvSpPr>
            <a:spLocks noGrp="1"/>
          </p:cNvSpPr>
          <p:nvPr>
            <p:ph type="title"/>
          </p:nvPr>
        </p:nvSpPr>
        <p:spPr/>
        <p:txBody>
          <a:bodyPr/>
          <a:lstStyle/>
          <a:p>
            <a:r>
              <a:rPr lang="en-US"/>
              <a:t>Eigene Beiträge (Postings) + Reactions | Autowelt Linz &amp; France Car - 2 of 8</a:t>
            </a:r>
          </a:p>
        </p:txBody>
      </p:sp>
      <p:graphicFrame>
        <p:nvGraphicFramePr>
          <p:cNvPr id="5" name="Table Placeholder 4">
            <a:extLst>
              <a:ext uri="{FF2B5EF4-FFF2-40B4-BE49-F238E27FC236}">
                <a16:creationId xmlns:a16="http://schemas.microsoft.com/office/drawing/2014/main" id="{063D6BBC-F7A0-4F03-A59E-408DA616248B}"/>
              </a:ext>
            </a:extLst>
          </p:cNvPr>
          <p:cNvGraphicFramePr>
            <a:graphicFrameLocks noGrp="1"/>
          </p:cNvGraphicFramePr>
          <p:nvPr>
            <p:ph type="tbl" sz="quarter" idx="13"/>
            <p:extLst>
              <p:ext uri="{D42A27DB-BD31-4B8C-83A1-F6EECF244321}">
                <p14:modId xmlns:p14="http://schemas.microsoft.com/office/powerpoint/2010/main" val="1298049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271062"/>
                    </a:ext>
                  </a:extLst>
                </a:gridCol>
                <a:gridCol w="822960">
                  <a:extLst>
                    <a:ext uri="{9D8B030D-6E8A-4147-A177-3AD203B41FA5}">
                      <a16:colId xmlns:a16="http://schemas.microsoft.com/office/drawing/2014/main" val="2963763710"/>
                    </a:ext>
                  </a:extLst>
                </a:gridCol>
                <a:gridCol w="822960">
                  <a:extLst>
                    <a:ext uri="{9D8B030D-6E8A-4147-A177-3AD203B41FA5}">
                      <a16:colId xmlns:a16="http://schemas.microsoft.com/office/drawing/2014/main" val="3396100319"/>
                    </a:ext>
                  </a:extLst>
                </a:gridCol>
                <a:gridCol w="822960">
                  <a:extLst>
                    <a:ext uri="{9D8B030D-6E8A-4147-A177-3AD203B41FA5}">
                      <a16:colId xmlns:a16="http://schemas.microsoft.com/office/drawing/2014/main" val="1906438958"/>
                    </a:ext>
                  </a:extLst>
                </a:gridCol>
                <a:gridCol w="822960">
                  <a:extLst>
                    <a:ext uri="{9D8B030D-6E8A-4147-A177-3AD203B41FA5}">
                      <a16:colId xmlns:a16="http://schemas.microsoft.com/office/drawing/2014/main" val="1599141713"/>
                    </a:ext>
                  </a:extLst>
                </a:gridCol>
                <a:gridCol w="822960">
                  <a:extLst>
                    <a:ext uri="{9D8B030D-6E8A-4147-A177-3AD203B41FA5}">
                      <a16:colId xmlns:a16="http://schemas.microsoft.com/office/drawing/2014/main" val="507824298"/>
                    </a:ext>
                  </a:extLst>
                </a:gridCol>
                <a:gridCol w="822960">
                  <a:extLst>
                    <a:ext uri="{9D8B030D-6E8A-4147-A177-3AD203B41FA5}">
                      <a16:colId xmlns:a16="http://schemas.microsoft.com/office/drawing/2014/main" val="1663127747"/>
                    </a:ext>
                  </a:extLst>
                </a:gridCol>
                <a:gridCol w="822960">
                  <a:extLst>
                    <a:ext uri="{9D8B030D-6E8A-4147-A177-3AD203B41FA5}">
                      <a16:colId xmlns:a16="http://schemas.microsoft.com/office/drawing/2014/main" val="3805205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363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- 2018-06-22 17:02:05 </a:t>
                      </a:r>
                      <a:r>
                        <a:rPr kumimoji="0" lang="de-DE" sz="1000" b="0" i="0" u="none" strike="noStrike" kern="1200" cap="none" spc="0" normalizeH="0" baseline="0" noProof="0">
                          <a:ln>
                            <a:noFill/>
                          </a:ln>
                          <a:solidFill>
                            <a:prstClr val="black"/>
                          </a:solidFill>
                          <a:effectLst/>
                          <a:uLnTx/>
                          <a:uFillTx/>
                          <a:latin typeface="+mn-lt"/>
                          <a:ea typeface="+mn-ea"/>
                          <a:cs typeface="+mn-cs"/>
                        </a:rPr>
                        <a:t> 
 Wir starten wieder mit unserer Roadshow!
Morgen am 23.06.2018 sind wir mit unseren 3 Top-Modellen Volvo XC40, Citroën C3 Aircross sowie Citroen C4 Cactus in Linz und Umgebung für Euch unterwegs...
Wenn Ihr Interesse an einem unserer ausgewählten Modelle habt, könnt Ihr diese gerne bei unseren Promotion Mitarbeitern bewundern und natürlich auch Probe sitzen! Am besten lasst Ihr Euch überraschen und nutzt die Gelegenheit, wenn Ihr unser Team irgendwo erspäht - die Chance in URFAHR über unsere Top-Modelle zu stolpern ist morgen allerdings SEHR groß...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90407282"/>
                  </a:ext>
                </a:extLst>
              </a:tr>
            </a:tbl>
          </a:graphicData>
        </a:graphic>
      </p:graphicFrame>
      <p:sp>
        <p:nvSpPr>
          <p:cNvPr id="4" name="Text Placeholder 3">
            <a:extLst>
              <a:ext uri="{FF2B5EF4-FFF2-40B4-BE49-F238E27FC236}">
                <a16:creationId xmlns:a16="http://schemas.microsoft.com/office/drawing/2014/main" id="{2B529C94-C857-47AB-8185-8680AC83614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75015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22EE-04D0-4832-BEB2-F740214723C4}"/>
              </a:ext>
            </a:extLst>
          </p:cNvPr>
          <p:cNvSpPr>
            <a:spLocks noGrp="1"/>
          </p:cNvSpPr>
          <p:nvPr>
            <p:ph type="title"/>
          </p:nvPr>
        </p:nvSpPr>
        <p:spPr/>
        <p:txBody>
          <a:bodyPr/>
          <a:lstStyle/>
          <a:p>
            <a:r>
              <a:rPr lang="en-US"/>
              <a:t>Eigene Beiträge (Postings) + Reactions | Autowelt Linz &amp; France Car - 3 of 8</a:t>
            </a:r>
          </a:p>
        </p:txBody>
      </p:sp>
      <p:graphicFrame>
        <p:nvGraphicFramePr>
          <p:cNvPr id="5" name="Table Placeholder 4">
            <a:extLst>
              <a:ext uri="{FF2B5EF4-FFF2-40B4-BE49-F238E27FC236}">
                <a16:creationId xmlns:a16="http://schemas.microsoft.com/office/drawing/2014/main" id="{D52061C5-EB6C-4117-BCDC-7C117FB88819}"/>
              </a:ext>
            </a:extLst>
          </p:cNvPr>
          <p:cNvGraphicFramePr>
            <a:graphicFrameLocks noGrp="1"/>
          </p:cNvGraphicFramePr>
          <p:nvPr>
            <p:ph type="tbl" sz="quarter" idx="13"/>
            <p:extLst>
              <p:ext uri="{D42A27DB-BD31-4B8C-83A1-F6EECF244321}">
                <p14:modId xmlns:p14="http://schemas.microsoft.com/office/powerpoint/2010/main" val="112580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8127519"/>
                    </a:ext>
                  </a:extLst>
                </a:gridCol>
                <a:gridCol w="822960">
                  <a:extLst>
                    <a:ext uri="{9D8B030D-6E8A-4147-A177-3AD203B41FA5}">
                      <a16:colId xmlns:a16="http://schemas.microsoft.com/office/drawing/2014/main" val="1542264751"/>
                    </a:ext>
                  </a:extLst>
                </a:gridCol>
                <a:gridCol w="822960">
                  <a:extLst>
                    <a:ext uri="{9D8B030D-6E8A-4147-A177-3AD203B41FA5}">
                      <a16:colId xmlns:a16="http://schemas.microsoft.com/office/drawing/2014/main" val="2152727435"/>
                    </a:ext>
                  </a:extLst>
                </a:gridCol>
                <a:gridCol w="822960">
                  <a:extLst>
                    <a:ext uri="{9D8B030D-6E8A-4147-A177-3AD203B41FA5}">
                      <a16:colId xmlns:a16="http://schemas.microsoft.com/office/drawing/2014/main" val="698250334"/>
                    </a:ext>
                  </a:extLst>
                </a:gridCol>
                <a:gridCol w="822960">
                  <a:extLst>
                    <a:ext uri="{9D8B030D-6E8A-4147-A177-3AD203B41FA5}">
                      <a16:colId xmlns:a16="http://schemas.microsoft.com/office/drawing/2014/main" val="1792888219"/>
                    </a:ext>
                  </a:extLst>
                </a:gridCol>
                <a:gridCol w="822960">
                  <a:extLst>
                    <a:ext uri="{9D8B030D-6E8A-4147-A177-3AD203B41FA5}">
                      <a16:colId xmlns:a16="http://schemas.microsoft.com/office/drawing/2014/main" val="92229559"/>
                    </a:ext>
                  </a:extLst>
                </a:gridCol>
                <a:gridCol w="822960">
                  <a:extLst>
                    <a:ext uri="{9D8B030D-6E8A-4147-A177-3AD203B41FA5}">
                      <a16:colId xmlns:a16="http://schemas.microsoft.com/office/drawing/2014/main" val="4173192386"/>
                    </a:ext>
                  </a:extLst>
                </a:gridCol>
                <a:gridCol w="822960">
                  <a:extLst>
                    <a:ext uri="{9D8B030D-6E8A-4147-A177-3AD203B41FA5}">
                      <a16:colId xmlns:a16="http://schemas.microsoft.com/office/drawing/2014/main" val="184021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6054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- 2018-06-22 06:30:01 </a:t>
                      </a:r>
                      <a:r>
                        <a:rPr kumimoji="0" lang="de-DE" sz="1000" b="0" i="0" u="none" strike="noStrike" kern="1200" cap="none" spc="0" normalizeH="0" baseline="0" noProof="0">
                          <a:ln>
                            <a:noFill/>
                          </a:ln>
                          <a:solidFill>
                            <a:prstClr val="black"/>
                          </a:solidFill>
                          <a:effectLst/>
                          <a:uLnTx/>
                          <a:uFillTx/>
                          <a:latin typeface="+mn-lt"/>
                          <a:ea typeface="+mn-ea"/>
                          <a:cs typeface="+mn-cs"/>
                        </a:rPr>
                        <a:t> 
 Bereit für jedes Abenteuer. 🌄 Ist es dein Peugeot auch? 🤔 Denk' daran dein Fahrzeug regelmäßig warten zu lassen um für alle Gegebenheiten gerüstet zu sein. 🗺️
👉 Jetzt Termin vereinbaren: https://bit.ly/2y46GHF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0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- 2018-06-20 07:15:01 </a:t>
                      </a:r>
                      <a:r>
                        <a:rPr kumimoji="0" lang="de-DE" sz="1000" b="0" i="0" u="none" strike="noStrike" kern="1200" cap="none" spc="0" normalizeH="0" baseline="0" noProof="0">
                          <a:ln>
                            <a:noFill/>
                          </a:ln>
                          <a:solidFill>
                            <a:prstClr val="black"/>
                          </a:solidFill>
                          <a:effectLst/>
                          <a:uLnTx/>
                          <a:uFillTx/>
                          <a:latin typeface="+mn-lt"/>
                          <a:ea typeface="+mn-ea"/>
                          <a:cs typeface="+mn-cs"/>
                        </a:rPr>
                        <a:t> 
 Volvo Cars steht für Nachhaltigkeit und verbannt Plastik-Einwegartikel aus Kantinen und Büros. Mehr als 20 Millionen Artikel werden durch nachhaltige Alternativen 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538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- 2018-06-19 08:45:26 </a:t>
                      </a:r>
                      <a:r>
                        <a:rPr kumimoji="0" lang="en-US" sz="1000" b="0" i="0" u="none" strike="noStrike" kern="1200" cap="none" spc="0" normalizeH="0" baseline="0" noProof="0">
                          <a:ln>
                            <a:noFill/>
                          </a:ln>
                          <a:solidFill>
                            <a:prstClr val="black"/>
                          </a:solidFill>
                          <a:effectLst/>
                          <a:uLnTx/>
                          <a:uFillTx/>
                          <a:latin typeface="+mn-lt"/>
                          <a:ea typeface="+mn-ea"/>
                          <a:cs typeface="+mn-cs"/>
                        </a:rPr>
                        <a:t> 
 Der neue Citroën Berlingo sorgt durch Grip Control für maximale Kontrolle. 😎
 #Berlingo #InspiredByYou #Comfort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1104203"/>
                  </a:ext>
                </a:extLst>
              </a:tr>
            </a:tbl>
          </a:graphicData>
        </a:graphic>
      </p:graphicFrame>
      <p:sp>
        <p:nvSpPr>
          <p:cNvPr id="4" name="Text Placeholder 3">
            <a:extLst>
              <a:ext uri="{FF2B5EF4-FFF2-40B4-BE49-F238E27FC236}">
                <a16:creationId xmlns:a16="http://schemas.microsoft.com/office/drawing/2014/main" id="{1E48A534-14FC-4EFF-A3B4-3890DEAC675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94028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99672-DF26-48A7-B3AF-7009020A8F08}"/>
              </a:ext>
            </a:extLst>
          </p:cNvPr>
          <p:cNvSpPr>
            <a:spLocks noGrp="1"/>
          </p:cNvSpPr>
          <p:nvPr>
            <p:ph type="title"/>
          </p:nvPr>
        </p:nvSpPr>
        <p:spPr/>
        <p:txBody>
          <a:bodyPr/>
          <a:lstStyle/>
          <a:p>
            <a:r>
              <a:rPr lang="en-US"/>
              <a:t>Eigene Beiträge (Postings) + Reactions | Autowelt Linz &amp; France Car - 4 of 8</a:t>
            </a:r>
          </a:p>
        </p:txBody>
      </p:sp>
      <p:graphicFrame>
        <p:nvGraphicFramePr>
          <p:cNvPr id="5" name="Table Placeholder 4">
            <a:extLst>
              <a:ext uri="{FF2B5EF4-FFF2-40B4-BE49-F238E27FC236}">
                <a16:creationId xmlns:a16="http://schemas.microsoft.com/office/drawing/2014/main" id="{21A5D9FD-691C-4D17-81E4-741C0E9B35DD}"/>
              </a:ext>
            </a:extLst>
          </p:cNvPr>
          <p:cNvGraphicFramePr>
            <a:graphicFrameLocks noGrp="1"/>
          </p:cNvGraphicFramePr>
          <p:nvPr>
            <p:ph type="tbl" sz="quarter" idx="13"/>
            <p:extLst>
              <p:ext uri="{D42A27DB-BD31-4B8C-83A1-F6EECF244321}">
                <p14:modId xmlns:p14="http://schemas.microsoft.com/office/powerpoint/2010/main" val="15417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45151815"/>
                    </a:ext>
                  </a:extLst>
                </a:gridCol>
                <a:gridCol w="822960">
                  <a:extLst>
                    <a:ext uri="{9D8B030D-6E8A-4147-A177-3AD203B41FA5}">
                      <a16:colId xmlns:a16="http://schemas.microsoft.com/office/drawing/2014/main" val="188124334"/>
                    </a:ext>
                  </a:extLst>
                </a:gridCol>
                <a:gridCol w="822960">
                  <a:extLst>
                    <a:ext uri="{9D8B030D-6E8A-4147-A177-3AD203B41FA5}">
                      <a16:colId xmlns:a16="http://schemas.microsoft.com/office/drawing/2014/main" val="2099734864"/>
                    </a:ext>
                  </a:extLst>
                </a:gridCol>
                <a:gridCol w="822960">
                  <a:extLst>
                    <a:ext uri="{9D8B030D-6E8A-4147-A177-3AD203B41FA5}">
                      <a16:colId xmlns:a16="http://schemas.microsoft.com/office/drawing/2014/main" val="2127153025"/>
                    </a:ext>
                  </a:extLst>
                </a:gridCol>
                <a:gridCol w="822960">
                  <a:extLst>
                    <a:ext uri="{9D8B030D-6E8A-4147-A177-3AD203B41FA5}">
                      <a16:colId xmlns:a16="http://schemas.microsoft.com/office/drawing/2014/main" val="1087705987"/>
                    </a:ext>
                  </a:extLst>
                </a:gridCol>
                <a:gridCol w="822960">
                  <a:extLst>
                    <a:ext uri="{9D8B030D-6E8A-4147-A177-3AD203B41FA5}">
                      <a16:colId xmlns:a16="http://schemas.microsoft.com/office/drawing/2014/main" val="3775033663"/>
                    </a:ext>
                  </a:extLst>
                </a:gridCol>
                <a:gridCol w="822960">
                  <a:extLst>
                    <a:ext uri="{9D8B030D-6E8A-4147-A177-3AD203B41FA5}">
                      <a16:colId xmlns:a16="http://schemas.microsoft.com/office/drawing/2014/main" val="3756523487"/>
                    </a:ext>
                  </a:extLst>
                </a:gridCol>
                <a:gridCol w="822960">
                  <a:extLst>
                    <a:ext uri="{9D8B030D-6E8A-4147-A177-3AD203B41FA5}">
                      <a16:colId xmlns:a16="http://schemas.microsoft.com/office/drawing/2014/main" val="3958262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1186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- 2018-06-18 07:00:00 </a:t>
                      </a:r>
                      <a:r>
                        <a:rPr kumimoji="0" lang="de-DE" sz="1000" b="0" i="0" u="none" strike="noStrike" kern="1200" cap="none" spc="0" normalizeH="0" baseline="0" noProof="0">
                          <a:ln>
                            <a:noFill/>
                          </a:ln>
                          <a:solidFill>
                            <a:prstClr val="black"/>
                          </a:solidFill>
                          <a:effectLst/>
                          <a:uLnTx/>
                          <a:uFillTx/>
                          <a:latin typeface="+mn-lt"/>
                          <a:ea typeface="+mn-ea"/>
                          <a:cs typeface="+mn-cs"/>
                        </a:rPr>
                        <a:t> 
 Die Temperaturen steigen, 🔥  in deinem Citroën ist es trotzdem auch an den heißesten Tagen schön kühl. ❄️
Vergiss nicht, dein Fahrzeug regelmäßig warten zu lassen 🔧 - passend dazu gibts in den Sommermonaten die Citroen Klima-Check-Angebote.🌡️ https://bit.ly/2y2KUnJ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979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- 2018-06-15 07:00:00 </a:t>
                      </a:r>
                      <a:r>
                        <a:rPr kumimoji="0" lang="de-DE" sz="1000" b="0" i="0" u="none" strike="noStrike" kern="1200" cap="none" spc="0" normalizeH="0" baseline="0" noProof="0">
                          <a:ln>
                            <a:noFill/>
                          </a:ln>
                          <a:solidFill>
                            <a:prstClr val="black"/>
                          </a:solidFill>
                          <a:effectLst/>
                          <a:uLnTx/>
                          <a:uFillTx/>
                          <a:latin typeface="+mn-lt"/>
                          <a:ea typeface="+mn-ea"/>
                          <a:cs typeface="+mn-cs"/>
                        </a:rPr>
                        <a:t> 
 Autowelt Linz &amp; France Car räumt die nächste Auszeichnung ab.💪🏆 
Wir wurden von den Nutzern von AutoScout24 für hervorragende Leistung und Verkaufserfolg mit ⭐⭐⭐⭐⭐ bewertet. Vielen Dank für euer Vertrauen.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6635519"/>
                  </a:ext>
                </a:extLst>
              </a:tr>
            </a:tbl>
          </a:graphicData>
        </a:graphic>
      </p:graphicFrame>
      <p:sp>
        <p:nvSpPr>
          <p:cNvPr id="4" name="Text Placeholder 3">
            <a:extLst>
              <a:ext uri="{FF2B5EF4-FFF2-40B4-BE49-F238E27FC236}">
                <a16:creationId xmlns:a16="http://schemas.microsoft.com/office/drawing/2014/main" id="{18CEA23D-0295-4ACE-B861-B48DA3CDA97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19319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9E34-11AE-4622-91C6-C9CF669170D8}"/>
              </a:ext>
            </a:extLst>
          </p:cNvPr>
          <p:cNvSpPr>
            <a:spLocks noGrp="1"/>
          </p:cNvSpPr>
          <p:nvPr>
            <p:ph type="title"/>
          </p:nvPr>
        </p:nvSpPr>
        <p:spPr/>
        <p:txBody>
          <a:bodyPr/>
          <a:lstStyle/>
          <a:p>
            <a:r>
              <a:rPr lang="en-US"/>
              <a:t>Eigene Beiträge (Postings) + Reactions | Autowelt Linz &amp; France Car - 5 of 8</a:t>
            </a:r>
          </a:p>
        </p:txBody>
      </p:sp>
      <p:graphicFrame>
        <p:nvGraphicFramePr>
          <p:cNvPr id="5" name="Table Placeholder 4">
            <a:extLst>
              <a:ext uri="{FF2B5EF4-FFF2-40B4-BE49-F238E27FC236}">
                <a16:creationId xmlns:a16="http://schemas.microsoft.com/office/drawing/2014/main" id="{DA8E70B9-FB15-4A61-9D52-D16F174201CB}"/>
              </a:ext>
            </a:extLst>
          </p:cNvPr>
          <p:cNvGraphicFramePr>
            <a:graphicFrameLocks noGrp="1"/>
          </p:cNvGraphicFramePr>
          <p:nvPr>
            <p:ph type="tbl" sz="quarter" idx="13"/>
            <p:extLst>
              <p:ext uri="{D42A27DB-BD31-4B8C-83A1-F6EECF244321}">
                <p14:modId xmlns:p14="http://schemas.microsoft.com/office/powerpoint/2010/main" val="2230736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5282049"/>
                    </a:ext>
                  </a:extLst>
                </a:gridCol>
                <a:gridCol w="822960">
                  <a:extLst>
                    <a:ext uri="{9D8B030D-6E8A-4147-A177-3AD203B41FA5}">
                      <a16:colId xmlns:a16="http://schemas.microsoft.com/office/drawing/2014/main" val="3122749860"/>
                    </a:ext>
                  </a:extLst>
                </a:gridCol>
                <a:gridCol w="822960">
                  <a:extLst>
                    <a:ext uri="{9D8B030D-6E8A-4147-A177-3AD203B41FA5}">
                      <a16:colId xmlns:a16="http://schemas.microsoft.com/office/drawing/2014/main" val="4024122113"/>
                    </a:ext>
                  </a:extLst>
                </a:gridCol>
                <a:gridCol w="822960">
                  <a:extLst>
                    <a:ext uri="{9D8B030D-6E8A-4147-A177-3AD203B41FA5}">
                      <a16:colId xmlns:a16="http://schemas.microsoft.com/office/drawing/2014/main" val="2895436149"/>
                    </a:ext>
                  </a:extLst>
                </a:gridCol>
                <a:gridCol w="822960">
                  <a:extLst>
                    <a:ext uri="{9D8B030D-6E8A-4147-A177-3AD203B41FA5}">
                      <a16:colId xmlns:a16="http://schemas.microsoft.com/office/drawing/2014/main" val="2811511559"/>
                    </a:ext>
                  </a:extLst>
                </a:gridCol>
                <a:gridCol w="822960">
                  <a:extLst>
                    <a:ext uri="{9D8B030D-6E8A-4147-A177-3AD203B41FA5}">
                      <a16:colId xmlns:a16="http://schemas.microsoft.com/office/drawing/2014/main" val="791095882"/>
                    </a:ext>
                  </a:extLst>
                </a:gridCol>
                <a:gridCol w="822960">
                  <a:extLst>
                    <a:ext uri="{9D8B030D-6E8A-4147-A177-3AD203B41FA5}">
                      <a16:colId xmlns:a16="http://schemas.microsoft.com/office/drawing/2014/main" val="3575214223"/>
                    </a:ext>
                  </a:extLst>
                </a:gridCol>
                <a:gridCol w="822960">
                  <a:extLst>
                    <a:ext uri="{9D8B030D-6E8A-4147-A177-3AD203B41FA5}">
                      <a16:colId xmlns:a16="http://schemas.microsoft.com/office/drawing/2014/main" val="31705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0473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- 2018-06-14 07:15:00 </a:t>
                      </a:r>
                      <a:r>
                        <a:rPr kumimoji="0" lang="de-DE" sz="1000" b="0" i="0" u="none" strike="noStrike" kern="1200" cap="none" spc="0" normalizeH="0" baseline="0" noProof="0">
                          <a:ln>
                            <a:noFill/>
                          </a:ln>
                          <a:solidFill>
                            <a:prstClr val="black"/>
                          </a:solidFill>
                          <a:effectLst/>
                          <a:uLnTx/>
                          <a:uFillTx/>
                          <a:latin typeface="+mn-lt"/>
                          <a:ea typeface="+mn-ea"/>
                          <a:cs typeface="+mn-cs"/>
                        </a:rPr>
                        <a:t> 
 Den neuen Volvo V60 mit allen Sinnen erleben. Mit dem Ambience Concept bietet Volvo eine einmalige Erfahrung die mit optischen Eindrücken, Klängen und Düften automobilen Luxus neu definiert. #AmbienceConcept #V60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3005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- 2018-06-12 17:00:02 </a:t>
                      </a:r>
                      <a:r>
                        <a:rPr kumimoji="0" lang="en-US" sz="1000" b="0" i="0" u="none" strike="noStrike" kern="1200" cap="none" spc="0" normalizeH="0" baseline="0" noProof="0">
                          <a:ln>
                            <a:noFill/>
                          </a:ln>
                          <a:solidFill>
                            <a:prstClr val="black"/>
                          </a:solidFill>
                          <a:effectLst/>
                          <a:uLnTx/>
                          <a:uFillTx/>
                          <a:latin typeface="+mn-lt"/>
                          <a:ea typeface="+mn-ea"/>
                          <a:cs typeface="+mn-cs"/>
                        </a:rPr>
                        <a:t> 
 Am 14. Juni startet der FIFA World Cup Russia 2018. ⚽😎
Wir drücken dem France National Football Team die Daumen für das erste Spiel am 16. Juni gegen Australien.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197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- 2018-06-12 06:21:58 </a:t>
                      </a:r>
                      <a:r>
                        <a:rPr kumimoji="0" lang="en-US" sz="1000" b="0" i="0" u="none" strike="noStrike" kern="1200" cap="none" spc="0" normalizeH="0" baseline="0" noProof="0">
                          <a:ln>
                            <a:noFill/>
                          </a:ln>
                          <a:solidFill>
                            <a:prstClr val="black"/>
                          </a:solidFill>
                          <a:effectLst/>
                          <a:uLnTx/>
                          <a:uFillTx/>
                          <a:latin typeface="+mn-lt"/>
                          <a:ea typeface="+mn-ea"/>
                          <a:cs typeface="+mn-cs"/>
                        </a:rPr>
                        <a:t> 
 Der neue Citroën Berlingo. 😍 Alle drei Rücksitze sind individuell umklappbar und bieten so maximalen Freiraum. 😎 #InspiredByYou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0880484"/>
                  </a:ext>
                </a:extLst>
              </a:tr>
            </a:tbl>
          </a:graphicData>
        </a:graphic>
      </p:graphicFrame>
      <p:sp>
        <p:nvSpPr>
          <p:cNvPr id="4" name="Text Placeholder 3">
            <a:extLst>
              <a:ext uri="{FF2B5EF4-FFF2-40B4-BE49-F238E27FC236}">
                <a16:creationId xmlns:a16="http://schemas.microsoft.com/office/drawing/2014/main" id="{C84A4654-00AF-46E3-8BF8-477728A95E7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75342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EE39D-7EEB-460A-ACD1-6F0CD6197EAD}"/>
              </a:ext>
            </a:extLst>
          </p:cNvPr>
          <p:cNvSpPr>
            <a:spLocks noGrp="1"/>
          </p:cNvSpPr>
          <p:nvPr>
            <p:ph type="title"/>
          </p:nvPr>
        </p:nvSpPr>
        <p:spPr/>
        <p:txBody>
          <a:bodyPr/>
          <a:lstStyle/>
          <a:p>
            <a:r>
              <a:rPr lang="en-US"/>
              <a:t>Eigene Beiträge (Postings) + Reactions | Autowelt Linz &amp; France Car - 6 of 8</a:t>
            </a:r>
          </a:p>
        </p:txBody>
      </p:sp>
      <p:graphicFrame>
        <p:nvGraphicFramePr>
          <p:cNvPr id="5" name="Table Placeholder 4">
            <a:extLst>
              <a:ext uri="{FF2B5EF4-FFF2-40B4-BE49-F238E27FC236}">
                <a16:creationId xmlns:a16="http://schemas.microsoft.com/office/drawing/2014/main" id="{54622CC2-C5C7-4549-983A-EF10895BB2F5}"/>
              </a:ext>
            </a:extLst>
          </p:cNvPr>
          <p:cNvGraphicFramePr>
            <a:graphicFrameLocks noGrp="1"/>
          </p:cNvGraphicFramePr>
          <p:nvPr>
            <p:ph type="tbl" sz="quarter" idx="13"/>
            <p:extLst>
              <p:ext uri="{D42A27DB-BD31-4B8C-83A1-F6EECF244321}">
                <p14:modId xmlns:p14="http://schemas.microsoft.com/office/powerpoint/2010/main" val="651260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4559008"/>
                    </a:ext>
                  </a:extLst>
                </a:gridCol>
                <a:gridCol w="822960">
                  <a:extLst>
                    <a:ext uri="{9D8B030D-6E8A-4147-A177-3AD203B41FA5}">
                      <a16:colId xmlns:a16="http://schemas.microsoft.com/office/drawing/2014/main" val="3445351945"/>
                    </a:ext>
                  </a:extLst>
                </a:gridCol>
                <a:gridCol w="822960">
                  <a:extLst>
                    <a:ext uri="{9D8B030D-6E8A-4147-A177-3AD203B41FA5}">
                      <a16:colId xmlns:a16="http://schemas.microsoft.com/office/drawing/2014/main" val="1557246404"/>
                    </a:ext>
                  </a:extLst>
                </a:gridCol>
                <a:gridCol w="822960">
                  <a:extLst>
                    <a:ext uri="{9D8B030D-6E8A-4147-A177-3AD203B41FA5}">
                      <a16:colId xmlns:a16="http://schemas.microsoft.com/office/drawing/2014/main" val="3376813934"/>
                    </a:ext>
                  </a:extLst>
                </a:gridCol>
                <a:gridCol w="822960">
                  <a:extLst>
                    <a:ext uri="{9D8B030D-6E8A-4147-A177-3AD203B41FA5}">
                      <a16:colId xmlns:a16="http://schemas.microsoft.com/office/drawing/2014/main" val="2316913103"/>
                    </a:ext>
                  </a:extLst>
                </a:gridCol>
                <a:gridCol w="822960">
                  <a:extLst>
                    <a:ext uri="{9D8B030D-6E8A-4147-A177-3AD203B41FA5}">
                      <a16:colId xmlns:a16="http://schemas.microsoft.com/office/drawing/2014/main" val="3621876915"/>
                    </a:ext>
                  </a:extLst>
                </a:gridCol>
                <a:gridCol w="822960">
                  <a:extLst>
                    <a:ext uri="{9D8B030D-6E8A-4147-A177-3AD203B41FA5}">
                      <a16:colId xmlns:a16="http://schemas.microsoft.com/office/drawing/2014/main" val="3923397505"/>
                    </a:ext>
                  </a:extLst>
                </a:gridCol>
                <a:gridCol w="822960">
                  <a:extLst>
                    <a:ext uri="{9D8B030D-6E8A-4147-A177-3AD203B41FA5}">
                      <a16:colId xmlns:a16="http://schemas.microsoft.com/office/drawing/2014/main" val="123090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89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- 2018-06-10 07:00:02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allen Vätern nur das Beste zum Vatertag! ☺️👪
Wie wär's mit einem etwas anderen Vatertagsgeschenk? Eine Probefahrt mit dem Volvo XC60 zum Beispiel? 🤔
👉 https://bit.ly/2suB34W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564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- 2018-06-08 07:15:00 </a:t>
                      </a:r>
                      <a:r>
                        <a:rPr kumimoji="0" lang="en-US" sz="1000" b="0" i="0" u="none" strike="noStrike" kern="1200" cap="none" spc="0" normalizeH="0" baseline="0" noProof="0">
                          <a:ln>
                            <a:noFill/>
                          </a:ln>
                          <a:solidFill>
                            <a:prstClr val="black"/>
                          </a:solidFill>
                          <a:effectLst/>
                          <a:uLnTx/>
                          <a:uFillTx/>
                          <a:latin typeface="+mn-lt"/>
                          <a:ea typeface="+mn-ea"/>
                          <a:cs typeface="+mn-cs"/>
                        </a:rPr>
                        <a:t> 
 Der Volvo #XC40 wurde als Car of the Year 2018 ausgezeichnet. 👏
Du willst den Testsieger probefahren? Melde dich direkt online an. https://bit.ly/2sleOxj #BereitFürJedesAbenteuer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953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- 2018-06-06 08:15:00 </a:t>
                      </a:r>
                      <a:r>
                        <a:rPr kumimoji="0" lang="de-DE" sz="1000" b="0" i="0" u="none" strike="noStrike" kern="1200" cap="none" spc="0" normalizeH="0" baseline="0" noProof="0">
                          <a:ln>
                            <a:noFill/>
                          </a:ln>
                          <a:solidFill>
                            <a:prstClr val="black"/>
                          </a:solidFill>
                          <a:effectLst/>
                          <a:uLnTx/>
                          <a:uFillTx/>
                          <a:latin typeface="+mn-lt"/>
                          <a:ea typeface="+mn-ea"/>
                          <a:cs typeface="+mn-cs"/>
                        </a:rPr>
                        <a:t> 
 Volvo Cars geht mit gutem Beispiel voran. Alle Volvo Modelle erfüllen die Abgasnorm Euro 6d-Temp bereits jetzt.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1768378"/>
                  </a:ext>
                </a:extLst>
              </a:tr>
            </a:tbl>
          </a:graphicData>
        </a:graphic>
      </p:graphicFrame>
      <p:sp>
        <p:nvSpPr>
          <p:cNvPr id="4" name="Text Placeholder 3">
            <a:extLst>
              <a:ext uri="{FF2B5EF4-FFF2-40B4-BE49-F238E27FC236}">
                <a16:creationId xmlns:a16="http://schemas.microsoft.com/office/drawing/2014/main" id="{DBAD5BE7-0195-4BCB-8948-645C2719B1B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04276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16C3B-D60E-42CF-A6AF-583971B94757}"/>
              </a:ext>
            </a:extLst>
          </p:cNvPr>
          <p:cNvSpPr>
            <a:spLocks noGrp="1"/>
          </p:cNvSpPr>
          <p:nvPr>
            <p:ph type="title"/>
          </p:nvPr>
        </p:nvSpPr>
        <p:spPr/>
        <p:txBody>
          <a:bodyPr/>
          <a:lstStyle/>
          <a:p>
            <a:r>
              <a:rPr lang="en-US"/>
              <a:t>Eigene Beiträge (Postings) + Reactions | Autowelt Linz &amp; France Car - 7 of 8</a:t>
            </a:r>
          </a:p>
        </p:txBody>
      </p:sp>
      <p:graphicFrame>
        <p:nvGraphicFramePr>
          <p:cNvPr id="5" name="Table Placeholder 4">
            <a:extLst>
              <a:ext uri="{FF2B5EF4-FFF2-40B4-BE49-F238E27FC236}">
                <a16:creationId xmlns:a16="http://schemas.microsoft.com/office/drawing/2014/main" id="{D58FF3D4-3048-4A21-8775-A0BB3263BFF5}"/>
              </a:ext>
            </a:extLst>
          </p:cNvPr>
          <p:cNvGraphicFramePr>
            <a:graphicFrameLocks noGrp="1"/>
          </p:cNvGraphicFramePr>
          <p:nvPr>
            <p:ph type="tbl" sz="quarter" idx="13"/>
            <p:extLst>
              <p:ext uri="{D42A27DB-BD31-4B8C-83A1-F6EECF244321}">
                <p14:modId xmlns:p14="http://schemas.microsoft.com/office/powerpoint/2010/main" val="4224185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0672581"/>
                    </a:ext>
                  </a:extLst>
                </a:gridCol>
                <a:gridCol w="822960">
                  <a:extLst>
                    <a:ext uri="{9D8B030D-6E8A-4147-A177-3AD203B41FA5}">
                      <a16:colId xmlns:a16="http://schemas.microsoft.com/office/drawing/2014/main" val="2095783827"/>
                    </a:ext>
                  </a:extLst>
                </a:gridCol>
                <a:gridCol w="822960">
                  <a:extLst>
                    <a:ext uri="{9D8B030D-6E8A-4147-A177-3AD203B41FA5}">
                      <a16:colId xmlns:a16="http://schemas.microsoft.com/office/drawing/2014/main" val="913901511"/>
                    </a:ext>
                  </a:extLst>
                </a:gridCol>
                <a:gridCol w="822960">
                  <a:extLst>
                    <a:ext uri="{9D8B030D-6E8A-4147-A177-3AD203B41FA5}">
                      <a16:colId xmlns:a16="http://schemas.microsoft.com/office/drawing/2014/main" val="3737508968"/>
                    </a:ext>
                  </a:extLst>
                </a:gridCol>
                <a:gridCol w="822960">
                  <a:extLst>
                    <a:ext uri="{9D8B030D-6E8A-4147-A177-3AD203B41FA5}">
                      <a16:colId xmlns:a16="http://schemas.microsoft.com/office/drawing/2014/main" val="200294461"/>
                    </a:ext>
                  </a:extLst>
                </a:gridCol>
                <a:gridCol w="822960">
                  <a:extLst>
                    <a:ext uri="{9D8B030D-6E8A-4147-A177-3AD203B41FA5}">
                      <a16:colId xmlns:a16="http://schemas.microsoft.com/office/drawing/2014/main" val="2404798268"/>
                    </a:ext>
                  </a:extLst>
                </a:gridCol>
                <a:gridCol w="822960">
                  <a:extLst>
                    <a:ext uri="{9D8B030D-6E8A-4147-A177-3AD203B41FA5}">
                      <a16:colId xmlns:a16="http://schemas.microsoft.com/office/drawing/2014/main" val="2327017374"/>
                    </a:ext>
                  </a:extLst>
                </a:gridCol>
                <a:gridCol w="822960">
                  <a:extLst>
                    <a:ext uri="{9D8B030D-6E8A-4147-A177-3AD203B41FA5}">
                      <a16:colId xmlns:a16="http://schemas.microsoft.com/office/drawing/2014/main" val="248219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80725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- 2018-06-05 07:00:02 </a:t>
                      </a:r>
                      <a:r>
                        <a:rPr kumimoji="0" lang="de-DE" sz="1000" b="0" i="0" u="none" strike="noStrike" kern="1200" cap="none" spc="0" normalizeH="0" baseline="0" noProof="0">
                          <a:ln>
                            <a:noFill/>
                          </a:ln>
                          <a:solidFill>
                            <a:prstClr val="black"/>
                          </a:solidFill>
                          <a:effectLst/>
                          <a:uLnTx/>
                          <a:uFillTx/>
                          <a:latin typeface="+mn-lt"/>
                          <a:ea typeface="+mn-ea"/>
                          <a:cs typeface="+mn-cs"/>
                        </a:rPr>
                        <a:t> 
 Claudia Bauernfeind aus St. Valentin ist unsere strahlende Gewinnerin ✨ des Gewinnspiels im Rahmen der Volvo Cars Probefahrtstage. 🏎️💨 Für sie geht es mit dem #XC40 exklusiv für ein Wochenende nach Saalfelden/Leogang. ☀️ Wir wünschen viel Vergnügen!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494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- 2018-06-04 07:15:00 </a:t>
                      </a:r>
                      <a:r>
                        <a:rPr kumimoji="0" lang="en-US" sz="1000" b="0" i="0" u="none" strike="noStrike" kern="1200" cap="none" spc="0" normalizeH="0" baseline="0" noProof="0">
                          <a:ln>
                            <a:noFill/>
                          </a:ln>
                          <a:solidFill>
                            <a:prstClr val="black"/>
                          </a:solidFill>
                          <a:effectLst/>
                          <a:uLnTx/>
                          <a:uFillTx/>
                          <a:latin typeface="+mn-lt"/>
                          <a:ea typeface="+mn-ea"/>
                          <a:cs typeface="+mn-cs"/>
                        </a:rPr>
                        <a:t> 
 Der neue Citroën C4 Cactus hat eine Hauptrolle im Kurzfilm "The Mug" ergattert. ☕💪 #ComfortIsTheNewCool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363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- 2018-06-02 11:00:01 </a:t>
                      </a:r>
                      <a:r>
                        <a:rPr kumimoji="0" lang="en-US" sz="1000" b="0" i="0" u="none" strike="noStrike" kern="1200" cap="none" spc="0" normalizeH="0" baseline="0" noProof="0">
                          <a:ln>
                            <a:noFill/>
                          </a:ln>
                          <a:solidFill>
                            <a:prstClr val="black"/>
                          </a:solidFill>
                          <a:effectLst/>
                          <a:uLnTx/>
                          <a:uFillTx/>
                          <a:latin typeface="+mn-lt"/>
                          <a:ea typeface="+mn-ea"/>
                          <a:cs typeface="+mn-cs"/>
                        </a:rPr>
                        <a:t> 
 Wir sind auf der Suche nach neuen Kolleginnen &amp; Kollegen. 👩‍🔧👨‍💻 Starte deine Karriere mit einer Lehre bei Autowelt Linz &amp; France Car. 😎 Nähere Infos findest du hier: https://bit.ly/2xikRbV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3760342"/>
                  </a:ext>
                </a:extLst>
              </a:tr>
            </a:tbl>
          </a:graphicData>
        </a:graphic>
      </p:graphicFrame>
      <p:sp>
        <p:nvSpPr>
          <p:cNvPr id="4" name="Text Placeholder 3">
            <a:extLst>
              <a:ext uri="{FF2B5EF4-FFF2-40B4-BE49-F238E27FC236}">
                <a16:creationId xmlns:a16="http://schemas.microsoft.com/office/drawing/2014/main" id="{01FC40F5-C6BA-46BE-905F-6B70899F3B2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78366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CD48C-229A-460C-AFB2-9CCEBDBFBF0F}"/>
              </a:ext>
            </a:extLst>
          </p:cNvPr>
          <p:cNvSpPr>
            <a:spLocks noGrp="1"/>
          </p:cNvSpPr>
          <p:nvPr>
            <p:ph type="title"/>
          </p:nvPr>
        </p:nvSpPr>
        <p:spPr/>
        <p:txBody>
          <a:bodyPr/>
          <a:lstStyle/>
          <a:p>
            <a:r>
              <a:rPr lang="en-US"/>
              <a:t>Eigene Beiträge (Postings) + Reactions | Autowelt Linz &amp; France Car - 8 of 8</a:t>
            </a:r>
          </a:p>
        </p:txBody>
      </p:sp>
      <p:graphicFrame>
        <p:nvGraphicFramePr>
          <p:cNvPr id="5" name="Table Placeholder 4">
            <a:extLst>
              <a:ext uri="{FF2B5EF4-FFF2-40B4-BE49-F238E27FC236}">
                <a16:creationId xmlns:a16="http://schemas.microsoft.com/office/drawing/2014/main" id="{A0E39FA2-2CE2-4BA3-A492-00CFD0351CB8}"/>
              </a:ext>
            </a:extLst>
          </p:cNvPr>
          <p:cNvGraphicFramePr>
            <a:graphicFrameLocks noGrp="1"/>
          </p:cNvGraphicFramePr>
          <p:nvPr>
            <p:ph type="tbl" sz="quarter" idx="13"/>
            <p:extLst>
              <p:ext uri="{D42A27DB-BD31-4B8C-83A1-F6EECF244321}">
                <p14:modId xmlns:p14="http://schemas.microsoft.com/office/powerpoint/2010/main" val="417092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0120971"/>
                    </a:ext>
                  </a:extLst>
                </a:gridCol>
                <a:gridCol w="822960">
                  <a:extLst>
                    <a:ext uri="{9D8B030D-6E8A-4147-A177-3AD203B41FA5}">
                      <a16:colId xmlns:a16="http://schemas.microsoft.com/office/drawing/2014/main" val="3943866056"/>
                    </a:ext>
                  </a:extLst>
                </a:gridCol>
                <a:gridCol w="822960">
                  <a:extLst>
                    <a:ext uri="{9D8B030D-6E8A-4147-A177-3AD203B41FA5}">
                      <a16:colId xmlns:a16="http://schemas.microsoft.com/office/drawing/2014/main" val="3465119546"/>
                    </a:ext>
                  </a:extLst>
                </a:gridCol>
                <a:gridCol w="822960">
                  <a:extLst>
                    <a:ext uri="{9D8B030D-6E8A-4147-A177-3AD203B41FA5}">
                      <a16:colId xmlns:a16="http://schemas.microsoft.com/office/drawing/2014/main" val="2521943600"/>
                    </a:ext>
                  </a:extLst>
                </a:gridCol>
                <a:gridCol w="822960">
                  <a:extLst>
                    <a:ext uri="{9D8B030D-6E8A-4147-A177-3AD203B41FA5}">
                      <a16:colId xmlns:a16="http://schemas.microsoft.com/office/drawing/2014/main" val="1425609677"/>
                    </a:ext>
                  </a:extLst>
                </a:gridCol>
                <a:gridCol w="822960">
                  <a:extLst>
                    <a:ext uri="{9D8B030D-6E8A-4147-A177-3AD203B41FA5}">
                      <a16:colId xmlns:a16="http://schemas.microsoft.com/office/drawing/2014/main" val="571193723"/>
                    </a:ext>
                  </a:extLst>
                </a:gridCol>
                <a:gridCol w="822960">
                  <a:extLst>
                    <a:ext uri="{9D8B030D-6E8A-4147-A177-3AD203B41FA5}">
                      <a16:colId xmlns:a16="http://schemas.microsoft.com/office/drawing/2014/main" val="3947615159"/>
                    </a:ext>
                  </a:extLst>
                </a:gridCol>
                <a:gridCol w="822960">
                  <a:extLst>
                    <a:ext uri="{9D8B030D-6E8A-4147-A177-3AD203B41FA5}">
                      <a16:colId xmlns:a16="http://schemas.microsoft.com/office/drawing/2014/main" val="2809834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7764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- 2018-06-01 07:15:00 </a:t>
                      </a:r>
                      <a:r>
                        <a:rPr kumimoji="0" lang="de-DE" sz="1000" b="0" i="0" u="none" strike="noStrike" kern="1200" cap="none" spc="0" normalizeH="0" baseline="0" noProof="0">
                          <a:ln>
                            <a:noFill/>
                          </a:ln>
                          <a:solidFill>
                            <a:prstClr val="black"/>
                          </a:solidFill>
                          <a:effectLst/>
                          <a:uLnTx/>
                          <a:uFillTx/>
                          <a:latin typeface="+mn-lt"/>
                          <a:ea typeface="+mn-ea"/>
                          <a:cs typeface="+mn-cs"/>
                        </a:rPr>
                        <a:t> 
 Heute ist Internationaler Kindertag! 👧👦
Die kleinsten Mitfahrer brauchen unsere größte Aufmerksamkeit 💞 - Wir beraten Euch gerne bei der richtigen Kindersitzauswahl.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212868"/>
                  </a:ext>
                </a:extLst>
              </a:tr>
            </a:tbl>
          </a:graphicData>
        </a:graphic>
      </p:graphicFrame>
      <p:sp>
        <p:nvSpPr>
          <p:cNvPr id="4" name="Text Placeholder 3">
            <a:extLst>
              <a:ext uri="{FF2B5EF4-FFF2-40B4-BE49-F238E27FC236}">
                <a16:creationId xmlns:a16="http://schemas.microsoft.com/office/drawing/2014/main" id="{EFD4C869-D3D8-410C-B4F1-5A0B80992CE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47538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5E9E-B875-400F-8834-B535172DAD00}"/>
              </a:ext>
            </a:extLst>
          </p:cNvPr>
          <p:cNvSpPr>
            <a:spLocks noGrp="1"/>
          </p:cNvSpPr>
          <p:nvPr>
            <p:ph type="title"/>
          </p:nvPr>
        </p:nvSpPr>
        <p:spPr/>
        <p:txBody>
          <a:bodyPr/>
          <a:lstStyle/>
          <a:p>
            <a:r>
              <a:rPr lang="en-US"/>
              <a:t>Postings/Wochentag | Autowelt Linz &amp; France Car</a:t>
            </a:r>
          </a:p>
        </p:txBody>
      </p:sp>
      <p:graphicFrame>
        <p:nvGraphicFramePr>
          <p:cNvPr id="6" name="Chart Placeholder 5">
            <a:extLst>
              <a:ext uri="{FF2B5EF4-FFF2-40B4-BE49-F238E27FC236}">
                <a16:creationId xmlns:a16="http://schemas.microsoft.com/office/drawing/2014/main" id="{9A08B43F-0B2B-4222-BD3E-69831403C57C}"/>
              </a:ext>
            </a:extLst>
          </p:cNvPr>
          <p:cNvGraphicFramePr>
            <a:graphicFrameLocks noGrp="1"/>
          </p:cNvGraphicFramePr>
          <p:nvPr>
            <p:ph type="chart" sz="quarter" idx="13"/>
            <p:extLst>
              <p:ext uri="{D42A27DB-BD31-4B8C-83A1-F6EECF244321}">
                <p14:modId xmlns:p14="http://schemas.microsoft.com/office/powerpoint/2010/main" val="2696041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920CB-E38A-492C-9D2E-6719E0801E1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D4039B5-F0B9-47B2-BCD7-9F7E22213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6244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D7F5-E0B6-4807-B420-52B8D29C27E2}"/>
              </a:ext>
            </a:extLst>
          </p:cNvPr>
          <p:cNvSpPr>
            <a:spLocks noGrp="1"/>
          </p:cNvSpPr>
          <p:nvPr>
            <p:ph type="title"/>
          </p:nvPr>
        </p:nvSpPr>
        <p:spPr/>
        <p:txBody>
          <a:bodyPr/>
          <a:lstStyle/>
          <a:p>
            <a:r>
              <a:rPr lang="en-US"/>
              <a:t>Interaktionsrate | Autowelt Linz &amp; France Car</a:t>
            </a:r>
          </a:p>
        </p:txBody>
      </p:sp>
      <p:graphicFrame>
        <p:nvGraphicFramePr>
          <p:cNvPr id="6" name="Chart Placeholder 5">
            <a:extLst>
              <a:ext uri="{FF2B5EF4-FFF2-40B4-BE49-F238E27FC236}">
                <a16:creationId xmlns:a16="http://schemas.microsoft.com/office/drawing/2014/main" id="{BD558AE3-E347-4EAA-858E-C2A7FFBF4532}"/>
              </a:ext>
            </a:extLst>
          </p:cNvPr>
          <p:cNvGraphicFramePr>
            <a:graphicFrameLocks noGrp="1"/>
          </p:cNvGraphicFramePr>
          <p:nvPr>
            <p:ph type="chart" sz="quarter" idx="13"/>
            <p:extLst>
              <p:ext uri="{D42A27DB-BD31-4B8C-83A1-F6EECF244321}">
                <p14:modId xmlns:p14="http://schemas.microsoft.com/office/powerpoint/2010/main" val="4158793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2EC55B-30A2-4B62-AB5E-AA9BF771E3A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6F8E33A-334F-4BF1-817F-E3384F9FCD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158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F6DB-A7EC-4EF4-97E7-D23D744F13DD}"/>
              </a:ext>
            </a:extLst>
          </p:cNvPr>
          <p:cNvSpPr>
            <a:spLocks noGrp="1"/>
          </p:cNvSpPr>
          <p:nvPr>
            <p:ph type="title"/>
          </p:nvPr>
        </p:nvSpPr>
        <p:spPr/>
        <p:txBody>
          <a:bodyPr/>
          <a:lstStyle/>
          <a:p>
            <a:r>
              <a:rPr lang="de-DE"/>
              <a:t>Postingtypen (Verteilung) | Autowelt Linz &amp; France Car</a:t>
            </a:r>
            <a:endParaRPr lang="en-US"/>
          </a:p>
        </p:txBody>
      </p:sp>
      <p:graphicFrame>
        <p:nvGraphicFramePr>
          <p:cNvPr id="6" name="Chart Placeholder 5">
            <a:extLst>
              <a:ext uri="{FF2B5EF4-FFF2-40B4-BE49-F238E27FC236}">
                <a16:creationId xmlns:a16="http://schemas.microsoft.com/office/drawing/2014/main" id="{61B70B9D-C809-4476-A789-2A908ED9FB4B}"/>
              </a:ext>
            </a:extLst>
          </p:cNvPr>
          <p:cNvGraphicFramePr>
            <a:graphicFrameLocks noGrp="1"/>
          </p:cNvGraphicFramePr>
          <p:nvPr>
            <p:ph type="chart" sz="quarter" idx="13"/>
            <p:extLst>
              <p:ext uri="{D42A27DB-BD31-4B8C-83A1-F6EECF244321}">
                <p14:modId xmlns:p14="http://schemas.microsoft.com/office/powerpoint/2010/main" val="4152731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DAE72-5049-4775-B478-CBB0AA02C64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C84052D-7311-4D87-9D98-9992DAAF7C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6310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D27A-AAA8-415C-9140-0761D1B928EC}"/>
              </a:ext>
            </a:extLst>
          </p:cNvPr>
          <p:cNvSpPr>
            <a:spLocks noGrp="1"/>
          </p:cNvSpPr>
          <p:nvPr>
            <p:ph type="title"/>
          </p:nvPr>
        </p:nvSpPr>
        <p:spPr/>
        <p:txBody>
          <a:bodyPr/>
          <a:lstStyle/>
          <a:p>
            <a:r>
              <a:rPr lang="en-US"/>
              <a:t>Interaktionsrate/Postingtyp | Autowelt Linz &amp; France Car</a:t>
            </a:r>
          </a:p>
        </p:txBody>
      </p:sp>
      <p:graphicFrame>
        <p:nvGraphicFramePr>
          <p:cNvPr id="6" name="Chart Placeholder 5">
            <a:extLst>
              <a:ext uri="{FF2B5EF4-FFF2-40B4-BE49-F238E27FC236}">
                <a16:creationId xmlns:a16="http://schemas.microsoft.com/office/drawing/2014/main" id="{72B54212-882F-44A6-8424-14BCE9D12C34}"/>
              </a:ext>
            </a:extLst>
          </p:cNvPr>
          <p:cNvGraphicFramePr>
            <a:graphicFrameLocks noGrp="1"/>
          </p:cNvGraphicFramePr>
          <p:nvPr>
            <p:ph type="chart" sz="quarter" idx="13"/>
            <p:extLst>
              <p:ext uri="{D42A27DB-BD31-4B8C-83A1-F6EECF244321}">
                <p14:modId xmlns:p14="http://schemas.microsoft.com/office/powerpoint/2010/main" val="342830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60584-710E-4583-8B64-0BBFF117C9F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C87532F-115A-4FAF-A60B-8A13AE13BA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788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9098-62E4-43FE-B8A0-E889FF6561B9}"/>
              </a:ext>
            </a:extLst>
          </p:cNvPr>
          <p:cNvSpPr>
            <a:spLocks noGrp="1"/>
          </p:cNvSpPr>
          <p:nvPr>
            <p:ph type="title"/>
          </p:nvPr>
        </p:nvSpPr>
        <p:spPr/>
        <p:txBody>
          <a:bodyPr/>
          <a:lstStyle/>
          <a:p>
            <a:r>
              <a:rPr lang="de-DE"/>
              <a:t>Antwortzeit | Autowelt Linz &amp; France Car</a:t>
            </a:r>
            <a:endParaRPr lang="en-US"/>
          </a:p>
        </p:txBody>
      </p:sp>
      <p:graphicFrame>
        <p:nvGraphicFramePr>
          <p:cNvPr id="6" name="Chart Placeholder 5">
            <a:extLst>
              <a:ext uri="{FF2B5EF4-FFF2-40B4-BE49-F238E27FC236}">
                <a16:creationId xmlns:a16="http://schemas.microsoft.com/office/drawing/2014/main" id="{5720590D-59AF-44DD-AECE-339231F3F39C}"/>
              </a:ext>
            </a:extLst>
          </p:cNvPr>
          <p:cNvGraphicFramePr>
            <a:graphicFrameLocks noGrp="1"/>
          </p:cNvGraphicFramePr>
          <p:nvPr>
            <p:ph type="chart" sz="quarter" idx="13"/>
            <p:extLst>
              <p:ext uri="{D42A27DB-BD31-4B8C-83A1-F6EECF244321}">
                <p14:modId xmlns:p14="http://schemas.microsoft.com/office/powerpoint/2010/main" val="3533205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E8BC1-EDD0-49C2-8965-E5C761E5A56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1EDB4AE-B621-4D68-9653-786A586952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116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C466-FD4A-478F-B04D-8F85D25F1798}"/>
              </a:ext>
            </a:extLst>
          </p:cNvPr>
          <p:cNvSpPr>
            <a:spLocks noGrp="1"/>
          </p:cNvSpPr>
          <p:nvPr>
            <p:ph type="title"/>
          </p:nvPr>
        </p:nvSpPr>
        <p:spPr/>
        <p:txBody>
          <a:bodyPr/>
          <a:lstStyle/>
          <a:p>
            <a:r>
              <a:rPr lang="en-US"/>
              <a:t>Facebook Check Ins | Autowelt Linz &amp; France Car</a:t>
            </a:r>
          </a:p>
        </p:txBody>
      </p:sp>
      <p:graphicFrame>
        <p:nvGraphicFramePr>
          <p:cNvPr id="6" name="Chart Placeholder 5">
            <a:extLst>
              <a:ext uri="{FF2B5EF4-FFF2-40B4-BE49-F238E27FC236}">
                <a16:creationId xmlns:a16="http://schemas.microsoft.com/office/drawing/2014/main" id="{F94282B8-5ADC-4025-B881-8243720FBFF2}"/>
              </a:ext>
            </a:extLst>
          </p:cNvPr>
          <p:cNvGraphicFramePr>
            <a:graphicFrameLocks noGrp="1"/>
          </p:cNvGraphicFramePr>
          <p:nvPr>
            <p:ph type="chart" sz="quarter" idx="13"/>
            <p:extLst>
              <p:ext uri="{D42A27DB-BD31-4B8C-83A1-F6EECF244321}">
                <p14:modId xmlns:p14="http://schemas.microsoft.com/office/powerpoint/2010/main" val="894670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860EEC-2BCE-4FA4-AFF3-AA61FCFC90A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7E5BF18-8316-4BFD-BFC2-12EBDD86ED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3733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0A205-1F36-4DB3-8C0E-17CD5BD677DB}"/>
              </a:ext>
            </a:extLst>
          </p:cNvPr>
          <p:cNvSpPr>
            <a:spLocks noGrp="1"/>
          </p:cNvSpPr>
          <p:nvPr>
            <p:ph type="title"/>
          </p:nvPr>
        </p:nvSpPr>
        <p:spPr/>
        <p:txBody>
          <a:bodyPr/>
          <a:lstStyle/>
          <a:p>
            <a:r>
              <a:rPr lang="en-US"/>
              <a:t>Fan Demographie | Autowelt Linz &amp; France Car</a:t>
            </a:r>
          </a:p>
        </p:txBody>
      </p:sp>
      <p:graphicFrame>
        <p:nvGraphicFramePr>
          <p:cNvPr id="6" name="Chart Placeholder 5">
            <a:extLst>
              <a:ext uri="{FF2B5EF4-FFF2-40B4-BE49-F238E27FC236}">
                <a16:creationId xmlns:a16="http://schemas.microsoft.com/office/drawing/2014/main" id="{0A8B5E76-A631-4E63-AAF4-0249E63C4D64}"/>
              </a:ext>
            </a:extLst>
          </p:cNvPr>
          <p:cNvGraphicFramePr>
            <a:graphicFrameLocks noGrp="1"/>
          </p:cNvGraphicFramePr>
          <p:nvPr>
            <p:ph type="chart" sz="quarter" idx="13"/>
            <p:extLst>
              <p:ext uri="{D42A27DB-BD31-4B8C-83A1-F6EECF244321}">
                <p14:modId xmlns:p14="http://schemas.microsoft.com/office/powerpoint/2010/main" val="1277099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F11643-2341-4D3F-9EDB-91FCDB84446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C7B1148-0DB5-476A-86A4-A552594811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581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305F-F059-4A5B-8C8B-2B184B059D84}"/>
              </a:ext>
            </a:extLst>
          </p:cNvPr>
          <p:cNvSpPr>
            <a:spLocks noGrp="1"/>
          </p:cNvSpPr>
          <p:nvPr>
            <p:ph type="title"/>
          </p:nvPr>
        </p:nvSpPr>
        <p:spPr/>
        <p:txBody>
          <a:bodyPr/>
          <a:lstStyle/>
          <a:p>
            <a:r>
              <a:rPr lang="en-US"/>
              <a:t>Impressionen | Autowelt Linz &amp; France Car</a:t>
            </a:r>
          </a:p>
        </p:txBody>
      </p:sp>
      <p:graphicFrame>
        <p:nvGraphicFramePr>
          <p:cNvPr id="6" name="Chart Placeholder 5">
            <a:extLst>
              <a:ext uri="{FF2B5EF4-FFF2-40B4-BE49-F238E27FC236}">
                <a16:creationId xmlns:a16="http://schemas.microsoft.com/office/drawing/2014/main" id="{EA09C179-3F55-43EF-954D-A52280405BD1}"/>
              </a:ext>
            </a:extLst>
          </p:cNvPr>
          <p:cNvGraphicFramePr>
            <a:graphicFrameLocks noGrp="1"/>
          </p:cNvGraphicFramePr>
          <p:nvPr>
            <p:ph type="chart" sz="quarter" idx="13"/>
            <p:extLst>
              <p:ext uri="{D42A27DB-BD31-4B8C-83A1-F6EECF244321}">
                <p14:modId xmlns:p14="http://schemas.microsoft.com/office/powerpoint/2010/main" val="3779451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280B0-EF51-4381-B8B2-70C2FDBD587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872DF14-BB47-4637-925F-FD61B76E9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784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3B900-8FDF-4A9C-ADB6-40176C59E0C6}"/>
              </a:ext>
            </a:extLst>
          </p:cNvPr>
          <p:cNvSpPr>
            <a:spLocks noGrp="1"/>
          </p:cNvSpPr>
          <p:nvPr>
            <p:ph type="title"/>
          </p:nvPr>
        </p:nvSpPr>
        <p:spPr/>
        <p:txBody>
          <a:bodyPr/>
          <a:lstStyle/>
          <a:p>
            <a:r>
              <a:rPr lang="de-DE"/>
              <a:t>Reichweite | Autowelt Linz &amp; France Car</a:t>
            </a:r>
            <a:endParaRPr lang="en-US"/>
          </a:p>
        </p:txBody>
      </p:sp>
      <p:graphicFrame>
        <p:nvGraphicFramePr>
          <p:cNvPr id="6" name="Chart Placeholder 5">
            <a:extLst>
              <a:ext uri="{FF2B5EF4-FFF2-40B4-BE49-F238E27FC236}">
                <a16:creationId xmlns:a16="http://schemas.microsoft.com/office/drawing/2014/main" id="{D8B2C9DA-1311-43CF-8EDA-C76815BE3E9D}"/>
              </a:ext>
            </a:extLst>
          </p:cNvPr>
          <p:cNvGraphicFramePr>
            <a:graphicFrameLocks noGrp="1"/>
          </p:cNvGraphicFramePr>
          <p:nvPr>
            <p:ph type="chart" sz="quarter" idx="13"/>
            <p:extLst>
              <p:ext uri="{D42A27DB-BD31-4B8C-83A1-F6EECF244321}">
                <p14:modId xmlns:p14="http://schemas.microsoft.com/office/powerpoint/2010/main" val="1051308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DF39B5-65B6-4D71-B68C-5BBFC5ECE9D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BE135DA-CD01-4829-991F-AE6A5E73B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1055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B51F1-8874-4DDB-8FE0-A3024B89037A}"/>
              </a:ext>
            </a:extLst>
          </p:cNvPr>
          <p:cNvSpPr>
            <a:spLocks noGrp="1"/>
          </p:cNvSpPr>
          <p:nvPr>
            <p:ph type="title"/>
          </p:nvPr>
        </p:nvSpPr>
        <p:spPr/>
        <p:txBody>
          <a:bodyPr/>
          <a:lstStyle/>
          <a:p>
            <a:r>
              <a:rPr lang="en-US"/>
              <a:t>Engagierte User | Autowelt Linz &amp; France Car</a:t>
            </a:r>
          </a:p>
        </p:txBody>
      </p:sp>
      <p:graphicFrame>
        <p:nvGraphicFramePr>
          <p:cNvPr id="6" name="Chart Placeholder 5">
            <a:extLst>
              <a:ext uri="{FF2B5EF4-FFF2-40B4-BE49-F238E27FC236}">
                <a16:creationId xmlns:a16="http://schemas.microsoft.com/office/drawing/2014/main" id="{79CFDF79-74C2-43A8-B0B5-245E16AC488F}"/>
              </a:ext>
            </a:extLst>
          </p:cNvPr>
          <p:cNvGraphicFramePr>
            <a:graphicFrameLocks noGrp="1"/>
          </p:cNvGraphicFramePr>
          <p:nvPr>
            <p:ph type="chart" sz="quarter" idx="13"/>
            <p:extLst>
              <p:ext uri="{D42A27DB-BD31-4B8C-83A1-F6EECF244321}">
                <p14:modId xmlns:p14="http://schemas.microsoft.com/office/powerpoint/2010/main" val="2135984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CB0BBF-750D-4A03-8981-1ADF3ECFA3D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1ECD279-B907-49DE-9FDC-360174A32B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566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26C2-E076-4ADA-B9F3-D28269E0484B}"/>
              </a:ext>
            </a:extLst>
          </p:cNvPr>
          <p:cNvSpPr>
            <a:spLocks noGrp="1"/>
          </p:cNvSpPr>
          <p:nvPr>
            <p:ph type="title"/>
          </p:nvPr>
        </p:nvSpPr>
        <p:spPr/>
        <p:txBody>
          <a:bodyPr/>
          <a:lstStyle/>
          <a:p>
            <a:r>
              <a:rPr lang="fr-FR"/>
              <a:t>Page Views | Autowelt Linz &amp; France Car</a:t>
            </a:r>
            <a:endParaRPr lang="en-US"/>
          </a:p>
        </p:txBody>
      </p:sp>
      <p:graphicFrame>
        <p:nvGraphicFramePr>
          <p:cNvPr id="6" name="Chart Placeholder 5">
            <a:extLst>
              <a:ext uri="{FF2B5EF4-FFF2-40B4-BE49-F238E27FC236}">
                <a16:creationId xmlns:a16="http://schemas.microsoft.com/office/drawing/2014/main" id="{94DFFB6B-BF6A-4C46-B01E-BB239502E2EF}"/>
              </a:ext>
            </a:extLst>
          </p:cNvPr>
          <p:cNvGraphicFramePr>
            <a:graphicFrameLocks noGrp="1"/>
          </p:cNvGraphicFramePr>
          <p:nvPr>
            <p:ph type="chart" sz="quarter" idx="13"/>
            <p:extLst>
              <p:ext uri="{D42A27DB-BD31-4B8C-83A1-F6EECF244321}">
                <p14:modId xmlns:p14="http://schemas.microsoft.com/office/powerpoint/2010/main" val="1126707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4190A0-A58E-4DC5-81A4-B571C2F1A42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1CC2C96-0193-4A74-A497-7AA8AAC54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4946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55C37-DFE8-4B44-A340-8CD4DD55A4FE}"/>
              </a:ext>
            </a:extLst>
          </p:cNvPr>
          <p:cNvSpPr>
            <a:spLocks noGrp="1"/>
          </p:cNvSpPr>
          <p:nvPr>
            <p:ph type="title"/>
          </p:nvPr>
        </p:nvSpPr>
        <p:spPr/>
        <p:txBody>
          <a:bodyPr/>
          <a:lstStyle/>
          <a:p>
            <a:r>
              <a:rPr lang="fr-FR"/>
              <a:t>Page Fans Online | Autowelt Linz &amp; France Car</a:t>
            </a:r>
            <a:endParaRPr lang="en-US"/>
          </a:p>
        </p:txBody>
      </p:sp>
      <p:graphicFrame>
        <p:nvGraphicFramePr>
          <p:cNvPr id="6" name="Chart Placeholder 5">
            <a:extLst>
              <a:ext uri="{FF2B5EF4-FFF2-40B4-BE49-F238E27FC236}">
                <a16:creationId xmlns:a16="http://schemas.microsoft.com/office/drawing/2014/main" id="{3C1F66F3-7B6D-4B84-A6F8-03E86488AE99}"/>
              </a:ext>
            </a:extLst>
          </p:cNvPr>
          <p:cNvGraphicFramePr>
            <a:graphicFrameLocks noGrp="1"/>
          </p:cNvGraphicFramePr>
          <p:nvPr>
            <p:ph type="chart" sz="quarter" idx="13"/>
            <p:extLst>
              <p:ext uri="{D42A27DB-BD31-4B8C-83A1-F6EECF244321}">
                <p14:modId xmlns:p14="http://schemas.microsoft.com/office/powerpoint/2010/main" val="1965569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83A155-DB0D-407E-B413-B97DC23A91A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A626B91-28FE-4E50-924F-99776BFA1C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3413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788E6-E853-49A0-9295-468E01CC8D32}"/>
              </a:ext>
            </a:extLst>
          </p:cNvPr>
          <p:cNvSpPr>
            <a:spLocks noGrp="1"/>
          </p:cNvSpPr>
          <p:nvPr>
            <p:ph type="title"/>
          </p:nvPr>
        </p:nvSpPr>
        <p:spPr/>
        <p:txBody>
          <a:bodyPr/>
          <a:lstStyle/>
          <a:p>
            <a:r>
              <a:rPr lang="en-US"/>
              <a:t>FB Insights - Daily Impressions | Autowelt Linz &amp; France Car - 1 of 3</a:t>
            </a:r>
          </a:p>
        </p:txBody>
      </p:sp>
      <p:graphicFrame>
        <p:nvGraphicFramePr>
          <p:cNvPr id="5" name="Table Placeholder 4">
            <a:extLst>
              <a:ext uri="{FF2B5EF4-FFF2-40B4-BE49-F238E27FC236}">
                <a16:creationId xmlns:a16="http://schemas.microsoft.com/office/drawing/2014/main" id="{EBA20DC9-195B-40A9-BD7C-A020E322E9EF}"/>
              </a:ext>
            </a:extLst>
          </p:cNvPr>
          <p:cNvGraphicFramePr>
            <a:graphicFrameLocks noGrp="1"/>
          </p:cNvGraphicFramePr>
          <p:nvPr>
            <p:ph type="tbl" sz="quarter" idx="13"/>
            <p:extLst>
              <p:ext uri="{D42A27DB-BD31-4B8C-83A1-F6EECF244321}">
                <p14:modId xmlns:p14="http://schemas.microsoft.com/office/powerpoint/2010/main" val="204427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2972679"/>
                    </a:ext>
                  </a:extLst>
                </a:gridCol>
                <a:gridCol w="2468880">
                  <a:extLst>
                    <a:ext uri="{9D8B030D-6E8A-4147-A177-3AD203B41FA5}">
                      <a16:colId xmlns:a16="http://schemas.microsoft.com/office/drawing/2014/main" val="2316591367"/>
                    </a:ext>
                  </a:extLst>
                </a:gridCol>
                <a:gridCol w="2468880">
                  <a:extLst>
                    <a:ext uri="{9D8B030D-6E8A-4147-A177-3AD203B41FA5}">
                      <a16:colId xmlns:a16="http://schemas.microsoft.com/office/drawing/2014/main" val="2777174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5855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a:t>
                      </a:r>
                    </a:p>
                  </a:txBody>
                  <a:tcPr/>
                </a:tc>
                <a:extLst>
                  <a:ext uri="{0D108BD9-81ED-4DB2-BD59-A6C34878D82A}">
                    <a16:rowId xmlns:a16="http://schemas.microsoft.com/office/drawing/2014/main" val="120378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a:t>
                      </a:r>
                    </a:p>
                  </a:txBody>
                  <a:tcPr/>
                </a:tc>
                <a:extLst>
                  <a:ext uri="{0D108BD9-81ED-4DB2-BD59-A6C34878D82A}">
                    <a16:rowId xmlns:a16="http://schemas.microsoft.com/office/drawing/2014/main" val="171973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a:t>
                      </a:r>
                    </a:p>
                  </a:txBody>
                  <a:tcPr/>
                </a:tc>
                <a:extLst>
                  <a:ext uri="{0D108BD9-81ED-4DB2-BD59-A6C34878D82A}">
                    <a16:rowId xmlns:a16="http://schemas.microsoft.com/office/drawing/2014/main" val="70838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a:t>
                      </a:r>
                    </a:p>
                  </a:txBody>
                  <a:tcPr/>
                </a:tc>
                <a:extLst>
                  <a:ext uri="{0D108BD9-81ED-4DB2-BD59-A6C34878D82A}">
                    <a16:rowId xmlns:a16="http://schemas.microsoft.com/office/drawing/2014/main" val="174628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3911</a:t>
                      </a:r>
                    </a:p>
                  </a:txBody>
                  <a:tcPr/>
                </a:tc>
                <a:extLst>
                  <a:ext uri="{0D108BD9-81ED-4DB2-BD59-A6C34878D82A}">
                    <a16:rowId xmlns:a16="http://schemas.microsoft.com/office/drawing/2014/main" val="418172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a:t>
                      </a:r>
                    </a:p>
                  </a:txBody>
                  <a:tcPr/>
                </a:tc>
                <a:extLst>
                  <a:ext uri="{0D108BD9-81ED-4DB2-BD59-A6C34878D82A}">
                    <a16:rowId xmlns:a16="http://schemas.microsoft.com/office/drawing/2014/main" val="235727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a:t>
                      </a:r>
                    </a:p>
                  </a:txBody>
                  <a:tcPr/>
                </a:tc>
                <a:extLst>
                  <a:ext uri="{0D108BD9-81ED-4DB2-BD59-A6C34878D82A}">
                    <a16:rowId xmlns:a16="http://schemas.microsoft.com/office/drawing/2014/main" val="59401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extLst>
                  <a:ext uri="{0D108BD9-81ED-4DB2-BD59-A6C34878D82A}">
                    <a16:rowId xmlns:a16="http://schemas.microsoft.com/office/drawing/2014/main" val="191288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a:t>
                      </a:r>
                    </a:p>
                  </a:txBody>
                  <a:tcPr/>
                </a:tc>
                <a:extLst>
                  <a:ext uri="{0D108BD9-81ED-4DB2-BD59-A6C34878D82A}">
                    <a16:rowId xmlns:a16="http://schemas.microsoft.com/office/drawing/2014/main" val="302096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5483</a:t>
                      </a:r>
                    </a:p>
                  </a:txBody>
                  <a:tcPr/>
                </a:tc>
                <a:extLst>
                  <a:ext uri="{0D108BD9-81ED-4DB2-BD59-A6C34878D82A}">
                    <a16:rowId xmlns:a16="http://schemas.microsoft.com/office/drawing/2014/main" val="4035156260"/>
                  </a:ext>
                </a:extLst>
              </a:tr>
            </a:tbl>
          </a:graphicData>
        </a:graphic>
      </p:graphicFrame>
      <p:sp>
        <p:nvSpPr>
          <p:cNvPr id="4" name="Text Placeholder 3">
            <a:extLst>
              <a:ext uri="{FF2B5EF4-FFF2-40B4-BE49-F238E27FC236}">
                <a16:creationId xmlns:a16="http://schemas.microsoft.com/office/drawing/2014/main" id="{0AD51189-CF16-4CFE-8C5B-48B41053CF2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19291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EB30C-8A23-44B9-824B-0EF638FA4AB9}"/>
              </a:ext>
            </a:extLst>
          </p:cNvPr>
          <p:cNvSpPr>
            <a:spLocks noGrp="1"/>
          </p:cNvSpPr>
          <p:nvPr>
            <p:ph type="title"/>
          </p:nvPr>
        </p:nvSpPr>
        <p:spPr/>
        <p:txBody>
          <a:bodyPr/>
          <a:lstStyle/>
          <a:p>
            <a:r>
              <a:rPr lang="en-US"/>
              <a:t>FB Insights - Daily Impressions | Autowelt Linz &amp; France Car - 2 of 3</a:t>
            </a:r>
          </a:p>
        </p:txBody>
      </p:sp>
      <p:graphicFrame>
        <p:nvGraphicFramePr>
          <p:cNvPr id="5" name="Table Placeholder 4">
            <a:extLst>
              <a:ext uri="{FF2B5EF4-FFF2-40B4-BE49-F238E27FC236}">
                <a16:creationId xmlns:a16="http://schemas.microsoft.com/office/drawing/2014/main" id="{EC8E26AA-6B1D-41E1-B2E9-1B2C5B245B15}"/>
              </a:ext>
            </a:extLst>
          </p:cNvPr>
          <p:cNvGraphicFramePr>
            <a:graphicFrameLocks noGrp="1"/>
          </p:cNvGraphicFramePr>
          <p:nvPr>
            <p:ph type="tbl" sz="quarter" idx="13"/>
            <p:extLst>
              <p:ext uri="{D42A27DB-BD31-4B8C-83A1-F6EECF244321}">
                <p14:modId xmlns:p14="http://schemas.microsoft.com/office/powerpoint/2010/main" val="511258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7734241"/>
                    </a:ext>
                  </a:extLst>
                </a:gridCol>
                <a:gridCol w="2468880">
                  <a:extLst>
                    <a:ext uri="{9D8B030D-6E8A-4147-A177-3AD203B41FA5}">
                      <a16:colId xmlns:a16="http://schemas.microsoft.com/office/drawing/2014/main" val="1599962871"/>
                    </a:ext>
                  </a:extLst>
                </a:gridCol>
                <a:gridCol w="2468880">
                  <a:extLst>
                    <a:ext uri="{9D8B030D-6E8A-4147-A177-3AD203B41FA5}">
                      <a16:colId xmlns:a16="http://schemas.microsoft.com/office/drawing/2014/main" val="922083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9653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a:t>
                      </a:r>
                    </a:p>
                  </a:txBody>
                  <a:tcPr/>
                </a:tc>
                <a:extLst>
                  <a:ext uri="{0D108BD9-81ED-4DB2-BD59-A6C34878D82A}">
                    <a16:rowId xmlns:a16="http://schemas.microsoft.com/office/drawing/2014/main" val="374142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a:t>
                      </a:r>
                    </a:p>
                  </a:txBody>
                  <a:tcPr/>
                </a:tc>
                <a:extLst>
                  <a:ext uri="{0D108BD9-81ED-4DB2-BD59-A6C34878D82A}">
                    <a16:rowId xmlns:a16="http://schemas.microsoft.com/office/drawing/2014/main" val="392257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a:t>
                      </a:r>
                    </a:p>
                  </a:txBody>
                  <a:tcPr/>
                </a:tc>
                <a:extLst>
                  <a:ext uri="{0D108BD9-81ED-4DB2-BD59-A6C34878D82A}">
                    <a16:rowId xmlns:a16="http://schemas.microsoft.com/office/drawing/2014/main" val="38942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extLst>
                  <a:ext uri="{0D108BD9-81ED-4DB2-BD59-A6C34878D82A}">
                    <a16:rowId xmlns:a16="http://schemas.microsoft.com/office/drawing/2014/main" val="167063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a:t>
                      </a:r>
                    </a:p>
                  </a:txBody>
                  <a:tcPr/>
                </a:tc>
                <a:extLst>
                  <a:ext uri="{0D108BD9-81ED-4DB2-BD59-A6C34878D82A}">
                    <a16:rowId xmlns:a16="http://schemas.microsoft.com/office/drawing/2014/main" val="381932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a:t>
                      </a:r>
                    </a:p>
                  </a:txBody>
                  <a:tcPr/>
                </a:tc>
                <a:extLst>
                  <a:ext uri="{0D108BD9-81ED-4DB2-BD59-A6C34878D82A}">
                    <a16:rowId xmlns:a16="http://schemas.microsoft.com/office/drawing/2014/main" val="88948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a:t>
                      </a:r>
                    </a:p>
                  </a:txBody>
                  <a:tcPr/>
                </a:tc>
                <a:extLst>
                  <a:ext uri="{0D108BD9-81ED-4DB2-BD59-A6C34878D82A}">
                    <a16:rowId xmlns:a16="http://schemas.microsoft.com/office/drawing/2014/main" val="334030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extLst>
                  <a:ext uri="{0D108BD9-81ED-4DB2-BD59-A6C34878D82A}">
                    <a16:rowId xmlns:a16="http://schemas.microsoft.com/office/drawing/2014/main" val="339380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a:t>
                      </a:r>
                    </a:p>
                  </a:txBody>
                  <a:tcPr/>
                </a:tc>
                <a:extLst>
                  <a:ext uri="{0D108BD9-81ED-4DB2-BD59-A6C34878D82A}">
                    <a16:rowId xmlns:a16="http://schemas.microsoft.com/office/drawing/2014/main" val="183916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a:t>
                      </a:r>
                    </a:p>
                  </a:txBody>
                  <a:tcPr/>
                </a:tc>
                <a:extLst>
                  <a:ext uri="{0D108BD9-81ED-4DB2-BD59-A6C34878D82A}">
                    <a16:rowId xmlns:a16="http://schemas.microsoft.com/office/drawing/2014/main" val="3135368950"/>
                  </a:ext>
                </a:extLst>
              </a:tr>
            </a:tbl>
          </a:graphicData>
        </a:graphic>
      </p:graphicFrame>
      <p:sp>
        <p:nvSpPr>
          <p:cNvPr id="4" name="Text Placeholder 3">
            <a:extLst>
              <a:ext uri="{FF2B5EF4-FFF2-40B4-BE49-F238E27FC236}">
                <a16:creationId xmlns:a16="http://schemas.microsoft.com/office/drawing/2014/main" id="{3E549D00-E5AF-4F80-A773-12DE862DE93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32365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A93A-2EB3-499B-BD28-B3052ED84C9A}"/>
              </a:ext>
            </a:extLst>
          </p:cNvPr>
          <p:cNvSpPr>
            <a:spLocks noGrp="1"/>
          </p:cNvSpPr>
          <p:nvPr>
            <p:ph type="title"/>
          </p:nvPr>
        </p:nvSpPr>
        <p:spPr/>
        <p:txBody>
          <a:bodyPr/>
          <a:lstStyle/>
          <a:p>
            <a:r>
              <a:rPr lang="en-US"/>
              <a:t>FB Insights - Daily Impressions | Autowelt Linz &amp; France Car - 3 of 3</a:t>
            </a:r>
          </a:p>
        </p:txBody>
      </p:sp>
      <p:graphicFrame>
        <p:nvGraphicFramePr>
          <p:cNvPr id="5" name="Table Placeholder 4">
            <a:extLst>
              <a:ext uri="{FF2B5EF4-FFF2-40B4-BE49-F238E27FC236}">
                <a16:creationId xmlns:a16="http://schemas.microsoft.com/office/drawing/2014/main" id="{DA669A30-1640-4BA2-8646-CE2E5D42D87B}"/>
              </a:ext>
            </a:extLst>
          </p:cNvPr>
          <p:cNvGraphicFramePr>
            <a:graphicFrameLocks noGrp="1"/>
          </p:cNvGraphicFramePr>
          <p:nvPr>
            <p:ph type="tbl" sz="quarter" idx="13"/>
            <p:extLst>
              <p:ext uri="{D42A27DB-BD31-4B8C-83A1-F6EECF244321}">
                <p14:modId xmlns:p14="http://schemas.microsoft.com/office/powerpoint/2010/main" val="397246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22758854"/>
                    </a:ext>
                  </a:extLst>
                </a:gridCol>
                <a:gridCol w="2468880">
                  <a:extLst>
                    <a:ext uri="{9D8B030D-6E8A-4147-A177-3AD203B41FA5}">
                      <a16:colId xmlns:a16="http://schemas.microsoft.com/office/drawing/2014/main" val="2209235363"/>
                    </a:ext>
                  </a:extLst>
                </a:gridCol>
                <a:gridCol w="2468880">
                  <a:extLst>
                    <a:ext uri="{9D8B030D-6E8A-4147-A177-3AD203B41FA5}">
                      <a16:colId xmlns:a16="http://schemas.microsoft.com/office/drawing/2014/main" val="248938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95112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a:t>
                      </a:r>
                    </a:p>
                  </a:txBody>
                  <a:tcPr/>
                </a:tc>
                <a:extLst>
                  <a:ext uri="{0D108BD9-81ED-4DB2-BD59-A6C34878D82A}">
                    <a16:rowId xmlns:a16="http://schemas.microsoft.com/office/drawing/2014/main" val="280652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a:t>
                      </a:r>
                    </a:p>
                  </a:txBody>
                  <a:tcPr/>
                </a:tc>
                <a:extLst>
                  <a:ext uri="{0D108BD9-81ED-4DB2-BD59-A6C34878D82A}">
                    <a16:rowId xmlns:a16="http://schemas.microsoft.com/office/drawing/2014/main" val="261535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a:t>
                      </a:r>
                    </a:p>
                  </a:txBody>
                  <a:tcPr/>
                </a:tc>
                <a:extLst>
                  <a:ext uri="{0D108BD9-81ED-4DB2-BD59-A6C34878D82A}">
                    <a16:rowId xmlns:a16="http://schemas.microsoft.com/office/drawing/2014/main" val="243961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extLst>
                  <a:ext uri="{0D108BD9-81ED-4DB2-BD59-A6C34878D82A}">
                    <a16:rowId xmlns:a16="http://schemas.microsoft.com/office/drawing/2014/main" val="318229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a:t>
                      </a:r>
                    </a:p>
                  </a:txBody>
                  <a:tcPr/>
                </a:tc>
                <a:extLst>
                  <a:ext uri="{0D108BD9-81ED-4DB2-BD59-A6C34878D82A}">
                    <a16:rowId xmlns:a16="http://schemas.microsoft.com/office/drawing/2014/main" val="2635299232"/>
                  </a:ext>
                </a:extLst>
              </a:tr>
            </a:tbl>
          </a:graphicData>
        </a:graphic>
      </p:graphicFrame>
      <p:sp>
        <p:nvSpPr>
          <p:cNvPr id="4" name="Text Placeholder 3">
            <a:extLst>
              <a:ext uri="{FF2B5EF4-FFF2-40B4-BE49-F238E27FC236}">
                <a16:creationId xmlns:a16="http://schemas.microsoft.com/office/drawing/2014/main" id="{855D9391-024E-43DA-8F89-93798C05B2C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76064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77F94-F4C5-4E34-A52B-DF04BBC1F22E}"/>
              </a:ext>
            </a:extLst>
          </p:cNvPr>
          <p:cNvSpPr>
            <a:spLocks noGrp="1"/>
          </p:cNvSpPr>
          <p:nvPr>
            <p:ph type="title"/>
          </p:nvPr>
        </p:nvSpPr>
        <p:spPr/>
        <p:txBody>
          <a:bodyPr/>
          <a:lstStyle/>
          <a:p>
            <a:r>
              <a:rPr lang="en-US"/>
              <a:t>FB Insights - Daily Reach | Autowelt Linz &amp; France Car - 1 of 3</a:t>
            </a:r>
          </a:p>
        </p:txBody>
      </p:sp>
      <p:graphicFrame>
        <p:nvGraphicFramePr>
          <p:cNvPr id="5" name="Table Placeholder 4">
            <a:extLst>
              <a:ext uri="{FF2B5EF4-FFF2-40B4-BE49-F238E27FC236}">
                <a16:creationId xmlns:a16="http://schemas.microsoft.com/office/drawing/2014/main" id="{A480B78D-A085-4FFC-B066-32AA2A10C015}"/>
              </a:ext>
            </a:extLst>
          </p:cNvPr>
          <p:cNvGraphicFramePr>
            <a:graphicFrameLocks noGrp="1"/>
          </p:cNvGraphicFramePr>
          <p:nvPr>
            <p:ph type="tbl" sz="quarter" idx="13"/>
            <p:extLst>
              <p:ext uri="{D42A27DB-BD31-4B8C-83A1-F6EECF244321}">
                <p14:modId xmlns:p14="http://schemas.microsoft.com/office/powerpoint/2010/main" val="10593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2489067"/>
                    </a:ext>
                  </a:extLst>
                </a:gridCol>
                <a:gridCol w="2468880">
                  <a:extLst>
                    <a:ext uri="{9D8B030D-6E8A-4147-A177-3AD203B41FA5}">
                      <a16:colId xmlns:a16="http://schemas.microsoft.com/office/drawing/2014/main" val="2272209836"/>
                    </a:ext>
                  </a:extLst>
                </a:gridCol>
                <a:gridCol w="2468880">
                  <a:extLst>
                    <a:ext uri="{9D8B030D-6E8A-4147-A177-3AD203B41FA5}">
                      <a16:colId xmlns:a16="http://schemas.microsoft.com/office/drawing/2014/main" val="418801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3295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extLst>
                  <a:ext uri="{0D108BD9-81ED-4DB2-BD59-A6C34878D82A}">
                    <a16:rowId xmlns:a16="http://schemas.microsoft.com/office/drawing/2014/main" val="356423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extLst>
                  <a:ext uri="{0D108BD9-81ED-4DB2-BD59-A6C34878D82A}">
                    <a16:rowId xmlns:a16="http://schemas.microsoft.com/office/drawing/2014/main" val="168561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extLst>
                  <a:ext uri="{0D108BD9-81ED-4DB2-BD59-A6C34878D82A}">
                    <a16:rowId xmlns:a16="http://schemas.microsoft.com/office/drawing/2014/main" val="67908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extLst>
                  <a:ext uri="{0D108BD9-81ED-4DB2-BD59-A6C34878D82A}">
                    <a16:rowId xmlns:a16="http://schemas.microsoft.com/office/drawing/2014/main" val="240201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extLst>
                  <a:ext uri="{0D108BD9-81ED-4DB2-BD59-A6C34878D82A}">
                    <a16:rowId xmlns:a16="http://schemas.microsoft.com/office/drawing/2014/main" val="9911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extLst>
                  <a:ext uri="{0D108BD9-81ED-4DB2-BD59-A6C34878D82A}">
                    <a16:rowId xmlns:a16="http://schemas.microsoft.com/office/drawing/2014/main" val="215531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extLst>
                  <a:ext uri="{0D108BD9-81ED-4DB2-BD59-A6C34878D82A}">
                    <a16:rowId xmlns:a16="http://schemas.microsoft.com/office/drawing/2014/main" val="278864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extLst>
                  <a:ext uri="{0D108BD9-81ED-4DB2-BD59-A6C34878D82A}">
                    <a16:rowId xmlns:a16="http://schemas.microsoft.com/office/drawing/2014/main" val="295282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extLst>
                  <a:ext uri="{0D108BD9-81ED-4DB2-BD59-A6C34878D82A}">
                    <a16:rowId xmlns:a16="http://schemas.microsoft.com/office/drawing/2014/main" val="108553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extLst>
                  <a:ext uri="{0D108BD9-81ED-4DB2-BD59-A6C34878D82A}">
                    <a16:rowId xmlns:a16="http://schemas.microsoft.com/office/drawing/2014/main" val="2952991659"/>
                  </a:ext>
                </a:extLst>
              </a:tr>
            </a:tbl>
          </a:graphicData>
        </a:graphic>
      </p:graphicFrame>
      <p:sp>
        <p:nvSpPr>
          <p:cNvPr id="4" name="Text Placeholder 3">
            <a:extLst>
              <a:ext uri="{FF2B5EF4-FFF2-40B4-BE49-F238E27FC236}">
                <a16:creationId xmlns:a16="http://schemas.microsoft.com/office/drawing/2014/main" id="{3C18C75E-99B4-4735-9541-2F879745803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5976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D9B2E-2B35-4AA5-91D6-C2F3D2258783}"/>
              </a:ext>
            </a:extLst>
          </p:cNvPr>
          <p:cNvSpPr>
            <a:spLocks noGrp="1"/>
          </p:cNvSpPr>
          <p:nvPr>
            <p:ph type="title"/>
          </p:nvPr>
        </p:nvSpPr>
        <p:spPr/>
        <p:txBody>
          <a:bodyPr/>
          <a:lstStyle/>
          <a:p>
            <a:r>
              <a:rPr lang="en-US"/>
              <a:t>FB Insights - Daily Reach | Autowelt Linz &amp; France Car - 2 of 3</a:t>
            </a:r>
          </a:p>
        </p:txBody>
      </p:sp>
      <p:graphicFrame>
        <p:nvGraphicFramePr>
          <p:cNvPr id="5" name="Table Placeholder 4">
            <a:extLst>
              <a:ext uri="{FF2B5EF4-FFF2-40B4-BE49-F238E27FC236}">
                <a16:creationId xmlns:a16="http://schemas.microsoft.com/office/drawing/2014/main" id="{ED688E08-3C34-41B0-9079-A68D9E65E0A2}"/>
              </a:ext>
            </a:extLst>
          </p:cNvPr>
          <p:cNvGraphicFramePr>
            <a:graphicFrameLocks noGrp="1"/>
          </p:cNvGraphicFramePr>
          <p:nvPr>
            <p:ph type="tbl" sz="quarter" idx="13"/>
            <p:extLst>
              <p:ext uri="{D42A27DB-BD31-4B8C-83A1-F6EECF244321}">
                <p14:modId xmlns:p14="http://schemas.microsoft.com/office/powerpoint/2010/main" val="3837318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5702743"/>
                    </a:ext>
                  </a:extLst>
                </a:gridCol>
                <a:gridCol w="2468880">
                  <a:extLst>
                    <a:ext uri="{9D8B030D-6E8A-4147-A177-3AD203B41FA5}">
                      <a16:colId xmlns:a16="http://schemas.microsoft.com/office/drawing/2014/main" val="820164925"/>
                    </a:ext>
                  </a:extLst>
                </a:gridCol>
                <a:gridCol w="2468880">
                  <a:extLst>
                    <a:ext uri="{9D8B030D-6E8A-4147-A177-3AD203B41FA5}">
                      <a16:colId xmlns:a16="http://schemas.microsoft.com/office/drawing/2014/main" val="55737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4093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extLst>
                  <a:ext uri="{0D108BD9-81ED-4DB2-BD59-A6C34878D82A}">
                    <a16:rowId xmlns:a16="http://schemas.microsoft.com/office/drawing/2014/main" val="308415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extLst>
                  <a:ext uri="{0D108BD9-81ED-4DB2-BD59-A6C34878D82A}">
                    <a16:rowId xmlns:a16="http://schemas.microsoft.com/office/drawing/2014/main" val="79203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extLst>
                  <a:ext uri="{0D108BD9-81ED-4DB2-BD59-A6C34878D82A}">
                    <a16:rowId xmlns:a16="http://schemas.microsoft.com/office/drawing/2014/main" val="345891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extLst>
                  <a:ext uri="{0D108BD9-81ED-4DB2-BD59-A6C34878D82A}">
                    <a16:rowId xmlns:a16="http://schemas.microsoft.com/office/drawing/2014/main" val="164610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extLst>
                  <a:ext uri="{0D108BD9-81ED-4DB2-BD59-A6C34878D82A}">
                    <a16:rowId xmlns:a16="http://schemas.microsoft.com/office/drawing/2014/main" val="51232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extLst>
                  <a:ext uri="{0D108BD9-81ED-4DB2-BD59-A6C34878D82A}">
                    <a16:rowId xmlns:a16="http://schemas.microsoft.com/office/drawing/2014/main" val="280747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extLst>
                  <a:ext uri="{0D108BD9-81ED-4DB2-BD59-A6C34878D82A}">
                    <a16:rowId xmlns:a16="http://schemas.microsoft.com/office/drawing/2014/main" val="316761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extLst>
                  <a:ext uri="{0D108BD9-81ED-4DB2-BD59-A6C34878D82A}">
                    <a16:rowId xmlns:a16="http://schemas.microsoft.com/office/drawing/2014/main" val="25621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extLst>
                  <a:ext uri="{0D108BD9-81ED-4DB2-BD59-A6C34878D82A}">
                    <a16:rowId xmlns:a16="http://schemas.microsoft.com/office/drawing/2014/main" val="423874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extLst>
                  <a:ext uri="{0D108BD9-81ED-4DB2-BD59-A6C34878D82A}">
                    <a16:rowId xmlns:a16="http://schemas.microsoft.com/office/drawing/2014/main" val="1826199790"/>
                  </a:ext>
                </a:extLst>
              </a:tr>
            </a:tbl>
          </a:graphicData>
        </a:graphic>
      </p:graphicFrame>
      <p:sp>
        <p:nvSpPr>
          <p:cNvPr id="4" name="Text Placeholder 3">
            <a:extLst>
              <a:ext uri="{FF2B5EF4-FFF2-40B4-BE49-F238E27FC236}">
                <a16:creationId xmlns:a16="http://schemas.microsoft.com/office/drawing/2014/main" id="{0D0B4C86-250E-4DC7-B9B7-F11DA368E84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91471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43366-0407-455E-8737-98BDF3D3C6EB}"/>
              </a:ext>
            </a:extLst>
          </p:cNvPr>
          <p:cNvSpPr>
            <a:spLocks noGrp="1"/>
          </p:cNvSpPr>
          <p:nvPr>
            <p:ph type="title"/>
          </p:nvPr>
        </p:nvSpPr>
        <p:spPr/>
        <p:txBody>
          <a:bodyPr/>
          <a:lstStyle/>
          <a:p>
            <a:r>
              <a:rPr lang="en-US"/>
              <a:t>FB Insights - Daily Reach | Autowelt Linz &amp; France Car - 3 of 3</a:t>
            </a:r>
          </a:p>
        </p:txBody>
      </p:sp>
      <p:graphicFrame>
        <p:nvGraphicFramePr>
          <p:cNvPr id="5" name="Table Placeholder 4">
            <a:extLst>
              <a:ext uri="{FF2B5EF4-FFF2-40B4-BE49-F238E27FC236}">
                <a16:creationId xmlns:a16="http://schemas.microsoft.com/office/drawing/2014/main" id="{3CCF0BAE-A9E4-4C0F-A34C-AD02D5E89083}"/>
              </a:ext>
            </a:extLst>
          </p:cNvPr>
          <p:cNvGraphicFramePr>
            <a:graphicFrameLocks noGrp="1"/>
          </p:cNvGraphicFramePr>
          <p:nvPr>
            <p:ph type="tbl" sz="quarter" idx="13"/>
            <p:extLst>
              <p:ext uri="{D42A27DB-BD31-4B8C-83A1-F6EECF244321}">
                <p14:modId xmlns:p14="http://schemas.microsoft.com/office/powerpoint/2010/main" val="100752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871366"/>
                    </a:ext>
                  </a:extLst>
                </a:gridCol>
                <a:gridCol w="2468880">
                  <a:extLst>
                    <a:ext uri="{9D8B030D-6E8A-4147-A177-3AD203B41FA5}">
                      <a16:colId xmlns:a16="http://schemas.microsoft.com/office/drawing/2014/main" val="639498224"/>
                    </a:ext>
                  </a:extLst>
                </a:gridCol>
                <a:gridCol w="2468880">
                  <a:extLst>
                    <a:ext uri="{9D8B030D-6E8A-4147-A177-3AD203B41FA5}">
                      <a16:colId xmlns:a16="http://schemas.microsoft.com/office/drawing/2014/main" val="3383666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592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extLst>
                  <a:ext uri="{0D108BD9-81ED-4DB2-BD59-A6C34878D82A}">
                    <a16:rowId xmlns:a16="http://schemas.microsoft.com/office/drawing/2014/main" val="134616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extLst>
                  <a:ext uri="{0D108BD9-81ED-4DB2-BD59-A6C34878D82A}">
                    <a16:rowId xmlns:a16="http://schemas.microsoft.com/office/drawing/2014/main" val="232351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extLst>
                  <a:ext uri="{0D108BD9-81ED-4DB2-BD59-A6C34878D82A}">
                    <a16:rowId xmlns:a16="http://schemas.microsoft.com/office/drawing/2014/main" val="142337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extLst>
                  <a:ext uri="{0D108BD9-81ED-4DB2-BD59-A6C34878D82A}">
                    <a16:rowId xmlns:a16="http://schemas.microsoft.com/office/drawing/2014/main" val="422761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extLst>
                  <a:ext uri="{0D108BD9-81ED-4DB2-BD59-A6C34878D82A}">
                    <a16:rowId xmlns:a16="http://schemas.microsoft.com/office/drawing/2014/main" val="662436128"/>
                  </a:ext>
                </a:extLst>
              </a:tr>
            </a:tbl>
          </a:graphicData>
        </a:graphic>
      </p:graphicFrame>
      <p:sp>
        <p:nvSpPr>
          <p:cNvPr id="4" name="Text Placeholder 3">
            <a:extLst>
              <a:ext uri="{FF2B5EF4-FFF2-40B4-BE49-F238E27FC236}">
                <a16:creationId xmlns:a16="http://schemas.microsoft.com/office/drawing/2014/main" id="{80FB8F1A-99D3-47ED-8AD1-C4042EDBBCD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96738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B590-BF80-480F-8560-B5F2D2719D3E}"/>
              </a:ext>
            </a:extLst>
          </p:cNvPr>
          <p:cNvSpPr>
            <a:spLocks noGrp="1"/>
          </p:cNvSpPr>
          <p:nvPr>
            <p:ph type="title"/>
          </p:nvPr>
        </p:nvSpPr>
        <p:spPr/>
        <p:txBody>
          <a:bodyPr/>
          <a:lstStyle/>
          <a:p>
            <a:r>
              <a:rPr lang="en-US"/>
              <a:t>Facebook Reach | Autowelt Linz &amp; France Car</a:t>
            </a:r>
          </a:p>
        </p:txBody>
      </p:sp>
      <p:graphicFrame>
        <p:nvGraphicFramePr>
          <p:cNvPr id="6" name="Chart Placeholder 5">
            <a:extLst>
              <a:ext uri="{FF2B5EF4-FFF2-40B4-BE49-F238E27FC236}">
                <a16:creationId xmlns:a16="http://schemas.microsoft.com/office/drawing/2014/main" id="{0444CA30-10FB-49B9-8B40-4F386FF98177}"/>
              </a:ext>
            </a:extLst>
          </p:cNvPr>
          <p:cNvGraphicFramePr>
            <a:graphicFrameLocks noGrp="1"/>
          </p:cNvGraphicFramePr>
          <p:nvPr>
            <p:ph type="chart" sz="quarter" idx="13"/>
            <p:extLst>
              <p:ext uri="{D42A27DB-BD31-4B8C-83A1-F6EECF244321}">
                <p14:modId xmlns:p14="http://schemas.microsoft.com/office/powerpoint/2010/main" val="3991607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4686C-66E9-4DAF-874B-A0760CB2FB2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A16677F-9710-48F7-8EC8-D9221A1B07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8930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1854</Words>
  <Application>Microsoft Office PowerPoint</Application>
  <PresentationFormat>On-screen Show (4:3)</PresentationFormat>
  <Paragraphs>726</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Facebook Page Report</vt:lpstr>
      <vt:lpstr>Wichtigste Werte (KPI's) | Autowelt Linz &amp; France Car</vt:lpstr>
      <vt:lpstr>Fans (Übersicht) | Autowelt Linz &amp; France Car</vt:lpstr>
      <vt:lpstr>Key Metrics Table w. User Post RR | Autowelt Linz &amp; France Car</vt:lpstr>
      <vt:lpstr>Facebook Fans Total | Autowelt Linz &amp; France Car</vt:lpstr>
      <vt:lpstr>Fanwachstum | Autowelt Linz &amp; France Car</vt:lpstr>
      <vt:lpstr>Verlorene Fans | Autowelt Linz &amp; France Car</vt:lpstr>
      <vt:lpstr>Eigene Beiträge (Postings) | Autowelt Linz &amp; France Car - 1 of 5</vt:lpstr>
      <vt:lpstr>Eigene Beiträge (Postings) | Autowelt Linz &amp; France Car - 2 of 5</vt:lpstr>
      <vt:lpstr>Eigene Beiträge (Postings) | Autowelt Linz &amp; France Car - 3 of 5</vt:lpstr>
      <vt:lpstr>Eigene Beiträge (Postings) | Autowelt Linz &amp; France Car - 4 of 5</vt:lpstr>
      <vt:lpstr>Eigene Beiträge (Postings) | Autowelt Linz &amp; France Car - 5 of 5</vt:lpstr>
      <vt:lpstr>Eigene Beiträge (Postings) + Reactions | Autowelt Linz &amp; France Car - 1 of 8</vt:lpstr>
      <vt:lpstr>Eigene Beiträge (Postings) + Reactions | Autowelt Linz &amp; France Car - 2 of 8</vt:lpstr>
      <vt:lpstr>Eigene Beiträge (Postings) + Reactions | Autowelt Linz &amp; France Car - 3 of 8</vt:lpstr>
      <vt:lpstr>Eigene Beiträge (Postings) + Reactions | Autowelt Linz &amp; France Car - 4 of 8</vt:lpstr>
      <vt:lpstr>Eigene Beiträge (Postings) + Reactions | Autowelt Linz &amp; France Car - 5 of 8</vt:lpstr>
      <vt:lpstr>Eigene Beiträge (Postings) + Reactions | Autowelt Linz &amp; France Car - 6 of 8</vt:lpstr>
      <vt:lpstr>Eigene Beiträge (Postings) + Reactions | Autowelt Linz &amp; France Car - 7 of 8</vt:lpstr>
      <vt:lpstr>Eigene Beiträge (Postings) + Reactions | Autowelt Linz &amp; France Car - 8 of 8</vt:lpstr>
      <vt:lpstr>Postings/Wochentag | Autowelt Linz &amp; France Car</vt:lpstr>
      <vt:lpstr>Interaktionsrate | Autowelt Linz &amp; France Car</vt:lpstr>
      <vt:lpstr>Postingtypen (Verteilung) | Autowelt Linz &amp; France Car</vt:lpstr>
      <vt:lpstr>Interaktionsrate/Postingtyp | Autowelt Linz &amp; France Car</vt:lpstr>
      <vt:lpstr>Antwortzeit | Autowelt Linz &amp; France Car</vt:lpstr>
      <vt:lpstr>Facebook Check Ins | Autowelt Linz &amp; France Car</vt:lpstr>
      <vt:lpstr>Fan Demographie | Autowelt Linz &amp; France Car</vt:lpstr>
      <vt:lpstr>Impressionen | Autowelt Linz &amp; France Car</vt:lpstr>
      <vt:lpstr>Reichweite | Autowelt Linz &amp; France Car</vt:lpstr>
      <vt:lpstr>Engagierte User | Autowelt Linz &amp; France Car</vt:lpstr>
      <vt:lpstr>Page Views | Autowelt Linz &amp; France Car</vt:lpstr>
      <vt:lpstr>Page Fans Online | Autowelt Linz &amp; France Car</vt:lpstr>
      <vt:lpstr>FB Insights - Daily Impressions | Autowelt Linz &amp; France Car - 1 of 3</vt:lpstr>
      <vt:lpstr>FB Insights - Daily Impressions | Autowelt Linz &amp; France Car - 2 of 3</vt:lpstr>
      <vt:lpstr>FB Insights - Daily Impressions | Autowelt Linz &amp; France Car - 3 of 3</vt:lpstr>
      <vt:lpstr>FB Insights - Daily Reach | Autowelt Linz &amp; France Car - 1 of 3</vt:lpstr>
      <vt:lpstr>FB Insights - Daily Reach | Autowelt Linz &amp; France Car - 2 of 3</vt:lpstr>
      <vt:lpstr>FB Insights - Daily Reach | Autowelt Linz &amp; France Car - 3 of 3</vt:lpstr>
      <vt:lpstr>Facebook Reach | Autowelt Linz &amp; France Car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2018-07-05T14:47:32Z</dcterms:created>
  <dcterms:modified xsi:type="dcterms:W3CDTF">2018-07-05T14:48:46Z</dcterms:modified>
</cp:coreProperties>
</file>